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84" r:id="rId2"/>
    <p:sldId id="385" r:id="rId3"/>
    <p:sldId id="386" r:id="rId4"/>
    <p:sldId id="346" r:id="rId5"/>
    <p:sldId id="387" r:id="rId6"/>
    <p:sldId id="348" r:id="rId7"/>
    <p:sldId id="347" r:id="rId8"/>
    <p:sldId id="388" r:id="rId9"/>
    <p:sldId id="335" r:id="rId10"/>
    <p:sldId id="333" r:id="rId11"/>
    <p:sldId id="338" r:id="rId12"/>
    <p:sldId id="350" r:id="rId13"/>
    <p:sldId id="339" r:id="rId14"/>
    <p:sldId id="351" r:id="rId15"/>
    <p:sldId id="352" r:id="rId16"/>
    <p:sldId id="353" r:id="rId17"/>
    <p:sldId id="358" r:id="rId18"/>
    <p:sldId id="359" r:id="rId19"/>
    <p:sldId id="360" r:id="rId20"/>
    <p:sldId id="361" r:id="rId21"/>
    <p:sldId id="362" r:id="rId22"/>
    <p:sldId id="357" r:id="rId23"/>
    <p:sldId id="363" r:id="rId24"/>
    <p:sldId id="364" r:id="rId25"/>
    <p:sldId id="365" r:id="rId26"/>
    <p:sldId id="389" r:id="rId27"/>
    <p:sldId id="391" r:id="rId28"/>
    <p:sldId id="393" r:id="rId29"/>
    <p:sldId id="396" r:id="rId30"/>
    <p:sldId id="394" r:id="rId31"/>
    <p:sldId id="397" r:id="rId32"/>
    <p:sldId id="399" r:id="rId33"/>
    <p:sldId id="400" r:id="rId34"/>
    <p:sldId id="368" r:id="rId35"/>
    <p:sldId id="378" r:id="rId36"/>
    <p:sldId id="380" r:id="rId37"/>
    <p:sldId id="401" r:id="rId38"/>
    <p:sldId id="402" r:id="rId39"/>
    <p:sldId id="382" r:id="rId40"/>
    <p:sldId id="383" r:id="rId4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1C6238"/>
    <a:srgbClr val="D8ED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06" autoAdjust="0"/>
  </p:normalViewPr>
  <p:slideViewPr>
    <p:cSldViewPr>
      <p:cViewPr varScale="1">
        <p:scale>
          <a:sx n="91" d="100"/>
          <a:sy n="91" d="100"/>
        </p:scale>
        <p:origin x="156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6790E-D328-49A1-B582-ACAB2FD53FE4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F82A-F11F-40EE-9AC4-549935F51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91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48388-2F61-4853-9FE5-66164E54087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63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B5AA7-1EFF-4ADE-A7AD-BE893FE8278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49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48388-2F61-4853-9FE5-66164E54087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20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B5AA7-1EFF-4ADE-A7AD-BE893FE8278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72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B5AA7-1EFF-4ADE-A7AD-BE893FE8278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64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B5AA7-1EFF-4ADE-A7AD-BE893FE8278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24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Fungsi</a:t>
            </a:r>
            <a:r>
              <a:rPr lang="en-US" baseline="0" dirty="0" smtClean="0"/>
              <a:t> protein </a:t>
            </a:r>
            <a:r>
              <a:rPr lang="en-US" dirty="0" err="1" smtClean="0"/>
              <a:t>mirip</a:t>
            </a:r>
            <a:r>
              <a:rPr lang="en-US" dirty="0" smtClean="0"/>
              <a:t> </a:t>
            </a:r>
            <a:r>
              <a:rPr lang="en-US" dirty="0" err="1" smtClean="0"/>
              <a:t>seperti</a:t>
            </a:r>
            <a:r>
              <a:rPr lang="en-US" dirty="0" smtClean="0"/>
              <a:t> </a:t>
            </a:r>
            <a:r>
              <a:rPr lang="en-US" dirty="0" err="1" smtClean="0"/>
              <a:t>batu</a:t>
            </a:r>
            <a:r>
              <a:rPr lang="en-US" dirty="0" smtClean="0"/>
              <a:t> </a:t>
            </a:r>
            <a:r>
              <a:rPr lang="en-US" dirty="0" err="1" smtClean="0"/>
              <a:t>bata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semen yang </a:t>
            </a:r>
            <a:r>
              <a:rPr lang="en-US" dirty="0" err="1" smtClean="0"/>
              <a:t>menyusun</a:t>
            </a:r>
            <a:r>
              <a:rPr lang="en-US" dirty="0" smtClean="0"/>
              <a:t> </a:t>
            </a:r>
            <a:r>
              <a:rPr lang="en-US" dirty="0" err="1" smtClean="0"/>
              <a:t>rumah</a:t>
            </a:r>
            <a:r>
              <a:rPr lang="en-US" dirty="0" smtClean="0"/>
              <a:t>. Protein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zat</a:t>
            </a:r>
            <a:r>
              <a:rPr lang="en-US" dirty="0" smtClean="0"/>
              <a:t> </a:t>
            </a:r>
            <a:r>
              <a:rPr lang="en-US" dirty="0" err="1" smtClean="0"/>
              <a:t>pembentuk</a:t>
            </a:r>
            <a:r>
              <a:rPr lang="en-US" dirty="0" smtClean="0"/>
              <a:t> </a:t>
            </a:r>
            <a:r>
              <a:rPr lang="en-US" baseline="0" dirty="0" err="1" smtClean="0"/>
              <a:t>sel-sel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tubuhmu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jadi</a:t>
            </a:r>
            <a:r>
              <a:rPr lang="en-US" dirty="0" smtClean="0"/>
              <a:t>, </a:t>
            </a:r>
            <a:r>
              <a:rPr lang="en-US" dirty="0" err="1" smtClean="0"/>
              <a:t>mengonsumsi</a:t>
            </a:r>
            <a:r>
              <a:rPr lang="en-US" dirty="0" smtClean="0"/>
              <a:t> </a:t>
            </a:r>
            <a:r>
              <a:rPr lang="en-US" dirty="0" err="1" smtClean="0"/>
              <a:t>makanan</a:t>
            </a:r>
            <a:r>
              <a:rPr lang="en-US" dirty="0" smtClean="0"/>
              <a:t> </a:t>
            </a:r>
            <a:r>
              <a:rPr lang="en-US" dirty="0" err="1" smtClean="0"/>
              <a:t>berprotein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tinggi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untuk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pertumbuhanmu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B5AA7-1EFF-4ADE-A7AD-BE893FE8278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00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B5AA7-1EFF-4ADE-A7AD-BE893FE8278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65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err="1" smtClean="0">
                <a:solidFill>
                  <a:srgbClr val="0070C0"/>
                </a:solidFill>
              </a:rPr>
              <a:t>Zat</a:t>
            </a:r>
            <a:r>
              <a:rPr lang="en-US" sz="1200" b="0" dirty="0" smtClean="0">
                <a:solidFill>
                  <a:srgbClr val="0070C0"/>
                </a:solidFill>
              </a:rPr>
              <a:t> </a:t>
            </a:r>
            <a:r>
              <a:rPr lang="en-US" sz="1200" b="0" dirty="0" err="1" smtClean="0">
                <a:solidFill>
                  <a:srgbClr val="0070C0"/>
                </a:solidFill>
              </a:rPr>
              <a:t>gizi</a:t>
            </a:r>
            <a:r>
              <a:rPr lang="en-US" sz="1200" b="0" dirty="0" smtClean="0">
                <a:solidFill>
                  <a:srgbClr val="0070C0"/>
                </a:solidFill>
              </a:rPr>
              <a:t> </a:t>
            </a:r>
            <a:r>
              <a:rPr lang="en-US" sz="1200" b="0" dirty="0" err="1" smtClean="0">
                <a:solidFill>
                  <a:srgbClr val="0070C0"/>
                </a:solidFill>
              </a:rPr>
              <a:t>selanjutnya</a:t>
            </a:r>
            <a:r>
              <a:rPr lang="en-US" sz="1200" b="0" dirty="0" smtClean="0">
                <a:solidFill>
                  <a:srgbClr val="0070C0"/>
                </a:solidFill>
              </a:rPr>
              <a:t> yang </a:t>
            </a:r>
            <a:r>
              <a:rPr lang="en-US" sz="1200" b="0" dirty="0" err="1" smtClean="0">
                <a:solidFill>
                  <a:srgbClr val="0070C0"/>
                </a:solidFill>
              </a:rPr>
              <a:t>diperlukan</a:t>
            </a:r>
            <a:r>
              <a:rPr lang="en-US" sz="1200" b="0" dirty="0" smtClean="0">
                <a:solidFill>
                  <a:srgbClr val="0070C0"/>
                </a:solidFill>
              </a:rPr>
              <a:t> </a:t>
            </a:r>
            <a:r>
              <a:rPr lang="en-US" sz="1200" b="0" dirty="0" err="1" smtClean="0">
                <a:solidFill>
                  <a:srgbClr val="0070C0"/>
                </a:solidFill>
              </a:rPr>
              <a:t>tubuh</a:t>
            </a:r>
            <a:r>
              <a:rPr lang="en-US" sz="1200" b="0" dirty="0" smtClean="0">
                <a:solidFill>
                  <a:srgbClr val="0070C0"/>
                </a:solidFill>
              </a:rPr>
              <a:t> </a:t>
            </a:r>
            <a:r>
              <a:rPr lang="en-US" sz="1200" b="0" dirty="0" err="1" smtClean="0">
                <a:solidFill>
                  <a:srgbClr val="0070C0"/>
                </a:solidFill>
              </a:rPr>
              <a:t>adalah</a:t>
            </a:r>
            <a:r>
              <a:rPr lang="en-US" sz="1200" b="0" dirty="0" smtClean="0">
                <a:solidFill>
                  <a:srgbClr val="0070C0"/>
                </a:solidFill>
              </a:rPr>
              <a:t> </a:t>
            </a:r>
            <a:r>
              <a:rPr lang="en-US" sz="1200" b="0" dirty="0" err="1" smtClean="0">
                <a:solidFill>
                  <a:srgbClr val="0070C0"/>
                </a:solidFill>
              </a:rPr>
              <a:t>lemak</a:t>
            </a:r>
            <a:r>
              <a:rPr lang="en-US" sz="1200" b="0" dirty="0" smtClean="0">
                <a:solidFill>
                  <a:srgbClr val="0070C0"/>
                </a:solidFill>
              </a:rPr>
              <a:t>.</a:t>
            </a:r>
            <a:r>
              <a:rPr lang="en-US" sz="1200" b="0" baseline="0" dirty="0" smtClean="0">
                <a:solidFill>
                  <a:srgbClr val="0070C0"/>
                </a:solidFill>
              </a:rPr>
              <a:t> </a:t>
            </a:r>
            <a:r>
              <a:rPr lang="en-US" sz="1200" b="0" baseline="0" dirty="0" err="1" smtClean="0">
                <a:solidFill>
                  <a:srgbClr val="0070C0"/>
                </a:solidFill>
              </a:rPr>
              <a:t>Tubuh</a:t>
            </a:r>
            <a:r>
              <a:rPr lang="en-US" sz="1200" b="0" baseline="0" dirty="0" smtClean="0">
                <a:solidFill>
                  <a:srgbClr val="0070C0"/>
                </a:solidFill>
              </a:rPr>
              <a:t> </a:t>
            </a:r>
            <a:r>
              <a:rPr lang="en-US" sz="1200" b="0" baseline="0" dirty="0" err="1" smtClean="0">
                <a:solidFill>
                  <a:srgbClr val="0070C0"/>
                </a:solidFill>
              </a:rPr>
              <a:t>memerlukan</a:t>
            </a:r>
            <a:r>
              <a:rPr lang="en-US" sz="1200" b="0" baseline="0" dirty="0" smtClean="0">
                <a:solidFill>
                  <a:srgbClr val="0070C0"/>
                </a:solidFill>
              </a:rPr>
              <a:t> </a:t>
            </a:r>
            <a:r>
              <a:rPr lang="en-US" sz="1200" b="0" baseline="0" dirty="0" err="1" smtClean="0">
                <a:solidFill>
                  <a:srgbClr val="0070C0"/>
                </a:solidFill>
              </a:rPr>
              <a:t>sedikit</a:t>
            </a:r>
            <a:r>
              <a:rPr lang="en-US" sz="1200" b="0" baseline="0" dirty="0" smtClean="0">
                <a:solidFill>
                  <a:srgbClr val="0070C0"/>
                </a:solidFill>
              </a:rPr>
              <a:t> </a:t>
            </a:r>
            <a:r>
              <a:rPr lang="en-US" sz="1200" b="0" baseline="0" dirty="0" err="1" smtClean="0">
                <a:solidFill>
                  <a:srgbClr val="0070C0"/>
                </a:solidFill>
              </a:rPr>
              <a:t>lemak</a:t>
            </a:r>
            <a:r>
              <a:rPr lang="en-US" sz="1200" b="0" baseline="0" dirty="0" smtClean="0">
                <a:solidFill>
                  <a:srgbClr val="0070C0"/>
                </a:solidFill>
              </a:rPr>
              <a:t>. </a:t>
            </a:r>
            <a:r>
              <a:rPr lang="en-US" sz="1200" b="0" dirty="0" err="1" smtClean="0">
                <a:solidFill>
                  <a:srgbClr val="0070C0"/>
                </a:solidFill>
              </a:rPr>
              <a:t>Lemak</a:t>
            </a:r>
            <a:r>
              <a:rPr lang="en-US" sz="1200" b="0" dirty="0" smtClean="0">
                <a:solidFill>
                  <a:srgbClr val="0070C0"/>
                </a:solidFill>
              </a:rPr>
              <a:t> </a:t>
            </a:r>
            <a:r>
              <a:rPr lang="en-US" sz="1200" b="0" dirty="0" err="1" smtClean="0"/>
              <a:t>terdapat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pada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daging</a:t>
            </a:r>
            <a:r>
              <a:rPr lang="en-US" sz="1200" b="0" dirty="0" smtClean="0"/>
              <a:t>, </a:t>
            </a:r>
            <a:r>
              <a:rPr lang="en-US" sz="1200" b="0" dirty="0" err="1" smtClean="0"/>
              <a:t>telur</a:t>
            </a:r>
            <a:r>
              <a:rPr lang="en-US" sz="1200" b="0" dirty="0" smtClean="0"/>
              <a:t>, </a:t>
            </a:r>
            <a:r>
              <a:rPr lang="en-US" sz="1200" b="0" dirty="0" err="1" smtClean="0"/>
              <a:t>keju</a:t>
            </a:r>
            <a:r>
              <a:rPr lang="en-US" sz="1200" b="0" dirty="0" smtClean="0"/>
              <a:t>, </a:t>
            </a:r>
            <a:r>
              <a:rPr lang="en-US" sz="1200" b="0" dirty="0" err="1" smtClean="0"/>
              <a:t>kacang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kedelai</a:t>
            </a:r>
            <a:r>
              <a:rPr lang="en-US" sz="1200" b="0" dirty="0" smtClean="0"/>
              <a:t>, </a:t>
            </a:r>
            <a:r>
              <a:rPr lang="en-US" sz="1200" b="0" dirty="0" err="1" smtClean="0"/>
              <a:t>dan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susu</a:t>
            </a:r>
            <a:r>
              <a:rPr lang="en-US" sz="1200" b="0" dirty="0" smtClean="0"/>
              <a:t>. </a:t>
            </a:r>
            <a:r>
              <a:rPr lang="en-US" sz="1200" b="0" dirty="0" err="1" smtClean="0"/>
              <a:t>Sama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halnya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seperti</a:t>
            </a:r>
            <a:r>
              <a:rPr lang="en-US" sz="1200" b="0" dirty="0" smtClean="0"/>
              <a:t> protein, </a:t>
            </a:r>
            <a:r>
              <a:rPr lang="en-US" sz="1200" b="0" dirty="0" err="1" smtClean="0"/>
              <a:t>lemak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juga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dibedakan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menjadi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lemak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hewani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dan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lemak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nabati</a:t>
            </a:r>
            <a:r>
              <a:rPr lang="en-US" sz="1200" b="0" dirty="0" smtClean="0"/>
              <a:t>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B5AA7-1EFF-4ADE-A7AD-BE893FE8278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24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B5AA7-1EFF-4ADE-A7AD-BE893FE8278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96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064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1" y="148590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75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1" y="148590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7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1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1.png"/><Relationship Id="rId7" Type="http://schemas.microsoft.com/office/2007/relationships/hdphoto" Target="../media/hdphoto8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microsoft.com/office/2007/relationships/hdphoto" Target="../media/hdphoto7.wdp"/><Relationship Id="rId4" Type="http://schemas.openxmlformats.org/officeDocument/2006/relationships/image" Target="../media/image82.png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6.png"/><Relationship Id="rId3" Type="http://schemas.openxmlformats.org/officeDocument/2006/relationships/image" Target="../media/image89.png"/><Relationship Id="rId7" Type="http://schemas.microsoft.com/office/2007/relationships/hdphoto" Target="../media/hdphoto10.wdp"/><Relationship Id="rId12" Type="http://schemas.openxmlformats.org/officeDocument/2006/relationships/image" Target="../media/image95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11" Type="http://schemas.microsoft.com/office/2007/relationships/hdphoto" Target="../media/hdphoto11.wdp"/><Relationship Id="rId5" Type="http://schemas.openxmlformats.org/officeDocument/2006/relationships/image" Target="../media/image90.jpeg"/><Relationship Id="rId15" Type="http://schemas.openxmlformats.org/officeDocument/2006/relationships/image" Target="../media/image97.jpeg"/><Relationship Id="rId10" Type="http://schemas.openxmlformats.org/officeDocument/2006/relationships/image" Target="../media/image94.png"/><Relationship Id="rId4" Type="http://schemas.microsoft.com/office/2007/relationships/hdphoto" Target="../media/hdphoto9.wdp"/><Relationship Id="rId9" Type="http://schemas.openxmlformats.org/officeDocument/2006/relationships/image" Target="../media/image93.jpeg"/><Relationship Id="rId14" Type="http://schemas.microsoft.com/office/2007/relationships/hdphoto" Target="../media/hdphoto1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3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 smtClean="0">
                <a:solidFill>
                  <a:srgbClr val="B1CE37"/>
                </a:solidFill>
                <a:cs typeface="Arial" pitchFamily="34" charset="0"/>
              </a:rPr>
              <a:t>IPAS</a:t>
            </a:r>
            <a:endParaRPr lang="id-ID" sz="6000" b="1" dirty="0">
              <a:solidFill>
                <a:srgbClr val="B1CE37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5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27822" y="28658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Cube 6"/>
          <p:cNvSpPr/>
          <p:nvPr/>
        </p:nvSpPr>
        <p:spPr>
          <a:xfrm>
            <a:off x="1529080" y="841249"/>
            <a:ext cx="2377966" cy="3102102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1713" t="13984" r="22921" b="3758"/>
          <a:stretch/>
        </p:blipFill>
        <p:spPr>
          <a:xfrm>
            <a:off x="1541599" y="971550"/>
            <a:ext cx="2272553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6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0025000810.0021.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4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606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638799" y="0"/>
            <a:ext cx="3505201" cy="4859014"/>
            <a:chOff x="5638799" y="0"/>
            <a:chExt cx="3505201" cy="4859014"/>
          </a:xfrm>
        </p:grpSpPr>
        <p:sp>
          <p:nvSpPr>
            <p:cNvPr id="7" name="Rectangle 6"/>
            <p:cNvSpPr/>
            <p:nvPr/>
          </p:nvSpPr>
          <p:spPr>
            <a:xfrm>
              <a:off x="5638799" y="0"/>
              <a:ext cx="3505201" cy="2190750"/>
            </a:xfrm>
            <a:prstGeom prst="rect">
              <a:avLst/>
            </a:prstGeom>
            <a:solidFill>
              <a:srgbClr val="D8ED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4056" t="26042" r="9004" b="19792"/>
            <a:stretch/>
          </p:blipFill>
          <p:spPr>
            <a:xfrm>
              <a:off x="5638799" y="896614"/>
              <a:ext cx="3505201" cy="39624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156979" y="462774"/>
              <a:ext cx="163064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C00000"/>
                  </a:solidFill>
                  <a:cs typeface="Arial" pitchFamily="34" charset="0"/>
                  <a:sym typeface="Wingdings" panose="05000000000000000000" pitchFamily="2" charset="2"/>
                </a:rPr>
                <a:t> </a:t>
              </a:r>
              <a:r>
                <a:rPr lang="en-US" sz="2000" b="1" dirty="0" err="1" smtClean="0">
                  <a:solidFill>
                    <a:srgbClr val="C00000"/>
                  </a:solidFill>
                  <a:cs typeface="Arial" pitchFamily="34" charset="0"/>
                </a:rPr>
                <a:t>Gejala</a:t>
              </a:r>
              <a:r>
                <a:rPr lang="en-US" sz="2000" b="1" dirty="0" smtClean="0">
                  <a:solidFill>
                    <a:srgbClr val="C00000"/>
                  </a:solidFill>
                  <a:cs typeface="Arial" pitchFamily="34" charset="0"/>
                </a:rPr>
                <a:t> flu</a:t>
              </a:r>
              <a:endParaRPr lang="en-US" sz="2000" b="1" dirty="0">
                <a:solidFill>
                  <a:srgbClr val="C00000"/>
                </a:solidFill>
                <a:cs typeface="Arial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47494" y="1690128"/>
            <a:ext cx="47055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1) Flu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sv-SE" sz="2800" dirty="0">
                <a:cs typeface="Arial" pitchFamily="34" charset="0"/>
              </a:rPr>
              <a:t>Disebabkan oleh virus influenza.</a:t>
            </a:r>
          </a:p>
          <a:p>
            <a:r>
              <a:rPr lang="en-US" sz="2800" b="1" dirty="0" err="1" smtClean="0">
                <a:solidFill>
                  <a:srgbClr val="C00000"/>
                </a:solidFill>
                <a:cs typeface="Arial" pitchFamily="34" charset="0"/>
              </a:rPr>
              <a:t>Ditularkan</a:t>
            </a:r>
            <a:r>
              <a:rPr lang="en-US" sz="2800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cs typeface="Arial" pitchFamily="34" charset="0"/>
              </a:rPr>
              <a:t>melalui</a:t>
            </a:r>
            <a:r>
              <a:rPr lang="en-US" sz="2800" b="1" dirty="0" smtClean="0">
                <a:solidFill>
                  <a:srgbClr val="C00000"/>
                </a:solidFill>
                <a:cs typeface="Arial" pitchFamily="34" charset="0"/>
              </a:rPr>
              <a:t>:</a:t>
            </a:r>
          </a:p>
          <a:p>
            <a:r>
              <a:rPr lang="en-US" sz="2800" dirty="0" err="1" smtClean="0">
                <a:cs typeface="Arial" pitchFamily="34" charset="0"/>
              </a:rPr>
              <a:t>Udara</a:t>
            </a:r>
            <a:r>
              <a:rPr lang="en-US" sz="2800" dirty="0">
                <a:cs typeface="Arial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7494" y="896614"/>
            <a:ext cx="7296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a. </a:t>
            </a:r>
            <a:r>
              <a:rPr lang="en-US" sz="2000" b="1" dirty="0" err="1" smtClean="0"/>
              <a:t>Gangguan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pada</a:t>
            </a:r>
            <a:r>
              <a:rPr lang="en-US" sz="2000" b="1" dirty="0" smtClean="0"/>
              <a:t> Organ </a:t>
            </a:r>
            <a:r>
              <a:rPr lang="en-US" sz="2000" b="1" dirty="0" err="1" smtClean="0"/>
              <a:t>Pernapasan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Manusia</a:t>
            </a:r>
            <a:endParaRPr lang="en-US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247494" y="89699"/>
            <a:ext cx="60009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am"/>
              </a:rPr>
              <a:t>3. </a:t>
            </a:r>
            <a:r>
              <a:rPr lang="es-E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ilam"/>
              </a:rPr>
              <a:t>Gangguan</a:t>
            </a:r>
            <a:r>
              <a:rPr lang="es-E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am"/>
              </a:rPr>
              <a:t> dan Cara </a:t>
            </a:r>
            <a:r>
              <a:rPr lang="es-E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ilam"/>
              </a:rPr>
              <a:t>Memelihara</a:t>
            </a:r>
            <a:r>
              <a:rPr lang="es-E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am"/>
              </a:rPr>
              <a:t> </a:t>
            </a:r>
            <a:r>
              <a:rPr lang="es-E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ilam"/>
              </a:rPr>
              <a:t>Organ</a:t>
            </a:r>
            <a:r>
              <a:rPr lang="es-E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am"/>
              </a:rPr>
              <a:t> </a:t>
            </a:r>
            <a:r>
              <a:rPr lang="es-E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ilam"/>
              </a:rPr>
              <a:t>Pernapasan</a:t>
            </a:r>
            <a:r>
              <a:rPr lang="es-E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am"/>
              </a:rPr>
              <a:t> </a:t>
            </a:r>
            <a:r>
              <a:rPr lang="es-E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ilam"/>
              </a:rPr>
              <a:t>Manusia</a:t>
            </a:r>
            <a:r>
              <a:rPr lang="es-E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am"/>
              </a:rPr>
              <a:t> 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495" y="1296724"/>
            <a:ext cx="2807010" cy="3562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108310"/>
            <a:ext cx="5105400" cy="2387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2)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Tuberkulosis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 (TB)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sv-SE" sz="2400" dirty="0">
                <a:cs typeface="Arial" pitchFamily="34" charset="0"/>
              </a:rPr>
              <a:t>Disebabkan oleh </a:t>
            </a:r>
            <a:r>
              <a:rPr lang="en-US" sz="2400" dirty="0" err="1">
                <a:cs typeface="Arial" pitchFamily="34" charset="0"/>
              </a:rPr>
              <a:t>bakteri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i="1" dirty="0">
                <a:cs typeface="Arial" pitchFamily="34" charset="0"/>
              </a:rPr>
              <a:t>Mycobacterium </a:t>
            </a:r>
            <a:r>
              <a:rPr lang="en-US" sz="2400" i="1" dirty="0" err="1">
                <a:cs typeface="Arial" pitchFamily="34" charset="0"/>
              </a:rPr>
              <a:t>tuberculose</a:t>
            </a:r>
            <a:r>
              <a:rPr lang="en-US" sz="2400" i="1" dirty="0">
                <a:cs typeface="Arial" pitchFamily="34" charset="0"/>
              </a:rPr>
              <a:t> </a:t>
            </a:r>
            <a:r>
              <a:rPr lang="en-US" sz="2400" dirty="0">
                <a:cs typeface="Arial" pitchFamily="34" charset="0"/>
              </a:rPr>
              <a:t>yang </a:t>
            </a:r>
            <a:r>
              <a:rPr lang="en-US" sz="2400" dirty="0" err="1">
                <a:cs typeface="Arial" pitchFamily="34" charset="0"/>
              </a:rPr>
              <a:t>menyerang</a:t>
            </a:r>
            <a:r>
              <a:rPr lang="en-US" sz="2400" dirty="0">
                <a:cs typeface="Arial" pitchFamily="34" charset="0"/>
              </a:rPr>
              <a:t> organ </a:t>
            </a:r>
            <a:r>
              <a:rPr lang="en-US" sz="2400" dirty="0" err="1">
                <a:cs typeface="Arial" pitchFamily="34" charset="0"/>
              </a:rPr>
              <a:t>paru-paru</a:t>
            </a:r>
            <a:r>
              <a:rPr lang="en-US" sz="2400" dirty="0">
                <a:cs typeface="Arial" pitchFamily="34" charset="0"/>
              </a:rPr>
              <a:t>.</a:t>
            </a:r>
          </a:p>
          <a:p>
            <a:r>
              <a:rPr lang="en-US" sz="2400" b="1" dirty="0" err="1" smtClean="0">
                <a:solidFill>
                  <a:srgbClr val="C00000"/>
                </a:solidFill>
                <a:cs typeface="Arial" pitchFamily="34" charset="0"/>
              </a:rPr>
              <a:t>Ditularkan</a:t>
            </a:r>
            <a:r>
              <a:rPr lang="en-US" sz="2400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cs typeface="Arial" pitchFamily="34" charset="0"/>
              </a:rPr>
              <a:t>melalui</a:t>
            </a:r>
            <a:r>
              <a:rPr lang="en-US" sz="2400" b="1" dirty="0" smtClean="0">
                <a:solidFill>
                  <a:srgbClr val="C00000"/>
                </a:solidFill>
                <a:cs typeface="Arial" pitchFamily="34" charset="0"/>
              </a:rPr>
              <a:t>:</a:t>
            </a:r>
          </a:p>
          <a:p>
            <a:r>
              <a:rPr lang="en-US" sz="2400" dirty="0" err="1" smtClean="0">
                <a:cs typeface="Arial" pitchFamily="34" charset="0"/>
              </a:rPr>
              <a:t>Udara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ketika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penderita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batuk</a:t>
            </a:r>
            <a:r>
              <a:rPr lang="en-US" sz="2400" dirty="0">
                <a:cs typeface="Arial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5257800" y="2547430"/>
            <a:ext cx="2590800" cy="536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957428" y="2504315"/>
            <a:ext cx="8205852" cy="2029922"/>
            <a:chOff x="304800" y="2504315"/>
            <a:chExt cx="8205852" cy="202992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5668" t="50776" r="11126" b="16667"/>
            <a:stretch/>
          </p:blipFill>
          <p:spPr>
            <a:xfrm>
              <a:off x="304800" y="2647950"/>
              <a:ext cx="7197817" cy="179970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52743" y="2608838"/>
              <a:ext cx="163064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C00000"/>
                  </a:solidFill>
                  <a:cs typeface="Arial" pitchFamily="34" charset="0"/>
                  <a:sym typeface="Wingdings" panose="05000000000000000000" pitchFamily="2" charset="2"/>
                </a:rPr>
                <a:t> </a:t>
              </a:r>
              <a:r>
                <a:rPr lang="en-US" sz="2000" b="1" dirty="0" err="1" smtClean="0">
                  <a:solidFill>
                    <a:srgbClr val="C00000"/>
                  </a:solidFill>
                  <a:cs typeface="Arial" pitchFamily="34" charset="0"/>
                </a:rPr>
                <a:t>Gejala</a:t>
              </a:r>
              <a:r>
                <a:rPr lang="en-US" sz="2000" b="1" dirty="0" smtClean="0">
                  <a:solidFill>
                    <a:srgbClr val="C00000"/>
                  </a:solidFill>
                  <a:cs typeface="Arial" pitchFamily="34" charset="0"/>
                </a:rPr>
                <a:t> TB</a:t>
              </a:r>
              <a:endParaRPr lang="en-US" sz="2000" b="1" dirty="0">
                <a:solidFill>
                  <a:srgbClr val="C00000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20220970">
              <a:off x="6943758" y="4201724"/>
              <a:ext cx="1566894" cy="332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778377" y="2504315"/>
              <a:ext cx="2227852" cy="375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1713" t="23958" r="14275" b="44793"/>
          <a:stretch/>
        </p:blipFill>
        <p:spPr>
          <a:xfrm>
            <a:off x="4648200" y="-25902"/>
            <a:ext cx="3457963" cy="2530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99" y="133350"/>
            <a:ext cx="14943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7"/>
          <a:stretch/>
        </p:blipFill>
        <p:spPr>
          <a:xfrm>
            <a:off x="5711958" y="599241"/>
            <a:ext cx="3416802" cy="15431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130825"/>
            <a:ext cx="57912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3)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Asma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800" dirty="0" err="1">
                <a:cs typeface="Arial" pitchFamily="34" charset="0"/>
              </a:rPr>
              <a:t>Gangguan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pernapasan</a:t>
            </a:r>
            <a:r>
              <a:rPr lang="en-US" sz="2800" dirty="0">
                <a:cs typeface="Arial" pitchFamily="34" charset="0"/>
              </a:rPr>
              <a:t> yang </a:t>
            </a:r>
            <a:r>
              <a:rPr lang="fi-FI" sz="2800" dirty="0">
                <a:cs typeface="Arial" pitchFamily="34" charset="0"/>
              </a:rPr>
              <a:t>disebabkan kontraksi otot pada trakea </a:t>
            </a:r>
            <a:r>
              <a:rPr lang="en-US" sz="2800" dirty="0" err="1">
                <a:cs typeface="Arial" pitchFamily="34" charset="0"/>
              </a:rPr>
              <a:t>sehingga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saluran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trakea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menyempit</a:t>
            </a:r>
            <a:r>
              <a:rPr lang="en-US" sz="2800" dirty="0">
                <a:cs typeface="Arial" pitchFamily="34" charset="0"/>
              </a:rPr>
              <a:t>.</a:t>
            </a:r>
          </a:p>
          <a:p>
            <a:r>
              <a:rPr lang="en-US" sz="2800" b="1" dirty="0" err="1" smtClean="0">
                <a:solidFill>
                  <a:srgbClr val="C00000"/>
                </a:solidFill>
                <a:cs typeface="Arial" pitchFamily="34" charset="0"/>
              </a:rPr>
              <a:t>Gejala</a:t>
            </a:r>
            <a:r>
              <a:rPr lang="en-US" sz="2800" b="1" dirty="0" smtClean="0">
                <a:solidFill>
                  <a:srgbClr val="C00000"/>
                </a:solidFill>
                <a:cs typeface="Arial" pitchFamily="34" charset="0"/>
              </a:rPr>
              <a:t>:</a:t>
            </a:r>
          </a:p>
          <a:p>
            <a:r>
              <a:rPr lang="en-US" sz="2800" dirty="0" smtClean="0">
                <a:cs typeface="Arial" pitchFamily="34" charset="0"/>
              </a:rPr>
              <a:t>Dada </a:t>
            </a:r>
            <a:r>
              <a:rPr lang="en-US" sz="2800" dirty="0" err="1">
                <a:cs typeface="Arial" pitchFamily="34" charset="0"/>
              </a:rPr>
              <a:t>terasa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sesak</a:t>
            </a:r>
            <a:r>
              <a:rPr lang="en-US" sz="2800" dirty="0">
                <a:cs typeface="Arial" pitchFamily="34" charset="0"/>
              </a:rPr>
              <a:t>, </a:t>
            </a:r>
            <a:r>
              <a:rPr lang="en-US" sz="2800" dirty="0" err="1">
                <a:cs typeface="Arial" pitchFamily="34" charset="0"/>
              </a:rPr>
              <a:t>batuk</a:t>
            </a:r>
            <a:r>
              <a:rPr lang="en-US" sz="2800" dirty="0">
                <a:cs typeface="Arial" pitchFamily="34" charset="0"/>
              </a:rPr>
              <a:t>, </a:t>
            </a:r>
            <a:endParaRPr lang="en-US" sz="2800" dirty="0" smtClean="0">
              <a:cs typeface="Arial" pitchFamily="34" charset="0"/>
            </a:endParaRPr>
          </a:p>
          <a:p>
            <a:r>
              <a:rPr lang="en-US" sz="2800" dirty="0" err="1" smtClean="0">
                <a:cs typeface="Arial" pitchFamily="34" charset="0"/>
              </a:rPr>
              <a:t>dan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napas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terasa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berat</a:t>
            </a:r>
            <a:r>
              <a:rPr lang="en-US" sz="2800" dirty="0">
                <a:cs typeface="Arial" pitchFamily="34" charset="0"/>
              </a:rPr>
              <a:t>.</a:t>
            </a:r>
          </a:p>
          <a:p>
            <a:r>
              <a:rPr lang="en-US" sz="2800" b="1" dirty="0" err="1" smtClean="0">
                <a:solidFill>
                  <a:srgbClr val="C00000"/>
                </a:solidFill>
                <a:cs typeface="Arial" pitchFamily="34" charset="0"/>
              </a:rPr>
              <a:t>Pemicu</a:t>
            </a:r>
            <a:r>
              <a:rPr lang="en-US" sz="2800" b="1" dirty="0" smtClean="0">
                <a:solidFill>
                  <a:srgbClr val="C00000"/>
                </a:solidFill>
                <a:cs typeface="Arial" pitchFamily="34" charset="0"/>
              </a:rPr>
              <a:t>:</a:t>
            </a:r>
          </a:p>
          <a:p>
            <a:r>
              <a:rPr lang="en-US" sz="2800" dirty="0" err="1" smtClean="0">
                <a:cs typeface="Arial" pitchFamily="34" charset="0"/>
              </a:rPr>
              <a:t>Menghirup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udara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tercemar</a:t>
            </a:r>
            <a:r>
              <a:rPr lang="en-US" sz="2800" dirty="0">
                <a:cs typeface="Arial" pitchFamily="34" charset="0"/>
              </a:rPr>
              <a:t>, </a:t>
            </a:r>
            <a:endParaRPr lang="en-US" sz="2800" dirty="0" smtClean="0">
              <a:cs typeface="Arial" pitchFamily="34" charset="0"/>
            </a:endParaRPr>
          </a:p>
          <a:p>
            <a:r>
              <a:rPr lang="en-US" sz="2800" dirty="0" err="1" smtClean="0">
                <a:cs typeface="Arial" pitchFamily="34" charset="0"/>
              </a:rPr>
              <a:t>udara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dingin</a:t>
            </a:r>
            <a:r>
              <a:rPr lang="en-US" sz="2800" dirty="0">
                <a:cs typeface="Arial" pitchFamily="34" charset="0"/>
              </a:rPr>
              <a:t>, </a:t>
            </a:r>
            <a:r>
              <a:rPr lang="en-US" sz="2800" dirty="0" err="1">
                <a:cs typeface="Arial" pitchFamily="34" charset="0"/>
              </a:rPr>
              <a:t>kelelahan</a:t>
            </a:r>
            <a:r>
              <a:rPr lang="en-US" sz="2800" dirty="0">
                <a:cs typeface="Arial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68" y="2419350"/>
            <a:ext cx="2022475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99" y="133350"/>
            <a:ext cx="1494301" cy="609600"/>
          </a:xfrm>
          <a:prstGeom prst="rect">
            <a:avLst/>
          </a:prstGeom>
        </p:spPr>
      </p:pic>
      <p:sp>
        <p:nvSpPr>
          <p:cNvPr id="6" name="Isosceles Triangle 5"/>
          <p:cNvSpPr/>
          <p:nvPr/>
        </p:nvSpPr>
        <p:spPr>
          <a:xfrm rot="5178010" flipH="1">
            <a:off x="5852400" y="2955691"/>
            <a:ext cx="1293281" cy="1557705"/>
          </a:xfrm>
          <a:prstGeom prst="triangle">
            <a:avLst/>
          </a:prstGeom>
          <a:solidFill>
            <a:schemeClr val="bg2">
              <a:alpha val="73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Oval 7"/>
          <p:cNvSpPr/>
          <p:nvPr/>
        </p:nvSpPr>
        <p:spPr>
          <a:xfrm>
            <a:off x="4442207" y="2912716"/>
            <a:ext cx="1741010" cy="1741010"/>
          </a:xfrm>
          <a:prstGeom prst="ellipse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39" b="93861" l="9739" r="897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7205">
            <a:off x="4399489" y="2439225"/>
            <a:ext cx="1923649" cy="2419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37486" y="2206244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Obat</a:t>
            </a:r>
            <a:r>
              <a:rPr lang="en-US" dirty="0" smtClean="0"/>
              <a:t> </a:t>
            </a:r>
            <a:r>
              <a:rPr lang="en-US" dirty="0" err="1" smtClean="0"/>
              <a:t>asma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10559" y="2067237"/>
            <a:ext cx="1001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Normal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77898" y="2089292"/>
            <a:ext cx="1745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Penderita</a:t>
            </a:r>
            <a:r>
              <a:rPr lang="en-US" dirty="0"/>
              <a:t> </a:t>
            </a:r>
            <a:r>
              <a:rPr lang="en-US" dirty="0" err="1" smtClean="0"/>
              <a:t>asma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36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8" grpId="0" animBg="1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0"/>
            <a:ext cx="56388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d) Covid-19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sv-SE" sz="2800" dirty="0">
                <a:cs typeface="Arial" pitchFamily="34" charset="0"/>
              </a:rPr>
              <a:t>Disebabkan oleh </a:t>
            </a:r>
            <a:r>
              <a:rPr lang="en-US" sz="2800" dirty="0">
                <a:cs typeface="Arial" pitchFamily="34" charset="0"/>
              </a:rPr>
              <a:t>Virus </a:t>
            </a:r>
            <a:r>
              <a:rPr lang="en-US" sz="2800" dirty="0"/>
              <a:t>SARS-CoV-2 </a:t>
            </a:r>
            <a:r>
              <a:rPr lang="en-US" sz="2800" dirty="0" smtClean="0">
                <a:cs typeface="Arial" pitchFamily="34" charset="0"/>
              </a:rPr>
              <a:t>.</a:t>
            </a:r>
            <a:endParaRPr lang="en-US" sz="2800" dirty="0">
              <a:cs typeface="Arial" pitchFamily="34" charset="0"/>
            </a:endParaRPr>
          </a:p>
          <a:p>
            <a:r>
              <a:rPr lang="en-US" sz="2800" b="1" dirty="0" err="1" smtClean="0">
                <a:solidFill>
                  <a:srgbClr val="C00000"/>
                </a:solidFill>
                <a:cs typeface="Arial" pitchFamily="34" charset="0"/>
              </a:rPr>
              <a:t>Gejala</a:t>
            </a:r>
            <a:r>
              <a:rPr lang="en-US" sz="2800" b="1" dirty="0" smtClean="0">
                <a:solidFill>
                  <a:srgbClr val="C00000"/>
                </a:solidFill>
                <a:cs typeface="Arial" pitchFamily="34" charset="0"/>
              </a:rPr>
              <a:t>:</a:t>
            </a:r>
          </a:p>
          <a:p>
            <a:r>
              <a:rPr lang="en-US" sz="2800" dirty="0" err="1" smtClean="0">
                <a:cs typeface="Arial" pitchFamily="34" charset="0"/>
              </a:rPr>
              <a:t>Demam</a:t>
            </a:r>
            <a:r>
              <a:rPr lang="en-US" sz="2800" dirty="0" smtClean="0">
                <a:cs typeface="Arial" pitchFamily="34" charset="0"/>
              </a:rPr>
              <a:t>, </a:t>
            </a:r>
            <a:r>
              <a:rPr lang="en-US" sz="2800" dirty="0" err="1" smtClean="0">
                <a:cs typeface="Arial" pitchFamily="34" charset="0"/>
              </a:rPr>
              <a:t>menggigil</a:t>
            </a:r>
            <a:r>
              <a:rPr lang="en-US" sz="2800" dirty="0" smtClean="0">
                <a:cs typeface="Arial" pitchFamily="34" charset="0"/>
              </a:rPr>
              <a:t>, </a:t>
            </a:r>
            <a:r>
              <a:rPr lang="en-US" sz="2800" dirty="0" err="1" smtClean="0"/>
              <a:t>infeksi</a:t>
            </a:r>
            <a:r>
              <a:rPr lang="en-US" sz="2800" dirty="0" smtClean="0"/>
              <a:t> </a:t>
            </a:r>
            <a:r>
              <a:rPr lang="en-US" sz="2800" dirty="0" err="1" smtClean="0"/>
              <a:t>saluran</a:t>
            </a:r>
            <a:r>
              <a:rPr lang="en-US" sz="2800" dirty="0" smtClean="0"/>
              <a:t> </a:t>
            </a:r>
            <a:r>
              <a:rPr lang="en-US" sz="2800" dirty="0" err="1" smtClean="0"/>
              <a:t>pernapasan</a:t>
            </a:r>
            <a:r>
              <a:rPr lang="en-US" sz="2800" dirty="0" smtClean="0"/>
              <a:t>. </a:t>
            </a:r>
            <a:r>
              <a:rPr lang="en-US" sz="2800" dirty="0" err="1" smtClean="0"/>
              <a:t>Gejala</a:t>
            </a:r>
            <a:r>
              <a:rPr lang="en-US" sz="2800" dirty="0" smtClean="0"/>
              <a:t> </a:t>
            </a:r>
            <a:r>
              <a:rPr lang="en-US" sz="2800" dirty="0" err="1" smtClean="0"/>
              <a:t>ringan</a:t>
            </a:r>
            <a:r>
              <a:rPr lang="en-US" sz="2800" dirty="0" smtClean="0"/>
              <a:t> </a:t>
            </a:r>
            <a:r>
              <a:rPr lang="en-US" sz="2800" dirty="0" err="1" smtClean="0"/>
              <a:t>seperti</a:t>
            </a:r>
            <a:r>
              <a:rPr lang="en-US" sz="2800" dirty="0" smtClean="0"/>
              <a:t> flu. </a:t>
            </a:r>
            <a:r>
              <a:rPr lang="en-US" sz="2800" dirty="0" err="1" smtClean="0"/>
              <a:t>Gejala</a:t>
            </a:r>
            <a:r>
              <a:rPr lang="en-US" sz="2800" dirty="0" smtClean="0"/>
              <a:t> </a:t>
            </a:r>
            <a:r>
              <a:rPr lang="en-US" sz="2800" dirty="0" err="1" smtClean="0"/>
              <a:t>berat</a:t>
            </a:r>
            <a:r>
              <a:rPr lang="en-US" sz="2800" dirty="0" smtClean="0"/>
              <a:t> </a:t>
            </a:r>
            <a:r>
              <a:rPr lang="en-US" sz="2800" dirty="0" err="1" smtClean="0"/>
              <a:t>dapat</a:t>
            </a:r>
            <a:r>
              <a:rPr lang="en-US" sz="2800" dirty="0" smtClean="0"/>
              <a:t> </a:t>
            </a:r>
            <a:r>
              <a:rPr lang="en-US" sz="2800" dirty="0" err="1" smtClean="0"/>
              <a:t>menyebabkan</a:t>
            </a:r>
            <a:r>
              <a:rPr lang="en-US" sz="2800" dirty="0" smtClean="0"/>
              <a:t> </a:t>
            </a:r>
            <a:r>
              <a:rPr lang="en-US" sz="2800" dirty="0" err="1" smtClean="0"/>
              <a:t>kematian</a:t>
            </a:r>
            <a:r>
              <a:rPr lang="en-US" sz="2800" dirty="0" smtClean="0"/>
              <a:t>.</a:t>
            </a:r>
          </a:p>
          <a:p>
            <a:r>
              <a:rPr lang="en-US" sz="2800" dirty="0" err="1" smtClean="0"/>
              <a:t>seperti</a:t>
            </a:r>
            <a:r>
              <a:rPr lang="en-US" sz="2800" dirty="0" smtClean="0"/>
              <a:t> </a:t>
            </a:r>
            <a:r>
              <a:rPr lang="en-US" sz="2800" dirty="0"/>
              <a:t>pneumonia </a:t>
            </a:r>
            <a:endParaRPr lang="en-US" sz="2800" dirty="0" smtClean="0">
              <a:cs typeface="Arial" pitchFamily="34" charset="0"/>
            </a:endParaRPr>
          </a:p>
          <a:p>
            <a:r>
              <a:rPr lang="en-US" sz="2800" b="1" dirty="0" err="1" smtClean="0">
                <a:solidFill>
                  <a:srgbClr val="C00000"/>
                </a:solidFill>
                <a:cs typeface="Arial" pitchFamily="34" charset="0"/>
              </a:rPr>
              <a:t>Ditularkan</a:t>
            </a:r>
            <a:r>
              <a:rPr lang="en-US" sz="2800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cs typeface="Arial" pitchFamily="34" charset="0"/>
              </a:rPr>
              <a:t>melalui</a:t>
            </a:r>
            <a:r>
              <a:rPr lang="en-US" sz="2800" b="1" dirty="0" smtClean="0">
                <a:solidFill>
                  <a:srgbClr val="C00000"/>
                </a:solidFill>
                <a:cs typeface="Arial" pitchFamily="34" charset="0"/>
              </a:rPr>
              <a:t>:</a:t>
            </a:r>
          </a:p>
          <a:p>
            <a:r>
              <a:rPr lang="en-US" sz="2800" dirty="0" err="1" smtClean="0">
                <a:cs typeface="Arial" pitchFamily="34" charset="0"/>
              </a:rPr>
              <a:t>Udara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 smtClean="0">
                <a:cs typeface="Arial" pitchFamily="34" charset="0"/>
              </a:rPr>
              <a:t>dan</a:t>
            </a:r>
            <a:r>
              <a:rPr lang="en-US" sz="2800" dirty="0" smtClean="0">
                <a:cs typeface="Arial" pitchFamily="34" charset="0"/>
              </a:rPr>
              <a:t> droplet </a:t>
            </a:r>
            <a:r>
              <a:rPr lang="en-US" sz="2800" dirty="0" err="1" smtClean="0">
                <a:cs typeface="Arial" pitchFamily="34" charset="0"/>
              </a:rPr>
              <a:t>penderita</a:t>
            </a:r>
            <a:r>
              <a:rPr lang="en-US" sz="2800" dirty="0" smtClean="0">
                <a:cs typeface="Arial" pitchFamily="34" charset="0"/>
              </a:rPr>
              <a:t>.</a:t>
            </a:r>
            <a:endParaRPr lang="en-US" sz="2800" dirty="0"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8600"/>
            <a:ext cx="4390311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96599"/>
            <a:ext cx="4572001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e)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Kanker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paru-paru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800" dirty="0" err="1">
                <a:cs typeface="Arial" pitchFamily="34" charset="0"/>
              </a:rPr>
              <a:t>Menyebabkan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terganggunya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fungsi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paru-paru</a:t>
            </a:r>
            <a:r>
              <a:rPr lang="en-US" sz="2800" dirty="0">
                <a:cs typeface="Arial" pitchFamily="34" charset="0"/>
              </a:rPr>
              <a:t>.</a:t>
            </a:r>
          </a:p>
          <a:p>
            <a:r>
              <a:rPr lang="en-US" sz="2800" b="1" dirty="0" err="1" smtClean="0">
                <a:solidFill>
                  <a:srgbClr val="C00000"/>
                </a:solidFill>
                <a:cs typeface="Arial" pitchFamily="34" charset="0"/>
              </a:rPr>
              <a:t>Gejala</a:t>
            </a:r>
            <a:r>
              <a:rPr lang="en-US" sz="2800" b="1" dirty="0" smtClean="0">
                <a:solidFill>
                  <a:srgbClr val="C00000"/>
                </a:solidFill>
                <a:cs typeface="Arial" pitchFamily="34" charset="0"/>
              </a:rPr>
              <a:t>:</a:t>
            </a:r>
          </a:p>
          <a:p>
            <a:r>
              <a:rPr lang="en-US" sz="2800" dirty="0" err="1" smtClean="0">
                <a:cs typeface="Arial" pitchFamily="34" charset="0"/>
              </a:rPr>
              <a:t>Sesak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napas</a:t>
            </a:r>
            <a:r>
              <a:rPr lang="en-US" sz="2800" dirty="0">
                <a:cs typeface="Arial" pitchFamily="34" charset="0"/>
              </a:rPr>
              <a:t>, </a:t>
            </a:r>
            <a:r>
              <a:rPr lang="en-US" sz="2800" dirty="0" err="1">
                <a:cs typeface="Arial" pitchFamily="34" charset="0"/>
              </a:rPr>
              <a:t>batuk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berdarah</a:t>
            </a:r>
            <a:r>
              <a:rPr lang="en-US" sz="2800" dirty="0">
                <a:cs typeface="Arial" pitchFamily="34" charset="0"/>
              </a:rPr>
              <a:t>, </a:t>
            </a:r>
            <a:r>
              <a:rPr lang="en-US" sz="2800" dirty="0" err="1">
                <a:cs typeface="Arial" pitchFamily="34" charset="0"/>
              </a:rPr>
              <a:t>demam</a:t>
            </a:r>
            <a:r>
              <a:rPr lang="en-US" sz="2800" dirty="0">
                <a:cs typeface="Arial" pitchFamily="34" charset="0"/>
              </a:rPr>
              <a:t>, </a:t>
            </a:r>
            <a:r>
              <a:rPr lang="en-US" sz="2800" dirty="0" err="1">
                <a:cs typeface="Arial" pitchFamily="34" charset="0"/>
              </a:rPr>
              <a:t>nyeri</a:t>
            </a:r>
            <a:r>
              <a:rPr lang="en-US" sz="2800" dirty="0">
                <a:cs typeface="Arial" pitchFamily="34" charset="0"/>
              </a:rPr>
              <a:t> dada </a:t>
            </a:r>
            <a:r>
              <a:rPr lang="en-US" sz="2800" dirty="0" err="1">
                <a:cs typeface="Arial" pitchFamily="34" charset="0"/>
              </a:rPr>
              <a:t>dan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tulang</a:t>
            </a:r>
            <a:r>
              <a:rPr lang="en-US" sz="2800" dirty="0">
                <a:cs typeface="Arial" pitchFamily="34" charset="0"/>
              </a:rPr>
              <a:t>, </a:t>
            </a:r>
            <a:r>
              <a:rPr lang="en-US" sz="2800" dirty="0" err="1">
                <a:cs typeface="Arial" pitchFamily="34" charset="0"/>
              </a:rPr>
              <a:t>berat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badan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menurun</a:t>
            </a:r>
            <a:r>
              <a:rPr lang="en-US" sz="2800" dirty="0">
                <a:cs typeface="Arial" pitchFamily="34" charset="0"/>
              </a:rPr>
              <a:t>.</a:t>
            </a:r>
          </a:p>
          <a:p>
            <a:r>
              <a:rPr lang="en-US" sz="2800" b="1" dirty="0" err="1" smtClean="0">
                <a:solidFill>
                  <a:srgbClr val="C00000"/>
                </a:solidFill>
                <a:cs typeface="Arial" pitchFamily="34" charset="0"/>
              </a:rPr>
              <a:t>Pemicu</a:t>
            </a:r>
            <a:r>
              <a:rPr lang="en-US" sz="2800" b="1" dirty="0" smtClean="0">
                <a:solidFill>
                  <a:srgbClr val="C00000"/>
                </a:solidFill>
                <a:cs typeface="Arial" pitchFamily="34" charset="0"/>
              </a:rPr>
              <a:t>:</a:t>
            </a:r>
          </a:p>
          <a:p>
            <a:r>
              <a:rPr lang="en-US" sz="2800" dirty="0" err="1" smtClean="0">
                <a:cs typeface="Arial" pitchFamily="34" charset="0"/>
              </a:rPr>
              <a:t>Kebiasaan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merokok</a:t>
            </a:r>
            <a:r>
              <a:rPr lang="en-US" sz="2800" dirty="0">
                <a:cs typeface="Arial" pitchFamily="34" charset="0"/>
              </a:rPr>
              <a:t>.</a:t>
            </a:r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164">
            <a:off x="5029200" y="918735"/>
            <a:ext cx="4327037" cy="3245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8672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783" r="21441" b="19730"/>
          <a:stretch/>
        </p:blipFill>
        <p:spPr>
          <a:xfrm>
            <a:off x="3635493" y="2556585"/>
            <a:ext cx="2369080" cy="25901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952750"/>
            <a:ext cx="2052842" cy="20528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496" y="66868"/>
            <a:ext cx="7969713" cy="498477"/>
          </a:xfrm>
          <a:prstGeom prst="rect">
            <a:avLst/>
          </a:prstGeom>
          <a:noFill/>
        </p:spPr>
        <p:txBody>
          <a:bodyPr wrap="square" lIns="66936" tIns="33468" rIns="66936" bIns="33468" rtlCol="0">
            <a:spAutoFit/>
          </a:bodyPr>
          <a:lstStyle/>
          <a:p>
            <a:pPr marL="0" lvl="1">
              <a:tabLst>
                <a:tab pos="497510" algn="l"/>
              </a:tabLst>
            </a:pPr>
            <a:r>
              <a:rPr lang="en-US" sz="2800" b="1" dirty="0" smtClean="0">
                <a:solidFill>
                  <a:schemeClr val="accent1"/>
                </a:solidFill>
                <a:cs typeface="Arial" pitchFamily="34" charset="0"/>
              </a:rPr>
              <a:t>b. Cara </a:t>
            </a:r>
            <a:r>
              <a:rPr lang="en-US" sz="2800" b="1" dirty="0" err="1">
                <a:solidFill>
                  <a:schemeClr val="accent1"/>
                </a:solidFill>
                <a:cs typeface="Arial" pitchFamily="34" charset="0"/>
              </a:rPr>
              <a:t>Menjaga</a:t>
            </a:r>
            <a:r>
              <a:rPr lang="en-US" sz="2800" b="1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cs typeface="Arial" pitchFamily="34" charset="0"/>
              </a:rPr>
              <a:t>Kesehatan</a:t>
            </a:r>
            <a:r>
              <a:rPr lang="en-US" sz="2800" b="1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chemeClr val="accent1"/>
                </a:solidFill>
                <a:cs typeface="Arial" pitchFamily="34" charset="0"/>
              </a:rPr>
              <a:t>Organ </a:t>
            </a:r>
            <a:r>
              <a:rPr lang="en-US" sz="2800" b="1" dirty="0" err="1" smtClean="0">
                <a:solidFill>
                  <a:schemeClr val="accent1"/>
                </a:solidFill>
                <a:cs typeface="Arial" pitchFamily="34" charset="0"/>
              </a:rPr>
              <a:t>Pernapasan</a:t>
            </a:r>
            <a:endParaRPr 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10" y="2780172"/>
            <a:ext cx="1708881" cy="1961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987" y="804367"/>
            <a:ext cx="1859222" cy="1996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493" y="670188"/>
            <a:ext cx="1980486" cy="202607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37517" y="1109056"/>
            <a:ext cx="2571995" cy="1631086"/>
            <a:chOff x="565659" y="1099721"/>
            <a:chExt cx="2571995" cy="163108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659" y="1480830"/>
              <a:ext cx="1929737" cy="124997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1491" y="1099721"/>
              <a:ext cx="1036163" cy="1526613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332" y="1501362"/>
            <a:ext cx="443419" cy="4434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63" y="1364889"/>
            <a:ext cx="407869" cy="4078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860488"/>
            <a:ext cx="457200" cy="457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350" y="3067278"/>
            <a:ext cx="426286" cy="4262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57" y="3057281"/>
            <a:ext cx="436283" cy="43628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609" y="989929"/>
            <a:ext cx="432781" cy="43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0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-26371"/>
            <a:ext cx="9144000" cy="51807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3" dirty="0"/>
              <a:t>v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477258" y="515527"/>
            <a:ext cx="4364517" cy="4512147"/>
            <a:chOff x="12405145" y="2743200"/>
            <a:chExt cx="9160806" cy="13731550"/>
          </a:xfrm>
        </p:grpSpPr>
        <p:pic>
          <p:nvPicPr>
            <p:cNvPr id="19" name="Picture 5" descr="E:\ELISA\MEDIA ESPA IPS KELAS 4\BAB 5\kertas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5145" y="2743200"/>
              <a:ext cx="9160806" cy="13731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13647895" y="6087825"/>
              <a:ext cx="7555884" cy="8710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i-FI" sz="2000" b="1" dirty="0">
                  <a:solidFill>
                    <a:srgbClr val="C00000"/>
                  </a:solidFill>
                  <a:cs typeface="Arial" pitchFamily="34" charset="0"/>
                </a:rPr>
                <a:t>Lidah</a:t>
              </a:r>
              <a:r>
                <a:rPr lang="fi-FI" sz="2000" b="1" dirty="0">
                  <a:cs typeface="Arial" pitchFamily="34" charset="0"/>
                </a:rPr>
                <a:t>: </a:t>
              </a:r>
              <a:r>
                <a:rPr lang="en-US" sz="2000" dirty="0">
                  <a:cs typeface="Arial" pitchFamily="34" charset="0"/>
                </a:rPr>
                <a:t>organ </a:t>
              </a:r>
              <a:r>
                <a:rPr lang="en-US" sz="2000" dirty="0" err="1">
                  <a:cs typeface="Arial" pitchFamily="34" charset="0"/>
                </a:rPr>
                <a:t>pengecap</a:t>
              </a:r>
              <a:r>
                <a:rPr lang="en-US" sz="2000" dirty="0">
                  <a:cs typeface="Arial" pitchFamily="34" charset="0"/>
                </a:rPr>
                <a:t> </a:t>
              </a:r>
              <a:r>
                <a:rPr lang="en-US" sz="2000" dirty="0" err="1">
                  <a:cs typeface="Arial" pitchFamily="34" charset="0"/>
                </a:rPr>
                <a:t>dan</a:t>
              </a:r>
              <a:r>
                <a:rPr lang="en-US" sz="2000" dirty="0">
                  <a:cs typeface="Arial" pitchFamily="34" charset="0"/>
                </a:rPr>
                <a:t> </a:t>
              </a:r>
              <a:r>
                <a:rPr lang="en-US" sz="2000" dirty="0" err="1">
                  <a:cs typeface="Arial" pitchFamily="34" charset="0"/>
                </a:rPr>
                <a:t>membantu</a:t>
              </a:r>
              <a:r>
                <a:rPr lang="en-US" sz="2000" dirty="0">
                  <a:cs typeface="Arial" pitchFamily="34" charset="0"/>
                </a:rPr>
                <a:t> </a:t>
              </a:r>
              <a:r>
                <a:rPr lang="en-US" sz="2000" dirty="0" err="1">
                  <a:cs typeface="Arial" pitchFamily="34" charset="0"/>
                </a:rPr>
                <a:t>menelan</a:t>
              </a:r>
              <a:r>
                <a:rPr lang="en-US" sz="2000" dirty="0">
                  <a:cs typeface="Arial" pitchFamily="34" charset="0"/>
                </a:rPr>
                <a:t> </a:t>
              </a:r>
              <a:r>
                <a:rPr lang="en-US" sz="2000" dirty="0" err="1">
                  <a:cs typeface="Arial" pitchFamily="34" charset="0"/>
                </a:rPr>
                <a:t>makanan</a:t>
              </a:r>
              <a:r>
                <a:rPr lang="en-US" sz="2000" dirty="0" smtClean="0">
                  <a:cs typeface="Arial" pitchFamily="34" charset="0"/>
                </a:rPr>
                <a:t>.</a:t>
              </a:r>
              <a:endParaRPr lang="en-US" sz="2000" dirty="0">
                <a:cs typeface="Arial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i-FI" sz="2000" b="1" dirty="0">
                  <a:solidFill>
                    <a:srgbClr val="C00000"/>
                  </a:solidFill>
                  <a:cs typeface="Arial" pitchFamily="34" charset="0"/>
                </a:rPr>
                <a:t>Kelenjar ludah</a:t>
              </a:r>
              <a:r>
                <a:rPr lang="fi-FI" sz="2000" b="1" dirty="0">
                  <a:cs typeface="Arial" pitchFamily="34" charset="0"/>
                </a:rPr>
                <a:t>: </a:t>
              </a:r>
              <a:r>
                <a:rPr lang="fi-FI" sz="2000" dirty="0">
                  <a:cs typeface="Arial" pitchFamily="34" charset="0"/>
                </a:rPr>
                <a:t>penghasil enzim ptialin, </a:t>
              </a:r>
              <a:r>
                <a:rPr lang="en-US" sz="2000" dirty="0" err="1">
                  <a:cs typeface="Arial" pitchFamily="34" charset="0"/>
                </a:rPr>
                <a:t>enzim</a:t>
              </a:r>
              <a:r>
                <a:rPr lang="en-US" sz="2000" dirty="0">
                  <a:cs typeface="Arial" pitchFamily="34" charset="0"/>
                </a:rPr>
                <a:t> </a:t>
              </a:r>
              <a:r>
                <a:rPr lang="en-US" sz="2000" dirty="0" err="1">
                  <a:cs typeface="Arial" pitchFamily="34" charset="0"/>
                </a:rPr>
                <a:t>ptialin</a:t>
              </a:r>
              <a:r>
                <a:rPr lang="en-US" sz="2000" dirty="0">
                  <a:cs typeface="Arial" pitchFamily="34" charset="0"/>
                </a:rPr>
                <a:t> </a:t>
              </a:r>
              <a:r>
                <a:rPr lang="en-US" sz="2000" dirty="0" err="1">
                  <a:cs typeface="Arial" pitchFamily="34" charset="0"/>
                </a:rPr>
                <a:t>memecah</a:t>
              </a:r>
              <a:r>
                <a:rPr lang="en-US" sz="2000" dirty="0">
                  <a:cs typeface="Arial" pitchFamily="34" charset="0"/>
                </a:rPr>
                <a:t> </a:t>
              </a:r>
              <a:r>
                <a:rPr lang="en-US" sz="2000" dirty="0" err="1">
                  <a:cs typeface="Arial" pitchFamily="34" charset="0"/>
                </a:rPr>
                <a:t>zat</a:t>
              </a:r>
              <a:r>
                <a:rPr lang="en-US" sz="2000" dirty="0">
                  <a:cs typeface="Arial" pitchFamily="34" charset="0"/>
                </a:rPr>
                <a:t> </a:t>
              </a:r>
              <a:r>
                <a:rPr lang="en-US" sz="2000" dirty="0" err="1">
                  <a:cs typeface="Arial" pitchFamily="34" charset="0"/>
                </a:rPr>
                <a:t>tepung</a:t>
              </a:r>
              <a:r>
                <a:rPr lang="en-US" sz="2000" dirty="0">
                  <a:cs typeface="Arial" pitchFamily="34" charset="0"/>
                </a:rPr>
                <a:t> </a:t>
              </a:r>
              <a:r>
                <a:rPr lang="en-US" sz="2000" dirty="0" err="1">
                  <a:cs typeface="Arial" pitchFamily="34" charset="0"/>
                </a:rPr>
                <a:t>menjadi</a:t>
              </a:r>
              <a:r>
                <a:rPr lang="en-US" sz="2000" dirty="0">
                  <a:cs typeface="Arial" pitchFamily="34" charset="0"/>
                </a:rPr>
                <a:t> </a:t>
              </a:r>
              <a:r>
                <a:rPr lang="en-US" sz="2000" dirty="0" err="1">
                  <a:cs typeface="Arial" pitchFamily="34" charset="0"/>
                </a:rPr>
                <a:t>gula</a:t>
              </a:r>
              <a:r>
                <a:rPr lang="en-US" sz="2000" dirty="0" smtClean="0">
                  <a:cs typeface="Arial" pitchFamily="34" charset="0"/>
                </a:rPr>
                <a:t>.</a:t>
              </a:r>
              <a:endParaRPr lang="en-US" sz="2000" dirty="0">
                <a:cs typeface="Arial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rgbClr val="C00000"/>
                  </a:solidFill>
                  <a:cs typeface="Arial" pitchFamily="34" charset="0"/>
                </a:rPr>
                <a:t>Gigi</a:t>
              </a:r>
              <a:r>
                <a:rPr lang="en-US" sz="2000" b="1" dirty="0">
                  <a:cs typeface="Arial" pitchFamily="34" charset="0"/>
                </a:rPr>
                <a:t>: </a:t>
              </a:r>
              <a:r>
                <a:rPr lang="en-US" sz="2000" dirty="0" err="1"/>
                <a:t>untuk</a:t>
              </a:r>
              <a:r>
                <a:rPr lang="en-US" sz="2000" dirty="0"/>
                <a:t> </a:t>
              </a:r>
              <a:r>
                <a:rPr lang="en-US" sz="2000" dirty="0" err="1"/>
                <a:t>menghancurkan</a:t>
              </a:r>
              <a:r>
                <a:rPr lang="en-US" sz="2000" dirty="0"/>
                <a:t> </a:t>
              </a:r>
              <a:r>
                <a:rPr lang="en-US" sz="2000" dirty="0" err="1"/>
                <a:t>makanan</a:t>
              </a:r>
              <a:r>
                <a:rPr lang="en-US" sz="2000" dirty="0"/>
                <a:t>.</a:t>
              </a:r>
              <a:endParaRPr lang="en-US" sz="2000" dirty="0">
                <a:cs typeface="Arial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3633454" y="4708449"/>
              <a:ext cx="7555882" cy="14049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cs typeface="Arial" pitchFamily="34" charset="0"/>
                </a:rPr>
                <a:t>Di </a:t>
              </a:r>
              <a:r>
                <a:rPr lang="en-US" sz="2400" b="1" dirty="0" err="1">
                  <a:cs typeface="Arial" pitchFamily="34" charset="0"/>
                </a:rPr>
                <a:t>dalam</a:t>
              </a:r>
              <a:r>
                <a:rPr lang="en-US" sz="2400" b="1" dirty="0">
                  <a:cs typeface="Arial" pitchFamily="34" charset="0"/>
                </a:rPr>
                <a:t> </a:t>
              </a:r>
              <a:r>
                <a:rPr lang="en-US" sz="2400" b="1" dirty="0" err="1">
                  <a:cs typeface="Arial" pitchFamily="34" charset="0"/>
                </a:rPr>
                <a:t>mulut</a:t>
              </a:r>
              <a:r>
                <a:rPr lang="en-US" sz="2400" b="1" dirty="0">
                  <a:cs typeface="Arial" pitchFamily="34" charset="0"/>
                </a:rPr>
                <a:t> </a:t>
              </a:r>
              <a:r>
                <a:rPr lang="en-US" sz="2400" b="1" dirty="0" err="1">
                  <a:cs typeface="Arial" pitchFamily="34" charset="0"/>
                </a:rPr>
                <a:t>terdapat</a:t>
              </a:r>
              <a:r>
                <a:rPr lang="en-US" sz="2400" b="1" dirty="0">
                  <a:cs typeface="Arial" pitchFamily="34" charset="0"/>
                </a:rPr>
                <a:t>: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78111" y="930367"/>
            <a:ext cx="3429428" cy="1201531"/>
            <a:chOff x="-792515" y="1663813"/>
            <a:chExt cx="10040196" cy="3844901"/>
          </a:xfrm>
        </p:grpSpPr>
        <p:sp>
          <p:nvSpPr>
            <p:cNvPr id="44" name="Rectangle 43"/>
            <p:cNvSpPr/>
            <p:nvPr/>
          </p:nvSpPr>
          <p:spPr>
            <a:xfrm flipH="1">
              <a:off x="-792515" y="1770799"/>
              <a:ext cx="10040196" cy="373791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sp>
          <p:nvSpPr>
            <p:cNvPr id="2" name="Rectangle 1"/>
            <p:cNvSpPr/>
            <p:nvPr/>
          </p:nvSpPr>
          <p:spPr>
            <a:xfrm>
              <a:off x="-600732" y="1663813"/>
              <a:ext cx="9334205" cy="3841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tabLst>
                  <a:tab pos="497510" algn="l"/>
                </a:tabLst>
              </a:pPr>
              <a:r>
                <a:rPr lang="en-US" sz="2400" b="1" dirty="0">
                  <a:solidFill>
                    <a:schemeClr val="bg1"/>
                  </a:solidFill>
                </a:rPr>
                <a:t>1. </a:t>
              </a:r>
              <a:r>
                <a:rPr lang="en-US" sz="2400" b="1" dirty="0" err="1">
                  <a:solidFill>
                    <a:schemeClr val="bg1"/>
                  </a:solidFill>
                </a:rPr>
                <a:t>Bagian-Bagian</a:t>
              </a:r>
              <a:r>
                <a:rPr lang="en-US" sz="2400" b="1" dirty="0">
                  <a:solidFill>
                    <a:schemeClr val="bg1"/>
                  </a:solidFill>
                </a:rPr>
                <a:t> Organ </a:t>
              </a:r>
              <a:r>
                <a:rPr lang="en-US" sz="2400" b="1" dirty="0" err="1">
                  <a:solidFill>
                    <a:schemeClr val="bg1"/>
                  </a:solidFill>
                </a:rPr>
                <a:t>Pencernaan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Manusia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dan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Fungsinya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endParaRPr 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01831" y="2193192"/>
            <a:ext cx="1473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1C6238"/>
                </a:solidFill>
                <a:cs typeface="Arial" pitchFamily="34" charset="0"/>
              </a:rPr>
              <a:t>1) </a:t>
            </a:r>
            <a:r>
              <a:rPr lang="en-US" sz="2800" b="1" dirty="0" err="1" smtClean="0">
                <a:solidFill>
                  <a:srgbClr val="1C6238"/>
                </a:solidFill>
                <a:cs typeface="Arial" pitchFamily="34" charset="0"/>
              </a:rPr>
              <a:t>Mulut</a:t>
            </a:r>
            <a:endParaRPr lang="en-US" sz="2400" dirty="0">
              <a:solidFill>
                <a:srgbClr val="1C6238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1293" y="2697491"/>
            <a:ext cx="36538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cs typeface="Arial" pitchFamily="34" charset="0"/>
              </a:rPr>
              <a:t>Tempat masuknya makanan ke saluran </a:t>
            </a:r>
            <a:r>
              <a:rPr lang="en-US" sz="2400" dirty="0" err="1">
                <a:cs typeface="Arial" pitchFamily="34" charset="0"/>
              </a:rPr>
              <a:t>pencernaan</a:t>
            </a:r>
            <a:r>
              <a:rPr lang="en-US" sz="2400" dirty="0">
                <a:cs typeface="Arial" pitchFamily="34" charset="0"/>
              </a:rPr>
              <a:t>, </a:t>
            </a:r>
            <a:r>
              <a:rPr lang="en-US" sz="2400" dirty="0" err="1">
                <a:cs typeface="Arial" pitchFamily="34" charset="0"/>
              </a:rPr>
              <a:t>terdapat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lidah</a:t>
            </a:r>
            <a:r>
              <a:rPr lang="en-US" sz="2400" dirty="0">
                <a:cs typeface="Arial" pitchFamily="34" charset="0"/>
              </a:rPr>
              <a:t>, </a:t>
            </a:r>
            <a:r>
              <a:rPr lang="en-US" sz="2400" dirty="0" err="1">
                <a:cs typeface="Arial" pitchFamily="34" charset="0"/>
              </a:rPr>
              <a:t>kelenjar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ludah</a:t>
            </a:r>
            <a:r>
              <a:rPr lang="en-US" sz="2400" dirty="0">
                <a:cs typeface="Arial" pitchFamily="34" charset="0"/>
              </a:rPr>
              <a:t>, </a:t>
            </a:r>
            <a:r>
              <a:rPr lang="en-US" sz="2400" dirty="0" err="1">
                <a:cs typeface="Arial" pitchFamily="34" charset="0"/>
              </a:rPr>
              <a:t>dan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gigi</a:t>
            </a:r>
            <a:r>
              <a:rPr lang="en-US" sz="2400" dirty="0">
                <a:cs typeface="Arial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458159" y="476730"/>
            <a:ext cx="4632816" cy="4589740"/>
            <a:chOff x="4548760" y="710558"/>
            <a:chExt cx="4632816" cy="4589740"/>
          </a:xfrm>
        </p:grpSpPr>
        <p:grpSp>
          <p:nvGrpSpPr>
            <p:cNvPr id="53" name="Group 52"/>
            <p:cNvGrpSpPr/>
            <p:nvPr/>
          </p:nvGrpSpPr>
          <p:grpSpPr>
            <a:xfrm>
              <a:off x="4548760" y="710558"/>
              <a:ext cx="4632816" cy="4589740"/>
              <a:chOff x="9286956" y="6406195"/>
              <a:chExt cx="11924852" cy="12855957"/>
            </a:xfrm>
          </p:grpSpPr>
          <p:pic>
            <p:nvPicPr>
              <p:cNvPr id="54" name="Picture 5" descr="E:\ELISA\MEDIA ESPA IPS KELAS 4\BAB 5\kertas2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86956" y="6406195"/>
                <a:ext cx="11924852" cy="12855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54" descr="E:\ELISA\MEDIA ESPS IPA KELAS 5\BAB 2 Alat Pencernaan Manusia serta Hubungan Makanan dan Kesehatan\Gigi orang dewasa, mulut-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33188" y="6842686"/>
                <a:ext cx="5751466" cy="73453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5104794" y="3202614"/>
              <a:ext cx="1568183" cy="1270165"/>
              <a:chOff x="8190221" y="577455"/>
              <a:chExt cx="3996582" cy="4064523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10221683" y="577455"/>
                <a:ext cx="1687253" cy="555427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/>
              <p:cNvSpPr/>
              <p:nvPr/>
            </p:nvSpPr>
            <p:spPr>
              <a:xfrm>
                <a:off x="8190221" y="1137393"/>
                <a:ext cx="3996582" cy="10833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i-FI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GIGI TARING</a:t>
                </a:r>
                <a:endParaRPr lang="en-US" sz="1600" b="1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248315" y="1982791"/>
                <a:ext cx="3277849" cy="26591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err="1">
                    <a:cs typeface="Arial" pitchFamily="34" charset="0"/>
                  </a:rPr>
                  <a:t>Mengoyak</a:t>
                </a:r>
                <a:r>
                  <a:rPr lang="en-US" sz="1600" dirty="0">
                    <a:cs typeface="Arial" pitchFamily="34" charset="0"/>
                  </a:rPr>
                  <a:t> </a:t>
                </a:r>
                <a:r>
                  <a:rPr lang="en-US" sz="1600" dirty="0" err="1">
                    <a:cs typeface="Arial" pitchFamily="34" charset="0"/>
                  </a:rPr>
                  <a:t>makanan</a:t>
                </a:r>
                <a:r>
                  <a:rPr lang="en-US" sz="1600" dirty="0">
                    <a:cs typeface="Arial" pitchFamily="34" charset="0"/>
                  </a:rPr>
                  <a:t>.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232924" y="3240826"/>
              <a:ext cx="1190605" cy="1455020"/>
              <a:chOff x="12171154" y="7141512"/>
              <a:chExt cx="3809936" cy="4656059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 flipV="1">
                <a:off x="13666351" y="7141512"/>
                <a:ext cx="613139" cy="220990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/>
              <p:cNvSpPr/>
              <p:nvPr/>
            </p:nvSpPr>
            <p:spPr>
              <a:xfrm>
                <a:off x="12171154" y="9237420"/>
                <a:ext cx="3104439" cy="10833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i-FI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GIGI SERI</a:t>
                </a:r>
                <a:endParaRPr lang="en-US" sz="1600" b="1" dirty="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2214693" y="9926293"/>
                <a:ext cx="3766397" cy="18712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err="1">
                    <a:cs typeface="Arial" pitchFamily="34" charset="0"/>
                  </a:rPr>
                  <a:t>Memotong</a:t>
                </a:r>
                <a:r>
                  <a:rPr lang="en-US" sz="1600" dirty="0">
                    <a:cs typeface="Arial" pitchFamily="34" charset="0"/>
                  </a:rPr>
                  <a:t> </a:t>
                </a:r>
                <a:r>
                  <a:rPr lang="en-US" sz="1600" dirty="0" err="1">
                    <a:cs typeface="Arial" pitchFamily="34" charset="0"/>
                  </a:rPr>
                  <a:t>makanan</a:t>
                </a:r>
                <a:r>
                  <a:rPr lang="en-US" sz="1600" dirty="0">
                    <a:cs typeface="Arial" pitchFamily="34" charset="0"/>
                  </a:rPr>
                  <a:t>.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7369803" y="3005428"/>
              <a:ext cx="1497231" cy="1240397"/>
              <a:chOff x="16771472" y="8286010"/>
              <a:chExt cx="4791140" cy="3969272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 flipH="1" flipV="1">
                <a:off x="17442922" y="8286010"/>
                <a:ext cx="192064" cy="1364183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/>
              <p:cNvSpPr/>
              <p:nvPr/>
            </p:nvSpPr>
            <p:spPr>
              <a:xfrm>
                <a:off x="16771472" y="9603857"/>
                <a:ext cx="4791140" cy="10833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i-FI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GIGI GERAHAM</a:t>
                </a:r>
                <a:endParaRPr lang="en-US" sz="1600" b="1" dirty="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6793488" y="10384001"/>
                <a:ext cx="4436023" cy="18712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err="1" smtClean="0">
                    <a:cs typeface="Arial" pitchFamily="34" charset="0"/>
                  </a:rPr>
                  <a:t>Menghaluskan</a:t>
                </a:r>
                <a:r>
                  <a:rPr lang="en-US" sz="1600" dirty="0" smtClean="0">
                    <a:cs typeface="Arial" pitchFamily="34" charset="0"/>
                  </a:rPr>
                  <a:t> </a:t>
                </a:r>
                <a:r>
                  <a:rPr lang="en-US" sz="1600" dirty="0" err="1" smtClean="0">
                    <a:cs typeface="Arial" pitchFamily="34" charset="0"/>
                  </a:rPr>
                  <a:t>makanan</a:t>
                </a:r>
                <a:r>
                  <a:rPr lang="en-US" sz="1600" dirty="0">
                    <a:cs typeface="Arial" pitchFamily="34" charset="0"/>
                  </a:rPr>
                  <a:t>.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1" y="72882"/>
            <a:ext cx="6081659" cy="70448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47740" y="132614"/>
            <a:ext cx="556260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B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. </a:t>
            </a:r>
            <a:r>
              <a:rPr lang="en-US" sz="2800" dirty="0" smtClean="0">
                <a:solidFill>
                  <a:schemeClr val="bg1"/>
                </a:solidFill>
              </a:rPr>
              <a:t>Cara </a:t>
            </a:r>
            <a:r>
              <a:rPr lang="en-US" sz="2800" dirty="0" err="1" smtClean="0">
                <a:solidFill>
                  <a:schemeClr val="bg1"/>
                </a:solidFill>
              </a:rPr>
              <a:t>Kerja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Pencernaan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Manusia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6243"/>
            <a:ext cx="9144000" cy="8503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99" y="133350"/>
            <a:ext cx="14943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8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26371"/>
            <a:ext cx="9144000" cy="51807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v</a:t>
            </a:r>
          </a:p>
        </p:txBody>
      </p:sp>
      <p:sp>
        <p:nvSpPr>
          <p:cNvPr id="9" name="Rectangle 8"/>
          <p:cNvSpPr/>
          <p:nvPr/>
        </p:nvSpPr>
        <p:spPr>
          <a:xfrm>
            <a:off x="351685" y="398646"/>
            <a:ext cx="3534515" cy="1106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C6238"/>
                </a:solidFill>
                <a:cs typeface="Arial" pitchFamily="34" charset="0"/>
              </a:rPr>
              <a:t>2) </a:t>
            </a:r>
            <a:r>
              <a:rPr lang="en-US" sz="3200" b="1" dirty="0" err="1" smtClean="0">
                <a:solidFill>
                  <a:srgbClr val="1C6238"/>
                </a:solidFill>
                <a:cs typeface="Arial" pitchFamily="34" charset="0"/>
              </a:rPr>
              <a:t>Kerongkongan</a:t>
            </a:r>
            <a:endParaRPr lang="en-US" sz="3200" b="1" dirty="0" smtClean="0">
              <a:solidFill>
                <a:srgbClr val="1C6238"/>
              </a:solidFill>
              <a:cs typeface="Arial" pitchFamily="34" charset="0"/>
            </a:endParaRPr>
          </a:p>
          <a:p>
            <a:r>
              <a:rPr lang="en-US" sz="3200" b="1" dirty="0" smtClean="0">
                <a:solidFill>
                  <a:srgbClr val="1C6238"/>
                </a:solidFill>
                <a:cs typeface="Arial" pitchFamily="34" charset="0"/>
              </a:rPr>
              <a:t>(</a:t>
            </a:r>
            <a:r>
              <a:rPr lang="en-US" sz="3200" b="1" dirty="0" err="1" smtClean="0">
                <a:solidFill>
                  <a:srgbClr val="1C6238"/>
                </a:solidFill>
                <a:cs typeface="Arial" pitchFamily="34" charset="0"/>
              </a:rPr>
              <a:t>Esofagus</a:t>
            </a:r>
            <a:r>
              <a:rPr lang="en-US" sz="3200" b="1" dirty="0" smtClean="0">
                <a:solidFill>
                  <a:srgbClr val="1C6238"/>
                </a:solidFill>
                <a:cs typeface="Arial" pitchFamily="34" charset="0"/>
              </a:rPr>
              <a:t>)</a:t>
            </a:r>
            <a:endParaRPr lang="en-US" sz="2800" dirty="0">
              <a:solidFill>
                <a:srgbClr val="1C6238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9785" y="1520390"/>
            <a:ext cx="27344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cs typeface="Arial" pitchFamily="34" charset="0"/>
              </a:rPr>
              <a:t>Saluran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penghubung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antara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mulut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dan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lambung</a:t>
            </a:r>
            <a:r>
              <a:rPr lang="en-US" sz="2400" dirty="0">
                <a:cs typeface="Arial" pitchFamily="34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75672" y="-19050"/>
            <a:ext cx="5249100" cy="5181600"/>
            <a:chOff x="3475672" y="-19050"/>
            <a:chExt cx="5249100" cy="5181600"/>
          </a:xfrm>
        </p:grpSpPr>
        <p:pic>
          <p:nvPicPr>
            <p:cNvPr id="2" name="Picture 5" descr="E:\ELISA\MEDIA ESPA IPS KELAS 4\BAB 5\kertas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5" b="7855"/>
            <a:stretch/>
          </p:blipFill>
          <p:spPr bwMode="auto">
            <a:xfrm>
              <a:off x="3475672" y="-19050"/>
              <a:ext cx="5249100" cy="518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Picture 2" descr="E:\ELISA\MEDIA ESPS IPA KELAS 5\foto\set 1\Bab 2\gerak peristaltik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2547" y="194350"/>
              <a:ext cx="2028825" cy="2810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3906201" y="3135690"/>
              <a:ext cx="450151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cs typeface="Arial" pitchFamily="34" charset="0"/>
                </a:rPr>
                <a:t>Di </a:t>
              </a:r>
              <a:r>
                <a:rPr lang="en-US" sz="2400" dirty="0" err="1">
                  <a:cs typeface="Arial" pitchFamily="34" charset="0"/>
                </a:rPr>
                <a:t>kerongkongan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terjadi</a:t>
              </a:r>
              <a:endParaRPr lang="en-US" sz="2400" dirty="0">
                <a:cs typeface="Arial" pitchFamily="34" charset="0"/>
              </a:endParaRPr>
            </a:p>
            <a:p>
              <a:pPr algn="ctr"/>
              <a:r>
                <a:rPr lang="en-US" sz="2400" b="1" dirty="0" err="1">
                  <a:cs typeface="Arial" pitchFamily="34" charset="0"/>
                </a:rPr>
                <a:t>gerak</a:t>
              </a:r>
              <a:r>
                <a:rPr lang="en-US" sz="2400" b="1" dirty="0">
                  <a:cs typeface="Arial" pitchFamily="34" charset="0"/>
                </a:rPr>
                <a:t> </a:t>
              </a:r>
              <a:r>
                <a:rPr lang="en-US" sz="2400" b="1" dirty="0" err="1">
                  <a:cs typeface="Arial" pitchFamily="34" charset="0"/>
                </a:rPr>
                <a:t>peristaltik</a:t>
              </a:r>
              <a:r>
                <a:rPr lang="en-US" sz="2400" dirty="0">
                  <a:cs typeface="Arial" pitchFamily="34" charset="0"/>
                </a:rPr>
                <a:t>, </a:t>
              </a:r>
              <a:r>
                <a:rPr lang="en-US" sz="2400" dirty="0" err="1">
                  <a:cs typeface="Arial" pitchFamily="34" charset="0"/>
                </a:rPr>
                <a:t>gerak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mendorong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makanan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menuju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lambung</a:t>
              </a:r>
              <a:r>
                <a:rPr lang="en-US" sz="2400" dirty="0">
                  <a:cs typeface="Arial" pitchFamily="34" charset="0"/>
                </a:rPr>
                <a:t>.</a:t>
              </a: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6752272" y="2038350"/>
            <a:ext cx="63912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45694" y="1837159"/>
            <a:ext cx="101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Bolus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99" y="133350"/>
            <a:ext cx="14943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-26371"/>
            <a:ext cx="9144000" cy="51807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v</a:t>
            </a:r>
          </a:p>
        </p:txBody>
      </p:sp>
      <p:pic>
        <p:nvPicPr>
          <p:cNvPr id="2" name="Picture 5" descr="E:\ELISA\MEDIA ESPA IPS KELAS 4\BAB 5\kertas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1"/>
          <a:stretch/>
        </p:blipFill>
        <p:spPr bwMode="auto">
          <a:xfrm>
            <a:off x="4381500" y="600643"/>
            <a:ext cx="4732019" cy="448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41229" y="334007"/>
            <a:ext cx="3644971" cy="3375636"/>
            <a:chOff x="1924828" y="3691497"/>
            <a:chExt cx="6578075" cy="10802041"/>
          </a:xfrm>
        </p:grpSpPr>
        <p:sp>
          <p:nvSpPr>
            <p:cNvPr id="9" name="Rectangle 8"/>
            <p:cNvSpPr/>
            <p:nvPr/>
          </p:nvSpPr>
          <p:spPr>
            <a:xfrm>
              <a:off x="1943099" y="3691497"/>
              <a:ext cx="3483677" cy="16743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1C6238"/>
                  </a:solidFill>
                  <a:cs typeface="Arial" pitchFamily="34" charset="0"/>
                </a:rPr>
                <a:t>3) </a:t>
              </a:r>
              <a:r>
                <a:rPr lang="en-US" sz="2800" b="1" dirty="0" err="1" smtClean="0">
                  <a:solidFill>
                    <a:srgbClr val="1C6238"/>
                  </a:solidFill>
                  <a:cs typeface="Arial" pitchFamily="34" charset="0"/>
                </a:rPr>
                <a:t>Lambung</a:t>
              </a:r>
              <a:endParaRPr lang="en-US" sz="2400" dirty="0">
                <a:solidFill>
                  <a:srgbClr val="1C6238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24828" y="5925034"/>
              <a:ext cx="6578075" cy="8568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Di </a:t>
              </a:r>
              <a:r>
                <a:rPr lang="en-US" sz="2400" dirty="0" err="1">
                  <a:cs typeface="Arial" pitchFamily="34" charset="0"/>
                </a:rPr>
                <a:t>dalam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lambung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makanan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mengalami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pencernaan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B0F0"/>
                  </a:solidFill>
                  <a:cs typeface="Arial" pitchFamily="34" charset="0"/>
                </a:rPr>
                <a:t>mekanis</a:t>
              </a:r>
              <a:r>
                <a:rPr lang="en-US" sz="2400" b="1" dirty="0">
                  <a:solidFill>
                    <a:srgbClr val="00B0F0"/>
                  </a:solidFill>
                  <a:cs typeface="Arial" pitchFamily="34" charset="0"/>
                </a:rPr>
                <a:t> </a:t>
              </a:r>
              <a:r>
                <a:rPr lang="sv-SE" sz="2400" b="1" dirty="0">
                  <a:solidFill>
                    <a:srgbClr val="00B0F0"/>
                  </a:solidFill>
                  <a:cs typeface="Arial" pitchFamily="34" charset="0"/>
                </a:rPr>
                <a:t>oleh otot lambung</a:t>
              </a:r>
              <a:r>
                <a:rPr lang="sv-SE" sz="2400" dirty="0">
                  <a:cs typeface="Arial" pitchFamily="34" charset="0"/>
                </a:rPr>
                <a:t>, dan pencernaan </a:t>
              </a:r>
              <a:r>
                <a:rPr lang="sv-SE" sz="2400" b="1" dirty="0">
                  <a:solidFill>
                    <a:srgbClr val="FF0000"/>
                  </a:solidFill>
                  <a:cs typeface="Arial" pitchFamily="34" charset="0"/>
                </a:rPr>
                <a:t>kimiawi dengan </a:t>
              </a:r>
              <a:r>
                <a:rPr lang="en-US" sz="2400" b="1" dirty="0" err="1">
                  <a:solidFill>
                    <a:srgbClr val="FF0000"/>
                  </a:solidFill>
                  <a:cs typeface="Arial" pitchFamily="34" charset="0"/>
                </a:rPr>
                <a:t>bantuan</a:t>
              </a:r>
              <a:r>
                <a:rPr lang="en-US" sz="2400" b="1" dirty="0">
                  <a:solidFill>
                    <a:srgbClr val="FF0000"/>
                  </a:solidFill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cs typeface="Arial" pitchFamily="34" charset="0"/>
                </a:rPr>
                <a:t>enzim</a:t>
              </a:r>
              <a:r>
                <a:rPr lang="en-US" sz="2400" b="1" dirty="0">
                  <a:solidFill>
                    <a:srgbClr val="FF0000"/>
                  </a:solidFill>
                  <a:cs typeface="Arial" pitchFamily="34" charset="0"/>
                </a:rPr>
                <a:t> </a:t>
              </a:r>
              <a:r>
                <a:rPr lang="en-US" sz="2400" dirty="0" smtClean="0">
                  <a:cs typeface="Arial" pitchFamily="34" charset="0"/>
                </a:rPr>
                <a:t>pepsin </a:t>
              </a:r>
              <a:r>
                <a:rPr lang="en-US" sz="2400" dirty="0" err="1" smtClean="0">
                  <a:cs typeface="Arial" pitchFamily="34" charset="0"/>
                </a:rPr>
                <a:t>dan</a:t>
              </a:r>
              <a:r>
                <a:rPr lang="en-US" sz="2400" dirty="0" smtClean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asam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lambung</a:t>
              </a:r>
              <a:r>
                <a:rPr lang="en-US" sz="2400" dirty="0">
                  <a:cs typeface="Arial" pitchFamily="34" charset="0"/>
                </a:rPr>
                <a:t>.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000251" y="1681612"/>
            <a:ext cx="45091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8594" indent="-178594">
              <a:buFont typeface="Arial" pitchFamily="34" charset="0"/>
              <a:buChar char="•"/>
            </a:pPr>
            <a:r>
              <a:rPr lang="en-US" sz="2400" b="1" dirty="0" err="1">
                <a:solidFill>
                  <a:srgbClr val="C00000"/>
                </a:solidFill>
                <a:cs typeface="Arial" pitchFamily="34" charset="0"/>
              </a:rPr>
              <a:t>Enzim</a:t>
            </a:r>
            <a:r>
              <a:rPr lang="en-US" sz="2400" b="1" dirty="0">
                <a:solidFill>
                  <a:srgbClr val="C00000"/>
                </a:solidFill>
                <a:cs typeface="Arial" pitchFamily="34" charset="0"/>
              </a:rPr>
              <a:t> pepsin    </a:t>
            </a:r>
            <a:r>
              <a:rPr lang="en-US" sz="2400" dirty="0" err="1">
                <a:cs typeface="Arial" pitchFamily="34" charset="0"/>
              </a:rPr>
              <a:t>berfungsi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memecah</a:t>
            </a:r>
            <a:r>
              <a:rPr lang="en-US" sz="2400" dirty="0">
                <a:cs typeface="Arial" pitchFamily="34" charset="0"/>
              </a:rPr>
              <a:t> protein </a:t>
            </a:r>
            <a:r>
              <a:rPr lang="en-US" sz="2400" dirty="0" err="1">
                <a:cs typeface="Arial" pitchFamily="34" charset="0"/>
              </a:rPr>
              <a:t>menjadi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 smtClean="0">
                <a:cs typeface="Arial" pitchFamily="34" charset="0"/>
              </a:rPr>
              <a:t>pepton</a:t>
            </a:r>
            <a:endParaRPr lang="en-US" sz="2400" dirty="0">
              <a:cs typeface="Arial" pitchFamily="34" charset="0"/>
            </a:endParaRPr>
          </a:p>
          <a:p>
            <a:pPr marL="178594" indent="-178594">
              <a:buFont typeface="Arial" pitchFamily="34" charset="0"/>
              <a:buChar char="•"/>
            </a:pPr>
            <a:r>
              <a:rPr lang="de-DE" sz="2400" b="1" dirty="0">
                <a:solidFill>
                  <a:srgbClr val="C00000"/>
                </a:solidFill>
                <a:cs typeface="Arial" pitchFamily="34" charset="0"/>
              </a:rPr>
              <a:t>Asam lambung </a:t>
            </a:r>
            <a:r>
              <a:rPr lang="de-DE" sz="2400" dirty="0">
                <a:cs typeface="Arial" pitchFamily="34" charset="0"/>
              </a:rPr>
              <a:t>berfungsi membunuh kuman dan </a:t>
            </a:r>
            <a:r>
              <a:rPr lang="en-US" sz="2400" dirty="0" err="1">
                <a:cs typeface="Arial" pitchFamily="34" charset="0"/>
              </a:rPr>
              <a:t>mengasamkan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makanan</a:t>
            </a:r>
            <a:r>
              <a:rPr lang="en-US" sz="2400" dirty="0">
                <a:cs typeface="Arial" pitchFamily="34" charset="0"/>
              </a:rPr>
              <a:t>.</a:t>
            </a:r>
          </a:p>
        </p:txBody>
      </p:sp>
      <p:pic>
        <p:nvPicPr>
          <p:cNvPr id="5123" name="Picture 3" descr="E:\ELISA\MEDIA ESPS IPA KELAS 5\BAB 2 Alat Pencernaan Manusia serta Hubungan Makanan dan Kesehatan\Lambu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16" y="2397081"/>
            <a:ext cx="2168035" cy="206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99" y="133350"/>
            <a:ext cx="14943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5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36026" y="233656"/>
            <a:ext cx="5426016" cy="1027326"/>
            <a:chOff x="1330583" y="3352296"/>
            <a:chExt cx="5344813" cy="839333"/>
          </a:xfrm>
        </p:grpSpPr>
        <p:sp>
          <p:nvSpPr>
            <p:cNvPr id="3" name="Parallelogram 2"/>
            <p:cNvSpPr/>
            <p:nvPr/>
          </p:nvSpPr>
          <p:spPr>
            <a:xfrm>
              <a:off x="1330583" y="3352296"/>
              <a:ext cx="5344813" cy="839333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385158" y="3444001"/>
              <a:ext cx="3889544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2400" b="1" dirty="0"/>
                <a:t>Cara </a:t>
              </a:r>
              <a:r>
                <a:rPr lang="en-US" sz="2400" b="1" dirty="0" err="1"/>
                <a:t>Tubuh</a:t>
              </a:r>
              <a:r>
                <a:rPr lang="en-US" sz="2400" b="1" dirty="0"/>
                <a:t> </a:t>
              </a:r>
              <a:r>
                <a:rPr lang="en-US" sz="2400" b="1" dirty="0" err="1"/>
                <a:t>Manusia</a:t>
              </a:r>
              <a:r>
                <a:rPr lang="en-US" sz="2400" b="1" dirty="0"/>
                <a:t> </a:t>
              </a:r>
              <a:r>
                <a:rPr lang="en-US" sz="2400" b="1" dirty="0" err="1"/>
                <a:t>Bekerja</a:t>
              </a:r>
              <a:r>
                <a:rPr lang="en-US" sz="2400" b="1" dirty="0"/>
                <a:t> </a:t>
              </a:r>
              <a:r>
                <a:rPr lang="en-US" sz="2400" b="1" dirty="0" err="1"/>
                <a:t>dan</a:t>
              </a:r>
              <a:r>
                <a:rPr lang="en-US" sz="2400" b="1" dirty="0"/>
                <a:t> </a:t>
              </a:r>
              <a:r>
                <a:rPr lang="en-US" sz="2400" b="1" dirty="0" err="1"/>
                <a:t>Pertumbuhannya</a:t>
              </a:r>
              <a:r>
                <a:rPr lang="en-US" sz="2400" b="1" dirty="0"/>
                <a:t> </a:t>
              </a:r>
              <a:endParaRPr lang="id-ID" sz="24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68730" y="24299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478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45010" y="24300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478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45010" y="24300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478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18205" y="31379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80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29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7578" y="1388695"/>
            <a:ext cx="5769822" cy="3108543"/>
            <a:chOff x="157161" y="1733550"/>
            <a:chExt cx="6684549" cy="3108543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3355996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6" y="2287548"/>
              <a:ext cx="6676004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46067" indent="-346067"/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Peserta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didik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diharapkan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dapat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r>
                <a:rPr lang="en-US" sz="1600" dirty="0"/>
                <a:t>5.1 </a:t>
              </a:r>
              <a:r>
                <a:rPr lang="en-US" sz="1600" dirty="0" err="1"/>
                <a:t>mengidentifikasi</a:t>
              </a:r>
              <a:r>
                <a:rPr lang="en-US" sz="1600" dirty="0"/>
                <a:t> organ </a:t>
              </a:r>
              <a:r>
                <a:rPr lang="en-US" sz="1600" dirty="0" err="1"/>
                <a:t>pernapasan</a:t>
              </a:r>
              <a:r>
                <a:rPr lang="en-US" sz="1600" dirty="0"/>
                <a:t> </a:t>
              </a:r>
              <a:r>
                <a:rPr lang="en-US" sz="1600" dirty="0" err="1"/>
                <a:t>manusia</a:t>
              </a:r>
              <a:r>
                <a:rPr lang="en-US" sz="1600" dirty="0"/>
                <a:t> </a:t>
              </a:r>
              <a:r>
                <a:rPr lang="en-US" sz="1600" dirty="0" err="1"/>
                <a:t>beserta</a:t>
              </a:r>
              <a:r>
                <a:rPr lang="en-US" sz="1600" dirty="0"/>
                <a:t> </a:t>
              </a:r>
              <a:r>
                <a:rPr lang="en-US" sz="1600" dirty="0" err="1" smtClean="0"/>
                <a:t>prosesnya</a:t>
              </a:r>
              <a:r>
                <a:rPr lang="en-US" sz="1600" dirty="0"/>
                <a:t>.</a:t>
              </a:r>
            </a:p>
            <a:p>
              <a:r>
                <a:rPr lang="es-ES" sz="1600" dirty="0"/>
                <a:t>5.2 </a:t>
              </a:r>
              <a:r>
                <a:rPr lang="es-ES" sz="1600" dirty="0" err="1"/>
                <a:t>mendiagnosis</a:t>
              </a:r>
              <a:r>
                <a:rPr lang="es-ES" sz="1600" dirty="0"/>
                <a:t> </a:t>
              </a:r>
              <a:r>
                <a:rPr lang="es-ES" sz="1600" dirty="0" err="1"/>
                <a:t>gangguan</a:t>
              </a:r>
              <a:r>
                <a:rPr lang="es-ES" sz="1600" dirty="0"/>
                <a:t> dan cara </a:t>
              </a:r>
              <a:r>
                <a:rPr lang="es-ES" sz="1600" dirty="0" err="1"/>
                <a:t>menjaga</a:t>
              </a:r>
              <a:r>
                <a:rPr lang="es-ES" sz="1600" dirty="0"/>
                <a:t> </a:t>
              </a:r>
              <a:r>
                <a:rPr lang="es-ES" sz="1600" dirty="0" err="1"/>
                <a:t>organ</a:t>
              </a:r>
              <a:r>
                <a:rPr lang="es-ES" sz="1600" dirty="0"/>
                <a:t> </a:t>
              </a:r>
              <a:r>
                <a:rPr lang="es-ES" sz="1600" dirty="0" err="1"/>
                <a:t>pernapasan</a:t>
              </a:r>
              <a:r>
                <a:rPr lang="es-ES" sz="1600" dirty="0"/>
                <a:t> </a:t>
              </a:r>
              <a:r>
                <a:rPr lang="es-ES" sz="1600" dirty="0" err="1" smtClean="0"/>
                <a:t>manusia</a:t>
              </a:r>
              <a:r>
                <a:rPr lang="es-ES" sz="1600" dirty="0"/>
                <a:t>.</a:t>
              </a:r>
            </a:p>
            <a:p>
              <a:r>
                <a:rPr lang="en-US" sz="1600" dirty="0"/>
                <a:t>5.3 </a:t>
              </a:r>
              <a:r>
                <a:rPr lang="en-US" sz="1600" dirty="0" err="1"/>
                <a:t>mengidentifikasi</a:t>
              </a:r>
              <a:r>
                <a:rPr lang="en-US" sz="1600" dirty="0"/>
                <a:t> organ </a:t>
              </a:r>
              <a:r>
                <a:rPr lang="en-US" sz="1600" dirty="0" err="1"/>
                <a:t>pencernaan</a:t>
              </a:r>
              <a:r>
                <a:rPr lang="en-US" sz="1600" dirty="0"/>
                <a:t> </a:t>
              </a:r>
              <a:r>
                <a:rPr lang="en-US" sz="1600" dirty="0" err="1"/>
                <a:t>manusia</a:t>
              </a:r>
              <a:r>
                <a:rPr lang="en-US" sz="1600" dirty="0"/>
                <a:t> </a:t>
              </a:r>
              <a:r>
                <a:rPr lang="en-US" sz="1600" dirty="0" err="1"/>
                <a:t>beserta</a:t>
              </a:r>
              <a:r>
                <a:rPr lang="en-US" sz="1600" dirty="0"/>
                <a:t> proses </a:t>
              </a:r>
              <a:r>
                <a:rPr lang="en-US" sz="1600" dirty="0" err="1" smtClean="0"/>
                <a:t>pencernaan</a:t>
              </a:r>
              <a:r>
                <a:rPr lang="en-US" sz="1600" dirty="0"/>
                <a:t>.</a:t>
              </a:r>
            </a:p>
            <a:p>
              <a:r>
                <a:rPr lang="en-US" sz="1600" dirty="0"/>
                <a:t>5.4 </a:t>
              </a:r>
              <a:r>
                <a:rPr lang="en-US" sz="1600" dirty="0" err="1"/>
                <a:t>mendiagnosis</a:t>
              </a:r>
              <a:r>
                <a:rPr lang="en-US" sz="1600" dirty="0"/>
                <a:t> </a:t>
              </a:r>
              <a:r>
                <a:rPr lang="en-US" sz="1600" dirty="0" err="1"/>
                <a:t>gangguan</a:t>
              </a:r>
              <a:r>
                <a:rPr lang="en-US" sz="1600" dirty="0"/>
                <a:t> </a:t>
              </a:r>
              <a:r>
                <a:rPr lang="en-US" sz="1600" dirty="0" err="1"/>
                <a:t>dan</a:t>
              </a:r>
              <a:r>
                <a:rPr lang="en-US" sz="1600" dirty="0"/>
                <a:t> </a:t>
              </a:r>
              <a:r>
                <a:rPr lang="en-US" sz="1600" dirty="0" err="1"/>
                <a:t>cara</a:t>
              </a:r>
              <a:r>
                <a:rPr lang="en-US" sz="1600" dirty="0"/>
                <a:t> </a:t>
              </a:r>
              <a:r>
                <a:rPr lang="en-US" sz="1600" dirty="0" err="1"/>
                <a:t>menjaga</a:t>
              </a:r>
              <a:r>
                <a:rPr lang="en-US" sz="1600" dirty="0"/>
                <a:t> organ </a:t>
              </a:r>
              <a:r>
                <a:rPr lang="en-US" sz="1600" dirty="0" err="1"/>
                <a:t>pencernaan</a:t>
              </a:r>
              <a:r>
                <a:rPr lang="en-US" sz="1600" dirty="0"/>
                <a:t> </a:t>
              </a:r>
              <a:r>
                <a:rPr lang="en-US" sz="1600" dirty="0" err="1" smtClean="0"/>
                <a:t>manusia</a:t>
              </a:r>
              <a:r>
                <a:rPr lang="en-US" sz="1600" dirty="0"/>
                <a:t>.</a:t>
              </a:r>
            </a:p>
            <a:p>
              <a:r>
                <a:rPr lang="sv-SE" sz="1600" dirty="0"/>
                <a:t>5.5 mendeskripsikan pertumbuhan dan perkembangan </a:t>
              </a:r>
              <a:r>
                <a:rPr lang="sv-SE" sz="1600" dirty="0" smtClean="0"/>
                <a:t>manusia. </a:t>
              </a:r>
              <a:endParaRPr lang="sv-SE" sz="1600" dirty="0"/>
            </a:p>
            <a:p>
              <a:r>
                <a:rPr lang="en-US" sz="1600" dirty="0"/>
                <a:t>5.6 </a:t>
              </a:r>
              <a:r>
                <a:rPr lang="en-US" sz="1600" dirty="0" err="1"/>
                <a:t>menyajikan</a:t>
              </a:r>
              <a:r>
                <a:rPr lang="en-US" sz="1600" dirty="0"/>
                <a:t> </a:t>
              </a:r>
              <a:r>
                <a:rPr lang="en-US" sz="1600" dirty="0" err="1"/>
                <a:t>karya</a:t>
              </a:r>
              <a:r>
                <a:rPr lang="en-US" sz="1600" dirty="0"/>
                <a:t> </a:t>
              </a:r>
              <a:r>
                <a:rPr lang="en-US" sz="1600" dirty="0" err="1"/>
                <a:t>tentang</a:t>
              </a:r>
              <a:r>
                <a:rPr lang="en-US" sz="1600" dirty="0"/>
                <a:t> </a:t>
              </a:r>
              <a:r>
                <a:rPr lang="en-US" sz="1600" dirty="0" err="1"/>
                <a:t>cara</a:t>
              </a:r>
              <a:r>
                <a:rPr lang="en-US" sz="1600" dirty="0"/>
                <a:t> </a:t>
              </a:r>
              <a:r>
                <a:rPr lang="en-US" sz="1600" dirty="0" err="1"/>
                <a:t>menyikapi</a:t>
              </a:r>
              <a:r>
                <a:rPr lang="en-US" sz="1600" dirty="0"/>
                <a:t> </a:t>
              </a:r>
              <a:r>
                <a:rPr lang="en-US" sz="1600" dirty="0" err="1"/>
                <a:t>pubertas</a:t>
              </a:r>
              <a:r>
                <a:rPr lang="en-US" sz="1600" dirty="0"/>
                <a:t>. </a:t>
              </a:r>
              <a:endParaRPr lang="en-US" altLang="id-ID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4538"/>
            <a:ext cx="9144000" cy="8503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540" y="1092039"/>
            <a:ext cx="2916861" cy="35449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502" y="1092039"/>
            <a:ext cx="1218346" cy="7891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44" y="1906027"/>
            <a:ext cx="367208" cy="3672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904" y="2298046"/>
            <a:ext cx="367208" cy="3672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06" y="1981374"/>
            <a:ext cx="367208" cy="3672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3608" flipH="1">
            <a:off x="7121215" y="1542368"/>
            <a:ext cx="787743" cy="42947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579" flipH="1">
            <a:off x="7159129" y="1985214"/>
            <a:ext cx="787743" cy="42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26371"/>
            <a:ext cx="9144000" cy="51807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v</a:t>
            </a:r>
          </a:p>
        </p:txBody>
      </p:sp>
      <p:sp>
        <p:nvSpPr>
          <p:cNvPr id="9" name="Rectangle 8"/>
          <p:cNvSpPr/>
          <p:nvPr/>
        </p:nvSpPr>
        <p:spPr>
          <a:xfrm>
            <a:off x="403607" y="27129"/>
            <a:ext cx="2148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1C6238"/>
                </a:solidFill>
                <a:cs typeface="Arial" pitchFamily="34" charset="0"/>
              </a:rPr>
              <a:t>4) </a:t>
            </a:r>
            <a:r>
              <a:rPr lang="en-US" sz="2800" b="1" dirty="0" err="1" smtClean="0">
                <a:solidFill>
                  <a:srgbClr val="1C6238"/>
                </a:solidFill>
                <a:cs typeface="Arial" pitchFamily="34" charset="0"/>
              </a:rPr>
              <a:t>Usus</a:t>
            </a:r>
            <a:r>
              <a:rPr lang="en-US" sz="2800" b="1" dirty="0" smtClean="0">
                <a:solidFill>
                  <a:srgbClr val="1C6238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1C6238"/>
                </a:solidFill>
                <a:cs typeface="Arial" pitchFamily="34" charset="0"/>
              </a:rPr>
              <a:t>halus</a:t>
            </a:r>
            <a:endParaRPr lang="en-US" sz="2400" dirty="0">
              <a:solidFill>
                <a:srgbClr val="1C6238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0310" y="497437"/>
            <a:ext cx="4267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cs typeface="Arial" pitchFamily="34" charset="0"/>
              </a:rPr>
              <a:t>Tempat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terjadinya</a:t>
            </a:r>
            <a:r>
              <a:rPr lang="en-US" sz="2400" dirty="0">
                <a:cs typeface="Arial" pitchFamily="34" charset="0"/>
              </a:rPr>
              <a:t> proses </a:t>
            </a:r>
            <a:r>
              <a:rPr lang="en-US" sz="2400" dirty="0" err="1">
                <a:cs typeface="Arial" pitchFamily="34" charset="0"/>
              </a:rPr>
              <a:t>pencernaan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kimiawi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dan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penyerapan</a:t>
            </a:r>
            <a:r>
              <a:rPr lang="en-US" sz="2400" dirty="0">
                <a:cs typeface="Arial" pitchFamily="34" charset="0"/>
              </a:rPr>
              <a:t> sari-sari </a:t>
            </a:r>
            <a:r>
              <a:rPr lang="en-US" sz="2400" dirty="0" err="1">
                <a:cs typeface="Arial" pitchFamily="34" charset="0"/>
              </a:rPr>
              <a:t>makanan</a:t>
            </a:r>
            <a:r>
              <a:rPr lang="en-US" sz="2400" dirty="0">
                <a:cs typeface="Arial" pitchFamily="34" charset="0"/>
              </a:rPr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28600" y="1713720"/>
            <a:ext cx="5134550" cy="3106671"/>
            <a:chOff x="-3781360" y="4852405"/>
            <a:chExt cx="16430560" cy="9941346"/>
          </a:xfrm>
        </p:grpSpPr>
        <p:pic>
          <p:nvPicPr>
            <p:cNvPr id="7170" name="Picture 2" descr="E:\ELISA\MEDIA ESPS IPA KELAS 5\BAB 2 Alat Pencernaan Manusia serta Hubungan Makanan dan Kesehatan\note lanscape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668"/>
            <a:stretch/>
          </p:blipFill>
          <p:spPr bwMode="auto">
            <a:xfrm>
              <a:off x="-3781360" y="4852405"/>
              <a:ext cx="16430560" cy="9941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-1972806" y="5515455"/>
              <a:ext cx="12813450" cy="20682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usus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halus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terdapat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enzim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dihasilkan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pankreas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dan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dinding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usus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: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-2039878" y="7660293"/>
              <a:ext cx="12400381" cy="6500239"/>
            </a:xfrm>
            <a:prstGeom prst="rect">
              <a:avLst/>
            </a:prstGeom>
          </p:spPr>
          <p:txBody>
            <a:bodyPr wrap="square" numCol="2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C00000"/>
                  </a:solidFill>
                  <a:cs typeface="Arial" pitchFamily="34" charset="0"/>
                </a:rPr>
                <a:t>Amilase</a:t>
              </a:r>
              <a:r>
                <a:rPr lang="en-US" dirty="0">
                  <a:cs typeface="Arial" pitchFamily="34" charset="0"/>
                </a:rPr>
                <a:t> </a:t>
              </a:r>
              <a:endParaRPr lang="en-US" dirty="0" smtClean="0">
                <a:cs typeface="Arial" pitchFamily="34" charset="0"/>
              </a:endParaRPr>
            </a:p>
            <a:p>
              <a:pPr algn="ctr"/>
              <a:r>
                <a:rPr lang="en-US" dirty="0" err="1" smtClean="0">
                  <a:cs typeface="Arial" pitchFamily="34" charset="0"/>
                </a:rPr>
                <a:t>zat</a:t>
              </a:r>
              <a:r>
                <a:rPr lang="en-US" dirty="0" smtClean="0">
                  <a:cs typeface="Arial" pitchFamily="34" charset="0"/>
                </a:rPr>
                <a:t> </a:t>
              </a:r>
              <a:r>
                <a:rPr lang="en-US" dirty="0" err="1" smtClean="0">
                  <a:cs typeface="Arial" pitchFamily="34" charset="0"/>
                </a:rPr>
                <a:t>tepung</a:t>
              </a:r>
              <a:r>
                <a:rPr lang="en-US" dirty="0">
                  <a:cs typeface="Arial" pitchFamily="34" charset="0"/>
                </a:rPr>
                <a:t> </a:t>
              </a:r>
              <a:r>
                <a:rPr lang="en-US" dirty="0" smtClean="0">
                  <a:cs typeface="Arial" pitchFamily="34" charset="0"/>
                  <a:sym typeface="Wingdings" panose="05000000000000000000" pitchFamily="2" charset="2"/>
                </a:rPr>
                <a:t> </a:t>
              </a:r>
              <a:r>
                <a:rPr lang="en-US" dirty="0" err="1" smtClean="0">
                  <a:cs typeface="Arial" pitchFamily="34" charset="0"/>
                </a:rPr>
                <a:t>zat</a:t>
              </a:r>
              <a:r>
                <a:rPr lang="en-US" dirty="0" smtClean="0">
                  <a:cs typeface="Arial" pitchFamily="34" charset="0"/>
                </a:rPr>
                <a:t> </a:t>
              </a:r>
              <a:r>
                <a:rPr lang="en-US" dirty="0" err="1">
                  <a:cs typeface="Arial" pitchFamily="34" charset="0"/>
                </a:rPr>
                <a:t>gula</a:t>
              </a:r>
              <a:r>
                <a:rPr lang="en-US" dirty="0">
                  <a:cs typeface="Arial" pitchFamily="34" charset="0"/>
                </a:rPr>
                <a:t> (</a:t>
              </a:r>
              <a:r>
                <a:rPr lang="en-US" dirty="0" err="1">
                  <a:cs typeface="Arial" pitchFamily="34" charset="0"/>
                </a:rPr>
                <a:t>glukosa</a:t>
              </a:r>
              <a:r>
                <a:rPr lang="en-US" dirty="0" smtClean="0">
                  <a:cs typeface="Arial" pitchFamily="34" charset="0"/>
                </a:rPr>
                <a:t>).</a:t>
              </a:r>
              <a:endParaRPr lang="en-US" dirty="0">
                <a:cs typeface="Arial" pitchFamily="34" charset="0"/>
              </a:endParaRPr>
            </a:p>
            <a:p>
              <a:pPr algn="ctr"/>
              <a:r>
                <a:rPr lang="en-US" b="1" dirty="0">
                  <a:solidFill>
                    <a:srgbClr val="C00000"/>
                  </a:solidFill>
                  <a:cs typeface="Arial" pitchFamily="34" charset="0"/>
                </a:rPr>
                <a:t>Lipase</a:t>
              </a:r>
              <a:endParaRPr lang="en-US" dirty="0">
                <a:cs typeface="Arial" pitchFamily="34" charset="0"/>
              </a:endParaRPr>
            </a:p>
            <a:p>
              <a:pPr algn="ctr"/>
              <a:r>
                <a:rPr lang="en-US" dirty="0" err="1" smtClean="0">
                  <a:cs typeface="Arial" pitchFamily="34" charset="0"/>
                </a:rPr>
                <a:t>lemak</a:t>
              </a:r>
              <a:r>
                <a:rPr lang="en-US" dirty="0" smtClean="0">
                  <a:cs typeface="Arial" pitchFamily="34" charset="0"/>
                </a:rPr>
                <a:t> </a:t>
              </a:r>
              <a:r>
                <a:rPr lang="en-US" dirty="0" smtClean="0">
                  <a:cs typeface="Arial" pitchFamily="34" charset="0"/>
                  <a:sym typeface="Wingdings" panose="05000000000000000000" pitchFamily="2" charset="2"/>
                </a:rPr>
                <a:t></a:t>
              </a:r>
              <a:r>
                <a:rPr lang="en-US" dirty="0" smtClean="0">
                  <a:cs typeface="Arial" pitchFamily="34" charset="0"/>
                </a:rPr>
                <a:t> </a:t>
              </a:r>
              <a:r>
                <a:rPr lang="en-US" dirty="0" err="1">
                  <a:cs typeface="Arial" pitchFamily="34" charset="0"/>
                </a:rPr>
                <a:t>asam</a:t>
              </a:r>
              <a:r>
                <a:rPr lang="en-US" dirty="0">
                  <a:cs typeface="Arial" pitchFamily="34" charset="0"/>
                </a:rPr>
                <a:t> </a:t>
              </a:r>
              <a:r>
                <a:rPr lang="en-US" dirty="0" err="1">
                  <a:cs typeface="Arial" pitchFamily="34" charset="0"/>
                </a:rPr>
                <a:t>lemak</a:t>
              </a:r>
              <a:r>
                <a:rPr lang="en-US" dirty="0">
                  <a:cs typeface="Arial" pitchFamily="34" charset="0"/>
                </a:rPr>
                <a:t> </a:t>
              </a:r>
              <a:r>
                <a:rPr lang="en-US" dirty="0" err="1">
                  <a:cs typeface="Arial" pitchFamily="34" charset="0"/>
                </a:rPr>
                <a:t>dan</a:t>
              </a:r>
              <a:r>
                <a:rPr lang="en-US" dirty="0">
                  <a:cs typeface="Arial" pitchFamily="34" charset="0"/>
                </a:rPr>
                <a:t> </a:t>
              </a:r>
              <a:r>
                <a:rPr lang="en-US" dirty="0" err="1">
                  <a:cs typeface="Arial" pitchFamily="34" charset="0"/>
                </a:rPr>
                <a:t>gliserol</a:t>
              </a:r>
              <a:r>
                <a:rPr lang="en-US" dirty="0">
                  <a:cs typeface="Arial" pitchFamily="34" charset="0"/>
                </a:rPr>
                <a:t>.</a:t>
              </a:r>
            </a:p>
            <a:p>
              <a:pPr algn="ctr"/>
              <a:endParaRPr lang="en-US" dirty="0">
                <a:cs typeface="Arial" pitchFamily="34" charset="0"/>
              </a:endParaRPr>
            </a:p>
          </p:txBody>
        </p:sp>
      </p:grpSp>
      <p:grpSp>
        <p:nvGrpSpPr>
          <p:cNvPr id="7171" name="Group 7170"/>
          <p:cNvGrpSpPr/>
          <p:nvPr/>
        </p:nvGrpSpPr>
        <p:grpSpPr>
          <a:xfrm>
            <a:off x="5698354" y="973533"/>
            <a:ext cx="3288275" cy="3648977"/>
            <a:chOff x="13944833" y="2615871"/>
            <a:chExt cx="10522482" cy="11676723"/>
          </a:xfrm>
        </p:grpSpPr>
        <p:sp>
          <p:nvSpPr>
            <p:cNvPr id="16" name="Rectangle 15"/>
            <p:cNvSpPr/>
            <p:nvPr/>
          </p:nvSpPr>
          <p:spPr>
            <a:xfrm>
              <a:off x="16399227" y="2615871"/>
              <a:ext cx="7739925" cy="3053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 smtClean="0">
                  <a:solidFill>
                    <a:srgbClr val="1C6238"/>
                  </a:solidFill>
                  <a:cs typeface="Arial" pitchFamily="34" charset="0"/>
                </a:rPr>
                <a:t>5) </a:t>
              </a:r>
              <a:r>
                <a:rPr lang="en-US" sz="2800" b="1" dirty="0" err="1" smtClean="0">
                  <a:solidFill>
                    <a:srgbClr val="1C6238"/>
                  </a:solidFill>
                  <a:cs typeface="Arial" pitchFamily="34" charset="0"/>
                </a:rPr>
                <a:t>Usus</a:t>
              </a:r>
              <a:r>
                <a:rPr lang="en-US" sz="2800" b="1" dirty="0" smtClean="0">
                  <a:solidFill>
                    <a:srgbClr val="1C6238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1C6238"/>
                  </a:solidFill>
                  <a:cs typeface="Arial" pitchFamily="34" charset="0"/>
                </a:rPr>
                <a:t>besar</a:t>
              </a:r>
              <a:r>
                <a:rPr lang="en-US" sz="2800" b="1" dirty="0" smtClean="0">
                  <a:solidFill>
                    <a:srgbClr val="1C6238"/>
                  </a:solidFill>
                  <a:cs typeface="Arial" pitchFamily="34" charset="0"/>
                </a:rPr>
                <a:t> (</a:t>
              </a:r>
              <a:r>
                <a:rPr lang="en-US" sz="2800" b="1" dirty="0" err="1" smtClean="0">
                  <a:solidFill>
                    <a:srgbClr val="1C6238"/>
                  </a:solidFill>
                  <a:cs typeface="Arial" pitchFamily="34" charset="0"/>
                </a:rPr>
                <a:t>kolon</a:t>
              </a:r>
              <a:r>
                <a:rPr lang="en-US" sz="2800" b="1" dirty="0" smtClean="0">
                  <a:solidFill>
                    <a:srgbClr val="1C6238"/>
                  </a:solidFill>
                  <a:cs typeface="Arial" pitchFamily="34" charset="0"/>
                </a:rPr>
                <a:t>)</a:t>
              </a:r>
              <a:endParaRPr lang="en-US" sz="2400" dirty="0">
                <a:solidFill>
                  <a:srgbClr val="1C6238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3944833" y="5724095"/>
              <a:ext cx="10522482" cy="8568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 err="1">
                  <a:cs typeface="Arial" pitchFamily="34" charset="0"/>
                </a:rPr>
                <a:t>Sisa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pencernaan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it-IT" sz="2400" dirty="0" smtClean="0">
                  <a:cs typeface="Arial" pitchFamily="34" charset="0"/>
                </a:rPr>
                <a:t>mengalami </a:t>
              </a:r>
              <a:r>
                <a:rPr lang="it-IT" sz="2400" dirty="0">
                  <a:cs typeface="Arial" pitchFamily="34" charset="0"/>
                </a:rPr>
                <a:t>pembusukan oleh bakteri </a:t>
              </a:r>
              <a:r>
                <a:rPr lang="it-IT" sz="2400" i="1" dirty="0">
                  <a:cs typeface="Arial" pitchFamily="34" charset="0"/>
                </a:rPr>
                <a:t>Escherichia coli</a:t>
              </a:r>
              <a:r>
                <a:rPr lang="it-IT" sz="2400" dirty="0" smtClean="0">
                  <a:cs typeface="Arial" pitchFamily="34" charset="0"/>
                </a:rPr>
                <a:t>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it-IT" sz="2400" dirty="0" smtClean="0">
                  <a:cs typeface="Arial" pitchFamily="34" charset="0"/>
                </a:rPr>
                <a:t>Terjadi penyerapan air dari sisa makanan.</a:t>
              </a:r>
              <a:endParaRPr lang="it-IT" sz="2400" dirty="0">
                <a:cs typeface="Arial" pitchFamily="34" charset="0"/>
              </a:endParaRPr>
            </a:p>
          </p:txBody>
        </p:sp>
      </p:grpSp>
      <p:pic>
        <p:nvPicPr>
          <p:cNvPr id="25" name="Picture 5" descr="E:\ELISA\MEDIA ESPS IPA KELAS 5\foto\set 1\Bab 2\6.8.4 G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343" y="27129"/>
            <a:ext cx="2484800" cy="251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10372" y="2575231"/>
            <a:ext cx="23844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cs typeface="Arial" pitchFamily="34" charset="0"/>
              </a:rPr>
              <a:t>Maltase</a:t>
            </a:r>
          </a:p>
          <a:p>
            <a:pPr algn="ctr"/>
            <a:r>
              <a:rPr lang="en-US" dirty="0" smtClean="0">
                <a:cs typeface="Arial" pitchFamily="34" charset="0"/>
              </a:rPr>
              <a:t>maltose </a:t>
            </a:r>
            <a:r>
              <a:rPr lang="en-US" dirty="0" smtClean="0"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cs typeface="Arial" pitchFamily="34" charset="0"/>
              </a:rPr>
              <a:t>galaktosa</a:t>
            </a:r>
            <a:r>
              <a:rPr lang="en-US" dirty="0" smtClean="0">
                <a:cs typeface="Arial" pitchFamily="34" charset="0"/>
              </a:rPr>
              <a:t>.</a:t>
            </a:r>
            <a:endParaRPr lang="en-US" dirty="0">
              <a:cs typeface="Arial" pitchFamily="34" charset="0"/>
            </a:endParaRPr>
          </a:p>
          <a:p>
            <a:pPr algn="ctr"/>
            <a:r>
              <a:rPr lang="en-US" b="1" dirty="0" err="1">
                <a:solidFill>
                  <a:srgbClr val="C00000"/>
                </a:solidFill>
                <a:cs typeface="Arial" pitchFamily="34" charset="0"/>
              </a:rPr>
              <a:t>Cairan</a:t>
            </a:r>
            <a:r>
              <a:rPr lang="en-US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Arial" pitchFamily="34" charset="0"/>
              </a:rPr>
              <a:t>empedu</a:t>
            </a:r>
            <a:endParaRPr lang="en-US" b="1" dirty="0">
              <a:solidFill>
                <a:srgbClr val="C00000"/>
              </a:solidFill>
              <a:cs typeface="Arial" pitchFamily="34" charset="0"/>
            </a:endParaRPr>
          </a:p>
          <a:p>
            <a:pPr algn="ctr"/>
            <a:r>
              <a:rPr lang="en-US" dirty="0" err="1">
                <a:cs typeface="Arial" pitchFamily="34" charset="0"/>
              </a:rPr>
              <a:t>Dihasilkan</a:t>
            </a:r>
            <a:r>
              <a:rPr lang="en-US" dirty="0">
                <a:cs typeface="Arial" pitchFamily="34" charset="0"/>
              </a:rPr>
              <a:t> di </a:t>
            </a:r>
            <a:r>
              <a:rPr lang="en-US" dirty="0" err="1">
                <a:cs typeface="Arial" pitchFamily="34" charset="0"/>
              </a:rPr>
              <a:t>hati</a:t>
            </a:r>
            <a:r>
              <a:rPr lang="en-US" dirty="0">
                <a:cs typeface="Arial" pitchFamily="34" charset="0"/>
              </a:rPr>
              <a:t>. </a:t>
            </a:r>
            <a:r>
              <a:rPr lang="en-US" dirty="0" err="1">
                <a:cs typeface="Arial" pitchFamily="34" charset="0"/>
              </a:rPr>
              <a:t>Disalurkan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ke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usus</a:t>
            </a:r>
            <a:r>
              <a:rPr lang="en-US" dirty="0">
                <a:cs typeface="Arial" pitchFamily="34" charset="0"/>
              </a:rPr>
              <a:t> </a:t>
            </a:r>
            <a:r>
              <a:rPr lang="fi-FI" dirty="0">
                <a:cs typeface="Arial" pitchFamily="34" charset="0"/>
              </a:rPr>
              <a:t>halus untuk membantu pencernaan lemak.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99" y="133350"/>
            <a:ext cx="14943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3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26371"/>
            <a:ext cx="9144000" cy="51807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v</a:t>
            </a:r>
          </a:p>
        </p:txBody>
      </p:sp>
      <p:sp>
        <p:nvSpPr>
          <p:cNvPr id="2" name="Rectangle 1"/>
          <p:cNvSpPr/>
          <p:nvPr/>
        </p:nvSpPr>
        <p:spPr>
          <a:xfrm>
            <a:off x="245918" y="254289"/>
            <a:ext cx="36150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1C6238"/>
                </a:solidFill>
                <a:cs typeface="Arial" pitchFamily="34" charset="0"/>
              </a:rPr>
              <a:t>6) </a:t>
            </a:r>
            <a:r>
              <a:rPr lang="en-US" sz="3200" b="1" dirty="0" err="1" smtClean="0">
                <a:solidFill>
                  <a:srgbClr val="1C6238"/>
                </a:solidFill>
                <a:cs typeface="Arial" pitchFamily="34" charset="0"/>
              </a:rPr>
              <a:t>Rektum</a:t>
            </a:r>
            <a:r>
              <a:rPr lang="en-US" sz="3200" b="1" dirty="0" smtClean="0">
                <a:solidFill>
                  <a:srgbClr val="1C6238"/>
                </a:solidFill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1C6238"/>
                </a:solidFill>
                <a:cs typeface="Arial" pitchFamily="34" charset="0"/>
              </a:rPr>
              <a:t>dan</a:t>
            </a:r>
            <a:r>
              <a:rPr lang="en-US" sz="3200" b="1" dirty="0" smtClean="0">
                <a:solidFill>
                  <a:srgbClr val="1C6238"/>
                </a:solidFill>
                <a:cs typeface="Arial" pitchFamily="34" charset="0"/>
              </a:rPr>
              <a:t> Anus</a:t>
            </a:r>
            <a:endParaRPr lang="en-US" sz="2800" dirty="0">
              <a:solidFill>
                <a:srgbClr val="1C6238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837241"/>
            <a:ext cx="4114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Rektum</a:t>
            </a:r>
            <a:r>
              <a:rPr lang="en-US" sz="2400" dirty="0">
                <a:solidFill>
                  <a:srgbClr val="231F20"/>
                </a:solidFill>
              </a:rPr>
              <a:t> </a:t>
            </a:r>
            <a:r>
              <a:rPr lang="en-US" sz="2400" dirty="0" err="1">
                <a:solidFill>
                  <a:srgbClr val="231F20"/>
                </a:solidFill>
              </a:rPr>
              <a:t>adalah</a:t>
            </a:r>
            <a:r>
              <a:rPr lang="en-US" sz="2400" dirty="0">
                <a:solidFill>
                  <a:srgbClr val="231F20"/>
                </a:solidFill>
              </a:rPr>
              <a:t> </a:t>
            </a:r>
            <a:r>
              <a:rPr lang="en-US" sz="2400" dirty="0" err="1">
                <a:solidFill>
                  <a:srgbClr val="231F20"/>
                </a:solidFill>
              </a:rPr>
              <a:t>alat</a:t>
            </a:r>
            <a:r>
              <a:rPr lang="en-US" sz="2400" dirty="0">
                <a:solidFill>
                  <a:srgbClr val="231F20"/>
                </a:solidFill>
              </a:rPr>
              <a:t> </a:t>
            </a:r>
            <a:r>
              <a:rPr lang="en-US" sz="2400" dirty="0" err="1">
                <a:solidFill>
                  <a:srgbClr val="231F20"/>
                </a:solidFill>
              </a:rPr>
              <a:t>pencernaan</a:t>
            </a:r>
            <a:r>
              <a:rPr lang="en-US" sz="2400" dirty="0">
                <a:solidFill>
                  <a:srgbClr val="231F20"/>
                </a:solidFill>
              </a:rPr>
              <a:t> </a:t>
            </a:r>
            <a:r>
              <a:rPr lang="en-US" sz="2400" dirty="0" err="1">
                <a:solidFill>
                  <a:srgbClr val="231F20"/>
                </a:solidFill>
              </a:rPr>
              <a:t>sebelum</a:t>
            </a:r>
            <a:r>
              <a:rPr lang="en-US" sz="2400" dirty="0">
                <a:solidFill>
                  <a:srgbClr val="231F20"/>
                </a:solidFill>
              </a:rPr>
              <a:t> anus. </a:t>
            </a:r>
            <a:endParaRPr lang="en-US" sz="2400" dirty="0" smtClean="0">
              <a:solidFill>
                <a:srgbClr val="231F2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231F20"/>
                </a:solidFill>
              </a:rPr>
              <a:t>Biasanya</a:t>
            </a:r>
            <a:r>
              <a:rPr lang="en-US" sz="2400" dirty="0" smtClean="0">
                <a:solidFill>
                  <a:srgbClr val="231F20"/>
                </a:solidFill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</a:rPr>
              <a:t>rektum</a:t>
            </a:r>
            <a:r>
              <a:rPr lang="en-US" sz="2400" dirty="0" smtClean="0">
                <a:solidFill>
                  <a:srgbClr val="231F20"/>
                </a:solidFill>
              </a:rPr>
              <a:t> </a:t>
            </a:r>
            <a:r>
              <a:rPr lang="en-US" sz="2400" dirty="0" err="1">
                <a:solidFill>
                  <a:srgbClr val="231F20"/>
                </a:solidFill>
              </a:rPr>
              <a:t>ini</a:t>
            </a:r>
            <a:r>
              <a:rPr lang="en-US" sz="2400" dirty="0">
                <a:solidFill>
                  <a:srgbClr val="231F20"/>
                </a:solidFill>
              </a:rPr>
              <a:t> </a:t>
            </a:r>
            <a:r>
              <a:rPr lang="en-US" sz="2400" dirty="0" err="1">
                <a:solidFill>
                  <a:srgbClr val="231F20"/>
                </a:solidFill>
              </a:rPr>
              <a:t>kosong</a:t>
            </a:r>
            <a:r>
              <a:rPr lang="en-US" sz="2400" dirty="0">
                <a:solidFill>
                  <a:srgbClr val="231F20"/>
                </a:solidFill>
              </a:rPr>
              <a:t> </a:t>
            </a:r>
            <a:r>
              <a:rPr lang="en-US" sz="2400" dirty="0" err="1">
                <a:solidFill>
                  <a:srgbClr val="231F20"/>
                </a:solidFill>
              </a:rPr>
              <a:t>karena</a:t>
            </a:r>
            <a:r>
              <a:rPr lang="en-US" sz="2400" dirty="0">
                <a:solidFill>
                  <a:srgbClr val="231F20"/>
                </a:solidFill>
              </a:rPr>
              <a:t> </a:t>
            </a:r>
            <a:r>
              <a:rPr lang="en-US" sz="2400" dirty="0" err="1">
                <a:solidFill>
                  <a:srgbClr val="231F20"/>
                </a:solidFill>
              </a:rPr>
              <a:t>kotoran</a:t>
            </a:r>
            <a:r>
              <a:rPr lang="en-US" sz="2400" dirty="0">
                <a:solidFill>
                  <a:srgbClr val="231F20"/>
                </a:solidFill>
              </a:rPr>
              <a:t> </a:t>
            </a:r>
            <a:r>
              <a:rPr lang="en-US" sz="2400" dirty="0" err="1">
                <a:solidFill>
                  <a:srgbClr val="231F20"/>
                </a:solidFill>
              </a:rPr>
              <a:t>disimpan</a:t>
            </a:r>
            <a:r>
              <a:rPr lang="en-US" sz="2400" dirty="0">
                <a:solidFill>
                  <a:srgbClr val="231F20"/>
                </a:solidFill>
              </a:rPr>
              <a:t> di </a:t>
            </a:r>
            <a:r>
              <a:rPr lang="en-US" sz="2400" dirty="0" err="1">
                <a:solidFill>
                  <a:srgbClr val="231F20"/>
                </a:solidFill>
              </a:rPr>
              <a:t>atas</a:t>
            </a:r>
            <a:r>
              <a:rPr lang="en-US" sz="2400" dirty="0">
                <a:solidFill>
                  <a:srgbClr val="231F20"/>
                </a:solidFill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</a:rPr>
              <a:t>rektum</a:t>
            </a:r>
            <a:r>
              <a:rPr lang="en-US" sz="2400" dirty="0" smtClean="0">
                <a:solidFill>
                  <a:srgbClr val="231F2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231F20"/>
                </a:solidFill>
              </a:rPr>
              <a:t>Jika</a:t>
            </a:r>
            <a:r>
              <a:rPr lang="en-US" sz="2400" dirty="0" smtClean="0">
                <a:solidFill>
                  <a:srgbClr val="231F20"/>
                </a:solidFill>
              </a:rPr>
              <a:t> </a:t>
            </a:r>
            <a:r>
              <a:rPr lang="en-US" sz="2400" dirty="0" err="1">
                <a:solidFill>
                  <a:srgbClr val="231F20"/>
                </a:solidFill>
              </a:rPr>
              <a:t>kotoran</a:t>
            </a:r>
            <a:r>
              <a:rPr lang="en-US" sz="2400" dirty="0">
                <a:solidFill>
                  <a:srgbClr val="231F20"/>
                </a:solidFill>
              </a:rPr>
              <a:t> </a:t>
            </a:r>
            <a:r>
              <a:rPr lang="en-US" sz="2400" dirty="0" err="1">
                <a:solidFill>
                  <a:srgbClr val="231F20"/>
                </a:solidFill>
              </a:rPr>
              <a:t>masuk</a:t>
            </a:r>
            <a:r>
              <a:rPr lang="en-US" sz="2400" dirty="0">
                <a:solidFill>
                  <a:srgbClr val="231F20"/>
                </a:solidFill>
              </a:rPr>
              <a:t> </a:t>
            </a:r>
            <a:r>
              <a:rPr lang="en-US" sz="2400" dirty="0" err="1">
                <a:solidFill>
                  <a:srgbClr val="231F20"/>
                </a:solidFill>
              </a:rPr>
              <a:t>ke</a:t>
            </a:r>
            <a:r>
              <a:rPr lang="en-US" sz="2400" dirty="0">
                <a:solidFill>
                  <a:srgbClr val="231F20"/>
                </a:solidFill>
              </a:rPr>
              <a:t> </a:t>
            </a:r>
            <a:r>
              <a:rPr lang="en-US" sz="2400" dirty="0" err="1">
                <a:solidFill>
                  <a:srgbClr val="231F20"/>
                </a:solidFill>
              </a:rPr>
              <a:t>dalam</a:t>
            </a:r>
            <a:r>
              <a:rPr lang="en-US" sz="2400" dirty="0">
                <a:solidFill>
                  <a:srgbClr val="231F20"/>
                </a:solidFill>
              </a:rPr>
              <a:t> </a:t>
            </a:r>
            <a:r>
              <a:rPr lang="en-US" sz="2400" dirty="0" err="1">
                <a:solidFill>
                  <a:srgbClr val="231F20"/>
                </a:solidFill>
              </a:rPr>
              <a:t>rektum</a:t>
            </a:r>
            <a:r>
              <a:rPr lang="en-US" sz="2400" dirty="0">
                <a:solidFill>
                  <a:srgbClr val="231F20"/>
                </a:solidFill>
              </a:rPr>
              <a:t> </a:t>
            </a:r>
            <a:r>
              <a:rPr lang="en-US" sz="2400" dirty="0" err="1">
                <a:solidFill>
                  <a:srgbClr val="231F20"/>
                </a:solidFill>
              </a:rPr>
              <a:t>maka</a:t>
            </a:r>
            <a:r>
              <a:rPr lang="en-US" sz="2400" dirty="0">
                <a:solidFill>
                  <a:srgbClr val="231F20"/>
                </a:solidFill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</a:rPr>
              <a:t>muncul</a:t>
            </a:r>
            <a:r>
              <a:rPr lang="en-US" sz="2400" dirty="0" smtClean="0">
                <a:solidFill>
                  <a:srgbClr val="231F20"/>
                </a:solidFill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</a:rPr>
              <a:t>keinginan</a:t>
            </a:r>
            <a:r>
              <a:rPr lang="en-US" sz="2400" dirty="0" smtClean="0">
                <a:solidFill>
                  <a:srgbClr val="231F20"/>
                </a:solidFill>
              </a:rPr>
              <a:t> </a:t>
            </a:r>
            <a:r>
              <a:rPr lang="en-US" sz="2400" dirty="0" err="1">
                <a:solidFill>
                  <a:srgbClr val="231F20"/>
                </a:solidFill>
              </a:rPr>
              <a:t>untuk</a:t>
            </a:r>
            <a:r>
              <a:rPr lang="en-US" sz="2400" dirty="0">
                <a:solidFill>
                  <a:srgbClr val="231F20"/>
                </a:solidFill>
              </a:rPr>
              <a:t> </a:t>
            </a:r>
            <a:r>
              <a:rPr lang="en-US" sz="2400" dirty="0" err="1">
                <a:solidFill>
                  <a:srgbClr val="231F20"/>
                </a:solidFill>
              </a:rPr>
              <a:t>buang</a:t>
            </a:r>
            <a:r>
              <a:rPr lang="en-US" sz="2400" dirty="0">
                <a:solidFill>
                  <a:srgbClr val="231F20"/>
                </a:solidFill>
              </a:rPr>
              <a:t> air </a:t>
            </a:r>
            <a:r>
              <a:rPr lang="en-US" sz="2400" dirty="0" err="1">
                <a:solidFill>
                  <a:srgbClr val="231F20"/>
                </a:solidFill>
              </a:rPr>
              <a:t>besar</a:t>
            </a:r>
            <a:r>
              <a:rPr lang="en-US" sz="2400" dirty="0">
                <a:solidFill>
                  <a:srgbClr val="231F20"/>
                </a:solidFill>
              </a:rPr>
              <a:t>. 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9" name="Picture 2" descr="E:\ELISA\MEDIA ESPS IPA KELAS 5\BAB 2 Alat Pencernaan Manusia serta Hubungan Makanan dan Kesehatan\note lanscap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68"/>
          <a:stretch/>
        </p:blipFill>
        <p:spPr bwMode="auto">
          <a:xfrm>
            <a:off x="4674117" y="1013240"/>
            <a:ext cx="4098526" cy="291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36117" y="1721519"/>
            <a:ext cx="31102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cs typeface="Arial" pitchFamily="34" charset="0"/>
              </a:rPr>
              <a:t>Anus </a:t>
            </a:r>
            <a:r>
              <a:rPr lang="en-US" sz="2400" dirty="0" err="1" smtClean="0">
                <a:cs typeface="Arial" pitchFamily="34" charset="0"/>
              </a:rPr>
              <a:t>adalah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l</a:t>
            </a:r>
            <a:r>
              <a:rPr lang="en-US" sz="2400" dirty="0" err="1" smtClean="0">
                <a:cs typeface="Arial" pitchFamily="34" charset="0"/>
              </a:rPr>
              <a:t>ubang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fi-FI" sz="2400" dirty="0">
                <a:cs typeface="Arial" pitchFamily="34" charset="0"/>
              </a:rPr>
              <a:t>tempat ke luarnya kotoran (feses) sisa pencernaan.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99" y="133350"/>
            <a:ext cx="14943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7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E:\ELISA\MEDIA ESPA IPS KELAS 4\BAB 1\Papan tuli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7"/>
          <a:stretch/>
        </p:blipFill>
        <p:spPr bwMode="auto">
          <a:xfrm>
            <a:off x="609600" y="2721"/>
            <a:ext cx="6593530" cy="481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1995513" y="369444"/>
            <a:ext cx="3942611" cy="1175585"/>
          </a:xfrm>
          <a:prstGeom prst="rect">
            <a:avLst/>
          </a:prstGeom>
          <a:noFill/>
        </p:spPr>
        <p:txBody>
          <a:bodyPr wrap="square" lIns="66936" tIns="33468" rIns="66936" bIns="33468" rtlCol="0">
            <a:spAutoFit/>
          </a:bodyPr>
          <a:lstStyle/>
          <a:p>
            <a:pPr marL="0" lvl="1" algn="ctr">
              <a:tabLst>
                <a:tab pos="497510" algn="l"/>
              </a:tabLst>
            </a:pPr>
            <a:r>
              <a:rPr lang="en-US" sz="2400" b="1" dirty="0">
                <a:solidFill>
                  <a:schemeClr val="bg1"/>
                </a:solidFill>
                <a:cs typeface="Arial" pitchFamily="34" charset="0"/>
              </a:rPr>
              <a:t>URUTAN</a:t>
            </a:r>
          </a:p>
          <a:p>
            <a:pPr marL="0" lvl="1" algn="ctr">
              <a:tabLst>
                <a:tab pos="497510" algn="l"/>
              </a:tabLst>
            </a:pPr>
            <a:r>
              <a:rPr lang="en-US" sz="2400" b="1" dirty="0">
                <a:solidFill>
                  <a:srgbClr val="FFCC66"/>
                </a:solidFill>
                <a:cs typeface="Times New Roman" pitchFamily="18" charset="0"/>
              </a:rPr>
              <a:t>PROSES PENCERNAAN MANUSIA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133969" y="683272"/>
            <a:ext cx="1025289" cy="429832"/>
            <a:chOff x="1677981" y="2743200"/>
            <a:chExt cx="3096875" cy="1298303"/>
          </a:xfrm>
        </p:grpSpPr>
        <p:sp>
          <p:nvSpPr>
            <p:cNvPr id="6" name="TextBox 5"/>
            <p:cNvSpPr txBox="1"/>
            <p:nvPr/>
          </p:nvSpPr>
          <p:spPr>
            <a:xfrm flipH="1">
              <a:off x="1677981" y="2892696"/>
              <a:ext cx="3096875" cy="1133789"/>
            </a:xfrm>
            <a:prstGeom prst="rect">
              <a:avLst/>
            </a:prstGeom>
            <a:noFill/>
          </p:spPr>
          <p:txBody>
            <a:bodyPr wrap="square" lIns="66936" tIns="33468" rIns="66936" bIns="33468" rtlCol="0">
              <a:spAutoFit/>
            </a:bodyPr>
            <a:lstStyle/>
            <a:p>
              <a:pPr marL="0" lvl="1" algn="ctr">
                <a:tabLst>
                  <a:tab pos="497510" algn="l"/>
                </a:tabLst>
              </a:pPr>
              <a:r>
                <a:rPr lang="en-US" sz="2000" dirty="0" err="1">
                  <a:solidFill>
                    <a:schemeClr val="bg1"/>
                  </a:solidFill>
                  <a:cs typeface="Arial" pitchFamily="34" charset="0"/>
                </a:rPr>
                <a:t>Mulut</a:t>
              </a:r>
              <a:endParaRPr lang="en-US" sz="20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" name="Flowchart: Terminator 10"/>
            <p:cNvSpPr/>
            <p:nvPr/>
          </p:nvSpPr>
          <p:spPr>
            <a:xfrm>
              <a:off x="1677982" y="2743200"/>
              <a:ext cx="3096874" cy="1298303"/>
            </a:xfrm>
            <a:prstGeom prst="flowChartTerminator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334670" y="2298257"/>
            <a:ext cx="1576608" cy="860055"/>
            <a:chOff x="2284196" y="7621247"/>
            <a:chExt cx="4762128" cy="2597787"/>
          </a:xfrm>
        </p:grpSpPr>
        <p:pic>
          <p:nvPicPr>
            <p:cNvPr id="25" name="Picture 4" descr="E:\ELISA\MEDIA ESPA IPS KELAS 4\BAB 1\Tanda panah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25087" flipH="1">
              <a:off x="5896987" y="7625167"/>
              <a:ext cx="1153258" cy="1145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" name="Group 46"/>
            <p:cNvGrpSpPr/>
            <p:nvPr/>
          </p:nvGrpSpPr>
          <p:grpSpPr>
            <a:xfrm>
              <a:off x="2284196" y="8925558"/>
              <a:ext cx="4189420" cy="1293476"/>
              <a:chOff x="1677980" y="9037009"/>
              <a:chExt cx="4189420" cy="1293476"/>
            </a:xfrm>
          </p:grpSpPr>
          <p:sp>
            <p:nvSpPr>
              <p:cNvPr id="8" name="TextBox 7"/>
              <p:cNvSpPr txBox="1"/>
              <p:nvPr/>
            </p:nvSpPr>
            <p:spPr>
              <a:xfrm flipH="1">
                <a:off x="1677980" y="9196696"/>
                <a:ext cx="4189420" cy="1133789"/>
              </a:xfrm>
              <a:prstGeom prst="rect">
                <a:avLst/>
              </a:prstGeom>
              <a:noFill/>
            </p:spPr>
            <p:txBody>
              <a:bodyPr wrap="square" lIns="66936" tIns="33468" rIns="66936" bIns="33468" rtlCol="0">
                <a:spAutoFit/>
              </a:bodyPr>
              <a:lstStyle/>
              <a:p>
                <a:pPr marL="0" lvl="1" algn="ctr">
                  <a:tabLst>
                    <a:tab pos="497510" algn="l"/>
                  </a:tabLst>
                </a:pPr>
                <a:r>
                  <a:rPr lang="en-US" sz="2000" dirty="0" err="1">
                    <a:solidFill>
                      <a:schemeClr val="bg1"/>
                    </a:solidFill>
                    <a:cs typeface="Arial" pitchFamily="34" charset="0"/>
                  </a:rPr>
                  <a:t>Lambung</a:t>
                </a:r>
                <a:endParaRPr lang="en-US" sz="20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14" name="Flowchart: Terminator 13"/>
              <p:cNvSpPr/>
              <p:nvPr/>
            </p:nvSpPr>
            <p:spPr>
              <a:xfrm>
                <a:off x="1677980" y="9037009"/>
                <a:ext cx="4189420" cy="1206972"/>
              </a:xfrm>
              <a:prstGeom prst="flowChartTerminator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3"/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1196400" y="1278418"/>
            <a:ext cx="1925716" cy="884873"/>
            <a:chOff x="1866554" y="4540833"/>
            <a:chExt cx="5816604" cy="2672749"/>
          </a:xfrm>
        </p:grpSpPr>
        <p:pic>
          <p:nvPicPr>
            <p:cNvPr id="23" name="Picture 4" descr="E:\ELISA\MEDIA ESPA IPS KELAS 4\BAB 1\Tanda panah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94429">
              <a:off x="2477724" y="4540833"/>
              <a:ext cx="1153258" cy="1145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" name="Group 45"/>
            <p:cNvGrpSpPr/>
            <p:nvPr/>
          </p:nvGrpSpPr>
          <p:grpSpPr>
            <a:xfrm>
              <a:off x="1866554" y="6006610"/>
              <a:ext cx="5816604" cy="1206972"/>
              <a:chOff x="1342457" y="6829836"/>
              <a:chExt cx="5816604" cy="1206972"/>
            </a:xfrm>
          </p:grpSpPr>
          <p:sp>
            <p:nvSpPr>
              <p:cNvPr id="7" name="TextBox 6"/>
              <p:cNvSpPr txBox="1"/>
              <p:nvPr/>
            </p:nvSpPr>
            <p:spPr>
              <a:xfrm flipH="1">
                <a:off x="1524925" y="6860953"/>
                <a:ext cx="5634136" cy="1133789"/>
              </a:xfrm>
              <a:prstGeom prst="rect">
                <a:avLst/>
              </a:prstGeom>
              <a:noFill/>
            </p:spPr>
            <p:txBody>
              <a:bodyPr wrap="square" lIns="66936" tIns="33468" rIns="66936" bIns="33468" rtlCol="0">
                <a:spAutoFit/>
              </a:bodyPr>
              <a:lstStyle/>
              <a:p>
                <a:pPr marL="0" lvl="1" algn="ctr">
                  <a:tabLst>
                    <a:tab pos="497510" algn="l"/>
                  </a:tabLst>
                </a:pPr>
                <a:r>
                  <a:rPr lang="en-US" sz="2000" dirty="0" err="1">
                    <a:solidFill>
                      <a:schemeClr val="bg1"/>
                    </a:solidFill>
                    <a:cs typeface="Arial" pitchFamily="34" charset="0"/>
                  </a:rPr>
                  <a:t>Kerongkongan</a:t>
                </a:r>
                <a:endParaRPr lang="en-US" sz="20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40" name="Flowchart: Terminator 39"/>
              <p:cNvSpPr/>
              <p:nvPr/>
            </p:nvSpPr>
            <p:spPr>
              <a:xfrm>
                <a:off x="1342457" y="6829836"/>
                <a:ext cx="5816604" cy="1206972"/>
              </a:xfrm>
              <a:prstGeom prst="flowChartTerminator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3"/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2335806" y="3282986"/>
            <a:ext cx="2113563" cy="577606"/>
            <a:chOff x="5308119" y="10595612"/>
            <a:chExt cx="6383995" cy="1744651"/>
          </a:xfrm>
        </p:grpSpPr>
        <p:pic>
          <p:nvPicPr>
            <p:cNvPr id="35" name="Picture 4" descr="E:\ELISA\MEDIA ESPA IPS KELAS 4\BAB 1\Tanda panah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42544">
              <a:off x="5304199" y="10599532"/>
              <a:ext cx="1153258" cy="1145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" name="Group 47"/>
            <p:cNvGrpSpPr/>
            <p:nvPr/>
          </p:nvGrpSpPr>
          <p:grpSpPr>
            <a:xfrm>
              <a:off x="6576336" y="11050430"/>
              <a:ext cx="5115778" cy="1289833"/>
              <a:chOff x="9876048" y="9037009"/>
              <a:chExt cx="5115778" cy="1289833"/>
            </a:xfrm>
          </p:grpSpPr>
          <p:sp>
            <p:nvSpPr>
              <p:cNvPr id="9" name="TextBox 8"/>
              <p:cNvSpPr txBox="1"/>
              <p:nvPr/>
            </p:nvSpPr>
            <p:spPr>
              <a:xfrm flipH="1">
                <a:off x="9905999" y="9193053"/>
                <a:ext cx="5085827" cy="1133789"/>
              </a:xfrm>
              <a:prstGeom prst="rect">
                <a:avLst/>
              </a:prstGeom>
              <a:noFill/>
            </p:spPr>
            <p:txBody>
              <a:bodyPr wrap="square" lIns="66936" tIns="33468" rIns="66936" bIns="33468" rtlCol="0">
                <a:spAutoFit/>
              </a:bodyPr>
              <a:lstStyle/>
              <a:p>
                <a:pPr marL="0" lvl="1" algn="ctr">
                  <a:tabLst>
                    <a:tab pos="497510" algn="l"/>
                  </a:tabLst>
                </a:pPr>
                <a:r>
                  <a:rPr lang="en-US" sz="2000" dirty="0" err="1">
                    <a:solidFill>
                      <a:schemeClr val="bg1"/>
                    </a:solidFill>
                    <a:cs typeface="Arial" pitchFamily="34" charset="0"/>
                  </a:rPr>
                  <a:t>Usus</a:t>
                </a:r>
                <a:r>
                  <a:rPr lang="en-US" sz="2000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cs typeface="Arial" pitchFamily="34" charset="0"/>
                  </a:rPr>
                  <a:t>halus</a:t>
                </a:r>
                <a:endParaRPr lang="en-US" sz="20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41" name="Flowchart: Terminator 40"/>
              <p:cNvSpPr/>
              <p:nvPr/>
            </p:nvSpPr>
            <p:spPr>
              <a:xfrm>
                <a:off x="9876048" y="9037009"/>
                <a:ext cx="5115777" cy="1206972"/>
              </a:xfrm>
              <a:prstGeom prst="flowChartTerminator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3"/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3680680" y="2595466"/>
            <a:ext cx="1693691" cy="882450"/>
            <a:chOff x="9370296" y="8518963"/>
            <a:chExt cx="5115777" cy="2665431"/>
          </a:xfrm>
        </p:grpSpPr>
        <p:pic>
          <p:nvPicPr>
            <p:cNvPr id="24" name="Picture 4" descr="E:\ELISA\MEDIA ESPA IPS KELAS 4\BAB 1\Tanda panah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380323">
              <a:off x="11780136" y="10038977"/>
              <a:ext cx="1153258" cy="1145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9" name="Group 48"/>
            <p:cNvGrpSpPr/>
            <p:nvPr/>
          </p:nvGrpSpPr>
          <p:grpSpPr>
            <a:xfrm>
              <a:off x="9370296" y="8518963"/>
              <a:ext cx="5115777" cy="1209990"/>
              <a:chOff x="14742262" y="7162800"/>
              <a:chExt cx="5115777" cy="1209990"/>
            </a:xfrm>
          </p:grpSpPr>
          <p:sp>
            <p:nvSpPr>
              <p:cNvPr id="36" name="TextBox 35"/>
              <p:cNvSpPr txBox="1"/>
              <p:nvPr/>
            </p:nvSpPr>
            <p:spPr>
              <a:xfrm flipH="1">
                <a:off x="14991824" y="7239001"/>
                <a:ext cx="4866215" cy="1133789"/>
              </a:xfrm>
              <a:prstGeom prst="rect">
                <a:avLst/>
              </a:prstGeom>
              <a:noFill/>
            </p:spPr>
            <p:txBody>
              <a:bodyPr wrap="square" lIns="66936" tIns="33468" rIns="66936" bIns="33468" rtlCol="0">
                <a:spAutoFit/>
              </a:bodyPr>
              <a:lstStyle/>
              <a:p>
                <a:pPr marL="0" lvl="1" algn="ctr">
                  <a:tabLst>
                    <a:tab pos="497510" algn="l"/>
                  </a:tabLst>
                </a:pPr>
                <a:r>
                  <a:rPr lang="en-US" sz="2000" dirty="0" err="1">
                    <a:solidFill>
                      <a:schemeClr val="bg1"/>
                    </a:solidFill>
                    <a:cs typeface="Arial" pitchFamily="34" charset="0"/>
                  </a:rPr>
                  <a:t>Usus</a:t>
                </a:r>
                <a:r>
                  <a:rPr lang="en-US" sz="2000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cs typeface="Arial" pitchFamily="34" charset="0"/>
                  </a:rPr>
                  <a:t>besar</a:t>
                </a:r>
                <a:endParaRPr lang="en-US" sz="20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42" name="Flowchart: Terminator 41"/>
              <p:cNvSpPr/>
              <p:nvPr/>
            </p:nvSpPr>
            <p:spPr>
              <a:xfrm>
                <a:off x="14742262" y="7162800"/>
                <a:ext cx="5115777" cy="1206972"/>
              </a:xfrm>
              <a:prstGeom prst="flowChartTerminator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3"/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5412921" y="2540471"/>
            <a:ext cx="1268866" cy="904217"/>
            <a:chOff x="14602514" y="8352850"/>
            <a:chExt cx="3832595" cy="2731178"/>
          </a:xfrm>
        </p:grpSpPr>
        <p:grpSp>
          <p:nvGrpSpPr>
            <p:cNvPr id="44" name="Group 43"/>
            <p:cNvGrpSpPr/>
            <p:nvPr/>
          </p:nvGrpSpPr>
          <p:grpSpPr>
            <a:xfrm>
              <a:off x="14602514" y="9837880"/>
              <a:ext cx="3832595" cy="1246148"/>
              <a:chOff x="21488400" y="6733349"/>
              <a:chExt cx="3832595" cy="1246148"/>
            </a:xfrm>
          </p:grpSpPr>
          <p:sp>
            <p:nvSpPr>
              <p:cNvPr id="10" name="TextBox 9"/>
              <p:cNvSpPr txBox="1"/>
              <p:nvPr/>
            </p:nvSpPr>
            <p:spPr>
              <a:xfrm flipH="1">
                <a:off x="21488400" y="6845708"/>
                <a:ext cx="3832595" cy="1133789"/>
              </a:xfrm>
              <a:prstGeom prst="rect">
                <a:avLst/>
              </a:prstGeom>
              <a:noFill/>
            </p:spPr>
            <p:txBody>
              <a:bodyPr wrap="square" lIns="66936" tIns="33468" rIns="66936" bIns="33468" rtlCol="0">
                <a:spAutoFit/>
              </a:bodyPr>
              <a:lstStyle/>
              <a:p>
                <a:pPr marL="0" lvl="1" algn="ctr">
                  <a:tabLst>
                    <a:tab pos="497510" algn="l"/>
                  </a:tabLst>
                </a:pPr>
                <a:r>
                  <a:rPr lang="en-US" sz="2000" dirty="0">
                    <a:solidFill>
                      <a:schemeClr val="bg1"/>
                    </a:solidFill>
                    <a:cs typeface="Arial" pitchFamily="34" charset="0"/>
                  </a:rPr>
                  <a:t>Anus</a:t>
                </a:r>
              </a:p>
            </p:txBody>
          </p:sp>
          <p:sp>
            <p:nvSpPr>
              <p:cNvPr id="43" name="Flowchart: Terminator 42"/>
              <p:cNvSpPr/>
              <p:nvPr/>
            </p:nvSpPr>
            <p:spPr>
              <a:xfrm>
                <a:off x="22097999" y="6733349"/>
                <a:ext cx="2743201" cy="1206972"/>
              </a:xfrm>
              <a:prstGeom prst="flowChartTerminator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3"/>
              </a:p>
            </p:txBody>
          </p:sp>
        </p:grpSp>
        <p:pic>
          <p:nvPicPr>
            <p:cNvPr id="50" name="Picture 4" descr="E:\ELISA\MEDIA ESPA IPS KELAS 4\BAB 1\Tanda panah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3155" flipH="1">
              <a:off x="14738501" y="8352850"/>
              <a:ext cx="1153258" cy="1145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500" y="2232866"/>
            <a:ext cx="2132855" cy="268283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7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150"/>
            <a:ext cx="1264920" cy="459971"/>
          </a:xfrm>
          <a:prstGeom prst="rect">
            <a:avLst/>
          </a:prstGeom>
          <a:ln>
            <a:noFill/>
          </a:ln>
          <a:effectLst>
            <a:outerShdw blurRad="215900" dist="139700" dir="2700000" sx="61000" sy="61000" algn="tl" rotWithShape="0">
              <a:srgbClr val="333333">
                <a:alpha val="38000"/>
              </a:srgbClr>
            </a:outerShdw>
          </a:effectLst>
        </p:spPr>
      </p:pic>
      <p:pic>
        <p:nvPicPr>
          <p:cNvPr id="11" name="0025000810.0036.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0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548081" y="1737935"/>
            <a:ext cx="3327417" cy="2679685"/>
            <a:chOff x="12192000" y="9844253"/>
            <a:chExt cx="7653058" cy="6234224"/>
          </a:xfrm>
        </p:grpSpPr>
        <p:pic>
          <p:nvPicPr>
            <p:cNvPr id="13" name="Picture 7" descr="E:\ELISA\MEDIA ESPA IPS KELAS 4\BAB 4\Post it kuning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0" y="9844253"/>
              <a:ext cx="7653058" cy="6234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2556007" y="10185489"/>
              <a:ext cx="6698123" cy="5227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cs typeface="Arial" pitchFamily="34" charset="0"/>
                </a:rPr>
                <a:t>c. </a:t>
              </a:r>
              <a:r>
                <a:rPr lang="en-US" sz="2000" b="1" dirty="0" err="1">
                  <a:solidFill>
                    <a:srgbClr val="C00000"/>
                  </a:solidFill>
                  <a:cs typeface="Arial" pitchFamily="34" charset="0"/>
                </a:rPr>
                <a:t>Diare</a:t>
              </a:r>
              <a:endParaRPr lang="en-US" sz="2000" dirty="0">
                <a:cs typeface="Arial" pitchFamily="34" charset="0"/>
              </a:endParaRPr>
            </a:p>
            <a:p>
              <a:r>
                <a:rPr lang="en-US" sz="2000" dirty="0" err="1">
                  <a:cs typeface="Arial" pitchFamily="34" charset="0"/>
                </a:rPr>
                <a:t>Gejala</a:t>
              </a:r>
              <a:r>
                <a:rPr lang="en-US" sz="2000" dirty="0">
                  <a:cs typeface="Arial" pitchFamily="34" charset="0"/>
                </a:rPr>
                <a:t> </a:t>
              </a:r>
              <a:r>
                <a:rPr lang="en-US" sz="2000" dirty="0" err="1">
                  <a:cs typeface="Arial" pitchFamily="34" charset="0"/>
                </a:rPr>
                <a:t>buang</a:t>
              </a:r>
              <a:r>
                <a:rPr lang="en-US" sz="2000" dirty="0">
                  <a:cs typeface="Arial" pitchFamily="34" charset="0"/>
                </a:rPr>
                <a:t> air </a:t>
              </a:r>
              <a:r>
                <a:rPr lang="en-US" sz="2000" dirty="0" err="1">
                  <a:cs typeface="Arial" pitchFamily="34" charset="0"/>
                </a:rPr>
                <a:t>besar</a:t>
              </a:r>
              <a:r>
                <a:rPr lang="en-US" sz="2000" dirty="0">
                  <a:cs typeface="Arial" pitchFamily="34" charset="0"/>
                </a:rPr>
                <a:t> yang </a:t>
              </a:r>
              <a:r>
                <a:rPr lang="en-US" sz="2000" dirty="0" err="1">
                  <a:cs typeface="Arial" pitchFamily="34" charset="0"/>
                </a:rPr>
                <a:t>terlalu</a:t>
              </a:r>
              <a:r>
                <a:rPr lang="en-US" sz="2000" dirty="0">
                  <a:cs typeface="Arial" pitchFamily="34" charset="0"/>
                </a:rPr>
                <a:t> </a:t>
              </a:r>
              <a:r>
                <a:rPr lang="en-US" sz="2000" dirty="0" err="1">
                  <a:cs typeface="Arial" pitchFamily="34" charset="0"/>
                </a:rPr>
                <a:t>sering</a:t>
              </a:r>
              <a:r>
                <a:rPr lang="en-US" sz="2000" dirty="0">
                  <a:cs typeface="Arial" pitchFamily="34" charset="0"/>
                </a:rPr>
                <a:t> </a:t>
              </a:r>
              <a:r>
                <a:rPr lang="en-US" sz="2000" dirty="0" err="1">
                  <a:cs typeface="Arial" pitchFamily="34" charset="0"/>
                </a:rPr>
                <a:t>dengan</a:t>
              </a:r>
              <a:r>
                <a:rPr lang="en-US" sz="2000" dirty="0">
                  <a:cs typeface="Arial" pitchFamily="34" charset="0"/>
                </a:rPr>
                <a:t> </a:t>
              </a:r>
              <a:r>
                <a:rPr lang="en-US" sz="2000" dirty="0" err="1">
                  <a:cs typeface="Arial" pitchFamily="34" charset="0"/>
                </a:rPr>
                <a:t>feses</a:t>
              </a:r>
              <a:r>
                <a:rPr lang="en-US" sz="2000" dirty="0">
                  <a:cs typeface="Arial" pitchFamily="34" charset="0"/>
                </a:rPr>
                <a:t> yang </a:t>
              </a:r>
              <a:r>
                <a:rPr lang="en-US" sz="2000" dirty="0" err="1">
                  <a:cs typeface="Arial" pitchFamily="34" charset="0"/>
                </a:rPr>
                <a:t>cair</a:t>
              </a:r>
              <a:r>
                <a:rPr lang="en-US" sz="2000" dirty="0">
                  <a:cs typeface="Arial" pitchFamily="34" charset="0"/>
                </a:rPr>
                <a:t>,  </a:t>
              </a:r>
              <a:r>
                <a:rPr lang="en-US" sz="2000" dirty="0" err="1">
                  <a:cs typeface="Arial" pitchFamily="34" charset="0"/>
                </a:rPr>
                <a:t>biasanya</a:t>
              </a:r>
              <a:r>
                <a:rPr lang="en-US" sz="2000" dirty="0">
                  <a:cs typeface="Arial" pitchFamily="34" charset="0"/>
                </a:rPr>
                <a:t> </a:t>
              </a:r>
              <a:r>
                <a:rPr lang="en-US" sz="2000" dirty="0" err="1">
                  <a:cs typeface="Arial" pitchFamily="34" charset="0"/>
                </a:rPr>
                <a:t>disebabkan</a:t>
              </a:r>
              <a:r>
                <a:rPr lang="en-US" sz="2000" dirty="0">
                  <a:cs typeface="Arial" pitchFamily="34" charset="0"/>
                </a:rPr>
                <a:t> </a:t>
              </a:r>
              <a:r>
                <a:rPr lang="en-US" sz="2000" dirty="0" err="1">
                  <a:cs typeface="Arial" pitchFamily="34" charset="0"/>
                </a:rPr>
                <a:t>oleh</a:t>
              </a:r>
              <a:r>
                <a:rPr lang="en-US" sz="2000" dirty="0">
                  <a:cs typeface="Arial" pitchFamily="34" charset="0"/>
                </a:rPr>
                <a:t> </a:t>
              </a:r>
              <a:r>
                <a:rPr lang="en-US" sz="2000" dirty="0" err="1">
                  <a:cs typeface="Arial" pitchFamily="34" charset="0"/>
                </a:rPr>
                <a:t>kuman</a:t>
              </a:r>
              <a:r>
                <a:rPr lang="en-US" sz="2000" dirty="0">
                  <a:cs typeface="Arial" pitchFamily="34" charset="0"/>
                </a:rPr>
                <a:t> yang </a:t>
              </a:r>
              <a:r>
                <a:rPr lang="en-US" sz="2000" dirty="0" err="1">
                  <a:cs typeface="Arial" pitchFamily="34" charset="0"/>
                </a:rPr>
                <a:t>masuk</a:t>
              </a:r>
              <a:r>
                <a:rPr lang="en-US" sz="2000" dirty="0">
                  <a:cs typeface="Arial" pitchFamily="34" charset="0"/>
                </a:rPr>
                <a:t> </a:t>
              </a:r>
              <a:r>
                <a:rPr lang="en-US" sz="2000" dirty="0" err="1">
                  <a:cs typeface="Arial" pitchFamily="34" charset="0"/>
                </a:rPr>
                <a:t>bersama</a:t>
              </a:r>
              <a:r>
                <a:rPr lang="en-US" sz="2000" dirty="0">
                  <a:cs typeface="Arial" pitchFamily="34" charset="0"/>
                </a:rPr>
                <a:t> </a:t>
              </a:r>
              <a:r>
                <a:rPr lang="en-US" sz="2000" dirty="0" err="1">
                  <a:cs typeface="Arial" pitchFamily="34" charset="0"/>
                </a:rPr>
                <a:t>makanan</a:t>
              </a:r>
              <a:r>
                <a:rPr lang="en-US" sz="2000" dirty="0">
                  <a:cs typeface="Arial" pitchFamily="34" charset="0"/>
                </a:rPr>
                <a:t>.</a:t>
              </a:r>
            </a:p>
          </p:txBody>
        </p:sp>
      </p:grpSp>
      <p:pic>
        <p:nvPicPr>
          <p:cNvPr id="8" name="Picture 4" descr="E:\ELISA\MEDIA ESPS IPS KELAS 4\BAB 4\Post it pin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6149"/>
            <a:ext cx="4552861" cy="113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" y="-34290"/>
            <a:ext cx="7299960" cy="498477"/>
          </a:xfrm>
          <a:prstGeom prst="rect">
            <a:avLst/>
          </a:prstGeom>
          <a:noFill/>
        </p:spPr>
        <p:txBody>
          <a:bodyPr wrap="square" lIns="66936" tIns="33468" rIns="66936" bIns="33468" rtlCol="0">
            <a:spAutoFit/>
          </a:bodyPr>
          <a:lstStyle/>
          <a:p>
            <a:pPr marL="428625" lvl="1" indent="-428625">
              <a:buFont typeface="+mj-lt"/>
              <a:buAutoNum type="arabicPeriod" startAt="2"/>
              <a:tabLst>
                <a:tab pos="497510" algn="l"/>
              </a:tabLst>
            </a:pPr>
            <a:r>
              <a:rPr lang="en-US" sz="2800" b="1" dirty="0" err="1">
                <a:solidFill>
                  <a:srgbClr val="1C6238"/>
                </a:solidFill>
                <a:cs typeface="Arial" pitchFamily="34" charset="0"/>
              </a:rPr>
              <a:t>Gangguan</a:t>
            </a:r>
            <a:r>
              <a:rPr lang="en-US" sz="2800" b="1" dirty="0">
                <a:solidFill>
                  <a:srgbClr val="1C6238"/>
                </a:solidFill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1C6238"/>
                </a:solidFill>
                <a:cs typeface="Arial" pitchFamily="34" charset="0"/>
              </a:rPr>
              <a:t>pada</a:t>
            </a:r>
            <a:r>
              <a:rPr lang="en-US" sz="2800" b="1" dirty="0">
                <a:solidFill>
                  <a:srgbClr val="1C6238"/>
                </a:solidFill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1C6238"/>
                </a:solidFill>
                <a:cs typeface="Arial" pitchFamily="34" charset="0"/>
              </a:rPr>
              <a:t>Organ </a:t>
            </a:r>
            <a:r>
              <a:rPr lang="en-US" sz="2800" b="1" dirty="0" err="1" smtClean="0">
                <a:solidFill>
                  <a:srgbClr val="1C6238"/>
                </a:solidFill>
                <a:cs typeface="Arial" pitchFamily="34" charset="0"/>
              </a:rPr>
              <a:t>Pencernaan</a:t>
            </a:r>
            <a:r>
              <a:rPr lang="en-US" sz="2800" b="1" dirty="0" smtClean="0">
                <a:solidFill>
                  <a:srgbClr val="1C6238"/>
                </a:solidFill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1C6238"/>
                </a:solidFill>
                <a:cs typeface="Arial" pitchFamily="34" charset="0"/>
              </a:rPr>
              <a:t>Manusia</a:t>
            </a:r>
            <a:endParaRPr lang="en-US" sz="2800" b="1" dirty="0">
              <a:solidFill>
                <a:srgbClr val="1C6238"/>
              </a:solidFill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7556" y="490857"/>
            <a:ext cx="44856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cs typeface="Arial" pitchFamily="34" charset="0"/>
              </a:rPr>
              <a:t>Sakit</a:t>
            </a:r>
            <a:r>
              <a:rPr lang="en-US" sz="2400" b="1" dirty="0">
                <a:solidFill>
                  <a:schemeClr val="bg1"/>
                </a:solidFill>
                <a:cs typeface="Arial" pitchFamily="34" charset="0"/>
              </a:rPr>
              <a:t> Mag</a:t>
            </a:r>
          </a:p>
          <a:p>
            <a:r>
              <a:rPr lang="en-US" sz="2000" dirty="0" err="1"/>
              <a:t>Meningkatnya</a:t>
            </a:r>
            <a:r>
              <a:rPr lang="en-US" sz="2000" dirty="0"/>
              <a:t> </a:t>
            </a:r>
            <a:r>
              <a:rPr lang="en-US" sz="2000" dirty="0" err="1"/>
              <a:t>asam</a:t>
            </a:r>
            <a:r>
              <a:rPr lang="en-US" sz="2000" dirty="0"/>
              <a:t> </a:t>
            </a:r>
            <a:r>
              <a:rPr lang="en-US" sz="2000" dirty="0" err="1"/>
              <a:t>lambung</a:t>
            </a:r>
            <a:r>
              <a:rPr lang="en-US" sz="2000" dirty="0"/>
              <a:t> </a:t>
            </a:r>
            <a:r>
              <a:rPr lang="en-US" sz="2000" dirty="0" err="1"/>
              <a:t>sehingga</a:t>
            </a:r>
            <a:r>
              <a:rPr lang="en-US" sz="2000" dirty="0"/>
              <a:t> </a:t>
            </a:r>
            <a:r>
              <a:rPr lang="en-US" sz="2000" dirty="0" err="1"/>
              <a:t>menimbulkan</a:t>
            </a:r>
            <a:r>
              <a:rPr lang="en-US" sz="2000" dirty="0"/>
              <a:t> </a:t>
            </a:r>
            <a:r>
              <a:rPr lang="en-US" sz="2000" dirty="0" err="1"/>
              <a:t>perih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mual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779" y="490857"/>
            <a:ext cx="2361840" cy="4225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99" y="133350"/>
            <a:ext cx="1494301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" r="46568" b="57851"/>
          <a:stretch/>
        </p:blipFill>
        <p:spPr>
          <a:xfrm rot="183464">
            <a:off x="90888" y="1372002"/>
            <a:ext cx="3667334" cy="30343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5498" y="2234525"/>
            <a:ext cx="28581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rgbClr val="C00000"/>
                </a:solidFill>
                <a:cs typeface="Arial" pitchFamily="34" charset="0"/>
              </a:rPr>
              <a:t>Sembelit</a:t>
            </a:r>
            <a:r>
              <a:rPr lang="en-US" sz="2000" b="1" dirty="0">
                <a:solidFill>
                  <a:srgbClr val="C00000"/>
                </a:solidFill>
                <a:cs typeface="Arial" pitchFamily="34" charset="0"/>
              </a:rPr>
              <a:t> (</a:t>
            </a:r>
            <a:r>
              <a:rPr lang="en-US" sz="2000" b="1" dirty="0" err="1">
                <a:solidFill>
                  <a:srgbClr val="C00000"/>
                </a:solidFill>
                <a:cs typeface="Arial" pitchFamily="34" charset="0"/>
              </a:rPr>
              <a:t>Konstipasi</a:t>
            </a:r>
            <a:r>
              <a:rPr lang="en-US" sz="2000" b="1" dirty="0">
                <a:solidFill>
                  <a:srgbClr val="C00000"/>
                </a:solidFill>
                <a:cs typeface="Arial" pitchFamily="34" charset="0"/>
              </a:rPr>
              <a:t>)</a:t>
            </a:r>
          </a:p>
          <a:p>
            <a:r>
              <a:rPr lang="en-US" sz="2000" dirty="0" err="1">
                <a:cs typeface="Arial" pitchFamily="34" charset="0"/>
              </a:rPr>
              <a:t>Sulit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buang</a:t>
            </a:r>
            <a:r>
              <a:rPr lang="en-US" sz="2000" dirty="0">
                <a:cs typeface="Arial" pitchFamily="34" charset="0"/>
              </a:rPr>
              <a:t> air </a:t>
            </a:r>
            <a:r>
              <a:rPr lang="en-US" sz="2000" dirty="0" err="1">
                <a:cs typeface="Arial" pitchFamily="34" charset="0"/>
              </a:rPr>
              <a:t>besar</a:t>
            </a:r>
            <a:r>
              <a:rPr lang="en-US" sz="2000" dirty="0">
                <a:cs typeface="Arial" pitchFamily="34" charset="0"/>
              </a:rPr>
              <a:t>, </a:t>
            </a:r>
            <a:r>
              <a:rPr lang="en-US" sz="2000" dirty="0" err="1">
                <a:cs typeface="Arial" pitchFamily="34" charset="0"/>
              </a:rPr>
              <a:t>disebabkan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terlalu</a:t>
            </a:r>
            <a:r>
              <a:rPr lang="en-US" sz="2000" dirty="0">
                <a:cs typeface="Arial" pitchFamily="34" charset="0"/>
              </a:rPr>
              <a:t> lama </a:t>
            </a:r>
            <a:r>
              <a:rPr lang="en-US" sz="2000" dirty="0" err="1">
                <a:cs typeface="Arial" pitchFamily="34" charset="0"/>
              </a:rPr>
              <a:t>menahan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buang</a:t>
            </a:r>
            <a:r>
              <a:rPr lang="en-US" sz="2000" dirty="0">
                <a:cs typeface="Arial" pitchFamily="34" charset="0"/>
              </a:rPr>
              <a:t> air </a:t>
            </a:r>
            <a:r>
              <a:rPr lang="en-US" sz="2000" dirty="0" err="1">
                <a:cs typeface="Arial" pitchFamily="34" charset="0"/>
              </a:rPr>
              <a:t>besar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sehingga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feses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menjadi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keras</a:t>
            </a:r>
            <a:r>
              <a:rPr lang="en-US" sz="2000" dirty="0"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949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" y="741083"/>
            <a:ext cx="2500396" cy="36839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48222" y="2130186"/>
            <a:ext cx="19975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b="1" dirty="0" smtClean="0">
                <a:solidFill>
                  <a:srgbClr val="1C6238"/>
                </a:solidFill>
              </a:rPr>
              <a:t>e. </a:t>
            </a:r>
            <a:r>
              <a:rPr lang="fi-FI" sz="2000" b="1" dirty="0">
                <a:solidFill>
                  <a:srgbClr val="1C6238"/>
                </a:solidFill>
              </a:rPr>
              <a:t>Hindari jajan sembarangan. </a:t>
            </a:r>
            <a:endParaRPr lang="en-US" sz="2000" b="1" dirty="0">
              <a:solidFill>
                <a:srgbClr val="1C623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558" y="1867800"/>
            <a:ext cx="13292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a. </a:t>
            </a:r>
            <a:r>
              <a:rPr lang="en-US" sz="1600" b="1" dirty="0" err="1"/>
              <a:t>Makan</a:t>
            </a:r>
            <a:r>
              <a:rPr lang="en-US" sz="1600" b="1" dirty="0"/>
              <a:t> </a:t>
            </a:r>
            <a:r>
              <a:rPr lang="en-US" sz="1600" b="1" dirty="0" err="1"/>
              <a:t>secara</a:t>
            </a:r>
            <a:r>
              <a:rPr lang="en-US" sz="1600" b="1" dirty="0"/>
              <a:t> </a:t>
            </a:r>
            <a:r>
              <a:rPr lang="en-US" sz="1600" b="1" dirty="0" err="1"/>
              <a:t>teratur</a:t>
            </a:r>
            <a:r>
              <a:rPr lang="en-US" sz="1600" b="1" dirty="0"/>
              <a:t> </a:t>
            </a:r>
            <a:r>
              <a:rPr lang="en-US" sz="1600" b="1" dirty="0" err="1"/>
              <a:t>dan</a:t>
            </a:r>
            <a:r>
              <a:rPr lang="en-US" sz="1600" b="1" dirty="0"/>
              <a:t> </a:t>
            </a:r>
            <a:r>
              <a:rPr lang="en-US" sz="1600" b="1" dirty="0" err="1"/>
              <a:t>minum</a:t>
            </a:r>
            <a:r>
              <a:rPr lang="en-US" sz="1600" b="1" dirty="0"/>
              <a:t> paling </a:t>
            </a:r>
            <a:r>
              <a:rPr lang="en-US" sz="1600" b="1" dirty="0" err="1"/>
              <a:t>sedikit</a:t>
            </a:r>
            <a:r>
              <a:rPr lang="en-US" sz="1600" b="1" dirty="0"/>
              <a:t> 8 </a:t>
            </a:r>
            <a:r>
              <a:rPr lang="en-US" sz="1600" b="1" dirty="0" err="1"/>
              <a:t>gelas</a:t>
            </a:r>
            <a:r>
              <a:rPr lang="en-US" sz="1600" b="1" dirty="0"/>
              <a:t> air </a:t>
            </a:r>
            <a:r>
              <a:rPr lang="en-US" sz="1600" b="1" dirty="0" err="1"/>
              <a:t>sehari</a:t>
            </a:r>
            <a:endParaRPr lang="en-US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2639588" y="1149498"/>
            <a:ext cx="2340708" cy="1015663"/>
          </a:xfrm>
          <a:prstGeom prst="rect">
            <a:avLst/>
          </a:prstGeom>
          <a:solidFill>
            <a:srgbClr val="1C6238"/>
          </a:solidFill>
          <a:ln w="254000">
            <a:solidFill>
              <a:srgbClr val="1C6238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b. Konsumsilah makanan bergizi </a:t>
            </a:r>
            <a:r>
              <a:rPr lang="sv-SE" sz="2000" dirty="0">
                <a:solidFill>
                  <a:schemeClr val="bg1"/>
                </a:solidFill>
              </a:rPr>
              <a:t>seimbang.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11670"/>
            <a:ext cx="7826472" cy="529255"/>
          </a:xfrm>
          <a:prstGeom prst="rect">
            <a:avLst/>
          </a:prstGeom>
          <a:noFill/>
        </p:spPr>
        <p:txBody>
          <a:bodyPr wrap="square" lIns="66936" tIns="33468" rIns="66936" bIns="33468" rtlCol="0">
            <a:spAutoFit/>
          </a:bodyPr>
          <a:lstStyle/>
          <a:p>
            <a:pPr marL="428625" lvl="1" indent="-428625">
              <a:buFont typeface="+mj-lt"/>
              <a:buAutoNum type="arabicPeriod" startAt="3"/>
              <a:tabLst>
                <a:tab pos="497510" algn="l"/>
              </a:tabLst>
            </a:pPr>
            <a:r>
              <a:rPr lang="en-US" sz="3000" b="1" dirty="0" smtClean="0">
                <a:solidFill>
                  <a:srgbClr val="1C6238"/>
                </a:solidFill>
                <a:cs typeface="Arial" pitchFamily="34" charset="0"/>
              </a:rPr>
              <a:t>Cara </a:t>
            </a:r>
            <a:r>
              <a:rPr lang="en-US" sz="3000" b="1" dirty="0" err="1" smtClean="0">
                <a:solidFill>
                  <a:srgbClr val="1C6238"/>
                </a:solidFill>
                <a:cs typeface="Arial" pitchFamily="34" charset="0"/>
              </a:rPr>
              <a:t>Memelihara</a:t>
            </a:r>
            <a:r>
              <a:rPr lang="en-US" sz="3000" b="1" dirty="0" smtClean="0">
                <a:solidFill>
                  <a:srgbClr val="1C6238"/>
                </a:solidFill>
                <a:cs typeface="Arial" pitchFamily="34" charset="0"/>
              </a:rPr>
              <a:t> </a:t>
            </a:r>
            <a:r>
              <a:rPr lang="en-US" sz="3000" b="1" dirty="0">
                <a:solidFill>
                  <a:srgbClr val="1C6238"/>
                </a:solidFill>
                <a:cs typeface="Arial" pitchFamily="34" charset="0"/>
              </a:rPr>
              <a:t>Organ-organ </a:t>
            </a:r>
            <a:r>
              <a:rPr lang="en-US" sz="3000" b="1" dirty="0" err="1">
                <a:solidFill>
                  <a:srgbClr val="1C6238"/>
                </a:solidFill>
                <a:cs typeface="Arial" pitchFamily="34" charset="0"/>
              </a:rPr>
              <a:t>Pencernaan</a:t>
            </a:r>
            <a:endParaRPr lang="en-US" sz="3000" b="1" dirty="0">
              <a:solidFill>
                <a:srgbClr val="1C6238"/>
              </a:solidFill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90042" y="3258793"/>
            <a:ext cx="24197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1C6238"/>
                </a:solidFill>
              </a:rPr>
              <a:t>d. </a:t>
            </a:r>
            <a:r>
              <a:rPr lang="en-US" sz="2000" b="1" dirty="0">
                <a:solidFill>
                  <a:srgbClr val="1C6238"/>
                </a:solidFill>
              </a:rPr>
              <a:t>M</a:t>
            </a:r>
            <a:r>
              <a:rPr lang="es-ES" sz="2000" b="1" dirty="0" err="1">
                <a:solidFill>
                  <a:srgbClr val="1C6238"/>
                </a:solidFill>
              </a:rPr>
              <a:t>encuci</a:t>
            </a:r>
            <a:r>
              <a:rPr lang="es-ES" sz="2000" b="1" dirty="0">
                <a:solidFill>
                  <a:srgbClr val="1C6238"/>
                </a:solidFill>
              </a:rPr>
              <a:t> tangan </a:t>
            </a:r>
            <a:r>
              <a:rPr lang="es-ES" sz="2000" b="1" dirty="0" err="1">
                <a:solidFill>
                  <a:srgbClr val="1C6238"/>
                </a:solidFill>
              </a:rPr>
              <a:t>dengan</a:t>
            </a:r>
            <a:r>
              <a:rPr lang="es-ES" sz="2000" b="1" dirty="0">
                <a:solidFill>
                  <a:srgbClr val="1C6238"/>
                </a:solidFill>
              </a:rPr>
              <a:t> </a:t>
            </a:r>
            <a:r>
              <a:rPr lang="es-ES" sz="2000" b="1" dirty="0" err="1">
                <a:solidFill>
                  <a:srgbClr val="1C6238"/>
                </a:solidFill>
              </a:rPr>
              <a:t>sabun</a:t>
            </a:r>
            <a:r>
              <a:rPr lang="es-ES" sz="2000" b="1" dirty="0">
                <a:solidFill>
                  <a:srgbClr val="1C6238"/>
                </a:solidFill>
              </a:rPr>
              <a:t> </a:t>
            </a:r>
            <a:r>
              <a:rPr lang="es-ES" sz="2000" b="1" dirty="0" err="1">
                <a:solidFill>
                  <a:srgbClr val="1C6238"/>
                </a:solidFill>
              </a:rPr>
              <a:t>sebelum</a:t>
            </a:r>
            <a:r>
              <a:rPr lang="es-ES" sz="2000" b="1" dirty="0">
                <a:solidFill>
                  <a:srgbClr val="1C6238"/>
                </a:solidFill>
              </a:rPr>
              <a:t> dan </a:t>
            </a:r>
            <a:r>
              <a:rPr lang="es-ES" sz="2000" b="1" dirty="0" err="1">
                <a:solidFill>
                  <a:srgbClr val="1C6238"/>
                </a:solidFill>
              </a:rPr>
              <a:t>sesudah</a:t>
            </a:r>
            <a:r>
              <a:rPr lang="es-ES" sz="2000" b="1" dirty="0">
                <a:solidFill>
                  <a:srgbClr val="1C6238"/>
                </a:solidFill>
              </a:rPr>
              <a:t> </a:t>
            </a:r>
            <a:r>
              <a:rPr lang="en-US" sz="2000" b="1" dirty="0" err="1" smtClean="0">
                <a:solidFill>
                  <a:srgbClr val="1C6238"/>
                </a:solidFill>
              </a:rPr>
              <a:t>makan</a:t>
            </a:r>
            <a:r>
              <a:rPr lang="en-US" sz="2000" b="1" dirty="0" smtClean="0">
                <a:solidFill>
                  <a:srgbClr val="1C6238"/>
                </a:solidFill>
              </a:rPr>
              <a:t>.</a:t>
            </a:r>
            <a:endParaRPr lang="en-US" sz="2000" b="1" dirty="0">
              <a:solidFill>
                <a:srgbClr val="1C623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06" b="96281" l="8165" r="89976">
                        <a14:foregroundMark x1="37995" y1="33549" x2="68553" y2="32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61" y="206458"/>
            <a:ext cx="3192661" cy="31926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 t="53136" r="19687"/>
          <a:stretch/>
        </p:blipFill>
        <p:spPr>
          <a:xfrm>
            <a:off x="2253982" y="2256862"/>
            <a:ext cx="2122338" cy="2457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49" y="2805183"/>
            <a:ext cx="2636979" cy="18582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36128" y="1062319"/>
            <a:ext cx="2309687" cy="1037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1C6238"/>
                </a:solidFill>
              </a:rPr>
              <a:t>c. </a:t>
            </a:r>
            <a:r>
              <a:rPr lang="en-US" sz="2000" b="1" dirty="0" err="1">
                <a:solidFill>
                  <a:srgbClr val="1C6238"/>
                </a:solidFill>
              </a:rPr>
              <a:t>M</a:t>
            </a:r>
            <a:r>
              <a:rPr lang="en-US" sz="2000" b="1" dirty="0" err="1" smtClean="0">
                <a:solidFill>
                  <a:srgbClr val="1C6238"/>
                </a:solidFill>
              </a:rPr>
              <a:t>enjaga</a:t>
            </a:r>
            <a:r>
              <a:rPr lang="en-US" sz="2000" b="1" dirty="0" smtClean="0">
                <a:solidFill>
                  <a:srgbClr val="1C6238"/>
                </a:solidFill>
              </a:rPr>
              <a:t> </a:t>
            </a:r>
            <a:r>
              <a:rPr lang="en-US" sz="2000" b="1" dirty="0" err="1">
                <a:solidFill>
                  <a:srgbClr val="1C6238"/>
                </a:solidFill>
              </a:rPr>
              <a:t>kebersihan</a:t>
            </a:r>
            <a:r>
              <a:rPr lang="en-US" sz="2000" b="1" dirty="0">
                <a:solidFill>
                  <a:srgbClr val="1C6238"/>
                </a:solidFill>
              </a:rPr>
              <a:t> </a:t>
            </a:r>
            <a:r>
              <a:rPr lang="en-US" sz="2000" b="1" dirty="0" err="1">
                <a:solidFill>
                  <a:srgbClr val="1C6238"/>
                </a:solidFill>
              </a:rPr>
              <a:t>lingkungan</a:t>
            </a:r>
            <a:r>
              <a:rPr lang="en-US" sz="2000" b="1" dirty="0">
                <a:solidFill>
                  <a:srgbClr val="1C6238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672" y="830408"/>
            <a:ext cx="943143" cy="122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8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74974" y="1123950"/>
            <a:ext cx="3664226" cy="3048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err="1">
                <a:solidFill>
                  <a:srgbClr val="0070C0"/>
                </a:solidFill>
                <a:latin typeface="+mj-lt"/>
                <a:ea typeface="Adobe Fan Heiti Std B" panose="020B0700000000000000" pitchFamily="34" charset="-128"/>
              </a:rPr>
              <a:t>Makanan</a:t>
            </a:r>
            <a:r>
              <a:rPr lang="en-US" dirty="0">
                <a:solidFill>
                  <a:srgbClr val="0070C0"/>
                </a:solidFill>
                <a:latin typeface="+mj-lt"/>
                <a:ea typeface="Adobe Fan Heiti Std B" panose="020B0700000000000000" pitchFamily="34" charset="-128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j-lt"/>
                <a:ea typeface="Adobe Fan Heiti Std B" panose="020B0700000000000000" pitchFamily="34" charset="-128"/>
              </a:rPr>
              <a:t>bergizi</a:t>
            </a:r>
            <a:r>
              <a:rPr lang="en-US" dirty="0">
                <a:solidFill>
                  <a:srgbClr val="0070C0"/>
                </a:solidFill>
                <a:latin typeface="+mj-lt"/>
                <a:ea typeface="Adobe Fan Heiti Std B" panose="020B0700000000000000" pitchFamily="34" charset="-128"/>
              </a:rPr>
              <a:t> </a:t>
            </a:r>
            <a:r>
              <a:rPr lang="en-US" dirty="0" err="1">
                <a:latin typeface="+mj-lt"/>
                <a:ea typeface="Adobe Fan Heiti Std B" panose="020B0700000000000000" pitchFamily="34" charset="-128"/>
              </a:rPr>
              <a:t>adalah</a:t>
            </a:r>
            <a:r>
              <a:rPr lang="en-US" dirty="0">
                <a:latin typeface="+mj-lt"/>
                <a:ea typeface="Adobe Fan Heiti Std B" panose="020B0700000000000000" pitchFamily="34" charset="-128"/>
              </a:rPr>
              <a:t> </a:t>
            </a:r>
            <a:r>
              <a:rPr lang="en-US" dirty="0" err="1">
                <a:latin typeface="+mj-lt"/>
                <a:ea typeface="Adobe Fan Heiti Std B" panose="020B0700000000000000" pitchFamily="34" charset="-128"/>
              </a:rPr>
              <a:t>makanan</a:t>
            </a:r>
            <a:r>
              <a:rPr lang="en-US" dirty="0">
                <a:latin typeface="+mj-lt"/>
                <a:ea typeface="Adobe Fan Heiti Std B" panose="020B0700000000000000" pitchFamily="34" charset="-128"/>
              </a:rPr>
              <a:t> yang </a:t>
            </a:r>
            <a:r>
              <a:rPr lang="en-US" dirty="0" err="1">
                <a:latin typeface="+mj-lt"/>
                <a:ea typeface="Adobe Fan Heiti Std B" panose="020B0700000000000000" pitchFamily="34" charset="-128"/>
              </a:rPr>
              <a:t>mengandung</a:t>
            </a:r>
            <a:r>
              <a:rPr lang="en-US" dirty="0">
                <a:latin typeface="+mj-lt"/>
                <a:ea typeface="Adobe Fan Heiti Std B" panose="020B0700000000000000" pitchFamily="34" charset="-128"/>
              </a:rPr>
              <a:t> </a:t>
            </a:r>
            <a:r>
              <a:rPr lang="en-US" dirty="0" err="1">
                <a:latin typeface="+mj-lt"/>
                <a:ea typeface="Adobe Fan Heiti Std B" panose="020B0700000000000000" pitchFamily="34" charset="-128"/>
              </a:rPr>
              <a:t>zat-zat</a:t>
            </a:r>
            <a:r>
              <a:rPr lang="en-US" dirty="0">
                <a:latin typeface="+mj-lt"/>
                <a:ea typeface="Adobe Fan Heiti Std B" panose="020B0700000000000000" pitchFamily="34" charset="-128"/>
              </a:rPr>
              <a:t> yang </a:t>
            </a:r>
            <a:r>
              <a:rPr lang="en-US" dirty="0" err="1">
                <a:latin typeface="+mj-lt"/>
                <a:ea typeface="Adobe Fan Heiti Std B" panose="020B0700000000000000" pitchFamily="34" charset="-128"/>
              </a:rPr>
              <a:t>diperlukan</a:t>
            </a:r>
            <a:r>
              <a:rPr lang="en-US" dirty="0">
                <a:latin typeface="+mj-lt"/>
                <a:ea typeface="Adobe Fan Heiti Std B" panose="020B0700000000000000" pitchFamily="34" charset="-128"/>
              </a:rPr>
              <a:t> </a:t>
            </a:r>
            <a:r>
              <a:rPr lang="en-US" dirty="0" err="1">
                <a:latin typeface="+mj-lt"/>
                <a:ea typeface="Adobe Fan Heiti Std B" panose="020B0700000000000000" pitchFamily="34" charset="-128"/>
              </a:rPr>
              <a:t>oleh</a:t>
            </a:r>
            <a:r>
              <a:rPr lang="en-US" dirty="0">
                <a:latin typeface="+mj-lt"/>
                <a:ea typeface="Adobe Fan Heiti Std B" panose="020B0700000000000000" pitchFamily="34" charset="-128"/>
              </a:rPr>
              <a:t> </a:t>
            </a:r>
            <a:r>
              <a:rPr lang="en-US" dirty="0" err="1">
                <a:latin typeface="+mj-lt"/>
                <a:ea typeface="Adobe Fan Heiti Std B" panose="020B0700000000000000" pitchFamily="34" charset="-128"/>
              </a:rPr>
              <a:t>tubuh</a:t>
            </a:r>
            <a:r>
              <a:rPr lang="en-US" dirty="0">
                <a:latin typeface="+mj-lt"/>
                <a:ea typeface="Adobe Fan Heiti Std B" panose="020B0700000000000000" pitchFamily="34" charset="-128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12">
                        <a14:foregroundMark x1="8984" y1="36057" x2="13184" y2="76913"/>
                        <a14:foregroundMark x1="33594" y1="27756" x2="47656" y2="78080"/>
                        <a14:foregroundMark x1="61035" y1="31647" x2="56836" y2="81971"/>
                        <a14:foregroundMark x1="26074" y1="35538" x2="31445" y2="83009"/>
                        <a14:foregroundMark x1="52734" y1="91310" x2="74316" y2="33333"/>
                        <a14:foregroundMark x1="65625" y1="34501" x2="50586" y2="9079"/>
                        <a14:foregroundMark x1="78906" y1="52140" x2="70605" y2="82490"/>
                        <a14:foregroundMark x1="64746" y1="85214" x2="51465" y2="95201"/>
                        <a14:foregroundMark x1="48535" y1="91829" x2="26953" y2="79767"/>
                        <a14:foregroundMark x1="24414" y1="70298" x2="19043" y2="49416"/>
                        <a14:foregroundMark x1="28613" y1="27237" x2="43164" y2="13489"/>
                        <a14:foregroundMark x1="38574" y1="22309" x2="70605" y2="68742"/>
                        <a14:foregroundMark x1="58496" y1="12322" x2="76367" y2="30610"/>
                        <a14:foregroundMark x1="49414" y1="47211" x2="41016" y2="85863"/>
                        <a14:foregroundMark x1="40234" y1="44358" x2="37695" y2="82490"/>
                        <a14:foregroundMark x1="36426" y1="41634" x2="26465" y2="72503"/>
                        <a14:foregroundMark x1="66406" y1="70947" x2="45215" y2="31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19150"/>
            <a:ext cx="4595549" cy="3460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133350"/>
            <a:ext cx="5238750" cy="560032"/>
          </a:xfrm>
          <a:prstGeom prst="rect">
            <a:avLst/>
          </a:prstGeom>
          <a:noFill/>
        </p:spPr>
        <p:txBody>
          <a:bodyPr wrap="square" lIns="66936" tIns="33468" rIns="66936" bIns="33468" rtlCol="0">
            <a:spAutoFit/>
          </a:bodyPr>
          <a:lstStyle/>
          <a:p>
            <a:pPr marL="0" lvl="1">
              <a:tabLst>
                <a:tab pos="497510" algn="l"/>
              </a:tabLst>
            </a:pPr>
            <a:r>
              <a:rPr lang="en-US" sz="3200" b="1" dirty="0" smtClean="0">
                <a:solidFill>
                  <a:srgbClr val="1C6238"/>
                </a:solidFill>
                <a:cs typeface="Arial" pitchFamily="34" charset="0"/>
              </a:rPr>
              <a:t>4. </a:t>
            </a:r>
            <a:r>
              <a:rPr lang="en-US" sz="3200" b="1" dirty="0" err="1" smtClean="0">
                <a:solidFill>
                  <a:srgbClr val="1C6238"/>
                </a:solidFill>
                <a:cs typeface="Arial" pitchFamily="34" charset="0"/>
              </a:rPr>
              <a:t>Makanan</a:t>
            </a:r>
            <a:r>
              <a:rPr lang="en-US" sz="3200" b="1" dirty="0" smtClean="0">
                <a:solidFill>
                  <a:srgbClr val="1C6238"/>
                </a:solidFill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1C6238"/>
                </a:solidFill>
                <a:cs typeface="Arial" pitchFamily="34" charset="0"/>
              </a:rPr>
              <a:t>Bergizi</a:t>
            </a:r>
            <a:endParaRPr lang="en-US" sz="3200" b="1" dirty="0">
              <a:solidFill>
                <a:srgbClr val="1C623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6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988"/>
            <a:ext cx="5072063" cy="31003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31201" y="1244735"/>
            <a:ext cx="4084637" cy="309925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err="1">
                <a:solidFill>
                  <a:srgbClr val="0070C0"/>
                </a:solidFill>
              </a:rPr>
              <a:t>Karbohidrat</a:t>
            </a:r>
            <a:r>
              <a:rPr lang="en-US" sz="4400" b="1" dirty="0"/>
              <a:t> </a:t>
            </a:r>
            <a:r>
              <a:rPr lang="en-US" sz="4400" dirty="0" err="1"/>
              <a:t>terdapat</a:t>
            </a:r>
            <a:r>
              <a:rPr lang="en-US" sz="4400" dirty="0"/>
              <a:t> </a:t>
            </a:r>
            <a:r>
              <a:rPr lang="en-US" sz="4400" dirty="0" err="1"/>
              <a:t>pada</a:t>
            </a:r>
            <a:r>
              <a:rPr lang="en-US" sz="4400" dirty="0"/>
              <a:t> roti, </a:t>
            </a:r>
            <a:r>
              <a:rPr lang="en-US" sz="4400" dirty="0" err="1"/>
              <a:t>nasi</a:t>
            </a:r>
            <a:r>
              <a:rPr lang="en-US" sz="4400" dirty="0"/>
              <a:t>, pasta, </a:t>
            </a:r>
            <a:r>
              <a:rPr lang="en-US" sz="4400" dirty="0" err="1" smtClean="0"/>
              <a:t>jagung</a:t>
            </a:r>
            <a:r>
              <a:rPr lang="en-US" sz="4400" dirty="0" smtClean="0"/>
              <a:t> </a:t>
            </a:r>
            <a:r>
              <a:rPr lang="en-US" sz="4400" dirty="0" err="1"/>
              <a:t>dan</a:t>
            </a:r>
            <a:r>
              <a:rPr lang="en-US" sz="4400" dirty="0"/>
              <a:t> mi.</a:t>
            </a:r>
          </a:p>
        </p:txBody>
      </p:sp>
      <p:sp>
        <p:nvSpPr>
          <p:cNvPr id="8" name="Google Shape;221;p33"/>
          <p:cNvSpPr txBox="1">
            <a:spLocks/>
          </p:cNvSpPr>
          <p:nvPr/>
        </p:nvSpPr>
        <p:spPr>
          <a:xfrm>
            <a:off x="217826" y="68753"/>
            <a:ext cx="2669753" cy="49633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300" b="1" dirty="0" smtClean="0">
                <a:cs typeface="MV Boli" panose="02000500030200090000" pitchFamily="2" charset="0"/>
              </a:rPr>
              <a:t>a. </a:t>
            </a:r>
            <a:r>
              <a:rPr lang="en-US" sz="3300" b="1" dirty="0" err="1" smtClean="0">
                <a:cs typeface="MV Boli" panose="02000500030200090000" pitchFamily="2" charset="0"/>
              </a:rPr>
              <a:t>Karbohidrat</a:t>
            </a:r>
            <a:endParaRPr lang="en-US" sz="3300" b="1" dirty="0">
              <a:cs typeface="MV Boli" panose="02000500030200090000" pitchFamily="2" charset="0"/>
            </a:endParaRPr>
          </a:p>
        </p:txBody>
      </p:sp>
      <p:pic>
        <p:nvPicPr>
          <p:cNvPr id="9" name="Google Shape;222;p33"/>
          <p:cNvPicPr preferRelativeResize="0"/>
          <p:nvPr/>
        </p:nvPicPr>
        <p:blipFill>
          <a:blip r:embed="rId4">
            <a:alphaModFix amt="56000"/>
          </a:blip>
          <a:stretch>
            <a:fillRect/>
          </a:stretch>
        </p:blipFill>
        <p:spPr>
          <a:xfrm rot="10800000">
            <a:off x="1047652" y="565086"/>
            <a:ext cx="1839927" cy="1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949469" y="1235345"/>
            <a:ext cx="3848100" cy="293576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 err="1" smtClean="0"/>
              <a:t>Karbohidrat</a:t>
            </a:r>
            <a:r>
              <a:rPr lang="en-US" sz="4400" dirty="0" smtClean="0"/>
              <a:t> </a:t>
            </a:r>
            <a:r>
              <a:rPr lang="en-US" sz="4400" dirty="0" err="1" smtClean="0"/>
              <a:t>berfungsi</a:t>
            </a:r>
            <a:r>
              <a:rPr lang="en-US" sz="4400" dirty="0" smtClean="0"/>
              <a:t> </a:t>
            </a:r>
            <a:r>
              <a:rPr lang="en-US" sz="4400" dirty="0" err="1" smtClean="0"/>
              <a:t>sebagai</a:t>
            </a:r>
            <a:r>
              <a:rPr lang="en-US" sz="4400" dirty="0" smtClean="0"/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sumber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tenaga</a:t>
            </a:r>
            <a:r>
              <a:rPr lang="en-US" sz="4400" dirty="0" smtClean="0"/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9757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5421394" cy="45478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53000" y="971550"/>
            <a:ext cx="3886200" cy="34290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0070C0"/>
                </a:solidFill>
              </a:rPr>
              <a:t>Protein</a:t>
            </a:r>
            <a:r>
              <a:rPr lang="en-US" sz="4000" dirty="0"/>
              <a:t> </a:t>
            </a:r>
            <a:r>
              <a:rPr lang="en-US" sz="4000" dirty="0" err="1"/>
              <a:t>terdapat</a:t>
            </a:r>
            <a:r>
              <a:rPr lang="en-US" sz="4000" dirty="0"/>
              <a:t> </a:t>
            </a:r>
            <a:r>
              <a:rPr lang="en-US" sz="4000" dirty="0" err="1"/>
              <a:t>pada</a:t>
            </a:r>
            <a:r>
              <a:rPr lang="en-US" sz="4000" dirty="0"/>
              <a:t> </a:t>
            </a:r>
            <a:r>
              <a:rPr lang="en-US" sz="4000" dirty="0" err="1"/>
              <a:t>daging</a:t>
            </a:r>
            <a:r>
              <a:rPr lang="en-US" sz="4000" dirty="0"/>
              <a:t>, </a:t>
            </a:r>
            <a:r>
              <a:rPr lang="en-US" sz="4000" dirty="0" err="1"/>
              <a:t>ikan</a:t>
            </a:r>
            <a:r>
              <a:rPr lang="en-US" sz="4000" dirty="0"/>
              <a:t>, </a:t>
            </a:r>
            <a:r>
              <a:rPr lang="en-US" sz="4000" dirty="0" err="1"/>
              <a:t>susu</a:t>
            </a:r>
            <a:r>
              <a:rPr lang="en-US" sz="4000" dirty="0"/>
              <a:t>, </a:t>
            </a:r>
            <a:r>
              <a:rPr lang="en-US" sz="4000" dirty="0" err="1"/>
              <a:t>telur</a:t>
            </a:r>
            <a:r>
              <a:rPr lang="en-US" sz="4000" dirty="0"/>
              <a:t>, </a:t>
            </a:r>
            <a:r>
              <a:rPr lang="en-US" sz="4000" dirty="0" err="1"/>
              <a:t>tahu</a:t>
            </a:r>
            <a:r>
              <a:rPr lang="en-US" sz="4000" dirty="0"/>
              <a:t>, </a:t>
            </a:r>
            <a:r>
              <a:rPr lang="en-US" sz="4000" dirty="0" err="1"/>
              <a:t>tempe</a:t>
            </a:r>
            <a:r>
              <a:rPr lang="en-US" sz="4000" dirty="0"/>
              <a:t>, </a:t>
            </a:r>
            <a:r>
              <a:rPr lang="en-US" sz="4000" dirty="0" err="1"/>
              <a:t>dan</a:t>
            </a:r>
            <a:r>
              <a:rPr lang="en-US" sz="4000" dirty="0"/>
              <a:t> </a:t>
            </a:r>
            <a:r>
              <a:rPr lang="en-US" sz="4000" dirty="0" err="1"/>
              <a:t>kacang-kacangan</a:t>
            </a:r>
            <a:r>
              <a:rPr lang="en-US" sz="4000" dirty="0"/>
              <a:t>.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800600" y="1141412"/>
            <a:ext cx="4038600" cy="30892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000" dirty="0" smtClean="0"/>
              <a:t>Protein </a:t>
            </a:r>
            <a:r>
              <a:rPr lang="en-US" sz="4000" dirty="0" err="1" smtClean="0"/>
              <a:t>berfungsi</a:t>
            </a:r>
            <a:r>
              <a:rPr lang="en-US" sz="4000" dirty="0" smtClean="0"/>
              <a:t> </a:t>
            </a:r>
            <a:r>
              <a:rPr lang="en-US" sz="4000" dirty="0" err="1" smtClean="0"/>
              <a:t>sebagai</a:t>
            </a:r>
            <a:r>
              <a:rPr lang="en-US" sz="4000" dirty="0" smtClean="0"/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zat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pembangun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tubuh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sp>
        <p:nvSpPr>
          <p:cNvPr id="10" name="Google Shape;221;p33"/>
          <p:cNvSpPr txBox="1">
            <a:spLocks/>
          </p:cNvSpPr>
          <p:nvPr/>
        </p:nvSpPr>
        <p:spPr>
          <a:xfrm>
            <a:off x="246401" y="83363"/>
            <a:ext cx="2669753" cy="49633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300" b="1" dirty="0" smtClean="0">
                <a:cs typeface="MV Boli" panose="02000500030200090000" pitchFamily="2" charset="0"/>
              </a:rPr>
              <a:t>b. Protein</a:t>
            </a:r>
            <a:endParaRPr lang="en-US" sz="3300" b="1" dirty="0">
              <a:cs typeface="MV Boli" panose="02000500030200090000" pitchFamily="2" charset="0"/>
            </a:endParaRPr>
          </a:p>
        </p:txBody>
      </p:sp>
      <p:pic>
        <p:nvPicPr>
          <p:cNvPr id="11" name="Google Shape;222;p33"/>
          <p:cNvPicPr preferRelativeResize="0"/>
          <p:nvPr/>
        </p:nvPicPr>
        <p:blipFill>
          <a:blip r:embed="rId4">
            <a:alphaModFix amt="56000"/>
          </a:blip>
          <a:stretch>
            <a:fillRect/>
          </a:stretch>
        </p:blipFill>
        <p:spPr>
          <a:xfrm rot="10800000">
            <a:off x="217826" y="579696"/>
            <a:ext cx="1839927" cy="162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09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85878" y="397078"/>
            <a:ext cx="5867400" cy="949960"/>
          </a:xfrm>
        </p:spPr>
        <p:txBody>
          <a:bodyPr>
            <a:normAutofit/>
          </a:bodyPr>
          <a:lstStyle/>
          <a:p>
            <a:pPr algn="ctr"/>
            <a:r>
              <a:rPr lang="en-US" sz="4050" b="1" dirty="0" err="1">
                <a:cs typeface="MV Boli" panose="02000500030200090000" pitchFamily="2" charset="0"/>
              </a:rPr>
              <a:t>Apa</a:t>
            </a:r>
            <a:r>
              <a:rPr lang="en-US" sz="4050" b="1" dirty="0">
                <a:cs typeface="MV Boli" panose="02000500030200090000" pitchFamily="2" charset="0"/>
              </a:rPr>
              <a:t> </a:t>
            </a:r>
            <a:r>
              <a:rPr lang="en-US" sz="4050" b="1" dirty="0" err="1">
                <a:cs typeface="MV Boli" panose="02000500030200090000" pitchFamily="2" charset="0"/>
              </a:rPr>
              <a:t>itu</a:t>
            </a:r>
            <a:r>
              <a:rPr lang="en-US" sz="4050" b="1" dirty="0">
                <a:cs typeface="MV Boli" panose="02000500030200090000" pitchFamily="2" charset="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cs typeface="MV Boli" panose="02000500030200090000" pitchFamily="2" charset="0"/>
              </a:rPr>
              <a:t>zat</a:t>
            </a:r>
            <a:r>
              <a:rPr lang="en-US" sz="4050" b="1" dirty="0">
                <a:solidFill>
                  <a:srgbClr val="0070C0"/>
                </a:solidFill>
                <a:cs typeface="MV Boli" panose="02000500030200090000" pitchFamily="2" charset="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cs typeface="MV Boli" panose="02000500030200090000" pitchFamily="2" charset="0"/>
              </a:rPr>
              <a:t>pembangun</a:t>
            </a:r>
            <a:r>
              <a:rPr lang="en-US" sz="4050" b="1" dirty="0">
                <a:cs typeface="MV Boli" panose="02000500030200090000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350058" y="1276350"/>
            <a:ext cx="4513262" cy="2743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err="1"/>
              <a:t>Jika</a:t>
            </a:r>
            <a:r>
              <a:rPr lang="en-US" sz="3600" dirty="0"/>
              <a:t> </a:t>
            </a:r>
            <a:r>
              <a:rPr lang="en-US" sz="3600" dirty="0" err="1"/>
              <a:t>tubuhmu</a:t>
            </a:r>
            <a:r>
              <a:rPr lang="en-US" sz="3600" dirty="0"/>
              <a:t> </a:t>
            </a:r>
            <a:r>
              <a:rPr lang="en-US" sz="3600" dirty="0" err="1"/>
              <a:t>adalah</a:t>
            </a:r>
            <a:r>
              <a:rPr lang="en-US" sz="3600" dirty="0"/>
              <a:t> </a:t>
            </a:r>
            <a:r>
              <a:rPr lang="en-US" sz="3600" dirty="0" err="1"/>
              <a:t>sebuah</a:t>
            </a:r>
            <a:r>
              <a:rPr lang="en-US" sz="3600" dirty="0"/>
              <a:t> </a:t>
            </a:r>
            <a:r>
              <a:rPr lang="en-US" sz="3600" dirty="0" err="1"/>
              <a:t>rumah</a:t>
            </a:r>
            <a:r>
              <a:rPr lang="en-US" sz="3600" dirty="0"/>
              <a:t> </a:t>
            </a:r>
            <a:r>
              <a:rPr lang="en-US" sz="3600" dirty="0" err="1"/>
              <a:t>maka</a:t>
            </a:r>
            <a:r>
              <a:rPr lang="en-US" sz="3600" dirty="0"/>
              <a:t> </a:t>
            </a:r>
            <a:r>
              <a:rPr lang="en-US" sz="3600" b="1" dirty="0">
                <a:solidFill>
                  <a:srgbClr val="0070C0"/>
                </a:solidFill>
              </a:rPr>
              <a:t>protein</a:t>
            </a:r>
            <a:r>
              <a:rPr lang="en-US" sz="3600" dirty="0"/>
              <a:t> </a:t>
            </a:r>
            <a:r>
              <a:rPr lang="en-US" sz="3600" dirty="0" err="1"/>
              <a:t>adalah</a:t>
            </a:r>
            <a:r>
              <a:rPr lang="en-US" sz="3600" dirty="0"/>
              <a:t> </a:t>
            </a:r>
            <a:r>
              <a:rPr lang="en-US" sz="3600" dirty="0" err="1"/>
              <a:t>batu</a:t>
            </a:r>
            <a:r>
              <a:rPr lang="en-US" sz="3600" dirty="0"/>
              <a:t> </a:t>
            </a:r>
            <a:r>
              <a:rPr lang="en-US" sz="3600" dirty="0" err="1"/>
              <a:t>bata</a:t>
            </a:r>
            <a:r>
              <a:rPr lang="en-US" sz="3600" dirty="0"/>
              <a:t> </a:t>
            </a:r>
            <a:r>
              <a:rPr lang="en-US" sz="3600" dirty="0" err="1"/>
              <a:t>dan</a:t>
            </a:r>
            <a:r>
              <a:rPr lang="en-US" sz="3600" dirty="0"/>
              <a:t> semen yang </a:t>
            </a:r>
            <a:r>
              <a:rPr lang="en-US" sz="3600" dirty="0" err="1"/>
              <a:t>menyusun</a:t>
            </a:r>
            <a:r>
              <a:rPr lang="en-US" sz="3600" dirty="0"/>
              <a:t> </a:t>
            </a:r>
            <a:r>
              <a:rPr lang="en-US" sz="3600" dirty="0" err="1"/>
              <a:t>rumah</a:t>
            </a:r>
            <a:r>
              <a:rPr lang="en-US" sz="3600" dirty="0"/>
              <a:t>.</a:t>
            </a:r>
          </a:p>
          <a:p>
            <a:pPr marL="0" indent="0">
              <a:buNone/>
            </a:pPr>
            <a:r>
              <a:rPr lang="en-US" sz="36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831" y="1485394"/>
            <a:ext cx="3713747" cy="2864228"/>
          </a:xfrm>
          <a:prstGeom prst="rect">
            <a:avLst/>
          </a:prstGeom>
        </p:spPr>
      </p:pic>
      <p:pic>
        <p:nvPicPr>
          <p:cNvPr id="8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631" y="451464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9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7543800" y="2402719"/>
            <a:ext cx="0" cy="1366163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8184324" y="2377648"/>
            <a:ext cx="0" cy="734647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5327886" y="3369732"/>
            <a:ext cx="805759" cy="8134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741741" y="3611898"/>
            <a:ext cx="3276" cy="712754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3655491" y="3663916"/>
            <a:ext cx="477486" cy="465909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7860196" y="1007700"/>
            <a:ext cx="0" cy="734647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616921" y="2435391"/>
            <a:ext cx="624177" cy="926209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3472462" y="2949528"/>
            <a:ext cx="560346" cy="375674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821540" y="1984833"/>
            <a:ext cx="1404008" cy="5312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1654126" y="2103415"/>
            <a:ext cx="655500" cy="13996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9" idx="3"/>
          </p:cNvCxnSpPr>
          <p:nvPr/>
        </p:nvCxnSpPr>
        <p:spPr>
          <a:xfrm flipH="1" flipV="1">
            <a:off x="1842265" y="1279232"/>
            <a:ext cx="385200" cy="384769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741741" y="2034734"/>
            <a:ext cx="0" cy="1293523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863959" y="1962149"/>
            <a:ext cx="1217006" cy="1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209551"/>
            <a:ext cx="5115017" cy="704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269283"/>
            <a:ext cx="556260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Apa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yang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akan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kita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pelajari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51" y="418297"/>
            <a:ext cx="2833948" cy="276581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25050" y="1234516"/>
            <a:ext cx="2370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Cara </a:t>
            </a:r>
            <a:r>
              <a:rPr lang="en-US" sz="2000" b="1" dirty="0" err="1">
                <a:solidFill>
                  <a:schemeClr val="bg1"/>
                </a:solidFill>
              </a:rPr>
              <a:t>Tubuh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Manusia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Bekerja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Pertumbuhannya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endParaRPr lang="id-ID" sz="2000" b="1" dirty="0">
              <a:ln w="0"/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7634" y="1368768"/>
            <a:ext cx="1507848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Cara </a:t>
            </a:r>
            <a:r>
              <a:rPr lang="en-US" sz="2000" b="1" dirty="0" err="1"/>
              <a:t>Kerja</a:t>
            </a:r>
            <a:r>
              <a:rPr lang="en-US" sz="2000" b="1" dirty="0"/>
              <a:t> </a:t>
            </a:r>
            <a:r>
              <a:rPr lang="en-US" sz="2000" b="1" dirty="0" err="1"/>
              <a:t>Pernapasan</a:t>
            </a:r>
            <a:r>
              <a:rPr lang="en-US" sz="2000" b="1" dirty="0"/>
              <a:t> </a:t>
            </a:r>
            <a:r>
              <a:rPr lang="en-US" sz="2000" b="1" dirty="0" err="1"/>
              <a:t>Manusia</a:t>
            </a:r>
            <a:r>
              <a:rPr lang="en-US" sz="2000" b="1" dirty="0"/>
              <a:t>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785274" y="1402401"/>
            <a:ext cx="2149845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Pertumbuhan</a:t>
            </a:r>
            <a:r>
              <a:rPr lang="en-US" sz="2000" b="1" dirty="0"/>
              <a:t> </a:t>
            </a:r>
            <a:r>
              <a:rPr lang="en-US" sz="2000" b="1" dirty="0" err="1"/>
              <a:t>dan</a:t>
            </a:r>
            <a:r>
              <a:rPr lang="en-US" sz="2000" b="1" dirty="0"/>
              <a:t> </a:t>
            </a:r>
            <a:r>
              <a:rPr lang="en-US" sz="2000" b="1" dirty="0" err="1"/>
              <a:t>Perkembangan</a:t>
            </a:r>
            <a:r>
              <a:rPr lang="en-US" sz="2000" b="1" dirty="0"/>
              <a:t> </a:t>
            </a:r>
            <a:r>
              <a:rPr lang="en-US" sz="2000" b="1" dirty="0" err="1"/>
              <a:t>Manusia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72795" y="986844"/>
            <a:ext cx="166947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Bagian-Bagian</a:t>
            </a:r>
            <a:r>
              <a:rPr lang="en-US" sz="1600" dirty="0"/>
              <a:t> </a:t>
            </a:r>
          </a:p>
          <a:p>
            <a:pPr algn="ctr"/>
            <a:r>
              <a:rPr lang="en-US" sz="1600" dirty="0" err="1"/>
              <a:t>Alat</a:t>
            </a:r>
            <a:r>
              <a:rPr lang="en-US" sz="1600" dirty="0"/>
              <a:t> </a:t>
            </a:r>
            <a:r>
              <a:rPr lang="en-US" sz="1600" dirty="0" err="1"/>
              <a:t>Pernapasan</a:t>
            </a:r>
            <a:r>
              <a:rPr lang="en-US" sz="1600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071" y="1731184"/>
            <a:ext cx="168204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Proses </a:t>
            </a:r>
            <a:r>
              <a:rPr lang="en-US" sz="1600" dirty="0" err="1"/>
              <a:t>Pernapasan</a:t>
            </a:r>
            <a:r>
              <a:rPr lang="en-US" sz="1600" dirty="0"/>
              <a:t> </a:t>
            </a:r>
            <a:r>
              <a:rPr lang="en-US" sz="1600" dirty="0" err="1"/>
              <a:t>Manusia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237446" y="2696797"/>
            <a:ext cx="149859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Bagian-Bagian</a:t>
            </a:r>
            <a:r>
              <a:rPr lang="en-US" sz="1600" dirty="0"/>
              <a:t> </a:t>
            </a:r>
          </a:p>
          <a:p>
            <a:pPr algn="ctr"/>
            <a:r>
              <a:rPr lang="en-US" sz="1600" dirty="0" err="1"/>
              <a:t>Alat</a:t>
            </a:r>
            <a:r>
              <a:rPr lang="en-US" sz="1600" dirty="0"/>
              <a:t> </a:t>
            </a:r>
          </a:p>
          <a:p>
            <a:pPr algn="ctr"/>
            <a:r>
              <a:rPr lang="en-US" sz="1600" dirty="0" err="1"/>
              <a:t>Pencernaan</a:t>
            </a:r>
            <a:r>
              <a:rPr lang="en-US" sz="1600" dirty="0"/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32322" y="2828223"/>
            <a:ext cx="1718023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Cara </a:t>
            </a:r>
            <a:r>
              <a:rPr lang="en-US" sz="2000" b="1" dirty="0" err="1"/>
              <a:t>Kerja</a:t>
            </a:r>
            <a:r>
              <a:rPr lang="en-US" sz="2000" b="1" dirty="0"/>
              <a:t> </a:t>
            </a:r>
            <a:r>
              <a:rPr lang="en-US" sz="2000" b="1" dirty="0" err="1"/>
              <a:t>Pencernaan</a:t>
            </a:r>
            <a:r>
              <a:rPr lang="en-US" sz="2000" b="1" dirty="0"/>
              <a:t> </a:t>
            </a:r>
            <a:r>
              <a:rPr lang="en-US" sz="2000" b="1" dirty="0" err="1"/>
              <a:t>Manusia</a:t>
            </a:r>
            <a:r>
              <a:rPr lang="en-US" sz="2000" b="1" dirty="0"/>
              <a:t> 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241098" y="3631820"/>
            <a:ext cx="1478153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Proses </a:t>
            </a:r>
            <a:r>
              <a:rPr lang="en-US" sz="1600" dirty="0" err="1"/>
              <a:t>Pencernaan</a:t>
            </a:r>
            <a:r>
              <a:rPr lang="en-US" sz="1600" dirty="0"/>
              <a:t> </a:t>
            </a:r>
            <a:r>
              <a:rPr lang="en-US" sz="1600" dirty="0" err="1"/>
              <a:t>Manusia</a:t>
            </a:r>
            <a:r>
              <a:rPr lang="en-US" sz="1600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7902" y="2691664"/>
            <a:ext cx="1669470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/>
              <a:t>Gangguan</a:t>
            </a:r>
            <a:r>
              <a:rPr lang="es-ES" sz="1600" dirty="0"/>
              <a:t> dan Cara </a:t>
            </a:r>
            <a:r>
              <a:rPr lang="es-ES" sz="1600" dirty="0" err="1"/>
              <a:t>Memelihara</a:t>
            </a:r>
            <a:r>
              <a:rPr lang="es-ES" sz="1600" dirty="0"/>
              <a:t> </a:t>
            </a:r>
            <a:r>
              <a:rPr lang="es-ES" sz="1600" dirty="0" err="1"/>
              <a:t>Organ</a:t>
            </a:r>
            <a:r>
              <a:rPr lang="es-ES" sz="1600" dirty="0"/>
              <a:t> </a:t>
            </a:r>
            <a:r>
              <a:rPr lang="es-ES" sz="1600" dirty="0" err="1"/>
              <a:t>Pernapasan</a:t>
            </a:r>
            <a:r>
              <a:rPr lang="es-ES" sz="1600" dirty="0"/>
              <a:t> </a:t>
            </a:r>
            <a:endParaRPr lang="en-US" sz="1600" dirty="0"/>
          </a:p>
        </p:txBody>
      </p:sp>
      <p:sp>
        <p:nvSpPr>
          <p:cNvPr id="64" name="TextBox 63"/>
          <p:cNvSpPr txBox="1"/>
          <p:nvPr/>
        </p:nvSpPr>
        <p:spPr>
          <a:xfrm>
            <a:off x="7664602" y="2696797"/>
            <a:ext cx="131730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Tahapan</a:t>
            </a:r>
            <a:r>
              <a:rPr lang="en-US" sz="1600" dirty="0"/>
              <a:t> </a:t>
            </a:r>
            <a:r>
              <a:rPr lang="en-US" sz="1600" dirty="0" err="1"/>
              <a:t>Pertumbuhan</a:t>
            </a:r>
            <a:r>
              <a:rPr lang="en-US" sz="1600" dirty="0"/>
              <a:t> </a:t>
            </a:r>
            <a:r>
              <a:rPr lang="en-US" sz="1600" dirty="0" err="1"/>
              <a:t>Manusia</a:t>
            </a:r>
            <a:r>
              <a:rPr lang="en-US" sz="1600" dirty="0"/>
              <a:t>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068204" y="892084"/>
            <a:ext cx="1588707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Ciri-Ciri</a:t>
            </a:r>
            <a:r>
              <a:rPr lang="en-US" sz="1600" dirty="0"/>
              <a:t> </a:t>
            </a:r>
            <a:r>
              <a:rPr lang="en-US" sz="1600" dirty="0" err="1"/>
              <a:t>Pubertas</a:t>
            </a:r>
            <a:r>
              <a:rPr lang="en-US" sz="1600" dirty="0"/>
              <a:t>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4511"/>
            <a:ext cx="9144000" cy="85039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154713" y="4041774"/>
            <a:ext cx="130925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Makanan</a:t>
            </a:r>
            <a:r>
              <a:rPr lang="en-US" sz="1600" dirty="0"/>
              <a:t> </a:t>
            </a:r>
            <a:r>
              <a:rPr lang="en-US" sz="1600" dirty="0" err="1"/>
              <a:t>Bergizi</a:t>
            </a:r>
            <a:r>
              <a:rPr lang="en-US" sz="1600" dirty="0"/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79033" y="2757302"/>
            <a:ext cx="1370508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/>
              <a:t>Gangguan</a:t>
            </a:r>
            <a:r>
              <a:rPr lang="es-ES" sz="1600" dirty="0"/>
              <a:t> dan Cara </a:t>
            </a:r>
            <a:r>
              <a:rPr lang="es-ES" sz="1600" dirty="0" err="1"/>
              <a:t>Memelihara</a:t>
            </a:r>
            <a:r>
              <a:rPr lang="es-ES" sz="1600" dirty="0"/>
              <a:t> </a:t>
            </a:r>
            <a:r>
              <a:rPr lang="es-ES" sz="1600" dirty="0" err="1"/>
              <a:t>Organ</a:t>
            </a:r>
            <a:r>
              <a:rPr lang="es-ES" sz="1600" dirty="0"/>
              <a:t> </a:t>
            </a:r>
            <a:r>
              <a:rPr lang="es-ES" sz="1600" dirty="0" err="1"/>
              <a:t>Pencernaan</a:t>
            </a:r>
            <a:r>
              <a:rPr lang="es-ES" sz="1600" dirty="0"/>
              <a:t> 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7386737" y="3611898"/>
            <a:ext cx="1595174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211D1E"/>
                </a:solidFill>
                <a:latin typeface="+mj-lt"/>
              </a:rPr>
              <a:t>Menjaga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Kesehatan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dan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Tingkah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laku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Masa </a:t>
            </a:r>
            <a:r>
              <a:rPr lang="en-US" sz="1600" dirty="0" err="1">
                <a:solidFill>
                  <a:srgbClr val="211D1E"/>
                </a:solidFill>
                <a:latin typeface="+mj-lt"/>
              </a:rPr>
              <a:t>Pubertas</a:t>
            </a:r>
            <a:r>
              <a:rPr lang="en-US" sz="1600" dirty="0">
                <a:solidFill>
                  <a:srgbClr val="211D1E"/>
                </a:solidFill>
                <a:latin typeface="+mj-lt"/>
              </a:rPr>
              <a:t> </a:t>
            </a:r>
            <a:endParaRPr lang="en-US" sz="1600" dirty="0">
              <a:latin typeface="+mj-lt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9443" y="3438066"/>
            <a:ext cx="1022779" cy="128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9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9" grpId="0" animBg="1"/>
      <p:bldP spid="11" grpId="0" animBg="1"/>
      <p:bldP spid="12" grpId="0" animBg="1"/>
      <p:bldP spid="14" grpId="0" animBg="1"/>
      <p:bldP spid="15" grpId="0" animBg="1"/>
      <p:bldP spid="22" grpId="0" animBg="1"/>
      <p:bldP spid="64" grpId="0" animBg="1"/>
      <p:bldP spid="65" grpId="0" animBg="1"/>
      <p:bldP spid="30" grpId="0" animBg="1"/>
      <p:bldP spid="31" grpId="0" animBg="1"/>
      <p:bldP spid="3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819282" y="1047750"/>
            <a:ext cx="3445231" cy="685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/>
              <a:t>Protein </a:t>
            </a:r>
            <a:r>
              <a:rPr lang="en-US" sz="4000" b="1" dirty="0" err="1">
                <a:solidFill>
                  <a:srgbClr val="0070C0"/>
                </a:solidFill>
              </a:rPr>
              <a:t>nabati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7" y="766762"/>
            <a:ext cx="4179094" cy="2643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36" y="1195555"/>
            <a:ext cx="3646837" cy="3646837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808484" y="3257550"/>
            <a:ext cx="3577891" cy="668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/>
              <a:t>Protein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hewani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1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0" y="1207355"/>
            <a:ext cx="4249737" cy="339566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 err="1">
                <a:solidFill>
                  <a:srgbClr val="0070C0"/>
                </a:solidFill>
              </a:rPr>
              <a:t>Lemak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/>
              <a:t>terdapat</a:t>
            </a:r>
            <a:r>
              <a:rPr lang="en-US" sz="3600" dirty="0"/>
              <a:t> </a:t>
            </a:r>
            <a:r>
              <a:rPr lang="en-US" sz="3600" dirty="0" err="1"/>
              <a:t>pada</a:t>
            </a:r>
            <a:r>
              <a:rPr lang="en-US" sz="3600" dirty="0"/>
              <a:t> </a:t>
            </a:r>
            <a:r>
              <a:rPr lang="en-US" sz="3600" dirty="0" err="1"/>
              <a:t>daging</a:t>
            </a:r>
            <a:r>
              <a:rPr lang="en-US" sz="3600" dirty="0"/>
              <a:t>, </a:t>
            </a:r>
            <a:r>
              <a:rPr lang="en-US" sz="3600" dirty="0" err="1"/>
              <a:t>kulit</a:t>
            </a:r>
            <a:r>
              <a:rPr lang="en-US" sz="3600" dirty="0"/>
              <a:t> </a:t>
            </a:r>
            <a:r>
              <a:rPr lang="en-US" sz="3600" dirty="0" err="1"/>
              <a:t>hewan</a:t>
            </a:r>
            <a:r>
              <a:rPr lang="en-US" sz="3600" dirty="0"/>
              <a:t>, </a:t>
            </a:r>
            <a:r>
              <a:rPr lang="en-US" sz="3600" dirty="0" err="1"/>
              <a:t>telur</a:t>
            </a:r>
            <a:r>
              <a:rPr lang="en-US" sz="3600" dirty="0"/>
              <a:t>, </a:t>
            </a:r>
            <a:r>
              <a:rPr lang="en-US" sz="3600" dirty="0" err="1"/>
              <a:t>keju</a:t>
            </a:r>
            <a:r>
              <a:rPr lang="en-US" sz="3600" dirty="0"/>
              <a:t>, </a:t>
            </a:r>
            <a:r>
              <a:rPr lang="en-US" sz="3600" dirty="0" err="1"/>
              <a:t>kacang-kacangan</a:t>
            </a:r>
            <a:r>
              <a:rPr lang="en-US" sz="3600" dirty="0"/>
              <a:t>, </a:t>
            </a:r>
            <a:r>
              <a:rPr lang="en-US" sz="3600" dirty="0" err="1"/>
              <a:t>dan</a:t>
            </a:r>
            <a:r>
              <a:rPr lang="en-US" sz="3600" dirty="0"/>
              <a:t> </a:t>
            </a:r>
            <a:r>
              <a:rPr lang="en-US" sz="3600" dirty="0" err="1"/>
              <a:t>susu</a:t>
            </a:r>
            <a:r>
              <a:rPr lang="en-US" sz="36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9" t="2886" r="9378"/>
          <a:stretch/>
        </p:blipFill>
        <p:spPr>
          <a:xfrm rot="4014816">
            <a:off x="1005549" y="367795"/>
            <a:ext cx="3816426" cy="4674925"/>
          </a:xfrm>
          <a:prstGeom prst="rect">
            <a:avLst/>
          </a:prstGeom>
        </p:spPr>
      </p:pic>
      <p:sp>
        <p:nvSpPr>
          <p:cNvPr id="9" name="Google Shape;221;p33"/>
          <p:cNvSpPr txBox="1">
            <a:spLocks/>
          </p:cNvSpPr>
          <p:nvPr/>
        </p:nvSpPr>
        <p:spPr>
          <a:xfrm>
            <a:off x="277346" y="83363"/>
            <a:ext cx="2669753" cy="49633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300" b="1" dirty="0" smtClean="0">
                <a:cs typeface="MV Boli" panose="02000500030200090000" pitchFamily="2" charset="0"/>
              </a:rPr>
              <a:t>c. </a:t>
            </a:r>
            <a:r>
              <a:rPr lang="en-US" sz="3300" b="1" dirty="0" err="1" smtClean="0">
                <a:cs typeface="MV Boli" panose="02000500030200090000" pitchFamily="2" charset="0"/>
              </a:rPr>
              <a:t>Lemak</a:t>
            </a:r>
            <a:endParaRPr lang="en-US" sz="3300" b="1" dirty="0">
              <a:cs typeface="MV Boli" panose="02000500030200090000" pitchFamily="2" charset="0"/>
            </a:endParaRPr>
          </a:p>
        </p:txBody>
      </p:sp>
      <p:pic>
        <p:nvPicPr>
          <p:cNvPr id="10" name="Google Shape;222;p33"/>
          <p:cNvPicPr preferRelativeResize="0"/>
          <p:nvPr/>
        </p:nvPicPr>
        <p:blipFill>
          <a:blip r:embed="rId4">
            <a:alphaModFix amt="56000"/>
          </a:blip>
          <a:stretch>
            <a:fillRect/>
          </a:stretch>
        </p:blipFill>
        <p:spPr>
          <a:xfrm rot="10800000">
            <a:off x="217826" y="579696"/>
            <a:ext cx="1839927" cy="1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723207" y="1207355"/>
            <a:ext cx="3947321" cy="29958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3600" dirty="0" err="1" smtClean="0"/>
              <a:t>Lemak</a:t>
            </a:r>
            <a:r>
              <a:rPr lang="en-US" sz="3600" dirty="0" smtClean="0"/>
              <a:t> </a:t>
            </a:r>
            <a:r>
              <a:rPr lang="en-US" sz="3600" dirty="0" err="1" smtClean="0"/>
              <a:t>berfungsi</a:t>
            </a:r>
            <a:r>
              <a:rPr lang="en-US" sz="3600" dirty="0" smtClean="0"/>
              <a:t> </a:t>
            </a:r>
            <a:r>
              <a:rPr lang="en-US" sz="3600" dirty="0" err="1" smtClean="0"/>
              <a:t>sebagai</a:t>
            </a:r>
            <a:r>
              <a:rPr lang="en-US" sz="3600" dirty="0" smtClean="0"/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sumber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tenaga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cadangan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/>
              <a:t>bagi</a:t>
            </a:r>
            <a:r>
              <a:rPr lang="en-US" sz="3600" dirty="0" smtClean="0"/>
              <a:t> </a:t>
            </a:r>
            <a:r>
              <a:rPr lang="en-US" sz="3600" dirty="0" err="1" smtClean="0"/>
              <a:t>tubuh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6698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5381625" y="855307"/>
            <a:ext cx="3568700" cy="35417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3600" dirty="0" smtClean="0"/>
              <a:t>Vitamin </a:t>
            </a:r>
            <a:r>
              <a:rPr lang="en-US" sz="3600" dirty="0" err="1" smtClean="0"/>
              <a:t>berfungsi</a:t>
            </a:r>
            <a:r>
              <a:rPr lang="en-US" sz="3600" dirty="0" smtClean="0"/>
              <a:t> </a:t>
            </a:r>
            <a:r>
              <a:rPr lang="en-US" sz="3600" dirty="0" err="1" smtClean="0"/>
              <a:t>menjaga</a:t>
            </a:r>
            <a:r>
              <a:rPr lang="en-US" sz="3600" dirty="0" smtClean="0"/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sistem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pertahanan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tubuh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dirty="0" smtClean="0"/>
              <a:t>agar </a:t>
            </a:r>
            <a:r>
              <a:rPr lang="en-US" sz="3600" dirty="0" err="1" smtClean="0"/>
              <a:t>tidak</a:t>
            </a:r>
            <a:r>
              <a:rPr lang="en-US" sz="3600" dirty="0" smtClean="0"/>
              <a:t> </a:t>
            </a:r>
            <a:r>
              <a:rPr lang="en-US" sz="3600" dirty="0" err="1" smtClean="0"/>
              <a:t>mudah</a:t>
            </a:r>
            <a:r>
              <a:rPr lang="en-US" sz="3600" dirty="0" smtClean="0"/>
              <a:t> </a:t>
            </a:r>
            <a:r>
              <a:rPr lang="en-US" sz="3600" dirty="0" err="1" smtClean="0"/>
              <a:t>terserang</a:t>
            </a:r>
            <a:r>
              <a:rPr lang="en-US" sz="3600" dirty="0" smtClean="0"/>
              <a:t> </a:t>
            </a:r>
            <a:r>
              <a:rPr lang="en-US" sz="3600" dirty="0" err="1" smtClean="0"/>
              <a:t>penyakit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0" y="855307"/>
            <a:ext cx="3616325" cy="331110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50" b="1" dirty="0">
                <a:solidFill>
                  <a:srgbClr val="0070C0"/>
                </a:solidFill>
              </a:rPr>
              <a:t>Vitamin </a:t>
            </a:r>
            <a:r>
              <a:rPr lang="en-US" sz="4050" dirty="0" err="1" smtClean="0"/>
              <a:t>terdapat</a:t>
            </a:r>
            <a:r>
              <a:rPr lang="en-US" sz="4050" dirty="0" smtClean="0"/>
              <a:t> </a:t>
            </a:r>
            <a:r>
              <a:rPr lang="en-US" sz="4050" dirty="0" err="1"/>
              <a:t>pada</a:t>
            </a:r>
            <a:r>
              <a:rPr lang="en-US" sz="4050" dirty="0"/>
              <a:t> </a:t>
            </a:r>
            <a:r>
              <a:rPr lang="en-US" sz="4050" dirty="0" err="1"/>
              <a:t>sayur</a:t>
            </a:r>
            <a:r>
              <a:rPr lang="en-US" sz="4050" dirty="0"/>
              <a:t> </a:t>
            </a:r>
            <a:r>
              <a:rPr lang="en-US" sz="4050" dirty="0" err="1"/>
              <a:t>mayur</a:t>
            </a:r>
            <a:r>
              <a:rPr lang="en-US" sz="4050" dirty="0"/>
              <a:t> </a:t>
            </a:r>
            <a:r>
              <a:rPr lang="en-US" sz="4050" dirty="0" err="1"/>
              <a:t>dan</a:t>
            </a:r>
            <a:r>
              <a:rPr lang="en-US" sz="4050" dirty="0"/>
              <a:t> </a:t>
            </a:r>
            <a:r>
              <a:rPr lang="en-US" sz="4050" dirty="0" err="1"/>
              <a:t>buah-buahan</a:t>
            </a:r>
            <a:r>
              <a:rPr lang="en-US" sz="4050" dirty="0"/>
              <a:t>. </a:t>
            </a:r>
          </a:p>
        </p:txBody>
      </p:sp>
      <p:sp>
        <p:nvSpPr>
          <p:cNvPr id="14" name="Google Shape;221;p33"/>
          <p:cNvSpPr txBox="1">
            <a:spLocks/>
          </p:cNvSpPr>
          <p:nvPr/>
        </p:nvSpPr>
        <p:spPr>
          <a:xfrm>
            <a:off x="217826" y="68753"/>
            <a:ext cx="3860879" cy="50917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300" b="1" dirty="0" smtClean="0">
                <a:cs typeface="MV Boli" panose="02000500030200090000" pitchFamily="2" charset="0"/>
              </a:rPr>
              <a:t>d. Vitamin</a:t>
            </a:r>
            <a:endParaRPr lang="en-US" sz="3300" b="1" dirty="0">
              <a:cs typeface="MV Boli" panose="02000500030200090000" pitchFamily="2" charset="0"/>
            </a:endParaRPr>
          </a:p>
        </p:txBody>
      </p:sp>
      <p:pic>
        <p:nvPicPr>
          <p:cNvPr id="15" name="Google Shape;222;p33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 rot="10800000">
            <a:off x="308338" y="577930"/>
            <a:ext cx="1839927" cy="1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34014">
            <a:off x="1282844" y="-31385"/>
            <a:ext cx="3227206" cy="478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2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600" y="2689313"/>
            <a:ext cx="2081906" cy="20819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74" y="831024"/>
            <a:ext cx="2081906" cy="20819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25" y="2689313"/>
            <a:ext cx="2013976" cy="20139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0" y="864052"/>
            <a:ext cx="2013976" cy="20139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02205" y="1409375"/>
            <a:ext cx="6431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</a:t>
            </a:r>
            <a:endParaRPr lang="en-US" sz="5400" b="1" dirty="0">
              <a:solidFill>
                <a:schemeClr val="tx2">
                  <a:lumMod val="60000"/>
                  <a:lumOff val="40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-304800" y="72093"/>
            <a:ext cx="8229600" cy="7619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>
                <a:ea typeface="Adobe Fan Heiti Std B" panose="020B0700000000000000" pitchFamily="34" charset="-128"/>
              </a:rPr>
              <a:t>Vitamin </a:t>
            </a:r>
            <a:r>
              <a:rPr lang="en-US" sz="3600" dirty="0">
                <a:ea typeface="Adobe Fan Heiti Std B" panose="020B0700000000000000" pitchFamily="34" charset="-128"/>
              </a:rPr>
              <a:t>yang </a:t>
            </a:r>
            <a:r>
              <a:rPr lang="en-US" sz="3600" dirty="0" err="1">
                <a:ea typeface="Adobe Fan Heiti Std B" panose="020B0700000000000000" pitchFamily="34" charset="-128"/>
              </a:rPr>
              <a:t>diperlukan</a:t>
            </a:r>
            <a:r>
              <a:rPr lang="en-US" sz="3600" dirty="0">
                <a:ea typeface="Adobe Fan Heiti Std B" panose="020B0700000000000000" pitchFamily="34" charset="-128"/>
              </a:rPr>
              <a:t> </a:t>
            </a:r>
            <a:r>
              <a:rPr lang="en-US" sz="3600" dirty="0" err="1">
                <a:ea typeface="Adobe Fan Heiti Std B" panose="020B0700000000000000" pitchFamily="34" charset="-128"/>
              </a:rPr>
              <a:t>tubuh</a:t>
            </a:r>
            <a:r>
              <a:rPr lang="en-US" sz="3600" dirty="0">
                <a:ea typeface="Adobe Fan Heiti Std B" panose="020B0700000000000000" pitchFamily="34" charset="-128"/>
              </a:rPr>
              <a:t> </a:t>
            </a:r>
            <a:r>
              <a:rPr lang="en-US" sz="3600" dirty="0" err="1">
                <a:ea typeface="Adobe Fan Heiti Std B" panose="020B0700000000000000" pitchFamily="34" charset="-128"/>
              </a:rPr>
              <a:t>yaitu</a:t>
            </a:r>
            <a:r>
              <a:rPr lang="en-US" sz="3600" dirty="0">
                <a:ea typeface="Adobe Fan Heiti Std B" panose="020B0700000000000000" pitchFamily="34" charset="-128"/>
              </a:rPr>
              <a:t>:</a:t>
            </a:r>
          </a:p>
        </p:txBody>
      </p:sp>
      <p:pic>
        <p:nvPicPr>
          <p:cNvPr id="21" name="Google Shape;222;p33"/>
          <p:cNvPicPr preferRelativeResize="0"/>
          <p:nvPr/>
        </p:nvPicPr>
        <p:blipFill>
          <a:blip r:embed="rId4">
            <a:alphaModFix amt="56000"/>
          </a:blip>
          <a:stretch>
            <a:fillRect/>
          </a:stretch>
        </p:blipFill>
        <p:spPr>
          <a:xfrm rot="10800000">
            <a:off x="381000" y="723182"/>
            <a:ext cx="1839927" cy="1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2998899" y="1428067"/>
            <a:ext cx="6014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B</a:t>
            </a:r>
            <a:endParaRPr lang="en-US" sz="5400" b="1" dirty="0">
              <a:solidFill>
                <a:schemeClr val="accent3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96741" y="3273671"/>
            <a:ext cx="5549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E</a:t>
            </a:r>
            <a:endParaRPr lang="en-US" sz="5400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32829" y="3332076"/>
            <a:ext cx="6014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K</a:t>
            </a:r>
            <a:endParaRPr lang="en-US" sz="5400" b="1" dirty="0">
              <a:solidFill>
                <a:schemeClr val="accent4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107" y="799956"/>
            <a:ext cx="2081906" cy="208190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955326" y="1396999"/>
            <a:ext cx="6078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59" y="831024"/>
            <a:ext cx="2081906" cy="208190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939615" y="1428067"/>
            <a:ext cx="6751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D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609" y="2361029"/>
            <a:ext cx="2030854" cy="255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1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3" grpId="0"/>
      <p:bldP spid="24" grpId="0"/>
      <p:bldP spid="26" grpId="0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E:\ELISA\MEDIA ESPS IPA KELAS 5\foto\set 1\Bab 2\iStock_000050108210_Full-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4"/>
          <a:stretch/>
        </p:blipFill>
        <p:spPr bwMode="auto">
          <a:xfrm>
            <a:off x="5598121" y="2495383"/>
            <a:ext cx="3440735" cy="241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37141" y="2880870"/>
            <a:ext cx="2733989" cy="1881495"/>
            <a:chOff x="6838915" y="2819400"/>
            <a:chExt cx="9588755" cy="6598856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34" t="15855" r="7673" b="11686"/>
            <a:stretch/>
          </p:blipFill>
          <p:spPr bwMode="auto">
            <a:xfrm>
              <a:off x="8229600" y="2819400"/>
              <a:ext cx="8198070" cy="6211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 rot="16200000" flipH="1">
              <a:off x="7387934" y="7585989"/>
              <a:ext cx="1283248" cy="2381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sp>
          <p:nvSpPr>
            <p:cNvPr id="5" name="Rectangle 4"/>
            <p:cNvSpPr/>
            <p:nvPr/>
          </p:nvSpPr>
          <p:spPr>
            <a:xfrm rot="16200000" flipH="1">
              <a:off x="13649274" y="3181662"/>
              <a:ext cx="3105807" cy="2381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</p:grpSp>
      <p:sp>
        <p:nvSpPr>
          <p:cNvPr id="8" name="Rectangle 7"/>
          <p:cNvSpPr/>
          <p:nvPr/>
        </p:nvSpPr>
        <p:spPr>
          <a:xfrm>
            <a:off x="388217" y="71792"/>
            <a:ext cx="2416233" cy="1015663"/>
          </a:xfrm>
          <a:prstGeom prst="rect">
            <a:avLst/>
          </a:prstGeom>
          <a:solidFill>
            <a:srgbClr val="1C6238"/>
          </a:solidFill>
          <a:ln w="254000">
            <a:solidFill>
              <a:srgbClr val="1C6238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FFCC"/>
                </a:solidFill>
                <a:cs typeface="Arial" pitchFamily="34" charset="0"/>
              </a:rPr>
              <a:t>e. Mineral</a:t>
            </a:r>
            <a:endParaRPr lang="en-US" sz="2000" b="1" dirty="0">
              <a:solidFill>
                <a:srgbClr val="FFFFCC"/>
              </a:solidFill>
              <a:cs typeface="Arial" pitchFamily="34" charset="0"/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Dibutuhkan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tubuh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dalam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jumlah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sedikit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44402" y="1488331"/>
            <a:ext cx="2416233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0">
            <a:solidFill>
              <a:schemeClr val="accent3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 Narrow" pitchFamily="34" charset="0"/>
                <a:cs typeface="Arial" pitchFamily="34" charset="0"/>
              </a:rPr>
              <a:t>1) </a:t>
            </a:r>
            <a:r>
              <a:rPr lang="en-US" b="1" dirty="0" err="1" smtClean="0">
                <a:latin typeface="Arial Narrow" pitchFamily="34" charset="0"/>
                <a:cs typeface="Arial" pitchFamily="34" charset="0"/>
              </a:rPr>
              <a:t>Kalsium</a:t>
            </a:r>
            <a:r>
              <a:rPr lang="en-US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 Narrow" pitchFamily="34" charset="0"/>
                <a:cs typeface="Arial" pitchFamily="34" charset="0"/>
              </a:rPr>
              <a:t>dan</a:t>
            </a:r>
            <a:r>
              <a:rPr lang="en-US" b="1" dirty="0">
                <a:latin typeface="Arial Narrow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 Narrow" pitchFamily="34" charset="0"/>
                <a:cs typeface="Arial" pitchFamily="34" charset="0"/>
              </a:rPr>
              <a:t>fosfor</a:t>
            </a:r>
            <a:endParaRPr lang="en-US" b="1" dirty="0">
              <a:latin typeface="Arial Narrow" pitchFamily="34" charset="0"/>
              <a:cs typeface="Arial" pitchFamily="34" charset="0"/>
            </a:endParaRPr>
          </a:p>
          <a:p>
            <a:pPr algn="ctr"/>
            <a:r>
              <a:rPr lang="en-US" dirty="0" err="1"/>
              <a:t>Untuk</a:t>
            </a:r>
            <a:r>
              <a:rPr lang="en-US" dirty="0"/>
              <a:t> </a:t>
            </a:r>
            <a:r>
              <a:rPr lang="nl-NL" dirty="0"/>
              <a:t>pembentukan tulang dan gigi yang kuat.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11" b="89667" l="27063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59" t="17471" r="7034" b="10436"/>
          <a:stretch/>
        </p:blipFill>
        <p:spPr bwMode="auto">
          <a:xfrm>
            <a:off x="2157059" y="684159"/>
            <a:ext cx="3406202" cy="208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 flipH="1">
            <a:off x="2998422" y="3055929"/>
            <a:ext cx="1622677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0">
            <a:solidFill>
              <a:schemeClr val="accent3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Arial" pitchFamily="34" charset="0"/>
              </a:rPr>
              <a:t>2) </a:t>
            </a:r>
            <a:r>
              <a:rPr lang="en-US" b="1" dirty="0" err="1">
                <a:cs typeface="Arial" pitchFamily="34" charset="0"/>
              </a:rPr>
              <a:t>Zat</a:t>
            </a:r>
            <a:r>
              <a:rPr lang="en-US" b="1" dirty="0">
                <a:cs typeface="Arial" pitchFamily="34" charset="0"/>
              </a:rPr>
              <a:t> </a:t>
            </a:r>
            <a:r>
              <a:rPr lang="en-US" b="1" dirty="0" err="1">
                <a:cs typeface="Arial" pitchFamily="34" charset="0"/>
              </a:rPr>
              <a:t>besi</a:t>
            </a:r>
            <a:endParaRPr lang="en-US" b="1" dirty="0">
              <a:cs typeface="Arial" pitchFamily="34" charset="0"/>
            </a:endParaRPr>
          </a:p>
          <a:p>
            <a:pPr algn="ctr"/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pembentukan</a:t>
            </a:r>
            <a:endParaRPr lang="en-US" dirty="0"/>
          </a:p>
          <a:p>
            <a:pPr algn="ctr"/>
            <a:r>
              <a:rPr lang="en-US" dirty="0"/>
              <a:t>Hemoglobin.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86213" y="668292"/>
            <a:ext cx="2689152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0">
            <a:solidFill>
              <a:schemeClr val="accent3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Arial" pitchFamily="34" charset="0"/>
              </a:rPr>
              <a:t>3) </a:t>
            </a:r>
            <a:r>
              <a:rPr lang="en-US" b="1" dirty="0" err="1" smtClean="0">
                <a:cs typeface="Arial" pitchFamily="34" charset="0"/>
              </a:rPr>
              <a:t>Yodium</a:t>
            </a:r>
            <a:endParaRPr lang="en-US" b="1" dirty="0">
              <a:cs typeface="Arial" pitchFamily="34" charset="0"/>
            </a:endParaRPr>
          </a:p>
          <a:p>
            <a:pPr algn="ctr"/>
            <a:r>
              <a:rPr lang="en-US" dirty="0" err="1"/>
              <a:t>Kekurangan</a:t>
            </a:r>
            <a:r>
              <a:rPr lang="en-US" dirty="0"/>
              <a:t> </a:t>
            </a:r>
            <a:r>
              <a:rPr lang="en-US" dirty="0" err="1"/>
              <a:t>zat</a:t>
            </a:r>
            <a:r>
              <a:rPr lang="en-US" dirty="0"/>
              <a:t> </a:t>
            </a:r>
            <a:r>
              <a:rPr lang="en-US" dirty="0" err="1"/>
              <a:t>yodium</a:t>
            </a:r>
            <a:endParaRPr lang="en-US" dirty="0"/>
          </a:p>
          <a:p>
            <a:pPr algn="ctr"/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penyakit</a:t>
            </a:r>
            <a:r>
              <a:rPr lang="en-US" dirty="0"/>
              <a:t> </a:t>
            </a:r>
            <a:r>
              <a:rPr lang="en-US" dirty="0" err="1"/>
              <a:t>gondok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kelaian</a:t>
            </a:r>
            <a:r>
              <a:rPr lang="en-US" dirty="0"/>
              <a:t> </a:t>
            </a:r>
            <a:r>
              <a:rPr lang="en-US" dirty="0" err="1"/>
              <a:t>pertumbuhan</a:t>
            </a:r>
            <a:r>
              <a:rPr lang="en-US" dirty="0"/>
              <a:t> (</a:t>
            </a:r>
            <a:r>
              <a:rPr lang="en-US" dirty="0" err="1"/>
              <a:t>kekerdilan</a:t>
            </a:r>
            <a:r>
              <a:rPr lang="en-US" dirty="0"/>
              <a:t>).</a:t>
            </a:r>
          </a:p>
        </p:txBody>
      </p:sp>
      <p:pic>
        <p:nvPicPr>
          <p:cNvPr id="6148" name="Picture 4" descr="E:\ELISA\MEDIA ESPS IPA KELAS 5\BAB 2 Alat Pencernaan Manusia serta Hubungan Makanan dan Kesehatan\salt, garam-273105_1920_kropekk_pl_pixabay-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0" b="71719" l="38021" r="72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4415">
            <a:off x="6538839" y="405468"/>
            <a:ext cx="4091819" cy="272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036497" y="3121896"/>
            <a:ext cx="1353409" cy="1015663"/>
          </a:xfrm>
          <a:prstGeom prst="rect">
            <a:avLst/>
          </a:prstGeom>
          <a:solidFill>
            <a:srgbClr val="1C6238"/>
          </a:solidFill>
          <a:ln w="254000">
            <a:solidFill>
              <a:srgbClr val="1C6238"/>
            </a:solidFill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en-US" sz="2000" b="1" dirty="0" smtClean="0">
                <a:solidFill>
                  <a:srgbClr val="FFFFCC"/>
                </a:solidFill>
                <a:cs typeface="Arial" pitchFamily="34" charset="0"/>
              </a:rPr>
              <a:t>f. Air</a:t>
            </a:r>
            <a:endParaRPr lang="en-US" sz="2000" b="1" dirty="0">
              <a:solidFill>
                <a:srgbClr val="FFFFCC"/>
              </a:solidFill>
              <a:cs typeface="Arial" pitchFamily="34" charset="0"/>
            </a:endParaRPr>
          </a:p>
          <a:p>
            <a:pPr algn="r"/>
            <a:r>
              <a:rPr lang="en-US" sz="2000" dirty="0" err="1">
                <a:solidFill>
                  <a:schemeClr val="bg1"/>
                </a:solidFill>
              </a:rPr>
              <a:t>Pelarut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zat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makanan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99" y="133350"/>
            <a:ext cx="14943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9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184" y="833847"/>
            <a:ext cx="2038539" cy="3848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989" y="1007561"/>
            <a:ext cx="1741139" cy="2381744"/>
          </a:xfrm>
          <a:prstGeom prst="rect">
            <a:avLst/>
          </a:prstGeom>
        </p:spPr>
      </p:pic>
      <p:pic>
        <p:nvPicPr>
          <p:cNvPr id="1029" name="Picture 5" descr="E:\ELISA\MEDIA ESPS IPS KELAS 4\BAB 1 Peta\Tanda panah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81427">
            <a:off x="2901341" y="1608320"/>
            <a:ext cx="503642" cy="48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1566" y="3304881"/>
            <a:ext cx="2954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Pertumbuhan</a:t>
            </a:r>
            <a:r>
              <a:rPr lang="en-US" sz="2000" b="1" dirty="0" smtClean="0">
                <a:solidFill>
                  <a:srgbClr val="C00000"/>
                </a:solidFill>
              </a:rPr>
              <a:t>: </a:t>
            </a:r>
            <a:r>
              <a:rPr lang="en-US" sz="2000" dirty="0" smtClean="0">
                <a:solidFill>
                  <a:schemeClr val="tx2"/>
                </a:solidFill>
              </a:rPr>
              <a:t>proses </a:t>
            </a:r>
            <a:r>
              <a:rPr lang="en-US" sz="2000" dirty="0" err="1">
                <a:solidFill>
                  <a:schemeClr val="tx2"/>
                </a:solidFill>
              </a:rPr>
              <a:t>pertambahan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ukuran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dan</a:t>
            </a:r>
            <a:r>
              <a:rPr lang="en-US" sz="2000" dirty="0">
                <a:solidFill>
                  <a:schemeClr val="tx2"/>
                </a:solidFill>
              </a:rPr>
              <a:t>    volume </a:t>
            </a:r>
            <a:r>
              <a:rPr lang="en-US" sz="2000" dirty="0" err="1">
                <a:solidFill>
                  <a:schemeClr val="tx2"/>
                </a:solidFill>
              </a:rPr>
              <a:t>tubuh</a:t>
            </a:r>
            <a:r>
              <a:rPr lang="en-US" sz="20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1027" name="Picture 3" descr="E:\ELISA\MEDIA ESPS IPA KELAS 6\Foto &amp; PDF\bab 2\set 2\bayi baru lahir iStock_000053695674_Large-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7" r="12477"/>
          <a:stretch/>
        </p:blipFill>
        <p:spPr bwMode="auto">
          <a:xfrm>
            <a:off x="361282" y="892990"/>
            <a:ext cx="2336033" cy="2336033"/>
          </a:xfrm>
          <a:prstGeom prst="ellipse">
            <a:avLst/>
          </a:prstGeom>
          <a:noFill/>
          <a:ln>
            <a:noFill/>
          </a:ln>
          <a:extLst/>
        </p:spPr>
      </p:pic>
      <p:sp>
        <p:nvSpPr>
          <p:cNvPr id="8" name="Rectangle 7"/>
          <p:cNvSpPr/>
          <p:nvPr/>
        </p:nvSpPr>
        <p:spPr>
          <a:xfrm>
            <a:off x="3501989" y="3304881"/>
            <a:ext cx="33818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Perkembangan</a:t>
            </a:r>
            <a:r>
              <a:rPr lang="en-US" sz="2000" b="1" dirty="0" smtClean="0">
                <a:solidFill>
                  <a:srgbClr val="C00000"/>
                </a:solidFill>
              </a:rPr>
              <a:t>: </a:t>
            </a:r>
            <a:r>
              <a:rPr lang="en-US" sz="2000" dirty="0" smtClean="0">
                <a:solidFill>
                  <a:schemeClr val="tx2"/>
                </a:solidFill>
              </a:rPr>
              <a:t>proses </a:t>
            </a:r>
            <a:r>
              <a:rPr lang="en-US" sz="2000" dirty="0" err="1">
                <a:solidFill>
                  <a:schemeClr val="tx2"/>
                </a:solidFill>
              </a:rPr>
              <a:t>perubahan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fungsi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fi-FI" sz="2000" dirty="0">
                <a:solidFill>
                  <a:schemeClr val="tx2"/>
                </a:solidFill>
              </a:rPr>
              <a:t>alat tubuh menuju kesempurnaan atau kematangan.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246350" y="3426135"/>
            <a:ext cx="69507" cy="1086836"/>
            <a:chOff x="6315869" y="10147410"/>
            <a:chExt cx="222422" cy="347787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6315869" y="10147410"/>
              <a:ext cx="0" cy="3477875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538291" y="10147410"/>
              <a:ext cx="0" cy="3477875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655"/>
            <a:ext cx="7696200" cy="7044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4290" y="129367"/>
            <a:ext cx="7290007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</a:rPr>
              <a:t>Pertumbuhan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dan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Perkembangan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Manusia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9" name="Picture 5" descr="E:\ELISA\MEDIA ESPS IPS KELAS 4\BAB 1 Peta\Tanda panah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7625" flipH="1">
            <a:off x="5490748" y="2626860"/>
            <a:ext cx="503642" cy="48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35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493" y="109073"/>
            <a:ext cx="7264074" cy="436922"/>
          </a:xfrm>
          <a:prstGeom prst="rect">
            <a:avLst/>
          </a:prstGeom>
          <a:noFill/>
        </p:spPr>
        <p:txBody>
          <a:bodyPr wrap="square" lIns="66936" tIns="33468" rIns="66936" bIns="33468" rtlCol="0">
            <a:spAutoFit/>
          </a:bodyPr>
          <a:lstStyle/>
          <a:p>
            <a:pPr marL="0" lvl="1">
              <a:tabLst>
                <a:tab pos="497510" algn="l"/>
              </a:tabLst>
            </a:pPr>
            <a:r>
              <a:rPr lang="en-US" sz="2400" b="1" dirty="0" smtClean="0">
                <a:solidFill>
                  <a:schemeClr val="tx2"/>
                </a:solidFill>
                <a:latin typeface="+mj-lt"/>
              </a:rPr>
              <a:t>1. </a:t>
            </a:r>
            <a:r>
              <a:rPr lang="en-US" sz="2400" b="1" dirty="0" err="1" smtClean="0">
                <a:solidFill>
                  <a:schemeClr val="tx2"/>
                </a:solidFill>
                <a:latin typeface="+mj-lt"/>
              </a:rPr>
              <a:t>Tahap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+mj-lt"/>
              </a:rPr>
              <a:t>Pertumbuhan</a:t>
            </a:r>
            <a:r>
              <a:rPr lang="en-US" sz="2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+mj-lt"/>
              </a:rPr>
              <a:t>dan</a:t>
            </a:r>
            <a:r>
              <a:rPr lang="en-US" sz="2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+mj-lt"/>
              </a:rPr>
              <a:t>Perkembangan</a:t>
            </a:r>
            <a:r>
              <a:rPr lang="en-US" sz="2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+mj-lt"/>
              </a:rPr>
              <a:t>Manusia</a:t>
            </a:r>
            <a:endParaRPr lang="en-US" sz="2400" b="1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142724" y="1781927"/>
            <a:ext cx="1135909" cy="2290660"/>
            <a:chOff x="-4577604" y="-530252"/>
            <a:chExt cx="7166665" cy="15572201"/>
          </a:xfrm>
        </p:grpSpPr>
        <p:pic>
          <p:nvPicPr>
            <p:cNvPr id="3083" name="Picture 11" descr="E:\ELISA\MEDIA ESPS IPA KELAS 6\Foto &amp; PDF\bab 2\set 2\iStock_000026973161_Full-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0" t="917"/>
            <a:stretch/>
          </p:blipFill>
          <p:spPr bwMode="auto">
            <a:xfrm>
              <a:off x="-4577604" y="-530252"/>
              <a:ext cx="4120403" cy="15572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E:\ELISA\MEDIA ESPS IPA KELAS 6\Foto &amp; PDF\bab 2\set 2\iStock_000020798605_Large-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87" b="98748" l="3548" r="940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06714" y="448962"/>
              <a:ext cx="4295775" cy="14449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498247" y="1900101"/>
            <a:ext cx="1550311" cy="2313081"/>
            <a:chOff x="13716000" y="3201668"/>
            <a:chExt cx="7842947" cy="11604766"/>
          </a:xfrm>
        </p:grpSpPr>
        <p:pic>
          <p:nvPicPr>
            <p:cNvPr id="3080" name="Picture 8" descr="E:\ELISA\MEDIA ESPS IPA KELAS 6\Foto &amp; PDF\bab 2\set 2\iStock_000024187976_Full-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0" y="3201668"/>
              <a:ext cx="5469700" cy="1160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Picture 9" descr="E:\ELISA\MEDIA ESPS IPA KELAS 6\Foto &amp; PDF\bab 2\set 2\iStock_000023263935_Full-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22" b="98411" l="2627" r="908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8404" y="3790727"/>
              <a:ext cx="3980543" cy="10806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E:\ELISA\MEDIA ESPS IPA KELAS 6\Foto &amp; PDF\bab 2\set 2\iStock_000019748689_Full-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" t="1542" r="225"/>
          <a:stretch/>
        </p:blipFill>
        <p:spPr bwMode="auto">
          <a:xfrm>
            <a:off x="439624" y="3301600"/>
            <a:ext cx="1039492" cy="69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800445" y="2901389"/>
            <a:ext cx="1399878" cy="1321921"/>
            <a:chOff x="8560264" y="4326154"/>
            <a:chExt cx="7336264" cy="7552891"/>
          </a:xfrm>
        </p:grpSpPr>
        <p:pic>
          <p:nvPicPr>
            <p:cNvPr id="3075" name="Picture 3" descr="E:\ELISA\MEDIA ESPS IPA KELAS 6\Foto &amp; PDF\bab 2\set 2\iStock_000020713810_Large-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8" t="1878"/>
            <a:stretch/>
          </p:blipFill>
          <p:spPr bwMode="auto">
            <a:xfrm>
              <a:off x="8560264" y="4326154"/>
              <a:ext cx="4063066" cy="6430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E:\ELISA\MEDIA ESPS IPA KELAS 6\Foto &amp; PDF\bab 2\set 2\iStock_000010463480_Large-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667" b="93333" l="4716" r="985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1327" y="4326154"/>
              <a:ext cx="5205201" cy="7552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346377" y="2137400"/>
            <a:ext cx="1300942" cy="1949084"/>
            <a:chOff x="471027" y="3385558"/>
            <a:chExt cx="10228321" cy="15889954"/>
          </a:xfrm>
        </p:grpSpPr>
        <p:pic>
          <p:nvPicPr>
            <p:cNvPr id="3078" name="Picture 6" descr="E:\ELISA\MEDIA ESPS IPA KELAS 6\Foto &amp; PDF\bab 2\set 2\iStock_000024354874_Full-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7" t="1557"/>
            <a:stretch/>
          </p:blipFill>
          <p:spPr bwMode="auto">
            <a:xfrm>
              <a:off x="471027" y="3385558"/>
              <a:ext cx="5115385" cy="15515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7" descr="E:\ELISA\MEDIA ESPS IPA KELAS 6\Foto &amp; PDF\bab 2\set 2\iStock_000053709464_Full-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17" b="99812" l="9858" r="934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6747" y="4111712"/>
              <a:ext cx="9372601" cy="151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84" name="Picture 12" descr="E:\ELISA\MEDIA ESPS IPA KELAS 6\Foto &amp; PDF\bab 2\set 2\shutterstock_185177897(1)-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171" y="1825589"/>
            <a:ext cx="1373556" cy="225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48826" y="2528211"/>
            <a:ext cx="1287206" cy="658292"/>
            <a:chOff x="-1149198" y="6934200"/>
            <a:chExt cx="4119059" cy="2106533"/>
          </a:xfrm>
        </p:grpSpPr>
        <p:sp>
          <p:nvSpPr>
            <p:cNvPr id="29" name="Isosceles Triangle 28"/>
            <p:cNvSpPr/>
            <p:nvPr/>
          </p:nvSpPr>
          <p:spPr>
            <a:xfrm flipV="1">
              <a:off x="1021160" y="8563545"/>
              <a:ext cx="579040" cy="477188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1149198" y="6934200"/>
              <a:ext cx="4119059" cy="16563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/>
                <a:t>Sejak</a:t>
              </a:r>
              <a:r>
                <a:rPr lang="en-US" sz="1600" b="1" dirty="0"/>
                <a:t> </a:t>
              </a:r>
              <a:r>
                <a:rPr lang="en-US" sz="1600" b="1" dirty="0" err="1"/>
                <a:t>lahir</a:t>
              </a:r>
              <a:r>
                <a:rPr lang="en-US" sz="1600" b="1" dirty="0"/>
                <a:t>-</a:t>
              </a:r>
            </a:p>
            <a:p>
              <a:pPr algn="ctr"/>
              <a:r>
                <a:rPr lang="en-US" sz="1600" b="1" dirty="0"/>
                <a:t>24 </a:t>
              </a:r>
              <a:r>
                <a:rPr lang="en-US" sz="1600" b="1" dirty="0" err="1"/>
                <a:t>bulan</a:t>
              </a:r>
              <a:endParaRPr lang="en-US" sz="1600" b="1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51389" y="2397000"/>
            <a:ext cx="1046684" cy="504012"/>
            <a:chOff x="-124209" y="7427893"/>
            <a:chExt cx="3349388" cy="1612840"/>
          </a:xfrm>
        </p:grpSpPr>
        <p:sp>
          <p:nvSpPr>
            <p:cNvPr id="36" name="Isosceles Triangle 35"/>
            <p:cNvSpPr/>
            <p:nvPr/>
          </p:nvSpPr>
          <p:spPr>
            <a:xfrm flipV="1">
              <a:off x="1060363" y="8563545"/>
              <a:ext cx="579040" cy="477188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-124209" y="7427893"/>
              <a:ext cx="3349388" cy="103251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2-5 </a:t>
              </a:r>
              <a:r>
                <a:rPr lang="en-US" sz="1600" b="1" dirty="0" err="1"/>
                <a:t>tahun</a:t>
              </a:r>
              <a:endParaRPr lang="en-US" sz="1600" b="1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268095" y="1392173"/>
            <a:ext cx="1211446" cy="589073"/>
            <a:chOff x="-705891" y="5850033"/>
            <a:chExt cx="3876629" cy="1515266"/>
          </a:xfrm>
        </p:grpSpPr>
        <p:sp>
          <p:nvSpPr>
            <p:cNvPr id="39" name="Isosceles Triangle 38"/>
            <p:cNvSpPr/>
            <p:nvPr/>
          </p:nvSpPr>
          <p:spPr>
            <a:xfrm flipV="1">
              <a:off x="917902" y="6888111"/>
              <a:ext cx="579040" cy="477188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-705891" y="5850033"/>
              <a:ext cx="3876629" cy="103861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/>
                <a:t>5-10 </a:t>
              </a:r>
              <a:r>
                <a:rPr lang="en-US" sz="1600" b="1" dirty="0" err="1"/>
                <a:t>tahun</a:t>
              </a:r>
              <a:endParaRPr lang="en-US" sz="1600" b="1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30875" y="1062550"/>
            <a:ext cx="1236773" cy="643245"/>
            <a:chOff x="-49128" y="6982347"/>
            <a:chExt cx="3957674" cy="2058386"/>
          </a:xfrm>
        </p:grpSpPr>
        <p:sp>
          <p:nvSpPr>
            <p:cNvPr id="42" name="Isosceles Triangle 41"/>
            <p:cNvSpPr/>
            <p:nvPr/>
          </p:nvSpPr>
          <p:spPr>
            <a:xfrm flipV="1">
              <a:off x="597164" y="8563545"/>
              <a:ext cx="579040" cy="477188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-49128" y="6982347"/>
              <a:ext cx="3957674" cy="141909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/>
                <a:t>10-19 </a:t>
              </a:r>
              <a:r>
                <a:rPr lang="en-US" sz="1600" b="1" dirty="0" err="1"/>
                <a:t>tahun</a:t>
              </a:r>
              <a:endParaRPr lang="en-US" sz="1600" b="1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150362" y="1062550"/>
            <a:ext cx="1330568" cy="643244"/>
            <a:chOff x="-28793" y="7511986"/>
            <a:chExt cx="3272957" cy="1528747"/>
          </a:xfrm>
        </p:grpSpPr>
        <p:sp>
          <p:nvSpPr>
            <p:cNvPr id="45" name="Isosceles Triangle 44"/>
            <p:cNvSpPr/>
            <p:nvPr/>
          </p:nvSpPr>
          <p:spPr>
            <a:xfrm flipV="1">
              <a:off x="597164" y="8563545"/>
              <a:ext cx="579040" cy="477188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28793" y="7511986"/>
              <a:ext cx="3272957" cy="107851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20-45 </a:t>
              </a:r>
              <a:r>
                <a:rPr lang="en-US" sz="1600" b="1" dirty="0" err="1"/>
                <a:t>tahun</a:t>
              </a:r>
              <a:endParaRPr lang="en-US" sz="1600" b="1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644594" y="1084002"/>
            <a:ext cx="1264976" cy="616342"/>
            <a:chOff x="338357" y="7606122"/>
            <a:chExt cx="3671082" cy="1434611"/>
          </a:xfrm>
        </p:grpSpPr>
        <p:sp>
          <p:nvSpPr>
            <p:cNvPr id="48" name="Isosceles Triangle 47"/>
            <p:cNvSpPr/>
            <p:nvPr/>
          </p:nvSpPr>
          <p:spPr>
            <a:xfrm flipV="1">
              <a:off x="597164" y="8563545"/>
              <a:ext cx="579040" cy="477188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38357" y="7606122"/>
              <a:ext cx="3671082" cy="9843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/>
                <a:t>Lebih</a:t>
              </a:r>
              <a:r>
                <a:rPr lang="en-US" sz="1600" b="1" dirty="0"/>
                <a:t> </a:t>
              </a:r>
              <a:r>
                <a:rPr lang="en-US" sz="1600" b="1" dirty="0" err="1"/>
                <a:t>dari</a:t>
              </a:r>
              <a:r>
                <a:rPr lang="en-US" sz="1600" b="1" dirty="0"/>
                <a:t> </a:t>
              </a:r>
              <a:r>
                <a:rPr lang="en-US" sz="1600" b="1" dirty="0" smtClean="0"/>
                <a:t>65 </a:t>
              </a:r>
              <a:r>
                <a:rPr lang="en-US" sz="1600" b="1" dirty="0" err="1"/>
                <a:t>tahun</a:t>
              </a:r>
              <a:endParaRPr lang="en-US" sz="1600" b="1" dirty="0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3052638" y="4117825"/>
            <a:ext cx="17407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ANAK-ANAK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832847" y="4137335"/>
            <a:ext cx="982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REMAJA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183649" y="4130061"/>
            <a:ext cx="1027012" cy="380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DEWASA</a:t>
            </a:r>
          </a:p>
        </p:txBody>
      </p:sp>
      <p:sp>
        <p:nvSpPr>
          <p:cNvPr id="65" name="Rectangle 64"/>
          <p:cNvSpPr/>
          <p:nvPr/>
        </p:nvSpPr>
        <p:spPr>
          <a:xfrm>
            <a:off x="7819214" y="4135563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LANSIA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95952" y="4072587"/>
            <a:ext cx="512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BAYI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979078" y="4083066"/>
            <a:ext cx="845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BALITA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2" grpId="0"/>
      <p:bldP spid="63" grpId="0"/>
      <p:bldP spid="64" grpId="0"/>
      <p:bldP spid="65" grpId="0"/>
      <p:bldP spid="60" grpId="0"/>
      <p:bldP spid="6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71590" y="30453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Masa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</a:rPr>
              <a:t>pubertas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" y="656570"/>
            <a:ext cx="5686611" cy="120032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327" y="656570"/>
            <a:ext cx="3140935" cy="40990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4" t="6928" r="17026" b="64709"/>
          <a:stretch/>
        </p:blipFill>
        <p:spPr>
          <a:xfrm>
            <a:off x="1683037" y="3333750"/>
            <a:ext cx="4190999" cy="11809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" y="133350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dirty="0">
                <a:solidFill>
                  <a:srgbClr val="2F7BC0"/>
                </a:solidFill>
              </a:rPr>
              <a:t>2. Ciri Pubertas pada Laki-Laki dan Perempuan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40605" y="656570"/>
            <a:ext cx="548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Pubertas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adalah</a:t>
            </a:r>
            <a:r>
              <a:rPr lang="en-US" sz="2400" dirty="0">
                <a:solidFill>
                  <a:schemeClr val="bg1"/>
                </a:solidFill>
              </a:rPr>
              <a:t> masa </a:t>
            </a:r>
            <a:r>
              <a:rPr lang="en-US" sz="2400" dirty="0" err="1">
                <a:solidFill>
                  <a:schemeClr val="bg1"/>
                </a:solidFill>
              </a:rPr>
              <a:t>ketika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seorang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anak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mengalami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perubahan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fisik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pola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pikir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pematangan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fungsi</a:t>
            </a:r>
            <a:r>
              <a:rPr lang="en-US" sz="2400" dirty="0">
                <a:solidFill>
                  <a:schemeClr val="bg1"/>
                </a:solidFill>
              </a:rPr>
              <a:t> organ </a:t>
            </a:r>
            <a:r>
              <a:rPr lang="en-US" sz="2400" dirty="0" err="1">
                <a:solidFill>
                  <a:schemeClr val="bg1"/>
                </a:solidFill>
              </a:rPr>
              <a:t>reproduksi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2559874"/>
            <a:ext cx="16002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Anak-anak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2556270"/>
            <a:ext cx="1600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Remaja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91200" y="2556269"/>
            <a:ext cx="16002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Dewasa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667000" y="207566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</a:rPr>
              <a:t>Usia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 10—19 </a:t>
            </a:r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</a:rPr>
              <a:t>tahun</a:t>
            </a:r>
            <a:endParaRPr lang="en-US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8054" y="3512722"/>
            <a:ext cx="3167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Penyebab</a:t>
            </a:r>
            <a:r>
              <a:rPr lang="en-US" dirty="0" smtClean="0"/>
              <a:t>: </a:t>
            </a:r>
            <a:r>
              <a:rPr lang="en-US" dirty="0" err="1" smtClean="0"/>
              <a:t>tubuh</a:t>
            </a:r>
            <a:r>
              <a:rPr lang="en-US" dirty="0" smtClean="0"/>
              <a:t> </a:t>
            </a:r>
            <a:r>
              <a:rPr lang="en-US" dirty="0" err="1" smtClean="0"/>
              <a:t>memproduksi</a:t>
            </a:r>
            <a:r>
              <a:rPr lang="en-US" dirty="0" smtClean="0"/>
              <a:t> </a:t>
            </a:r>
            <a:r>
              <a:rPr lang="en-US" dirty="0" err="1" smtClean="0"/>
              <a:t>hormon-hormon</a:t>
            </a:r>
            <a:r>
              <a:rPr lang="en-US" dirty="0" smtClean="0"/>
              <a:t> </a:t>
            </a:r>
            <a:r>
              <a:rPr lang="en-US" dirty="0" err="1" smtClean="0"/>
              <a:t>pematangan</a:t>
            </a:r>
            <a:r>
              <a:rPr lang="en-US" dirty="0" smtClean="0"/>
              <a:t> </a:t>
            </a:r>
            <a:r>
              <a:rPr lang="en-US" dirty="0" err="1" smtClean="0"/>
              <a:t>fungsi</a:t>
            </a:r>
            <a:r>
              <a:rPr lang="en-US" dirty="0" smtClean="0"/>
              <a:t> </a:t>
            </a:r>
            <a:r>
              <a:rPr lang="en-US" dirty="0" err="1" smtClean="0"/>
              <a:t>alat</a:t>
            </a:r>
            <a:r>
              <a:rPr lang="en-US" dirty="0" smtClean="0"/>
              <a:t> </a:t>
            </a:r>
            <a:r>
              <a:rPr lang="en-US" dirty="0" err="1" smtClean="0"/>
              <a:t>reproduksi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151003" y="2617627"/>
            <a:ext cx="661091" cy="360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851054" y="2617627"/>
            <a:ext cx="661091" cy="36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2" grpId="0"/>
      <p:bldP spid="3" grpId="0"/>
      <p:bldP spid="4" grpId="0" animBg="1"/>
      <p:bldP spid="5" grpId="0" animBg="1"/>
      <p:bldP spid="6" grpId="0" animBg="1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150495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000" b="1" dirty="0">
                <a:solidFill>
                  <a:srgbClr val="0070C0"/>
                </a:solidFill>
                <a:latin typeface="+mj-lt"/>
              </a:rPr>
              <a:t>Ciri-ciri fisik laki-laki dan perempuan yang mengalami masa </a:t>
            </a:r>
            <a:r>
              <a:rPr lang="it-IT" sz="2000" b="1" dirty="0" smtClean="0">
                <a:solidFill>
                  <a:srgbClr val="0070C0"/>
                </a:solidFill>
                <a:latin typeface="+mj-lt"/>
              </a:rPr>
              <a:t>pubertas.</a:t>
            </a:r>
            <a:endParaRPr lang="en-US" sz="2000" b="1" dirty="0">
              <a:solidFill>
                <a:srgbClr val="0070C0"/>
              </a:solidFill>
              <a:latin typeface="+mj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439611"/>
              </p:ext>
            </p:extLst>
          </p:nvPr>
        </p:nvGraphicFramePr>
        <p:xfrm>
          <a:off x="1019979" y="2282007"/>
          <a:ext cx="7238999" cy="2103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57599"/>
                <a:gridCol w="3581400"/>
              </a:tblGrid>
              <a:tr h="3266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baseline="0" dirty="0" err="1" smtClean="0"/>
                        <a:t>Ciri-Ciri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Fisik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Remaja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Laki-Laki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endParaRPr lang="en-US" sz="1800" b="0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baseline="0" dirty="0" err="1" smtClean="0"/>
                        <a:t>Ciri-Ciri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Fisik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Remaja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Perempuan</a:t>
                      </a:r>
                      <a:endParaRPr lang="en-US" sz="1800" b="0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u="none" strike="noStrike" kern="1200" baseline="0" dirty="0" smtClean="0"/>
                        <a:t>1. Massa </a:t>
                      </a:r>
                      <a:r>
                        <a:rPr lang="en-US" sz="1800" u="none" strike="noStrike" kern="1200" baseline="0" dirty="0" err="1" smtClean="0"/>
                        <a:t>otot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semakin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bertambah</a:t>
                      </a:r>
                      <a:r>
                        <a:rPr lang="en-US" sz="1800" u="none" strike="noStrike" kern="1200" baseline="0" dirty="0" smtClean="0"/>
                        <a:t>. </a:t>
                      </a:r>
                    </a:p>
                    <a:p>
                      <a:pPr algn="l"/>
                      <a:r>
                        <a:rPr lang="en-US" sz="1800" u="none" strike="noStrike" kern="1200" baseline="0" dirty="0" smtClean="0"/>
                        <a:t>2. </a:t>
                      </a:r>
                      <a:r>
                        <a:rPr lang="en-US" sz="1800" u="none" strike="noStrike" kern="1200" baseline="0" dirty="0" err="1" smtClean="0"/>
                        <a:t>Tubuh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bertambah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berat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dan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tinggi</a:t>
                      </a:r>
                      <a:r>
                        <a:rPr lang="en-US" sz="1800" u="none" strike="noStrike" kern="1200" baseline="0" dirty="0" smtClean="0"/>
                        <a:t>. </a:t>
                      </a:r>
                    </a:p>
                    <a:p>
                      <a:pPr algn="l"/>
                      <a:r>
                        <a:rPr lang="fi-FI" sz="1800" u="none" strike="noStrike" kern="1200" baseline="0" dirty="0" smtClean="0"/>
                        <a:t>3. Jakun mulai tumbuh dan tampak. </a:t>
                      </a:r>
                    </a:p>
                    <a:p>
                      <a:pPr algn="l"/>
                      <a:r>
                        <a:rPr lang="en-US" sz="1800" u="none" strike="noStrike" kern="1200" baseline="0" dirty="0" smtClean="0"/>
                        <a:t>4. </a:t>
                      </a:r>
                      <a:r>
                        <a:rPr lang="en-US" sz="1800" u="none" strike="noStrike" kern="1200" baseline="0" dirty="0" err="1" smtClean="0"/>
                        <a:t>Suara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berubah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menjadi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berat</a:t>
                      </a:r>
                      <a:r>
                        <a:rPr lang="en-US" sz="1800" u="none" strike="noStrike" kern="1200" baseline="0" dirty="0" smtClean="0"/>
                        <a:t>. </a:t>
                      </a:r>
                    </a:p>
                    <a:p>
                      <a:pPr algn="l"/>
                      <a:r>
                        <a:rPr lang="en-US" sz="1800" u="none" strike="noStrike" kern="1200" baseline="0" dirty="0" smtClean="0"/>
                        <a:t>6. </a:t>
                      </a:r>
                      <a:r>
                        <a:rPr lang="en-US" sz="1800" u="none" strike="noStrike" kern="1200" baseline="0" dirty="0" err="1" smtClean="0"/>
                        <a:t>Tumbuhnya</a:t>
                      </a:r>
                      <a:r>
                        <a:rPr lang="en-US" sz="1800" u="none" strike="noStrike" kern="1200" baseline="0" dirty="0" smtClean="0"/>
                        <a:t> kumis. </a:t>
                      </a:r>
                    </a:p>
                    <a:p>
                      <a:pPr algn="l"/>
                      <a:r>
                        <a:rPr lang="en-US" sz="1800" u="none" strike="noStrike" kern="1200" baseline="0" dirty="0" smtClean="0"/>
                        <a:t>7. </a:t>
                      </a:r>
                      <a:r>
                        <a:rPr lang="en-US" sz="1800" u="none" strike="noStrike" kern="1200" baseline="0" dirty="0" err="1" smtClean="0"/>
                        <a:t>Keringat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semakin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banyak</a:t>
                      </a:r>
                      <a:r>
                        <a:rPr lang="en-US" sz="1800" u="none" strike="noStrike" kern="1200" baseline="0" dirty="0" smtClean="0"/>
                        <a:t>. 	</a:t>
                      </a:r>
                      <a:endParaRPr lang="en-US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strike="noStrike" kern="1200" baseline="0" dirty="0" smtClean="0"/>
                        <a:t>1. </a:t>
                      </a:r>
                      <a:r>
                        <a:rPr lang="en-US" sz="1800" u="none" strike="noStrike" kern="1200" baseline="0" dirty="0" err="1" smtClean="0"/>
                        <a:t>Tubuh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bertambah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berat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dan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tinggi</a:t>
                      </a:r>
                      <a:r>
                        <a:rPr lang="en-US" sz="1800" u="none" strike="noStrike" kern="1200" baseline="0" dirty="0" smtClean="0"/>
                        <a:t>. </a:t>
                      </a:r>
                    </a:p>
                    <a:p>
                      <a:pPr algn="l"/>
                      <a:r>
                        <a:rPr lang="sv-SE" sz="1800" u="none" strike="noStrike" kern="1200" baseline="0" dirty="0" smtClean="0"/>
                        <a:t>2. Suara berubah menjadi tinggi. </a:t>
                      </a:r>
                    </a:p>
                    <a:p>
                      <a:pPr algn="l"/>
                      <a:r>
                        <a:rPr lang="en-US" sz="1800" u="none" strike="noStrike" kern="1200" baseline="0" dirty="0" smtClean="0"/>
                        <a:t>3. </a:t>
                      </a:r>
                      <a:r>
                        <a:rPr lang="en-US" sz="1800" u="none" strike="noStrike" kern="1200" baseline="0" dirty="0" err="1" smtClean="0"/>
                        <a:t>Tumbuh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jerawat</a:t>
                      </a:r>
                      <a:r>
                        <a:rPr lang="en-US" sz="1800" u="none" strike="noStrike" kern="1200" baseline="0" dirty="0" smtClean="0"/>
                        <a:t>. </a:t>
                      </a:r>
                    </a:p>
                    <a:p>
                      <a:pPr algn="l"/>
                      <a:r>
                        <a:rPr lang="en-US" sz="1800" u="none" strike="noStrike" kern="1200" baseline="0" dirty="0" smtClean="0"/>
                        <a:t>4. </a:t>
                      </a:r>
                      <a:r>
                        <a:rPr lang="en-US" sz="1800" u="none" strike="noStrike" kern="1200" baseline="0" dirty="0" err="1" smtClean="0"/>
                        <a:t>Keringat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semakin</a:t>
                      </a:r>
                      <a:r>
                        <a:rPr lang="en-US" sz="1800" u="none" strike="noStrike" kern="1200" baseline="0" dirty="0" smtClean="0"/>
                        <a:t> </a:t>
                      </a:r>
                      <a:r>
                        <a:rPr lang="en-US" sz="1800" u="none" strike="noStrike" kern="1200" baseline="0" dirty="0" err="1" smtClean="0"/>
                        <a:t>banyak</a:t>
                      </a:r>
                      <a:r>
                        <a:rPr lang="en-US" sz="1800" u="none" strike="noStrike" kern="1200" baseline="0" dirty="0" smtClean="0"/>
                        <a:t>.	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9" b="97900" l="5091" r="89697">
                        <a14:foregroundMark x1="64485" y1="36430" x2="63879" y2="23506"/>
                        <a14:foregroundMark x1="68000" y1="32068" x2="65091" y2="23990"/>
                        <a14:foregroundMark x1="67394" y1="32553" x2="65091" y2="23748"/>
                        <a14:foregroundMark x1="47394" y1="24152" x2="39758" y2="25040"/>
                        <a14:foregroundMark x1="39758" y1="25040" x2="35879" y2="30614"/>
                        <a14:foregroundMark x1="34909" y1="34895" x2="33939" y2="36834"/>
                        <a14:foregroundMark x1="34909" y1="31018" x2="33576" y2="35137"/>
                        <a14:foregroundMark x1="36485" y1="31018" x2="36485" y2="30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67" y="749143"/>
            <a:ext cx="2386796" cy="3580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819150"/>
            <a:ext cx="1564196" cy="32004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1368261" y="177449"/>
            <a:ext cx="2514600" cy="1066197"/>
          </a:xfrm>
          <a:prstGeom prst="wedgeRoundRectCallout">
            <a:avLst>
              <a:gd name="adj1" fmla="val -65083"/>
              <a:gd name="adj2" fmla="val 439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Masa </a:t>
            </a:r>
            <a:r>
              <a:rPr lang="en-US" dirty="0" err="1"/>
              <a:t>pubertas</a:t>
            </a:r>
            <a:r>
              <a:rPr lang="en-US" dirty="0"/>
              <a:t> </a:t>
            </a:r>
            <a:r>
              <a:rPr lang="en-US" dirty="0" err="1"/>
              <a:t>remaja</a:t>
            </a:r>
            <a:r>
              <a:rPr lang="en-US" dirty="0"/>
              <a:t> </a:t>
            </a:r>
            <a:r>
              <a:rPr lang="en-US" dirty="0" err="1"/>
              <a:t>laki-laki</a:t>
            </a:r>
            <a:r>
              <a:rPr lang="en-US" dirty="0"/>
              <a:t> </a:t>
            </a:r>
            <a:r>
              <a:rPr lang="en-US" dirty="0" err="1"/>
              <a:t>dimulai</a:t>
            </a:r>
            <a:r>
              <a:rPr lang="en-US" dirty="0"/>
              <a:t> </a:t>
            </a:r>
            <a:r>
              <a:rPr lang="en-US" dirty="0" err="1"/>
              <a:t>umur</a:t>
            </a:r>
            <a:r>
              <a:rPr lang="en-US" dirty="0"/>
              <a:t> 13—14 </a:t>
            </a:r>
            <a:r>
              <a:rPr lang="en-US" dirty="0" err="1"/>
              <a:t>tahun</a:t>
            </a:r>
            <a:r>
              <a:rPr lang="en-US" dirty="0"/>
              <a:t>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4880013" y="177449"/>
            <a:ext cx="2514600" cy="1066197"/>
          </a:xfrm>
          <a:prstGeom prst="wedgeRoundRectCallout">
            <a:avLst>
              <a:gd name="adj1" fmla="val 75990"/>
              <a:gd name="adj2" fmla="val 5010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Masa </a:t>
            </a:r>
            <a:r>
              <a:rPr lang="en-US" dirty="0" err="1"/>
              <a:t>pubertas</a:t>
            </a:r>
            <a:r>
              <a:rPr lang="en-US" dirty="0"/>
              <a:t> </a:t>
            </a:r>
            <a:r>
              <a:rPr lang="en-US" dirty="0" err="1"/>
              <a:t>remaja</a:t>
            </a:r>
            <a:r>
              <a:rPr lang="en-US" dirty="0"/>
              <a:t> </a:t>
            </a:r>
            <a:r>
              <a:rPr lang="en-US" dirty="0" err="1"/>
              <a:t>perempuan</a:t>
            </a:r>
            <a:r>
              <a:rPr lang="en-US" dirty="0"/>
              <a:t> </a:t>
            </a:r>
            <a:r>
              <a:rPr lang="en-US" dirty="0" err="1"/>
              <a:t>dimulai</a:t>
            </a:r>
            <a:r>
              <a:rPr lang="en-US" dirty="0"/>
              <a:t> </a:t>
            </a:r>
            <a:r>
              <a:rPr lang="en-US" dirty="0" err="1"/>
              <a:t>umur</a:t>
            </a:r>
            <a:r>
              <a:rPr lang="en-US" dirty="0"/>
              <a:t> 10—11 </a:t>
            </a:r>
            <a:r>
              <a:rPr lang="en-US" dirty="0" err="1"/>
              <a:t>tahun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266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40300"/>
            <a:ext cx="7144904" cy="375366"/>
          </a:xfrm>
          <a:prstGeom prst="rect">
            <a:avLst/>
          </a:prstGeom>
          <a:noFill/>
        </p:spPr>
        <p:txBody>
          <a:bodyPr wrap="square" lIns="66936" tIns="33468" rIns="66936" bIns="33468" rtlCol="0">
            <a:spAutoFit/>
          </a:bodyPr>
          <a:lstStyle/>
          <a:p>
            <a:pPr marL="0" lvl="1">
              <a:tabLst>
                <a:tab pos="497510" algn="l"/>
              </a:tabLs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3. Cara </a:t>
            </a:r>
            <a:r>
              <a:rPr lang="en-US" sz="2000" b="1" dirty="0" err="1">
                <a:solidFill>
                  <a:schemeClr val="tx2"/>
                </a:solidFill>
                <a:latin typeface="+mj-lt"/>
              </a:rPr>
              <a:t>Menjaga</a:t>
            </a:r>
            <a:r>
              <a:rPr lang="en-US" sz="20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j-lt"/>
              </a:rPr>
              <a:t>Kesehatan</a:t>
            </a:r>
            <a:r>
              <a:rPr lang="en-US" sz="20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j-lt"/>
              </a:rPr>
              <a:t>dan</a:t>
            </a:r>
            <a:r>
              <a:rPr lang="en-US" sz="20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j-lt"/>
              </a:rPr>
              <a:t>Tingkah</a:t>
            </a:r>
            <a:r>
              <a:rPr lang="en-US" sz="20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j-lt"/>
              </a:rPr>
              <a:t>Laku</a:t>
            </a:r>
            <a:r>
              <a:rPr lang="en-US" sz="20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+mj-lt"/>
              </a:rPr>
              <a:t>pada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+mj-lt"/>
              </a:rPr>
              <a:t>Masa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j-lt"/>
              </a:rPr>
              <a:t>Pubertas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372616" y="1286058"/>
            <a:ext cx="2771384" cy="553998"/>
            <a:chOff x="16977194" y="9215347"/>
            <a:chExt cx="8868429" cy="1772791"/>
          </a:xfrm>
        </p:grpSpPr>
        <p:sp>
          <p:nvSpPr>
            <p:cNvPr id="8" name="Rectangle 7"/>
            <p:cNvSpPr/>
            <p:nvPr/>
          </p:nvSpPr>
          <p:spPr>
            <a:xfrm>
              <a:off x="17897236" y="9415766"/>
              <a:ext cx="7948387" cy="12803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000" dirty="0" smtClean="0">
                  <a:solidFill>
                    <a:srgbClr val="211D1E"/>
                  </a:solidFill>
                  <a:latin typeface="+mj-lt"/>
                </a:rPr>
                <a:t>Rutin berolahraga.</a:t>
              </a:r>
              <a:endParaRPr lang="en-US" sz="20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977194" y="9215347"/>
              <a:ext cx="1455421" cy="17727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3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68376" y="1190410"/>
            <a:ext cx="2722630" cy="606514"/>
            <a:chOff x="1351561" y="2287829"/>
            <a:chExt cx="7545731" cy="1772793"/>
          </a:xfrm>
        </p:grpSpPr>
        <p:sp>
          <p:nvSpPr>
            <p:cNvPr id="3" name="Rectangle 2"/>
            <p:cNvSpPr/>
            <p:nvPr/>
          </p:nvSpPr>
          <p:spPr>
            <a:xfrm>
              <a:off x="2371623" y="2484539"/>
              <a:ext cx="6525669" cy="13494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/>
                <a:t>Tidur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cukup</a:t>
              </a:r>
              <a:r>
                <a:rPr lang="en-US" sz="2400" dirty="0" smtClean="0"/>
                <a:t>.</a:t>
              </a:r>
              <a:endParaRPr lang="en-US" sz="24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351561" y="2287829"/>
              <a:ext cx="1455421" cy="17727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3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80865" y="1373073"/>
            <a:ext cx="1428750" cy="1564753"/>
            <a:chOff x="6373837" y="2842047"/>
            <a:chExt cx="4572000" cy="5007207"/>
          </a:xfrm>
        </p:grpSpPr>
        <p:sp>
          <p:nvSpPr>
            <p:cNvPr id="18" name="Rounded Rectangle 17"/>
            <p:cNvSpPr/>
            <p:nvPr/>
          </p:nvSpPr>
          <p:spPr>
            <a:xfrm>
              <a:off x="6400800" y="2966249"/>
              <a:ext cx="4419600" cy="4663749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373837" y="2842047"/>
              <a:ext cx="4572000" cy="5007207"/>
              <a:chOff x="10884627" y="1909564"/>
              <a:chExt cx="4572000" cy="5007207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0884627" y="3075720"/>
                <a:ext cx="4572000" cy="38410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dirty="0"/>
                  <a:t>Mandi secara teratur, minimal dua kali sehari</a:t>
                </a:r>
                <a:r>
                  <a:rPr lang="en-US" dirty="0"/>
                  <a:t>.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408624" y="1909564"/>
                <a:ext cx="1455421" cy="17727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3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801620" y="3164705"/>
            <a:ext cx="1837981" cy="1336118"/>
            <a:chOff x="4240784" y="8799907"/>
            <a:chExt cx="5881539" cy="4275576"/>
          </a:xfrm>
        </p:grpSpPr>
        <p:sp>
          <p:nvSpPr>
            <p:cNvPr id="22" name="Rounded Rectangle 21"/>
            <p:cNvSpPr/>
            <p:nvPr/>
          </p:nvSpPr>
          <p:spPr>
            <a:xfrm>
              <a:off x="4240784" y="8954671"/>
              <a:ext cx="5881539" cy="4073055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299331" y="8799907"/>
              <a:ext cx="5822992" cy="4275576"/>
              <a:chOff x="8810121" y="1876528"/>
              <a:chExt cx="5822992" cy="4275576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8810121" y="3197449"/>
                <a:ext cx="5822992" cy="2954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sv-SE" dirty="0" smtClean="0">
                    <a:latin typeface="+mj-lt"/>
                  </a:rPr>
                  <a:t>Mengonsumsi </a:t>
                </a:r>
                <a:r>
                  <a:rPr lang="sv-SE" dirty="0">
                    <a:latin typeface="+mj-lt"/>
                  </a:rPr>
                  <a:t>makanan bergizi seimbang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1015721" y="1876528"/>
                <a:ext cx="1455421" cy="17727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3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-208728" y="621866"/>
            <a:ext cx="6632048" cy="446260"/>
            <a:chOff x="-838204" y="2611375"/>
            <a:chExt cx="19684839" cy="1428034"/>
          </a:xfrm>
        </p:grpSpPr>
        <p:sp>
          <p:nvSpPr>
            <p:cNvPr id="26" name="Parallelogram 25"/>
            <p:cNvSpPr/>
            <p:nvPr/>
          </p:nvSpPr>
          <p:spPr>
            <a:xfrm>
              <a:off x="-838204" y="2611375"/>
              <a:ext cx="19391824" cy="1428034"/>
            </a:xfrm>
            <a:prstGeom prst="parallelogram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42056" y="2857542"/>
              <a:ext cx="18604579" cy="1181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Cara </a:t>
              </a:r>
              <a:r>
                <a:rPr lang="en-US" b="1" dirty="0" err="1">
                  <a:solidFill>
                    <a:schemeClr val="bg1"/>
                  </a:solidFill>
                </a:rPr>
                <a:t>menjaga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kesehatan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dengan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melakukan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pola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hidup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sehat</a:t>
              </a:r>
              <a:r>
                <a:rPr lang="en-US" b="1" dirty="0" smtClean="0">
                  <a:solidFill>
                    <a:schemeClr val="bg1"/>
                  </a:solidFill>
                </a:rPr>
                <a:t>: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" y="1881329"/>
            <a:ext cx="2603885" cy="23601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b="16746"/>
          <a:stretch/>
        </p:blipFill>
        <p:spPr>
          <a:xfrm>
            <a:off x="2912093" y="1409683"/>
            <a:ext cx="1562171" cy="1651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64990">
            <a:off x="4509193" y="2851207"/>
            <a:ext cx="1799867" cy="19965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93" y="1674239"/>
            <a:ext cx="3068205" cy="282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2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488678" y="901468"/>
            <a:ext cx="5508596" cy="4059068"/>
          </a:xfrm>
          <a:prstGeom prst="rect">
            <a:avLst/>
          </a:prstGeom>
          <a:solidFill>
            <a:srgbClr val="FDFAC7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78"/>
          <a:stretch/>
        </p:blipFill>
        <p:spPr>
          <a:xfrm>
            <a:off x="2667000" y="2393832"/>
            <a:ext cx="4008878" cy="23881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1" y="72882"/>
            <a:ext cx="6081659" cy="7044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7740" y="132614"/>
            <a:ext cx="556260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A. </a:t>
            </a:r>
            <a:r>
              <a:rPr lang="en-US" sz="2800" dirty="0">
                <a:solidFill>
                  <a:schemeClr val="bg1"/>
                </a:solidFill>
              </a:rPr>
              <a:t>Cara </a:t>
            </a:r>
            <a:r>
              <a:rPr lang="en-US" sz="2800" dirty="0" err="1">
                <a:solidFill>
                  <a:schemeClr val="bg1"/>
                </a:solidFill>
              </a:rPr>
              <a:t>Kerja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Pernapasan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Manusia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4152"/>
            <a:ext cx="9144000" cy="8503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sp>
        <p:nvSpPr>
          <p:cNvPr id="20" name="Isosceles Triangle 19"/>
          <p:cNvSpPr/>
          <p:nvPr/>
        </p:nvSpPr>
        <p:spPr>
          <a:xfrm rot="5082783" flipH="1">
            <a:off x="2520379" y="2284920"/>
            <a:ext cx="1596532" cy="2246571"/>
          </a:xfrm>
          <a:prstGeom prst="triangle">
            <a:avLst/>
          </a:prstGeom>
          <a:solidFill>
            <a:schemeClr val="bg2">
              <a:alpha val="73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Oval 4"/>
          <p:cNvSpPr/>
          <p:nvPr/>
        </p:nvSpPr>
        <p:spPr>
          <a:xfrm>
            <a:off x="1143000" y="2695074"/>
            <a:ext cx="1741010" cy="1741010"/>
          </a:xfrm>
          <a:prstGeom prst="ellipse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 rot="14830297" flipH="1">
            <a:off x="4992064" y="2976863"/>
            <a:ext cx="1926362" cy="2338026"/>
          </a:xfrm>
          <a:prstGeom prst="triangle">
            <a:avLst/>
          </a:prstGeom>
          <a:solidFill>
            <a:schemeClr val="bg2">
              <a:alpha val="73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Oval 21"/>
          <p:cNvSpPr/>
          <p:nvPr/>
        </p:nvSpPr>
        <p:spPr>
          <a:xfrm>
            <a:off x="6295909" y="2495345"/>
            <a:ext cx="2185082" cy="2185082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94" y="2495390"/>
            <a:ext cx="1168193" cy="17410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17314" y="965837"/>
            <a:ext cx="541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202124"/>
                </a:solidFill>
                <a:latin typeface="+mj-lt"/>
              </a:rPr>
              <a:t>Alat-alat</a:t>
            </a:r>
            <a:r>
              <a:rPr lang="en-US" sz="2000" b="1" dirty="0">
                <a:solidFill>
                  <a:srgbClr val="202124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202124"/>
                </a:solidFill>
                <a:latin typeface="+mj-lt"/>
              </a:rPr>
              <a:t>pernapasan</a:t>
            </a:r>
            <a:r>
              <a:rPr lang="en-US" sz="2000" b="1" dirty="0">
                <a:solidFill>
                  <a:srgbClr val="202124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202124"/>
                </a:solidFill>
                <a:latin typeface="+mj-lt"/>
              </a:rPr>
              <a:t>pada</a:t>
            </a:r>
            <a:r>
              <a:rPr lang="en-US" sz="2000" b="1" dirty="0">
                <a:solidFill>
                  <a:srgbClr val="202124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202124"/>
                </a:solidFill>
                <a:latin typeface="+mj-lt"/>
              </a:rPr>
              <a:t>manusia</a:t>
            </a:r>
            <a:r>
              <a:rPr lang="en-US" sz="2000" b="1" dirty="0">
                <a:solidFill>
                  <a:srgbClr val="202124"/>
                </a:solidFill>
                <a:latin typeface="+mj-lt"/>
              </a:rPr>
              <a:t> </a:t>
            </a:r>
            <a:r>
              <a:rPr lang="en-US" sz="2000" b="1" dirty="0" err="1">
                <a:solidFill>
                  <a:srgbClr val="202124"/>
                </a:solidFill>
                <a:latin typeface="+mj-lt"/>
              </a:rPr>
              <a:t>meliputi</a:t>
            </a:r>
            <a:r>
              <a:rPr lang="en-US" sz="2000" b="1" dirty="0">
                <a:solidFill>
                  <a:srgbClr val="202124"/>
                </a:solidFill>
                <a:latin typeface="+mj-lt"/>
              </a:rPr>
              <a:t> :</a:t>
            </a:r>
            <a:endParaRPr lang="en-US" sz="2000" dirty="0">
              <a:solidFill>
                <a:srgbClr val="202124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02124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202124"/>
                </a:solidFill>
                <a:latin typeface="+mj-lt"/>
              </a:rPr>
              <a:t>Hidung</a:t>
            </a:r>
            <a:r>
              <a:rPr lang="en-US" sz="2000" dirty="0">
                <a:solidFill>
                  <a:srgbClr val="202124"/>
                </a:solidFill>
                <a:latin typeface="+mj-lt"/>
              </a:rPr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02124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202124"/>
                </a:solidFill>
                <a:latin typeface="+mj-lt"/>
              </a:rPr>
              <a:t>Trakea</a:t>
            </a:r>
            <a:r>
              <a:rPr lang="en-US" sz="2000" dirty="0" smtClean="0">
                <a:solidFill>
                  <a:srgbClr val="202124"/>
                </a:solidFill>
                <a:latin typeface="+mj-lt"/>
              </a:rPr>
              <a:t>,</a:t>
            </a:r>
            <a:endParaRPr lang="en-US" sz="2000" dirty="0">
              <a:solidFill>
                <a:srgbClr val="202124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02124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202124"/>
                </a:solidFill>
                <a:latin typeface="+mj-lt"/>
              </a:rPr>
              <a:t>Paru-paru</a:t>
            </a:r>
            <a:r>
              <a:rPr lang="en-US" sz="2000" dirty="0">
                <a:solidFill>
                  <a:srgbClr val="202124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rgbClr val="202124"/>
                </a:solidFill>
                <a:latin typeface="+mj-lt"/>
              </a:rPr>
              <a:t>(</a:t>
            </a:r>
            <a:r>
              <a:rPr lang="en-US" sz="2000" dirty="0" err="1" smtClean="0">
                <a:solidFill>
                  <a:srgbClr val="202124"/>
                </a:solidFill>
                <a:latin typeface="+mj-lt"/>
              </a:rPr>
              <a:t>bronkus</a:t>
            </a:r>
            <a:r>
              <a:rPr lang="en-US" sz="2000" dirty="0" smtClean="0">
                <a:solidFill>
                  <a:srgbClr val="202124"/>
                </a:solidFill>
                <a:latin typeface="+mj-lt"/>
              </a:rPr>
              <a:t>, </a:t>
            </a:r>
            <a:r>
              <a:rPr lang="en-US" sz="2000" dirty="0" err="1" smtClean="0">
                <a:solidFill>
                  <a:srgbClr val="202124"/>
                </a:solidFill>
                <a:latin typeface="+mj-lt"/>
              </a:rPr>
              <a:t>bronkiolus</a:t>
            </a:r>
            <a:r>
              <a:rPr lang="en-US" sz="2000" dirty="0" smtClean="0">
                <a:solidFill>
                  <a:srgbClr val="202124"/>
                </a:solidFill>
                <a:latin typeface="+mj-lt"/>
              </a:rPr>
              <a:t>, </a:t>
            </a:r>
            <a:r>
              <a:rPr lang="en-US" sz="2000" dirty="0" err="1" smtClean="0">
                <a:solidFill>
                  <a:srgbClr val="202124"/>
                </a:solidFill>
                <a:latin typeface="+mj-lt"/>
              </a:rPr>
              <a:t>dan</a:t>
            </a:r>
            <a:r>
              <a:rPr lang="en-US" sz="2000" dirty="0" smtClean="0">
                <a:solidFill>
                  <a:srgbClr val="202124"/>
                </a:solidFill>
                <a:latin typeface="+mj-lt"/>
              </a:rPr>
              <a:t> alveolus).</a:t>
            </a:r>
            <a:endParaRPr lang="en-US" sz="2000" b="0" i="0" dirty="0">
              <a:solidFill>
                <a:srgbClr val="202124"/>
              </a:solidFill>
              <a:effectLst/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1899" y="3408205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202124"/>
                </a:solidFill>
              </a:rPr>
              <a:t>Hidung</a:t>
            </a:r>
            <a:endParaRPr lang="en-US" b="1" dirty="0"/>
          </a:p>
        </p:txBody>
      </p:sp>
      <p:sp>
        <p:nvSpPr>
          <p:cNvPr id="29" name="Rectangle 28"/>
          <p:cNvSpPr/>
          <p:nvPr/>
        </p:nvSpPr>
        <p:spPr>
          <a:xfrm>
            <a:off x="8119489" y="1967905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202124"/>
                </a:solidFill>
              </a:rPr>
              <a:t>Laring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>
            <a:off x="8236617" y="2515985"/>
            <a:ext cx="810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202124"/>
                </a:solidFill>
              </a:rPr>
              <a:t>Trakea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>
            <a:off x="5624438" y="3140895"/>
            <a:ext cx="128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202124"/>
                </a:solidFill>
              </a:rPr>
              <a:t>Paru-paru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153" y="2238320"/>
            <a:ext cx="2108658" cy="246146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8171866" y="3173783"/>
            <a:ext cx="1249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202124"/>
                </a:solidFill>
              </a:rPr>
              <a:t>Bronkus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172200" y="3510227"/>
            <a:ext cx="609600" cy="26731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29" idx="1"/>
          </p:cNvCxnSpPr>
          <p:nvPr/>
        </p:nvCxnSpPr>
        <p:spPr>
          <a:xfrm flipH="1">
            <a:off x="7347349" y="2152571"/>
            <a:ext cx="772140" cy="33543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309894" y="2718232"/>
            <a:ext cx="953526" cy="3021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508565" y="3375317"/>
            <a:ext cx="684184" cy="39724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05483" y="1024666"/>
            <a:ext cx="23461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5E8FCB"/>
                </a:solidFill>
                <a:latin typeface="Gilam"/>
              </a:rPr>
              <a:t>1. </a:t>
            </a:r>
            <a:r>
              <a:rPr lang="en-US" b="1" dirty="0" err="1">
                <a:solidFill>
                  <a:srgbClr val="5E8FCB"/>
                </a:solidFill>
                <a:latin typeface="Gilam"/>
              </a:rPr>
              <a:t>Bagian-Bagian</a:t>
            </a:r>
            <a:r>
              <a:rPr lang="en-US" b="1" dirty="0">
                <a:solidFill>
                  <a:srgbClr val="5E8FCB"/>
                </a:solidFill>
                <a:latin typeface="Gilam"/>
              </a:rPr>
              <a:t> Organ </a:t>
            </a:r>
            <a:r>
              <a:rPr lang="en-US" b="1" dirty="0" err="1">
                <a:solidFill>
                  <a:srgbClr val="5E8FCB"/>
                </a:solidFill>
                <a:latin typeface="Gilam"/>
              </a:rPr>
              <a:t>Pernapasan</a:t>
            </a:r>
            <a:r>
              <a:rPr lang="en-US" b="1" dirty="0">
                <a:solidFill>
                  <a:srgbClr val="5E8FCB"/>
                </a:solidFill>
                <a:latin typeface="Gilam"/>
              </a:rPr>
              <a:t> </a:t>
            </a:r>
            <a:r>
              <a:rPr lang="en-US" b="1" dirty="0" err="1">
                <a:solidFill>
                  <a:srgbClr val="5E8FCB"/>
                </a:solidFill>
                <a:latin typeface="Gilam"/>
              </a:rPr>
              <a:t>Manusia</a:t>
            </a:r>
            <a:r>
              <a:rPr lang="en-US" b="1" dirty="0">
                <a:solidFill>
                  <a:srgbClr val="5E8FCB"/>
                </a:solidFill>
                <a:latin typeface="Gilam"/>
              </a:rPr>
              <a:t> </a:t>
            </a:r>
            <a:r>
              <a:rPr lang="en-US" b="1" dirty="0" err="1">
                <a:solidFill>
                  <a:srgbClr val="5E8FCB"/>
                </a:solidFill>
                <a:latin typeface="Gilam"/>
              </a:rPr>
              <a:t>dan</a:t>
            </a:r>
            <a:r>
              <a:rPr lang="en-US" b="1" dirty="0">
                <a:solidFill>
                  <a:srgbClr val="5E8FCB"/>
                </a:solidFill>
                <a:latin typeface="Gilam"/>
              </a:rPr>
              <a:t> </a:t>
            </a:r>
            <a:r>
              <a:rPr lang="en-US" b="1" dirty="0" err="1">
                <a:solidFill>
                  <a:srgbClr val="5E8FCB"/>
                </a:solidFill>
                <a:latin typeface="Gilam"/>
              </a:rPr>
              <a:t>Fungsinya</a:t>
            </a:r>
            <a:r>
              <a:rPr lang="en-US" b="1" dirty="0">
                <a:solidFill>
                  <a:srgbClr val="5E8FCB"/>
                </a:solidFill>
                <a:latin typeface="Gilam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06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/>
      <p:bldP spid="20" grpId="0" animBg="1"/>
      <p:bldP spid="5" grpId="0" animBg="1"/>
      <p:bldP spid="21" grpId="0" animBg="1"/>
      <p:bldP spid="22" grpId="0" animBg="1"/>
      <p:bldP spid="8" grpId="0"/>
      <p:bldP spid="9" grpId="0"/>
      <p:bldP spid="29" grpId="0"/>
      <p:bldP spid="30" grpId="0"/>
      <p:bldP spid="31" grpId="0"/>
      <p:bldP spid="33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1" y="1331270"/>
            <a:ext cx="3475858" cy="122081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236961" y="954077"/>
            <a:ext cx="2828637" cy="1527815"/>
            <a:chOff x="7081812" y="3197060"/>
            <a:chExt cx="7644998" cy="4889008"/>
          </a:xfrm>
        </p:grpSpPr>
        <p:sp>
          <p:nvSpPr>
            <p:cNvPr id="6" name="Rectangle 5"/>
            <p:cNvSpPr/>
            <p:nvPr/>
          </p:nvSpPr>
          <p:spPr>
            <a:xfrm>
              <a:off x="8223190" y="3358618"/>
              <a:ext cx="6503620" cy="4727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solidFill>
                    <a:schemeClr val="tx2">
                      <a:lumMod val="75000"/>
                    </a:schemeClr>
                  </a:solidFill>
                </a:rPr>
                <a:t>Menggunakan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tx2">
                      <a:lumMod val="75000"/>
                    </a:schemeClr>
                  </a:solidFill>
                </a:rPr>
                <a:t>aplikasi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tx2">
                      <a:lumMod val="75000"/>
                    </a:schemeClr>
                  </a:solidFill>
                </a:rPr>
                <a:t>jejaring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tx2">
                      <a:lumMod val="75000"/>
                    </a:schemeClr>
                  </a:solidFill>
                </a:rPr>
                <a:t>sosial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tx2">
                      <a:lumMod val="75000"/>
                    </a:schemeClr>
                  </a:solidFill>
                </a:rPr>
                <a:t>dengan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tx2">
                      <a:lumMod val="75000"/>
                    </a:schemeClr>
                  </a:solidFill>
                </a:rPr>
                <a:t>bijak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tx2">
                      <a:lumMod val="75000"/>
                    </a:schemeClr>
                  </a:solidFill>
                </a:rPr>
                <a:t>dan</a:t>
              </a: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it-IT" dirty="0">
                  <a:solidFill>
                    <a:schemeClr val="tx2">
                      <a:lumMod val="75000"/>
                    </a:schemeClr>
                  </a:solidFill>
                </a:rPr>
                <a:t>tidak bermain permainan di </a:t>
              </a:r>
              <a:r>
                <a:rPr lang="it-IT" dirty="0" smtClean="0">
                  <a:solidFill>
                    <a:schemeClr val="tx2">
                      <a:lumMod val="75000"/>
                    </a:schemeClr>
                  </a:solidFill>
                </a:rPr>
                <a:t>gawai secara berlebihan. </a:t>
              </a: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81812" y="3197060"/>
              <a:ext cx="1299830" cy="1772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3000" b="1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it-IT" sz="3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283742" y="94435"/>
            <a:ext cx="5968072" cy="652108"/>
            <a:chOff x="-5022772" y="2303964"/>
            <a:chExt cx="19097828" cy="2086747"/>
          </a:xfrm>
        </p:grpSpPr>
        <p:sp>
          <p:nvSpPr>
            <p:cNvPr id="3" name="Parallelogram 2"/>
            <p:cNvSpPr/>
            <p:nvPr/>
          </p:nvSpPr>
          <p:spPr>
            <a:xfrm>
              <a:off x="-5022772" y="2303964"/>
              <a:ext cx="17976769" cy="2086747"/>
            </a:xfrm>
            <a:prstGeom prst="parallelogram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sp>
          <p:nvSpPr>
            <p:cNvPr id="4" name="Rectangle 3"/>
            <p:cNvSpPr/>
            <p:nvPr/>
          </p:nvSpPr>
          <p:spPr>
            <a:xfrm>
              <a:off x="-3933031" y="2699436"/>
              <a:ext cx="18008087" cy="1181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Mengarahkan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remaja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ke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hal-hal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positif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dengan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cara</a:t>
              </a:r>
              <a:r>
                <a:rPr lang="en-US" b="1" dirty="0">
                  <a:solidFill>
                    <a:schemeClr val="bg1"/>
                  </a:solidFill>
                </a:rPr>
                <a:t>: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553452" y="897911"/>
            <a:ext cx="3377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Memilih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teman</a:t>
            </a:r>
            <a:r>
              <a:rPr lang="en-US" dirty="0">
                <a:solidFill>
                  <a:schemeClr val="tx2"/>
                </a:solidFill>
              </a:rPr>
              <a:t> yang </a:t>
            </a:r>
            <a:r>
              <a:rPr lang="en-US" dirty="0" err="1">
                <a:solidFill>
                  <a:schemeClr val="tx2"/>
                </a:solidFill>
              </a:rPr>
              <a:t>baik</a:t>
            </a:r>
            <a:r>
              <a:rPr lang="en-US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0593" y="837733"/>
            <a:ext cx="4548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93582" y="2860678"/>
            <a:ext cx="1985550" cy="1438574"/>
            <a:chOff x="5197670" y="2845391"/>
            <a:chExt cx="6353760" cy="4603436"/>
          </a:xfrm>
        </p:grpSpPr>
        <p:sp>
          <p:nvSpPr>
            <p:cNvPr id="28" name="Rounded Rectangle 27"/>
            <p:cNvSpPr/>
            <p:nvPr/>
          </p:nvSpPr>
          <p:spPr>
            <a:xfrm>
              <a:off x="5197670" y="2966249"/>
              <a:ext cx="6353760" cy="4482578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197670" y="2845391"/>
              <a:ext cx="6353759" cy="4288994"/>
              <a:chOff x="9708460" y="1912908"/>
              <a:chExt cx="6353759" cy="4288994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9708460" y="3247247"/>
                <a:ext cx="6353759" cy="2954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err="1">
                    <a:solidFill>
                      <a:schemeClr val="tx2"/>
                    </a:solidFill>
                  </a:rPr>
                  <a:t>Dengarkan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 err="1">
                    <a:solidFill>
                      <a:schemeClr val="tx2"/>
                    </a:solidFill>
                  </a:rPr>
                  <a:t>dan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 err="1">
                    <a:solidFill>
                      <a:schemeClr val="tx2"/>
                    </a:solidFill>
                  </a:rPr>
                  <a:t>patuhilah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 err="1">
                    <a:solidFill>
                      <a:schemeClr val="tx2"/>
                    </a:solidFill>
                  </a:rPr>
                  <a:t>nasihat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</a:p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orang </a:t>
                </a:r>
                <a:r>
                  <a:rPr lang="en-US" dirty="0" err="1" smtClean="0">
                    <a:solidFill>
                      <a:schemeClr val="tx2"/>
                    </a:solidFill>
                  </a:rPr>
                  <a:t>tua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/guru.</a:t>
                </a:r>
                <a:endParaRPr lang="en-US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2157628" y="1912908"/>
                <a:ext cx="1455421" cy="17727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3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3082393" y="2940750"/>
            <a:ext cx="2004690" cy="1394988"/>
            <a:chOff x="6400800" y="2962876"/>
            <a:chExt cx="6415008" cy="4463964"/>
          </a:xfrm>
        </p:grpSpPr>
        <p:sp>
          <p:nvSpPr>
            <p:cNvPr id="33" name="Rounded Rectangle 32"/>
            <p:cNvSpPr/>
            <p:nvPr/>
          </p:nvSpPr>
          <p:spPr>
            <a:xfrm>
              <a:off x="6400800" y="2966246"/>
              <a:ext cx="6415008" cy="4460594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6590378" y="2962876"/>
              <a:ext cx="5866368" cy="3449176"/>
              <a:chOff x="11101168" y="2030393"/>
              <a:chExt cx="5866368" cy="3449176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11101168" y="3411309"/>
                <a:ext cx="5866368" cy="20682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err="1">
                    <a:solidFill>
                      <a:schemeClr val="tx2"/>
                    </a:solidFill>
                  </a:rPr>
                  <a:t>Bentengi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 err="1" smtClean="0">
                    <a:solidFill>
                      <a:schemeClr val="tx2"/>
                    </a:solidFill>
                  </a:rPr>
                  <a:t>diri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 </a:t>
                </a:r>
                <a:r>
                  <a:rPr lang="en-US" dirty="0" err="1">
                    <a:solidFill>
                      <a:schemeClr val="tx2"/>
                    </a:solidFill>
                  </a:rPr>
                  <a:t>dengan</a:t>
                </a:r>
                <a:r>
                  <a:rPr lang="en-US" dirty="0">
                    <a:solidFill>
                      <a:schemeClr val="tx2"/>
                    </a:solidFill>
                  </a:rPr>
                  <a:t> agama.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3306640" y="2030393"/>
                <a:ext cx="1455421" cy="17727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3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3816313" y="1041172"/>
            <a:ext cx="2167375" cy="1440720"/>
            <a:chOff x="5124081" y="2838524"/>
            <a:chExt cx="5696319" cy="4610307"/>
          </a:xfrm>
        </p:grpSpPr>
        <p:sp>
          <p:nvSpPr>
            <p:cNvPr id="40" name="Rounded Rectangle 39"/>
            <p:cNvSpPr/>
            <p:nvPr/>
          </p:nvSpPr>
          <p:spPr>
            <a:xfrm>
              <a:off x="5124081" y="2966249"/>
              <a:ext cx="5696319" cy="4482582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5124085" y="2838524"/>
              <a:ext cx="5651416" cy="4295865"/>
              <a:chOff x="9634875" y="1906041"/>
              <a:chExt cx="5651416" cy="4295865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9634875" y="3247248"/>
                <a:ext cx="5651416" cy="2954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err="1">
                    <a:solidFill>
                      <a:schemeClr val="tx2"/>
                    </a:solidFill>
                  </a:rPr>
                  <a:t>Mempunyai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 err="1">
                    <a:solidFill>
                      <a:schemeClr val="tx2"/>
                    </a:solidFill>
                  </a:rPr>
                  <a:t>hobi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 err="1">
                    <a:solidFill>
                      <a:schemeClr val="tx2"/>
                    </a:solidFill>
                  </a:rPr>
                  <a:t>dan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 err="1">
                    <a:solidFill>
                      <a:schemeClr val="tx2"/>
                    </a:solidFill>
                  </a:rPr>
                  <a:t>melakukan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 err="1">
                    <a:solidFill>
                      <a:schemeClr val="tx2"/>
                    </a:solidFill>
                  </a:rPr>
                  <a:t>aktivitas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 err="1">
                    <a:solidFill>
                      <a:schemeClr val="tx2"/>
                    </a:solidFill>
                  </a:rPr>
                  <a:t>positif</a:t>
                </a:r>
                <a:r>
                  <a:rPr lang="en-US" dirty="0">
                    <a:solidFill>
                      <a:schemeClr val="tx2"/>
                    </a:solidFill>
                  </a:rPr>
                  <a:t>.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1755318" y="1906041"/>
                <a:ext cx="1455419" cy="17727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3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it-IT" sz="3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379">
            <a:off x="5069882" y="2060243"/>
            <a:ext cx="1736114" cy="1737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28" y="2371609"/>
            <a:ext cx="2454642" cy="245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E:\ELISA\MEDIA ESPS IPA KELAS 5\foto\set 1\bab 1\hidung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8721"/>
            <a:ext cx="3369469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962400" y="523081"/>
            <a:ext cx="4298558" cy="2080174"/>
            <a:chOff x="7804606" y="2365682"/>
            <a:chExt cx="13755387" cy="6656557"/>
          </a:xfrm>
        </p:grpSpPr>
        <p:sp>
          <p:nvSpPr>
            <p:cNvPr id="8" name="Rectangle 7"/>
            <p:cNvSpPr/>
            <p:nvPr/>
          </p:nvSpPr>
          <p:spPr>
            <a:xfrm>
              <a:off x="7988449" y="2365682"/>
              <a:ext cx="6454141" cy="1668135"/>
            </a:xfrm>
            <a:prstGeom prst="rect">
              <a:avLst/>
            </a:prstGeom>
          </p:spPr>
          <p:txBody>
            <a:bodyPr wrap="square" lIns="28570" tIns="14285" rIns="28570" bIns="14285">
              <a:spAutoFit/>
            </a:bodyPr>
            <a:lstStyle/>
            <a:p>
              <a:r>
                <a:rPr lang="en-US" sz="3200" b="1" dirty="0" err="1" smtClean="0">
                  <a:solidFill>
                    <a:srgbClr val="00B050"/>
                  </a:solidFill>
                  <a:cs typeface="Arial" pitchFamily="34" charset="0"/>
                </a:rPr>
                <a:t>Hidung</a:t>
              </a:r>
              <a:endParaRPr lang="en-US" sz="3200" b="1" dirty="0">
                <a:solidFill>
                  <a:srgbClr val="00B050"/>
                </a:solidFill>
                <a:cs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804606" y="3999327"/>
              <a:ext cx="13755387" cy="50229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/>
                <a:t>Di </a:t>
              </a:r>
              <a:r>
                <a:rPr lang="en-US" sz="2400" b="1" dirty="0" err="1"/>
                <a:t>hidung</a:t>
              </a:r>
              <a:r>
                <a:rPr lang="en-US" sz="2400" b="1" dirty="0"/>
                <a:t> </a:t>
              </a:r>
              <a:r>
                <a:rPr lang="en-US" sz="2400" b="1" dirty="0" err="1"/>
                <a:t>terjadi</a:t>
              </a:r>
              <a:r>
                <a:rPr lang="en-US" sz="2400" b="1" dirty="0"/>
                <a:t> proses</a:t>
              </a:r>
              <a:r>
                <a:rPr lang="en-US" sz="2400" b="1" dirty="0" smtClean="0"/>
                <a:t>:</a:t>
              </a:r>
              <a:endParaRPr lang="en-US" sz="2400" b="1" dirty="0"/>
            </a:p>
            <a:p>
              <a:pPr marL="178594" indent="-178594">
                <a:buFont typeface="Arial" pitchFamily="34" charset="0"/>
                <a:buChar char="•"/>
              </a:pPr>
              <a:r>
                <a:rPr lang="en-US" sz="2400" dirty="0" err="1">
                  <a:cs typeface="Arial" pitchFamily="34" charset="0"/>
                </a:rPr>
                <a:t>Penyaringan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debu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dan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kotoran</a:t>
              </a:r>
              <a:r>
                <a:rPr lang="en-US" sz="2400" dirty="0">
                  <a:cs typeface="Arial" pitchFamily="34" charset="0"/>
                </a:rPr>
                <a:t>, </a:t>
              </a:r>
              <a:r>
                <a:rPr lang="en-US" sz="2400" dirty="0" err="1">
                  <a:cs typeface="Arial" pitchFamily="34" charset="0"/>
                </a:rPr>
                <a:t>oleh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lendir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dan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rambut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hidung</a:t>
              </a:r>
              <a:r>
                <a:rPr lang="en-US" sz="2400" dirty="0">
                  <a:cs typeface="Arial" pitchFamily="34" charset="0"/>
                </a:rPr>
                <a:t>, </a:t>
              </a:r>
              <a:r>
                <a:rPr lang="en-US" sz="2400" dirty="0" err="1">
                  <a:cs typeface="Arial" pitchFamily="34" charset="0"/>
                </a:rPr>
                <a:t>dari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udara</a:t>
              </a:r>
              <a:r>
                <a:rPr lang="en-US" sz="2400" dirty="0">
                  <a:cs typeface="Arial" pitchFamily="34" charset="0"/>
                </a:rPr>
                <a:t> yang </a:t>
              </a:r>
              <a:r>
                <a:rPr lang="en-US" sz="2400" dirty="0" err="1">
                  <a:cs typeface="Arial" pitchFamily="34" charset="0"/>
                </a:rPr>
                <a:t>dihirup</a:t>
              </a:r>
              <a:r>
                <a:rPr lang="en-US" sz="2400" dirty="0" smtClean="0">
                  <a:cs typeface="Arial" pitchFamily="34" charset="0"/>
                </a:rPr>
                <a:t>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4152"/>
            <a:ext cx="9144000" cy="8503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71800" y="2603255"/>
            <a:ext cx="5617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2994" lvl="2" indent="-178594">
              <a:buFont typeface="Arial" pitchFamily="34" charset="0"/>
              <a:buChar char="•"/>
            </a:pPr>
            <a:r>
              <a:rPr lang="en-US" sz="2400" dirty="0" err="1">
                <a:cs typeface="Arial" pitchFamily="34" charset="0"/>
              </a:rPr>
              <a:t>Penyesuaian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suhu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dan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kelembapan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udara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untuk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memudahkan</a:t>
            </a:r>
            <a:r>
              <a:rPr lang="en-US" sz="2400" dirty="0">
                <a:cs typeface="Arial" pitchFamily="34" charset="0"/>
              </a:rPr>
              <a:t> proses </a:t>
            </a:r>
            <a:r>
              <a:rPr lang="en-US" sz="2400" dirty="0" err="1">
                <a:cs typeface="Arial" pitchFamily="34" charset="0"/>
              </a:rPr>
              <a:t>penyebaran</a:t>
            </a:r>
            <a:r>
              <a:rPr lang="en-US" sz="2400" dirty="0">
                <a:cs typeface="Arial" pitchFamily="34" charset="0"/>
              </a:rPr>
              <a:t> gas di </a:t>
            </a:r>
            <a:r>
              <a:rPr lang="en-US" sz="2400" dirty="0" err="1">
                <a:cs typeface="Arial" pitchFamily="34" charset="0"/>
              </a:rPr>
              <a:t>dalam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tubuh</a:t>
            </a:r>
            <a:r>
              <a:rPr lang="en-US" sz="2400" dirty="0"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673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5" descr="E:\ELISA\MEDIA ESPS IPA KELAS 5\foto\set 1\bab 1\trake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750"/>
            <a:ext cx="3369469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117728" y="825917"/>
            <a:ext cx="4715046" cy="1419960"/>
            <a:chOff x="10423613" y="3003176"/>
            <a:chExt cx="15088146" cy="4543871"/>
          </a:xfrm>
        </p:grpSpPr>
        <p:sp>
          <p:nvSpPr>
            <p:cNvPr id="11" name="Rectangle 10"/>
            <p:cNvSpPr/>
            <p:nvPr/>
          </p:nvSpPr>
          <p:spPr>
            <a:xfrm>
              <a:off x="10530720" y="3003176"/>
              <a:ext cx="6422611" cy="1668134"/>
            </a:xfrm>
            <a:prstGeom prst="rect">
              <a:avLst/>
            </a:prstGeom>
          </p:spPr>
          <p:txBody>
            <a:bodyPr wrap="square" lIns="28570" tIns="14285" rIns="28570" bIns="14285">
              <a:spAutoFit/>
            </a:bodyPr>
            <a:lstStyle/>
            <a:p>
              <a:r>
                <a:rPr lang="en-US" sz="3200" b="1" dirty="0" err="1" smtClean="0">
                  <a:solidFill>
                    <a:srgbClr val="00B050"/>
                  </a:solidFill>
                  <a:cs typeface="Arial" pitchFamily="34" charset="0"/>
                </a:rPr>
                <a:t>Trakea</a:t>
              </a:r>
              <a:endParaRPr lang="en-US" sz="3200" b="1" dirty="0">
                <a:solidFill>
                  <a:srgbClr val="00B050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423613" y="4887857"/>
              <a:ext cx="15088146" cy="265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cs typeface="Arial" pitchFamily="34" charset="0"/>
                </a:rPr>
                <a:t>Penghubung</a:t>
              </a:r>
              <a:r>
                <a:rPr lang="en-US" sz="2400" b="1" dirty="0">
                  <a:cs typeface="Arial" pitchFamily="34" charset="0"/>
                </a:rPr>
                <a:t> </a:t>
              </a:r>
              <a:r>
                <a:rPr lang="en-US" sz="2400" b="1" dirty="0" err="1">
                  <a:cs typeface="Arial" pitchFamily="34" charset="0"/>
                </a:rPr>
                <a:t>antara</a:t>
              </a:r>
              <a:r>
                <a:rPr lang="en-US" sz="2400" b="1" dirty="0">
                  <a:cs typeface="Arial" pitchFamily="34" charset="0"/>
                </a:rPr>
                <a:t> </a:t>
              </a:r>
              <a:r>
                <a:rPr lang="en-US" sz="2400" b="1" dirty="0" err="1">
                  <a:cs typeface="Arial" pitchFamily="34" charset="0"/>
                </a:rPr>
                <a:t>bagian</a:t>
              </a:r>
              <a:r>
                <a:rPr lang="en-US" sz="2400" b="1" dirty="0">
                  <a:cs typeface="Arial" pitchFamily="34" charset="0"/>
                </a:rPr>
                <a:t> </a:t>
              </a:r>
              <a:r>
                <a:rPr lang="en-US" sz="2400" b="1" dirty="0" err="1">
                  <a:cs typeface="Arial" pitchFamily="34" charset="0"/>
                </a:rPr>
                <a:t>hidung</a:t>
              </a:r>
              <a:r>
                <a:rPr lang="en-US" sz="2400" b="1" dirty="0">
                  <a:cs typeface="Arial" pitchFamily="34" charset="0"/>
                </a:rPr>
                <a:t> </a:t>
              </a:r>
              <a:r>
                <a:rPr lang="en-US" sz="2400" b="1" dirty="0" err="1">
                  <a:cs typeface="Arial" pitchFamily="34" charset="0"/>
                </a:rPr>
                <a:t>dengan</a:t>
              </a:r>
              <a:r>
                <a:rPr lang="en-US" sz="2400" b="1" dirty="0">
                  <a:cs typeface="Arial" pitchFamily="34" charset="0"/>
                </a:rPr>
                <a:t> </a:t>
              </a:r>
              <a:r>
                <a:rPr lang="en-US" sz="2400" b="1" dirty="0" err="1">
                  <a:cs typeface="Arial" pitchFamily="34" charset="0"/>
                </a:rPr>
                <a:t>rongga</a:t>
              </a:r>
              <a:r>
                <a:rPr lang="en-US" sz="2400" b="1" dirty="0">
                  <a:cs typeface="Arial" pitchFamily="34" charset="0"/>
                </a:rPr>
                <a:t> </a:t>
              </a:r>
              <a:r>
                <a:rPr lang="en-US" sz="2400" b="1" dirty="0" err="1">
                  <a:cs typeface="Arial" pitchFamily="34" charset="0"/>
                </a:rPr>
                <a:t>paru-paru</a:t>
              </a:r>
              <a:r>
                <a:rPr lang="en-US" sz="2400" b="1" dirty="0" smtClean="0">
                  <a:cs typeface="Arial" pitchFamily="34" charset="0"/>
                </a:rPr>
                <a:t>.</a:t>
              </a:r>
              <a:endParaRPr lang="en-US" sz="2400" b="1" dirty="0">
                <a:cs typeface="Arial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087436" y="2282192"/>
            <a:ext cx="47453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cs typeface="Arial" pitchFamily="34" charset="0"/>
              </a:rPr>
              <a:t>Di </a:t>
            </a:r>
            <a:r>
              <a:rPr lang="en-US" sz="2400" dirty="0" err="1">
                <a:cs typeface="Arial" pitchFamily="34" charset="0"/>
              </a:rPr>
              <a:t>dalam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trakea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terdapat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b="1" dirty="0" err="1">
                <a:cs typeface="Arial" pitchFamily="34" charset="0"/>
              </a:rPr>
              <a:t>epiglotis</a:t>
            </a:r>
            <a:r>
              <a:rPr lang="en-US" sz="2400" dirty="0">
                <a:cs typeface="Arial" pitchFamily="34" charset="0"/>
              </a:rPr>
              <a:t>, </a:t>
            </a:r>
            <a:r>
              <a:rPr lang="en-US" sz="2400" dirty="0" err="1">
                <a:cs typeface="Arial" pitchFamily="34" charset="0"/>
              </a:rPr>
              <a:t>berupa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tulang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rawan</a:t>
            </a:r>
            <a:r>
              <a:rPr lang="en-US" sz="2400" dirty="0">
                <a:cs typeface="Arial" pitchFamily="34" charset="0"/>
              </a:rPr>
              <a:t> yang </a:t>
            </a:r>
            <a:r>
              <a:rPr lang="en-US" sz="2400" dirty="0" err="1">
                <a:cs typeface="Arial" pitchFamily="34" charset="0"/>
              </a:rPr>
              <a:t>sangat</a:t>
            </a:r>
            <a:r>
              <a:rPr lang="en-US" sz="2400" dirty="0">
                <a:cs typeface="Arial" pitchFamily="34" charset="0"/>
              </a:rPr>
              <a:t> tipis </a:t>
            </a:r>
            <a:r>
              <a:rPr lang="en-US" sz="2400" dirty="0" err="1">
                <a:cs typeface="Arial" pitchFamily="34" charset="0"/>
              </a:rPr>
              <a:t>sebagai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pembatas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antara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saluran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pernapasan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dan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saluran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pencernaan</a:t>
            </a:r>
            <a:r>
              <a:rPr lang="en-US" sz="2400" dirty="0">
                <a:cs typeface="Arial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4152"/>
            <a:ext cx="9144000" cy="8503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6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3" descr="E:\ELISA\MEDIA ESPS IPA KELAS 5\foto\set 1\bab 1\paru-par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92" y="329594"/>
            <a:ext cx="3369469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777828" y="346136"/>
            <a:ext cx="5242225" cy="4099753"/>
            <a:chOff x="8727994" y="1152115"/>
            <a:chExt cx="16775118" cy="13119210"/>
          </a:xfrm>
        </p:grpSpPr>
        <p:sp>
          <p:nvSpPr>
            <p:cNvPr id="9" name="Rectangle 8"/>
            <p:cNvSpPr/>
            <p:nvPr/>
          </p:nvSpPr>
          <p:spPr>
            <a:xfrm>
              <a:off x="8913232" y="1152115"/>
              <a:ext cx="6897410" cy="1668135"/>
            </a:xfrm>
            <a:prstGeom prst="rect">
              <a:avLst/>
            </a:prstGeom>
          </p:spPr>
          <p:txBody>
            <a:bodyPr wrap="square" lIns="28570" tIns="14285" rIns="28570" bIns="14285">
              <a:spAutoFit/>
            </a:bodyPr>
            <a:lstStyle/>
            <a:p>
              <a:r>
                <a:rPr lang="en-US" sz="3200" b="1" dirty="0" err="1" smtClean="0">
                  <a:solidFill>
                    <a:srgbClr val="00B050"/>
                  </a:solidFill>
                  <a:cs typeface="Arial" pitchFamily="34" charset="0"/>
                </a:rPr>
                <a:t>Paru-paru</a:t>
              </a:r>
              <a:endParaRPr lang="en-US" sz="3200" b="1" dirty="0">
                <a:solidFill>
                  <a:srgbClr val="00B050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727994" y="2786534"/>
              <a:ext cx="13439573" cy="265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cs typeface="Arial" pitchFamily="34" charset="0"/>
                </a:rPr>
                <a:t>Bagian</a:t>
              </a:r>
              <a:r>
                <a:rPr lang="en-US" sz="2400" b="1" dirty="0">
                  <a:cs typeface="Arial" pitchFamily="34" charset="0"/>
                </a:rPr>
                <a:t> </a:t>
              </a:r>
              <a:r>
                <a:rPr lang="en-US" sz="2400" b="1" dirty="0" err="1">
                  <a:cs typeface="Arial" pitchFamily="34" charset="0"/>
                </a:rPr>
                <a:t>dalam</a:t>
              </a:r>
              <a:r>
                <a:rPr lang="en-US" sz="2400" b="1" dirty="0">
                  <a:cs typeface="Arial" pitchFamily="34" charset="0"/>
                </a:rPr>
                <a:t> </a:t>
              </a:r>
              <a:r>
                <a:rPr lang="en-US" sz="2400" b="1" dirty="0" err="1">
                  <a:cs typeface="Arial" pitchFamily="34" charset="0"/>
                </a:rPr>
                <a:t>paru-paru</a:t>
              </a:r>
              <a:r>
                <a:rPr lang="en-US" sz="2400" b="1" dirty="0">
                  <a:cs typeface="Arial" pitchFamily="34" charset="0"/>
                </a:rPr>
                <a:t> </a:t>
              </a:r>
              <a:r>
                <a:rPr lang="en-US" sz="2400" b="1" dirty="0" err="1">
                  <a:cs typeface="Arial" pitchFamily="34" charset="0"/>
                </a:rPr>
                <a:t>terbagi</a:t>
              </a:r>
              <a:r>
                <a:rPr lang="en-US" sz="2400" b="1" dirty="0">
                  <a:cs typeface="Arial" pitchFamily="34" charset="0"/>
                </a:rPr>
                <a:t> </a:t>
              </a:r>
              <a:r>
                <a:rPr lang="en-US" sz="2400" b="1" dirty="0" err="1">
                  <a:cs typeface="Arial" pitchFamily="34" charset="0"/>
                </a:rPr>
                <a:t>menjadi</a:t>
              </a:r>
              <a:r>
                <a:rPr lang="en-US" sz="2400" b="1" dirty="0">
                  <a:cs typeface="Arial" pitchFamily="34" charset="0"/>
                </a:rPr>
                <a:t> </a:t>
              </a:r>
              <a:r>
                <a:rPr lang="en-US" sz="2400" b="1" dirty="0" err="1">
                  <a:cs typeface="Arial" pitchFamily="34" charset="0"/>
                </a:rPr>
                <a:t>tiga</a:t>
              </a:r>
              <a:r>
                <a:rPr lang="en-US" sz="2400" b="1" dirty="0">
                  <a:cs typeface="Arial" pitchFamily="34" charset="0"/>
                </a:rPr>
                <a:t>: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727997" y="5445725"/>
              <a:ext cx="16775115" cy="50229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32172" indent="-232172">
                <a:buFont typeface="+mj-lt"/>
                <a:buAutoNum type="arabicPeriod"/>
              </a:pPr>
              <a:r>
                <a:rPr lang="en-US" sz="2400" b="1" dirty="0" err="1">
                  <a:cs typeface="Arial" pitchFamily="34" charset="0"/>
                </a:rPr>
                <a:t>Bronkus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adalah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batang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tenggorokan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sv-SE" sz="2400" dirty="0">
                  <a:cs typeface="Arial" pitchFamily="34" charset="0"/>
                </a:rPr>
                <a:t>bercabang dua yang menuju paru-paru kanan dan kiri</a:t>
              </a:r>
              <a:r>
                <a:rPr lang="sv-SE" sz="2400" dirty="0" smtClean="0">
                  <a:cs typeface="Arial" pitchFamily="34" charset="0"/>
                </a:rPr>
                <a:t>.</a:t>
              </a:r>
              <a:endParaRPr lang="sv-SE" sz="2400" dirty="0">
                <a:cs typeface="Arial" pitchFamily="34" charset="0"/>
              </a:endParaRPr>
            </a:p>
            <a:p>
              <a:pPr marL="232172" indent="-232172">
                <a:buFont typeface="+mj-lt"/>
                <a:buAutoNum type="arabicPeriod"/>
              </a:pPr>
              <a:r>
                <a:rPr lang="sv-SE" sz="2400" b="1" dirty="0">
                  <a:cs typeface="Arial" pitchFamily="34" charset="0"/>
                </a:rPr>
                <a:t>Bronkiolus </a:t>
              </a:r>
              <a:r>
                <a:rPr lang="en-US" sz="2400" dirty="0" err="1">
                  <a:cs typeface="Arial" pitchFamily="34" charset="0"/>
                </a:rPr>
                <a:t>percabangan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dari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bronkus</a:t>
              </a:r>
              <a:r>
                <a:rPr lang="en-US" sz="2400" dirty="0">
                  <a:cs typeface="Arial" pitchFamily="34" charset="0"/>
                </a:rPr>
                <a:t>.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727994" y="10430272"/>
              <a:ext cx="16534414" cy="3841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32172" indent="-232172">
                <a:buFont typeface="+mj-lt"/>
                <a:buAutoNum type="arabicPeriod" startAt="3"/>
              </a:pPr>
              <a:r>
                <a:rPr lang="en-US" sz="2400" b="1" dirty="0">
                  <a:cs typeface="Arial" pitchFamily="34" charset="0"/>
                </a:rPr>
                <a:t>Alveolus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terdapat</a:t>
              </a:r>
              <a:r>
                <a:rPr lang="en-US" sz="2400" dirty="0">
                  <a:cs typeface="Arial" pitchFamily="34" charset="0"/>
                </a:rPr>
                <a:t> di </a:t>
              </a:r>
              <a:r>
                <a:rPr lang="en-US" sz="2400" dirty="0" err="1">
                  <a:cs typeface="Arial" pitchFamily="34" charset="0"/>
                </a:rPr>
                <a:t>ujung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bronkiolus</a:t>
              </a:r>
              <a:r>
                <a:rPr lang="en-US" sz="2400" dirty="0">
                  <a:cs typeface="Arial" pitchFamily="34" charset="0"/>
                </a:rPr>
                <a:t>, yang </a:t>
              </a:r>
              <a:r>
                <a:rPr lang="en-US" sz="2400" dirty="0" err="1">
                  <a:cs typeface="Arial" pitchFamily="34" charset="0"/>
                </a:rPr>
                <a:t>berfungsi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sebagai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tempat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err="1">
                  <a:cs typeface="Arial" pitchFamily="34" charset="0"/>
                </a:rPr>
                <a:t>pertukaran</a:t>
              </a:r>
              <a:r>
                <a:rPr lang="en-US" sz="2400" dirty="0">
                  <a:cs typeface="Arial" pitchFamily="34" charset="0"/>
                </a:rPr>
                <a:t> </a:t>
              </a:r>
              <a:r>
                <a:rPr lang="en-US" sz="2400" dirty="0" smtClean="0">
                  <a:cs typeface="Arial" pitchFamily="34" charset="0"/>
                </a:rPr>
                <a:t>O</a:t>
              </a:r>
              <a:r>
                <a:rPr lang="en-US" sz="2400" baseline="-25000" dirty="0" smtClean="0">
                  <a:cs typeface="Arial" pitchFamily="34" charset="0"/>
                </a:rPr>
                <a:t>2</a:t>
              </a:r>
              <a:r>
                <a:rPr lang="en-US" sz="2400" dirty="0" smtClean="0">
                  <a:cs typeface="Arial" pitchFamily="34" charset="0"/>
                </a:rPr>
                <a:t> </a:t>
              </a:r>
              <a:r>
                <a:rPr lang="en-US" sz="2400" dirty="0" err="1" smtClean="0">
                  <a:cs typeface="Arial" pitchFamily="34" charset="0"/>
                </a:rPr>
                <a:t>dan</a:t>
              </a:r>
              <a:r>
                <a:rPr lang="en-US" sz="2400" dirty="0" smtClean="0">
                  <a:cs typeface="Arial" pitchFamily="34" charset="0"/>
                </a:rPr>
                <a:t> CO</a:t>
              </a:r>
              <a:r>
                <a:rPr lang="en-US" sz="2400" baseline="-25000" dirty="0" smtClean="0">
                  <a:cs typeface="Arial" pitchFamily="34" charset="0"/>
                </a:rPr>
                <a:t>2</a:t>
              </a:r>
              <a:r>
                <a:rPr lang="en-US" sz="2400" dirty="0" smtClean="0">
                  <a:cs typeface="Arial" pitchFamily="34" charset="0"/>
                </a:rPr>
                <a:t>.</a:t>
              </a:r>
              <a:endParaRPr lang="en-US" sz="2400" dirty="0"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4152"/>
            <a:ext cx="9144000" cy="8503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4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23" y="590550"/>
            <a:ext cx="1796681" cy="1868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63" y="2343150"/>
            <a:ext cx="1982020" cy="2158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404" y="2190750"/>
            <a:ext cx="1222248" cy="1048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23" y="2190750"/>
            <a:ext cx="2821799" cy="17922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42790" y="1775996"/>
            <a:ext cx="1945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rgbClr val="00AEEF"/>
                </a:solidFill>
                <a:latin typeface="Gilam SemiBold"/>
              </a:rPr>
              <a:t>Struktur</a:t>
            </a:r>
            <a:r>
              <a:rPr lang="en-US" sz="1600" b="1" dirty="0">
                <a:solidFill>
                  <a:srgbClr val="00AEEF"/>
                </a:solidFill>
                <a:latin typeface="Gilam SemiBold"/>
              </a:rPr>
              <a:t> Alveolus 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6014557" y="1347168"/>
            <a:ext cx="17011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00AEEF"/>
                </a:solidFill>
                <a:latin typeface="Gilam SemiBold"/>
              </a:rPr>
              <a:t>Pertukaran</a:t>
            </a:r>
            <a:r>
              <a:rPr lang="en-US" sz="1600" b="1" dirty="0" smtClean="0">
                <a:solidFill>
                  <a:srgbClr val="00AEEF"/>
                </a:solidFill>
                <a:latin typeface="Gilam SemiBold"/>
              </a:rPr>
              <a:t> Gas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1625208" y="530364"/>
            <a:ext cx="1285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403F41"/>
                </a:solidFill>
                <a:latin typeface="+mj-lt"/>
              </a:rPr>
              <a:t>Bronkus</a:t>
            </a:r>
            <a:r>
              <a:rPr lang="en-US" dirty="0">
                <a:solidFill>
                  <a:srgbClr val="403F41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403F41"/>
                </a:solidFill>
                <a:latin typeface="+mj-lt"/>
              </a:rPr>
              <a:t>kiri</a:t>
            </a:r>
            <a:endParaRPr lang="en-US" dirty="0">
              <a:latin typeface="+mj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325623" y="819150"/>
            <a:ext cx="304800" cy="6350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450155" y="1293319"/>
            <a:ext cx="11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403F41"/>
                </a:solidFill>
                <a:latin typeface="+mj-lt"/>
              </a:rPr>
              <a:t>Bronkiolus</a:t>
            </a:r>
            <a:endParaRPr lang="en-US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1930" y="2044184"/>
            <a:ext cx="132453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403F41"/>
                </a:solidFill>
                <a:latin typeface="+mj-lt"/>
              </a:rPr>
              <a:t>Aliran</a:t>
            </a:r>
            <a:r>
              <a:rPr lang="en-US" dirty="0" smtClean="0">
                <a:solidFill>
                  <a:srgbClr val="403F4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403F41"/>
                </a:solidFill>
                <a:latin typeface="+mj-lt"/>
              </a:rPr>
              <a:t>darah</a:t>
            </a:r>
            <a:endParaRPr lang="en-US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5327" y="3418820"/>
            <a:ext cx="97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403F41"/>
                </a:solidFill>
                <a:latin typeface="+mj-lt"/>
              </a:rPr>
              <a:t>Alveolus</a:t>
            </a:r>
            <a:endParaRPr lang="en-US" dirty="0"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36758" y="4108078"/>
            <a:ext cx="1054215" cy="64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403F41"/>
                </a:solidFill>
                <a:latin typeface="+mj-lt"/>
              </a:rPr>
              <a:t>Kantong</a:t>
            </a:r>
            <a:r>
              <a:rPr lang="en-US" dirty="0" smtClean="0">
                <a:solidFill>
                  <a:srgbClr val="403F41"/>
                </a:solidFill>
                <a:latin typeface="+mj-lt"/>
              </a:rPr>
              <a:t> alveolus</a:t>
            </a:r>
            <a:endParaRPr lang="en-US" dirty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7539" y="3551136"/>
            <a:ext cx="1054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403F41"/>
                </a:solidFill>
                <a:latin typeface="+mj-lt"/>
              </a:rPr>
              <a:t>Saluran</a:t>
            </a:r>
            <a:r>
              <a:rPr lang="en-US" dirty="0" smtClean="0">
                <a:solidFill>
                  <a:srgbClr val="403F41"/>
                </a:solidFill>
                <a:latin typeface="+mj-lt"/>
              </a:rPr>
              <a:t> alveolus</a:t>
            </a:r>
            <a:endParaRPr lang="en-US" dirty="0">
              <a:latin typeface="+mj-lt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268044" y="3788152"/>
            <a:ext cx="1045071" cy="861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732480" y="3774880"/>
            <a:ext cx="607036" cy="2789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2407621" y="4121793"/>
            <a:ext cx="607036" cy="2789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176073" y="3039001"/>
            <a:ext cx="1190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403F41"/>
                </a:solidFill>
                <a:latin typeface="+mj-lt"/>
              </a:rPr>
              <a:t>Pembuluh</a:t>
            </a:r>
            <a:r>
              <a:rPr lang="en-US" dirty="0" smtClean="0">
                <a:solidFill>
                  <a:srgbClr val="403F4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403F41"/>
                </a:solidFill>
                <a:latin typeface="+mj-lt"/>
              </a:rPr>
              <a:t>darah</a:t>
            </a:r>
            <a:endParaRPr lang="en-US" dirty="0">
              <a:latin typeface="+mj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776" y="1745382"/>
            <a:ext cx="490339" cy="4903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91" y="1813602"/>
            <a:ext cx="377148" cy="3771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88" y="3669200"/>
            <a:ext cx="490339" cy="49033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973" y="4008893"/>
            <a:ext cx="377148" cy="3771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99" y="2924898"/>
            <a:ext cx="1890476" cy="166598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731995" y="2089993"/>
            <a:ext cx="1190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403F41"/>
                </a:solidFill>
                <a:latin typeface="+mj-lt"/>
              </a:rPr>
              <a:t>Dinding</a:t>
            </a:r>
            <a:r>
              <a:rPr lang="en-US" dirty="0" smtClean="0">
                <a:solidFill>
                  <a:srgbClr val="403F41"/>
                </a:solidFill>
                <a:latin typeface="+mj-lt"/>
              </a:rPr>
              <a:t> alveolar</a:t>
            </a:r>
            <a:endParaRPr lang="en-US" dirty="0"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040758" y="2426393"/>
            <a:ext cx="1190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403F41"/>
                </a:solidFill>
                <a:latin typeface="+mj-lt"/>
              </a:rPr>
              <a:t>Kapiler</a:t>
            </a:r>
            <a:r>
              <a:rPr lang="en-US" dirty="0" smtClean="0">
                <a:solidFill>
                  <a:srgbClr val="403F41"/>
                </a:solidFill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19951" y="4334339"/>
            <a:ext cx="2002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403F41"/>
                </a:solidFill>
                <a:latin typeface="+mj-lt"/>
              </a:rPr>
              <a:t>Sel</a:t>
            </a:r>
            <a:r>
              <a:rPr lang="en-US" dirty="0" smtClean="0">
                <a:solidFill>
                  <a:srgbClr val="403F4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403F41"/>
                </a:solidFill>
                <a:latin typeface="+mj-lt"/>
              </a:rPr>
              <a:t>darah</a:t>
            </a:r>
            <a:r>
              <a:rPr lang="en-US" dirty="0" smtClean="0">
                <a:solidFill>
                  <a:srgbClr val="403F4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403F41"/>
                </a:solidFill>
                <a:latin typeface="+mj-lt"/>
              </a:rPr>
              <a:t>merah</a:t>
            </a:r>
            <a:endParaRPr lang="en-US" dirty="0"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58823" y="933"/>
            <a:ext cx="47975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5E8FCB"/>
                </a:solidFill>
              </a:rPr>
              <a:t>2. Proses </a:t>
            </a:r>
            <a:r>
              <a:rPr lang="en-US" sz="2800" b="1" dirty="0" err="1">
                <a:solidFill>
                  <a:srgbClr val="5E8FCB"/>
                </a:solidFill>
              </a:rPr>
              <a:t>Pernapasan</a:t>
            </a:r>
            <a:r>
              <a:rPr lang="en-US" sz="2800" b="1" dirty="0">
                <a:solidFill>
                  <a:srgbClr val="5E8FCB"/>
                </a:solidFill>
              </a:rPr>
              <a:t> </a:t>
            </a:r>
            <a:r>
              <a:rPr lang="en-US" sz="2800" b="1" dirty="0" err="1">
                <a:solidFill>
                  <a:srgbClr val="5E8FCB"/>
                </a:solidFill>
              </a:rPr>
              <a:t>Manusia</a:t>
            </a:r>
            <a:r>
              <a:rPr lang="en-US" sz="2800" b="1" dirty="0">
                <a:solidFill>
                  <a:srgbClr val="5E8FCB"/>
                </a:solidFill>
              </a:rPr>
              <a:t> </a:t>
            </a:r>
            <a:endParaRPr lang="en-US" sz="2800" dirty="0"/>
          </a:p>
        </p:txBody>
      </p:sp>
      <p:cxnSp>
        <p:nvCxnSpPr>
          <p:cNvPr id="34" name="Straight Connector 33"/>
          <p:cNvCxnSpPr>
            <a:stCxn id="14" idx="1"/>
          </p:cNvCxnSpPr>
          <p:nvPr/>
        </p:nvCxnSpPr>
        <p:spPr>
          <a:xfrm flipH="1" flipV="1">
            <a:off x="1860282" y="1448586"/>
            <a:ext cx="589873" cy="293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3782918" y="2947880"/>
            <a:ext cx="428734" cy="2913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8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 animBg="1"/>
      <p:bldP spid="16" grpId="0"/>
      <p:bldP spid="17" grpId="0"/>
      <p:bldP spid="18" grpId="0"/>
      <p:bldP spid="24" grpId="0"/>
      <p:bldP spid="30" grpId="0"/>
      <p:bldP spid="31" grpId="0"/>
      <p:bldP spid="32" grpId="0"/>
      <p:bldP spid="3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E:\ELISA\MEDIA ESPA IPS KELAS 4\BAB 1\Papan tuli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7"/>
          <a:stretch/>
        </p:blipFill>
        <p:spPr bwMode="auto">
          <a:xfrm>
            <a:off x="304800" y="0"/>
            <a:ext cx="7239000" cy="481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343400" y="1415217"/>
            <a:ext cx="2805854" cy="275673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flipH="1">
            <a:off x="1199424" y="331986"/>
            <a:ext cx="6442699" cy="1052475"/>
          </a:xfrm>
          <a:prstGeom prst="rect">
            <a:avLst/>
          </a:prstGeom>
          <a:noFill/>
        </p:spPr>
        <p:txBody>
          <a:bodyPr wrap="square" lIns="66936" tIns="33468" rIns="66936" bIns="33468" rtlCol="0">
            <a:spAutoFit/>
          </a:bodyPr>
          <a:lstStyle/>
          <a:p>
            <a:pPr marL="0" lvl="1" algn="ctr">
              <a:tabLst>
                <a:tab pos="497510" algn="l"/>
              </a:tabLst>
            </a:pPr>
            <a:r>
              <a:rPr lang="en-US" sz="3200" b="1" dirty="0" err="1" smtClean="0">
                <a:solidFill>
                  <a:schemeClr val="bg1"/>
                </a:solidFill>
                <a:cs typeface="Arial" pitchFamily="34" charset="0"/>
              </a:rPr>
              <a:t>Urutan</a:t>
            </a:r>
            <a:endParaRPr lang="en-US" sz="3200" b="1" dirty="0">
              <a:solidFill>
                <a:schemeClr val="bg1"/>
              </a:solidFill>
              <a:cs typeface="Arial" pitchFamily="34" charset="0"/>
            </a:endParaRPr>
          </a:p>
          <a:p>
            <a:pPr marL="0" lvl="1" algn="ctr">
              <a:tabLst>
                <a:tab pos="497510" algn="l"/>
              </a:tabLst>
            </a:pPr>
            <a:r>
              <a:rPr lang="en-US" sz="3200" b="1" dirty="0" err="1" smtClean="0">
                <a:solidFill>
                  <a:srgbClr val="FFCC66"/>
                </a:solidFill>
                <a:cs typeface="Times New Roman" pitchFamily="18" charset="0"/>
              </a:rPr>
              <a:t>Pernapasan</a:t>
            </a:r>
            <a:r>
              <a:rPr lang="en-US" sz="3200" b="1" dirty="0">
                <a:solidFill>
                  <a:srgbClr val="FFCC66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C66"/>
                </a:solidFill>
                <a:cs typeface="Times New Roman" pitchFamily="18" charset="0"/>
              </a:rPr>
              <a:t>Manusia</a:t>
            </a:r>
            <a:endParaRPr lang="en-US" sz="3200" b="1" dirty="0">
              <a:solidFill>
                <a:srgbClr val="FFCC66"/>
              </a:solidFill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91647" y="550585"/>
            <a:ext cx="1063433" cy="1063433"/>
            <a:chOff x="792875" y="399600"/>
            <a:chExt cx="3402986" cy="3402986"/>
          </a:xfrm>
        </p:grpSpPr>
        <p:sp>
          <p:nvSpPr>
            <p:cNvPr id="6" name="TextBox 5"/>
            <p:cNvSpPr txBox="1"/>
            <p:nvPr/>
          </p:nvSpPr>
          <p:spPr>
            <a:xfrm flipH="1">
              <a:off x="945928" y="980365"/>
              <a:ext cx="3096874" cy="2186058"/>
            </a:xfrm>
            <a:prstGeom prst="rect">
              <a:avLst/>
            </a:prstGeom>
            <a:noFill/>
          </p:spPr>
          <p:txBody>
            <a:bodyPr wrap="square" lIns="66936" tIns="33468" rIns="66936" bIns="33468" rtlCol="0">
              <a:spAutoFit/>
            </a:bodyPr>
            <a:lstStyle/>
            <a:p>
              <a:pPr marL="0" lvl="1" algn="ctr">
                <a:tabLst>
                  <a:tab pos="497510" algn="l"/>
                </a:tabLst>
              </a:pPr>
              <a:r>
                <a:rPr lang="en-US" sz="2000" dirty="0" err="1" smtClean="0">
                  <a:solidFill>
                    <a:schemeClr val="bg1"/>
                  </a:solidFill>
                  <a:cs typeface="Arial" pitchFamily="34" charset="0"/>
                </a:rPr>
                <a:t>Rongga</a:t>
              </a:r>
              <a:r>
                <a:rPr lang="en-US" sz="2000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cs typeface="Arial" pitchFamily="34" charset="0"/>
                </a:rPr>
                <a:t>hidung</a:t>
              </a:r>
              <a:endParaRPr lang="en-US" sz="20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92875" y="399600"/>
              <a:ext cx="3402986" cy="340298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76188" y="1614019"/>
            <a:ext cx="1202047" cy="1400520"/>
            <a:chOff x="2526794" y="6182894"/>
            <a:chExt cx="4172960" cy="4861968"/>
          </a:xfrm>
        </p:grpSpPr>
        <p:grpSp>
          <p:nvGrpSpPr>
            <p:cNvPr id="21" name="Group 20"/>
            <p:cNvGrpSpPr/>
            <p:nvPr/>
          </p:nvGrpSpPr>
          <p:grpSpPr>
            <a:xfrm>
              <a:off x="2814479" y="7159587"/>
              <a:ext cx="3885275" cy="3885275"/>
              <a:chOff x="1002036" y="5106325"/>
              <a:chExt cx="3885275" cy="3885275"/>
            </a:xfrm>
          </p:grpSpPr>
          <p:sp>
            <p:nvSpPr>
              <p:cNvPr id="7" name="TextBox 6"/>
              <p:cNvSpPr txBox="1"/>
              <p:nvPr/>
            </p:nvSpPr>
            <p:spPr>
              <a:xfrm flipH="1">
                <a:off x="1322263" y="6377369"/>
                <a:ext cx="3096875" cy="1201172"/>
              </a:xfrm>
              <a:prstGeom prst="rect">
                <a:avLst/>
              </a:prstGeom>
              <a:noFill/>
            </p:spPr>
            <p:txBody>
              <a:bodyPr wrap="square" lIns="66936" tIns="33468" rIns="66936" bIns="33468" rtlCol="0">
                <a:spAutoFit/>
              </a:bodyPr>
              <a:lstStyle/>
              <a:p>
                <a:pPr marL="0" lvl="1" algn="ctr">
                  <a:tabLst>
                    <a:tab pos="497510" algn="l"/>
                  </a:tabLst>
                </a:pPr>
                <a:r>
                  <a:rPr lang="en-US" sz="2000" dirty="0" smtClean="0">
                    <a:solidFill>
                      <a:schemeClr val="bg1"/>
                    </a:solidFill>
                    <a:cs typeface="Arial" pitchFamily="34" charset="0"/>
                  </a:rPr>
                  <a:t>Faring</a:t>
                </a:r>
                <a:endParaRPr lang="en-US" sz="20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002036" y="5106325"/>
                <a:ext cx="3885275" cy="388527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3" dirty="0"/>
              </a:p>
            </p:txBody>
          </p:sp>
        </p:grpSp>
        <p:pic>
          <p:nvPicPr>
            <p:cNvPr id="23" name="Picture 4" descr="E:\ELISA\MEDIA ESPA IPS KELAS 4\BAB 1\Tanda panah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70702">
              <a:off x="2522874" y="6186814"/>
              <a:ext cx="1153258" cy="1145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2858402" y="2092110"/>
            <a:ext cx="1250009" cy="1305203"/>
            <a:chOff x="7344312" y="5686694"/>
            <a:chExt cx="4000030" cy="4176651"/>
          </a:xfrm>
        </p:grpSpPr>
        <p:grpSp>
          <p:nvGrpSpPr>
            <p:cNvPr id="20" name="Group 19"/>
            <p:cNvGrpSpPr/>
            <p:nvPr/>
          </p:nvGrpSpPr>
          <p:grpSpPr>
            <a:xfrm>
              <a:off x="7941356" y="5686694"/>
              <a:ext cx="3402986" cy="3402986"/>
              <a:chOff x="7917708" y="4598014"/>
              <a:chExt cx="3402986" cy="3402986"/>
            </a:xfrm>
          </p:grpSpPr>
          <p:sp>
            <p:nvSpPr>
              <p:cNvPr id="8" name="TextBox 7"/>
              <p:cNvSpPr txBox="1"/>
              <p:nvPr/>
            </p:nvSpPr>
            <p:spPr>
              <a:xfrm flipH="1">
                <a:off x="8040415" y="5681777"/>
                <a:ext cx="3096874" cy="1201171"/>
              </a:xfrm>
              <a:prstGeom prst="rect">
                <a:avLst/>
              </a:prstGeom>
              <a:noFill/>
            </p:spPr>
            <p:txBody>
              <a:bodyPr wrap="square" lIns="66936" tIns="33468" rIns="66936" bIns="33468" rtlCol="0">
                <a:spAutoFit/>
              </a:bodyPr>
              <a:lstStyle/>
              <a:p>
                <a:pPr marL="0" lvl="1" algn="ctr">
                  <a:tabLst>
                    <a:tab pos="497510" algn="l"/>
                  </a:tabLst>
                </a:pPr>
                <a:r>
                  <a:rPr lang="en-US" sz="2000" dirty="0" err="1" smtClean="0">
                    <a:solidFill>
                      <a:schemeClr val="bg1"/>
                    </a:solidFill>
                    <a:cs typeface="Arial" pitchFamily="34" charset="0"/>
                  </a:rPr>
                  <a:t>Trakea</a:t>
                </a:r>
                <a:endParaRPr lang="en-US" sz="20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7917708" y="4598014"/>
                <a:ext cx="3402986" cy="340298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3" dirty="0"/>
              </a:p>
            </p:txBody>
          </p:sp>
        </p:grpSp>
        <p:pic>
          <p:nvPicPr>
            <p:cNvPr id="24" name="Picture 4" descr="E:\ELISA\MEDIA ESPA IPS KELAS 4\BAB 1\Tanda panah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35343">
              <a:off x="7344312" y="8717928"/>
              <a:ext cx="1153258" cy="1145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5478485" y="1574291"/>
            <a:ext cx="1197686" cy="1399499"/>
            <a:chOff x="16230600" y="5047930"/>
            <a:chExt cx="3832595" cy="4478396"/>
          </a:xfrm>
        </p:grpSpPr>
        <p:grpSp>
          <p:nvGrpSpPr>
            <p:cNvPr id="18" name="Group 17"/>
            <p:cNvGrpSpPr/>
            <p:nvPr/>
          </p:nvGrpSpPr>
          <p:grpSpPr>
            <a:xfrm>
              <a:off x="16230600" y="5047930"/>
              <a:ext cx="3832595" cy="3797646"/>
              <a:chOff x="16459200" y="4431954"/>
              <a:chExt cx="3832595" cy="3797646"/>
            </a:xfrm>
          </p:grpSpPr>
          <p:sp>
            <p:nvSpPr>
              <p:cNvPr id="10" name="TextBox 9"/>
              <p:cNvSpPr txBox="1"/>
              <p:nvPr/>
            </p:nvSpPr>
            <p:spPr>
              <a:xfrm flipH="1">
                <a:off x="16459200" y="5681777"/>
                <a:ext cx="3832595" cy="1201171"/>
              </a:xfrm>
              <a:prstGeom prst="rect">
                <a:avLst/>
              </a:prstGeom>
              <a:noFill/>
            </p:spPr>
            <p:txBody>
              <a:bodyPr wrap="square" lIns="66936" tIns="33468" rIns="66936" bIns="33468" rtlCol="0">
                <a:spAutoFit/>
              </a:bodyPr>
              <a:lstStyle/>
              <a:p>
                <a:pPr marL="0" lvl="1" algn="ctr">
                  <a:tabLst>
                    <a:tab pos="497510" algn="l"/>
                  </a:tabLst>
                </a:pPr>
                <a:r>
                  <a:rPr lang="en-US" sz="2000" dirty="0" smtClean="0">
                    <a:solidFill>
                      <a:schemeClr val="bg1"/>
                    </a:solidFill>
                    <a:cs typeface="Arial" pitchFamily="34" charset="0"/>
                  </a:rPr>
                  <a:t>Alveolus</a:t>
                </a:r>
                <a:endParaRPr lang="en-US" sz="20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6459200" y="4431954"/>
                <a:ext cx="3797646" cy="379764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3" dirty="0"/>
              </a:p>
            </p:txBody>
          </p:sp>
        </p:grpSp>
        <p:pic>
          <p:nvPicPr>
            <p:cNvPr id="27" name="Picture 4" descr="E:\ELISA\MEDIA ESPA IPS KELAS 4\BAB 1\Tanda panah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93959">
              <a:off x="17935464" y="7673165"/>
              <a:ext cx="1865846" cy="1853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4152"/>
            <a:ext cx="9144000" cy="8503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500" y="2232866"/>
            <a:ext cx="2132855" cy="268283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545970" y="2986174"/>
            <a:ext cx="1324098" cy="1119178"/>
            <a:chOff x="2103090" y="7159587"/>
            <a:chExt cx="4596664" cy="3885275"/>
          </a:xfrm>
        </p:grpSpPr>
        <p:grpSp>
          <p:nvGrpSpPr>
            <p:cNvPr id="37" name="Group 36"/>
            <p:cNvGrpSpPr/>
            <p:nvPr/>
          </p:nvGrpSpPr>
          <p:grpSpPr>
            <a:xfrm>
              <a:off x="2814479" y="7159587"/>
              <a:ext cx="3885275" cy="3885275"/>
              <a:chOff x="1002036" y="5106325"/>
              <a:chExt cx="3885275" cy="3885275"/>
            </a:xfrm>
          </p:grpSpPr>
          <p:sp>
            <p:nvSpPr>
              <p:cNvPr id="39" name="TextBox 38"/>
              <p:cNvSpPr txBox="1"/>
              <p:nvPr/>
            </p:nvSpPr>
            <p:spPr>
              <a:xfrm flipH="1">
                <a:off x="1322262" y="6377368"/>
                <a:ext cx="3096874" cy="1303099"/>
              </a:xfrm>
              <a:prstGeom prst="rect">
                <a:avLst/>
              </a:prstGeom>
              <a:noFill/>
            </p:spPr>
            <p:txBody>
              <a:bodyPr wrap="square" lIns="66936" tIns="33468" rIns="66936" bIns="33468" rtlCol="0">
                <a:spAutoFit/>
              </a:bodyPr>
              <a:lstStyle/>
              <a:p>
                <a:pPr marL="0" lvl="1" algn="ctr">
                  <a:tabLst>
                    <a:tab pos="497510" algn="l"/>
                  </a:tabLst>
                </a:pPr>
                <a:r>
                  <a:rPr lang="en-US" sz="2000" dirty="0" err="1" smtClean="0">
                    <a:solidFill>
                      <a:schemeClr val="bg1"/>
                    </a:solidFill>
                    <a:cs typeface="Arial" pitchFamily="34" charset="0"/>
                  </a:rPr>
                  <a:t>Laring</a:t>
                </a:r>
                <a:endParaRPr lang="en-US" sz="20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002036" y="5106325"/>
                <a:ext cx="3885275" cy="388527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3" dirty="0"/>
              </a:p>
            </p:txBody>
          </p:sp>
        </p:grpSp>
        <p:pic>
          <p:nvPicPr>
            <p:cNvPr id="38" name="Picture 4" descr="E:\ELISA\MEDIA ESPA IPS KELAS 4\BAB 1\Tanda panah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70702">
              <a:off x="2099169" y="7446880"/>
              <a:ext cx="1153258" cy="1145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5486400" y="2806151"/>
            <a:ext cx="1318882" cy="1176443"/>
            <a:chOff x="13669509" y="7121026"/>
            <a:chExt cx="4220421" cy="3764618"/>
          </a:xfrm>
        </p:grpSpPr>
        <p:grpSp>
          <p:nvGrpSpPr>
            <p:cNvPr id="48" name="Group 47"/>
            <p:cNvGrpSpPr/>
            <p:nvPr/>
          </p:nvGrpSpPr>
          <p:grpSpPr>
            <a:xfrm>
              <a:off x="14057336" y="7121026"/>
              <a:ext cx="3832594" cy="3764618"/>
              <a:chOff x="13772767" y="4129896"/>
              <a:chExt cx="3832594" cy="3764618"/>
            </a:xfrm>
          </p:grpSpPr>
          <p:sp>
            <p:nvSpPr>
              <p:cNvPr id="50" name="TextBox 49"/>
              <p:cNvSpPr txBox="1"/>
              <p:nvPr/>
            </p:nvSpPr>
            <p:spPr>
              <a:xfrm flipH="1">
                <a:off x="13772767" y="5403205"/>
                <a:ext cx="3832594" cy="1102685"/>
              </a:xfrm>
              <a:prstGeom prst="rect">
                <a:avLst/>
              </a:prstGeom>
              <a:noFill/>
            </p:spPr>
            <p:txBody>
              <a:bodyPr wrap="square" lIns="66936" tIns="33468" rIns="66936" bIns="33468" rtlCol="0">
                <a:spAutoFit/>
              </a:bodyPr>
              <a:lstStyle/>
              <a:p>
                <a:pPr marL="0" lvl="1" algn="ctr">
                  <a:tabLst>
                    <a:tab pos="497510" algn="l"/>
                  </a:tabLst>
                </a:pPr>
                <a:r>
                  <a:rPr lang="en-US" dirty="0" err="1" smtClean="0">
                    <a:solidFill>
                      <a:schemeClr val="bg1"/>
                    </a:solidFill>
                    <a:cs typeface="Arial" pitchFamily="34" charset="0"/>
                  </a:rPr>
                  <a:t>Bronkiolus</a:t>
                </a:r>
                <a:endParaRPr lang="en-US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13840745" y="4129896"/>
                <a:ext cx="3764616" cy="376461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3" dirty="0"/>
              </a:p>
            </p:txBody>
          </p:sp>
        </p:grpSp>
        <p:pic>
          <p:nvPicPr>
            <p:cNvPr id="49" name="Picture 4" descr="E:\ELISA\MEDIA ESPA IPS KELAS 4\BAB 1\Tanda panah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29616" flipH="1">
              <a:off x="13669509" y="7153907"/>
              <a:ext cx="1153257" cy="1145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4064151" y="2398162"/>
            <a:ext cx="1540761" cy="1215575"/>
            <a:chOff x="10979337" y="7102290"/>
            <a:chExt cx="4930434" cy="3889840"/>
          </a:xfrm>
        </p:grpSpPr>
        <p:grpSp>
          <p:nvGrpSpPr>
            <p:cNvPr id="19" name="Group 18"/>
            <p:cNvGrpSpPr/>
            <p:nvPr/>
          </p:nvGrpSpPr>
          <p:grpSpPr>
            <a:xfrm>
              <a:off x="12077176" y="7589144"/>
              <a:ext cx="3832595" cy="3402986"/>
              <a:chOff x="11792607" y="4598014"/>
              <a:chExt cx="3832595" cy="3402986"/>
            </a:xfrm>
          </p:grpSpPr>
          <p:sp>
            <p:nvSpPr>
              <p:cNvPr id="9" name="TextBox 8"/>
              <p:cNvSpPr txBox="1"/>
              <p:nvPr/>
            </p:nvSpPr>
            <p:spPr>
              <a:xfrm flipH="1">
                <a:off x="11792607" y="5681777"/>
                <a:ext cx="3832595" cy="1201171"/>
              </a:xfrm>
              <a:prstGeom prst="rect">
                <a:avLst/>
              </a:prstGeom>
              <a:noFill/>
            </p:spPr>
            <p:txBody>
              <a:bodyPr wrap="square" lIns="66936" tIns="33468" rIns="66936" bIns="33468" rtlCol="0">
                <a:spAutoFit/>
              </a:bodyPr>
              <a:lstStyle/>
              <a:p>
                <a:pPr marL="0" lvl="1" algn="ctr">
                  <a:tabLst>
                    <a:tab pos="497510" algn="l"/>
                  </a:tabLst>
                </a:pPr>
                <a:r>
                  <a:rPr lang="en-US" sz="2000" dirty="0" err="1">
                    <a:solidFill>
                      <a:schemeClr val="bg1"/>
                    </a:solidFill>
                    <a:cs typeface="Arial" pitchFamily="34" charset="0"/>
                  </a:rPr>
                  <a:t>Bronkus</a:t>
                </a:r>
                <a:endParaRPr lang="en-US" sz="20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2048273" y="4598014"/>
                <a:ext cx="3402986" cy="340298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3" dirty="0"/>
              </a:p>
            </p:txBody>
          </p:sp>
        </p:grpSp>
        <p:pic>
          <p:nvPicPr>
            <p:cNvPr id="25" name="Picture 4" descr="E:\ELISA\MEDIA ESPA IPS KELAS 4\BAB 1\Tanda panah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29616" flipH="1">
              <a:off x="10979337" y="7102290"/>
              <a:ext cx="2043849" cy="2029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 rot="19154685">
            <a:off x="4439296" y="1717525"/>
            <a:ext cx="140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Paru-paru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89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2595</TotalTime>
  <Words>1495</Words>
  <Application>Microsoft Office PowerPoint</Application>
  <PresentationFormat>On-screen Show (16:9)</PresentationFormat>
  <Paragraphs>296</Paragraphs>
  <Slides>40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Adobe Fan Heiti Std B</vt:lpstr>
      <vt:lpstr>ＭＳ Ｐゴシック</vt:lpstr>
      <vt:lpstr>Arial</vt:lpstr>
      <vt:lpstr>Arial Narrow</vt:lpstr>
      <vt:lpstr>Calibri</vt:lpstr>
      <vt:lpstr>Gilam</vt:lpstr>
      <vt:lpstr>Gilam SemiBold</vt:lpstr>
      <vt:lpstr>MV Boli</vt:lpstr>
      <vt:lpstr>Open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Apa itu zat pembangun?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Leny Latifah</dc:creator>
  <cp:lastModifiedBy>LENY</cp:lastModifiedBy>
  <cp:revision>289</cp:revision>
  <dcterms:created xsi:type="dcterms:W3CDTF">2006-08-16T00:00:00Z</dcterms:created>
  <dcterms:modified xsi:type="dcterms:W3CDTF">2022-08-06T05:39:59Z</dcterms:modified>
</cp:coreProperties>
</file>