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D6"/>
    <a:srgbClr val="B34072"/>
    <a:srgbClr val="696EFF"/>
    <a:srgbClr val="F4D8BD"/>
    <a:srgbClr val="E64E5E"/>
    <a:srgbClr val="1DC0E9"/>
    <a:srgbClr val="3669C2"/>
    <a:srgbClr val="E6AADC"/>
    <a:srgbClr val="EB4F9A"/>
    <a:srgbClr val="A36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7D0E-6B22-4BA1-83A6-24BB9763077E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0313-E1A9-4816-989B-FE2338B6E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073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B4272-3162-1774-190A-41C996F74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5FAA2C-3893-76F6-7651-4D239CA23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FD2E72-E943-2E37-A867-C697F09C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0B27A-2B1D-4B29-B235-7D4D10D2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4D511-BC2A-40AF-9DB8-762B05A0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B4F90-E682-18DF-DC4D-0CCAE54B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AF4D86-BF6E-1D8C-EDF8-88778F7EE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CD9F6-19BE-B245-73F3-9C53B434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A954DE-A5E6-F6C3-42D0-21FD0CC3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5D8B8-96C1-2492-6E75-91C48452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4EEC1C-D0C0-2DD8-A342-6D6A869EB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D58FD5-7233-A921-052C-8A02A006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80B38-3048-226D-C774-A7A8C273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88BAE-D9EB-F859-E4B1-2F8CEE47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2E100-6126-469E-EFF8-E7986846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" y="1"/>
            <a:ext cx="8790948" cy="685812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2655800"/>
            <a:ext cx="712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6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15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0F2C9-E277-754E-680B-C468F9AB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C5FF3-ED7D-8080-A79C-DF57A9AC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58FC2-2C8E-432E-0276-C791A38B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65A795-A298-D511-CCD6-848442F7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913E5-D982-E9FB-09DF-37275CE8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D958F-7A11-53C8-9534-00CDDCA0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DE8FB-5B7F-BC5A-46DD-BBD6775D5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0D96E2-F9A4-3CC5-48F2-D40C3C53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05771-D778-6118-9201-FD8699EB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4EF6-8FFE-059C-773F-469E8859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695E5-C46C-0E74-B7F1-BDB28E9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AA72C-9203-11F4-E553-FF8D70CB1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B95A2C-90CE-A968-B644-3D6C0A97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40B727-5BE9-9CB8-9C66-CD4D1332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86860-AE10-31B8-B977-4B3C0267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06B550-DBBC-EC0A-217D-B9C40B85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83689-F0FE-2426-A782-71149FFC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81DE2-D280-0AEF-E066-ABD9CE7D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D9315F-A422-9102-3550-2DF9E8C5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BF571C-02C9-070D-D78E-E44A8F8F5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340588-DCA5-7B16-D438-DB398BD6E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947E9C-FE73-BA83-DF73-9CEC5248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8B2C68-7D09-3454-4506-3DF2269F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42C471-A95F-2001-7969-77F1A808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FD1AB-3F57-E9CC-51E2-869CDB47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037D15-7355-0B7E-0A09-13D74B12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D6AA96-3F08-18BF-1ED1-C93A614F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2393A9-39EA-2EEC-A196-732D9C89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7D339D-E131-F06C-87A4-BC64E7FD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14102B-F2BB-9B45-7F6C-214CA267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98D5B6-2BFB-3B71-6B66-87CBF1E8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29ECC-DF08-128B-A955-0CB69BF5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62D06-2B75-1F58-2F03-0C9E3155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38205-B772-DC41-7121-8CB0AA05C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7DC68-8681-76CB-0300-698C322C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2A52C6-6FF9-3742-5609-EEDFE71A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AB4365-A536-DDB5-BDEE-0BE77636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2B1FE-4313-7C98-5188-36691C66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656945-004B-5C62-C7C4-CEA3BA38D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7CFC65-6BA7-FE8F-EBF7-31305D6E7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CB9C38-BC03-4F83-EDA3-CC8AC93B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0EE420-2AA3-F6C8-9D3B-368E14C8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B0964-33AF-E472-190E-3389F5D4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F7A841-9A21-9DA6-646B-400DD3E3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9AD00E-BBFA-8A85-2F70-85D7AC70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CA9FE-6C3A-DEF8-F1EE-E9E1A053D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E214-A115-4C14-85B1-CF83A9BD927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297C5-8E3F-99BE-8B25-8F2FE080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7B470D-9551-F8C3-A1F9-69A6AAE02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654A-9B35-4345-B6FC-69762E9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264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649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80901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678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80900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80">
        <p14:reveal/>
      </p:transition>
    </mc:Choice>
    <mc:Fallback xmlns=""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A8E1DF-4061-26BE-ABA4-A28A59369907}"/>
              </a:ext>
            </a:extLst>
          </p:cNvPr>
          <p:cNvSpPr txBox="1"/>
          <p:nvPr/>
        </p:nvSpPr>
        <p:spPr>
          <a:xfrm>
            <a:off x="1629080" y="855441"/>
            <a:ext cx="3047709" cy="510778"/>
          </a:xfrm>
          <a:prstGeom prst="roundRect">
            <a:avLst/>
          </a:prstGeom>
          <a:solidFill>
            <a:srgbClr val="FDCD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b. Alat </a:t>
            </a:r>
            <a:r>
              <a:rPr lang="en-US" sz="2400" b="1" dirty="0" err="1">
                <a:solidFill>
                  <a:schemeClr val="tx1"/>
                </a:solidFill>
              </a:rPr>
              <a:t>Musik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Pukul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D9BA6-3D17-AF0A-3F58-0A0FFE647DB1}"/>
              </a:ext>
            </a:extLst>
          </p:cNvPr>
          <p:cNvSpPr txBox="1"/>
          <p:nvPr/>
        </p:nvSpPr>
        <p:spPr>
          <a:xfrm>
            <a:off x="521064" y="189039"/>
            <a:ext cx="4115602" cy="510778"/>
          </a:xfrm>
          <a:prstGeom prst="wedgeRoundRectCallout">
            <a:avLst>
              <a:gd name="adj1" fmla="val -53250"/>
              <a:gd name="adj2" fmla="val -25543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Cara </a:t>
            </a:r>
            <a:r>
              <a:rPr lang="en-US" sz="2400" b="1" dirty="0" err="1"/>
              <a:t>memainkan</a:t>
            </a:r>
            <a:r>
              <a:rPr lang="en-US" sz="2400" b="1" dirty="0"/>
              <a:t> Alat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FECFCCC-3E6D-698C-6FF7-48134BAA9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9050" y="1173296"/>
            <a:ext cx="3047710" cy="521597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F9EF1E7D-6FA0-C38C-D34D-6CD4C2E05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4" r="50000" b="1"/>
          <a:stretch/>
        </p:blipFill>
        <p:spPr>
          <a:xfrm>
            <a:off x="4982400" y="4660680"/>
            <a:ext cx="1886210" cy="172859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86E94F3B-E435-4CE3-B971-37D6324D6B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5" b="32460"/>
          <a:stretch/>
        </p:blipFill>
        <p:spPr>
          <a:xfrm>
            <a:off x="1309689" y="4641774"/>
            <a:ext cx="3686493" cy="178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49B86-7E08-12DF-31F1-9FAC413B6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8CF096-8BFA-4B7A-3D5F-32C6062AEB33}"/>
              </a:ext>
            </a:extLst>
          </p:cNvPr>
          <p:cNvSpPr txBox="1"/>
          <p:nvPr/>
        </p:nvSpPr>
        <p:spPr>
          <a:xfrm>
            <a:off x="521064" y="1587164"/>
            <a:ext cx="7704945" cy="1168539"/>
          </a:xfrm>
          <a:prstGeom prst="wedgeEllipseCallout">
            <a:avLst>
              <a:gd name="adj1" fmla="val 57461"/>
              <a:gd name="adj2" fmla="val 33156"/>
            </a:avLst>
          </a:prstGeom>
          <a:solidFill>
            <a:srgbClr val="FDCDD6"/>
          </a:solidFill>
          <a:ln w="28575">
            <a:solidFill>
              <a:srgbClr val="B34072"/>
            </a:solidFill>
            <a:extLst>
              <a:ext uri="{C807C97D-BFC1-408E-A445-0C87EB9F89A2}">
                <ask:lineSketchStyleProps xmlns:ask="http://schemas.microsoft.com/office/drawing/2018/sketchyshapes" xmlns="" sd="1989183907">
                  <a:prstGeom prst="wedgeEllipseCallout">
                    <a:avLst>
                      <a:gd name="adj1" fmla="val 63262"/>
                      <a:gd name="adj2" fmla="val 343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Alat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/>
              <a:t>pukul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menghasilkan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suara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ketika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dipukul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atau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ditabuh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AF82F8D5-1C05-52D1-CFAB-5CA31E94B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7"/>
          <a:stretch/>
        </p:blipFill>
        <p:spPr>
          <a:xfrm>
            <a:off x="1309689" y="2951393"/>
            <a:ext cx="3686493" cy="172859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24B7BF7F-382B-69B5-20DE-7D1B673DDC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667"/>
          <a:stretch/>
        </p:blipFill>
        <p:spPr>
          <a:xfrm>
            <a:off x="4996182" y="2932487"/>
            <a:ext cx="1872428" cy="17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A8E1DF-4061-26BE-ABA4-A28A59369907}"/>
              </a:ext>
            </a:extLst>
          </p:cNvPr>
          <p:cNvSpPr txBox="1"/>
          <p:nvPr/>
        </p:nvSpPr>
        <p:spPr>
          <a:xfrm>
            <a:off x="1588957" y="1183418"/>
            <a:ext cx="3047709" cy="510778"/>
          </a:xfrm>
          <a:prstGeom prst="roundRect">
            <a:avLst/>
          </a:prstGeom>
          <a:solidFill>
            <a:srgbClr val="FDCD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c. Alat </a:t>
            </a:r>
            <a:r>
              <a:rPr lang="en-US" sz="2400" b="1" dirty="0" err="1">
                <a:solidFill>
                  <a:schemeClr val="tx1"/>
                </a:solidFill>
              </a:rPr>
              <a:t>Musik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Gesek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D9BA6-3D17-AF0A-3F58-0A0FFE647DB1}"/>
              </a:ext>
            </a:extLst>
          </p:cNvPr>
          <p:cNvSpPr txBox="1"/>
          <p:nvPr/>
        </p:nvSpPr>
        <p:spPr>
          <a:xfrm>
            <a:off x="521064" y="431145"/>
            <a:ext cx="4115602" cy="510778"/>
          </a:xfrm>
          <a:prstGeom prst="wedgeRoundRectCallout">
            <a:avLst>
              <a:gd name="adj1" fmla="val -53250"/>
              <a:gd name="adj2" fmla="val -25543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Cara </a:t>
            </a:r>
            <a:r>
              <a:rPr lang="en-US" sz="2400" b="1" dirty="0" err="1"/>
              <a:t>memainkan</a:t>
            </a:r>
            <a:r>
              <a:rPr lang="en-US" sz="2400" b="1" dirty="0"/>
              <a:t> Alat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pic>
        <p:nvPicPr>
          <p:cNvPr id="4" name="Picture 3" descr="A close-up of 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xmlns="" id="{1C4B353E-2E2E-6508-B477-0C99D21AE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3" y="1757090"/>
            <a:ext cx="3414443" cy="4669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49B86-7E08-12DF-31F1-9FAC413B6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8CF096-8BFA-4B7A-3D5F-32C6062AEB33}"/>
              </a:ext>
            </a:extLst>
          </p:cNvPr>
          <p:cNvSpPr txBox="1"/>
          <p:nvPr/>
        </p:nvSpPr>
        <p:spPr>
          <a:xfrm>
            <a:off x="4962608" y="203600"/>
            <a:ext cx="5890271" cy="2108299"/>
          </a:xfrm>
          <a:prstGeom prst="cloudCallout">
            <a:avLst>
              <a:gd name="adj1" fmla="val -77476"/>
              <a:gd name="adj2" fmla="val 50624"/>
            </a:avLst>
          </a:prstGeom>
          <a:solidFill>
            <a:srgbClr val="FDCDD6"/>
          </a:solidFill>
          <a:ln w="38100">
            <a:solidFill>
              <a:srgbClr val="B34072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89183907">
                  <a:prstGeom prst="cloudCallout">
                    <a:avLst>
                      <a:gd name="adj1" fmla="val -71477"/>
                      <a:gd name="adj2" fmla="val 4026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/>
              <a:t>gesek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menghasilkan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suara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ketika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dawai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digesek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3160DFA8-43C0-98DD-7732-0128F0A43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23" y="2621473"/>
            <a:ext cx="7827954" cy="27947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B3407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77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A8E1DF-4061-26BE-ABA4-A28A59369907}"/>
              </a:ext>
            </a:extLst>
          </p:cNvPr>
          <p:cNvSpPr txBox="1"/>
          <p:nvPr/>
        </p:nvSpPr>
        <p:spPr>
          <a:xfrm>
            <a:off x="1588957" y="1126305"/>
            <a:ext cx="3047709" cy="510778"/>
          </a:xfrm>
          <a:prstGeom prst="roundRect">
            <a:avLst/>
          </a:prstGeom>
          <a:solidFill>
            <a:srgbClr val="FDCD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d. Alat </a:t>
            </a:r>
            <a:r>
              <a:rPr lang="en-US" sz="2400" b="1" dirty="0" err="1">
                <a:solidFill>
                  <a:schemeClr val="tx1"/>
                </a:solidFill>
              </a:rPr>
              <a:t>Musik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Petik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D9BA6-3D17-AF0A-3F58-0A0FFE647DB1}"/>
              </a:ext>
            </a:extLst>
          </p:cNvPr>
          <p:cNvSpPr txBox="1"/>
          <p:nvPr/>
        </p:nvSpPr>
        <p:spPr>
          <a:xfrm>
            <a:off x="521064" y="431145"/>
            <a:ext cx="4115602" cy="510778"/>
          </a:xfrm>
          <a:prstGeom prst="wedgeRoundRectCallout">
            <a:avLst>
              <a:gd name="adj1" fmla="val -53250"/>
              <a:gd name="adj2" fmla="val -25543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Cara </a:t>
            </a:r>
            <a:r>
              <a:rPr lang="en-US" sz="2400" b="1" dirty="0" err="1"/>
              <a:t>memainkan</a:t>
            </a:r>
            <a:r>
              <a:rPr lang="en-US" sz="2400" b="1" dirty="0"/>
              <a:t> Alat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pic>
        <p:nvPicPr>
          <p:cNvPr id="4" name="Picture 3" descr="A close-up of 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xmlns="" id="{1C4B353E-2E2E-6508-B477-0C99D21AE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416"/>
            <a:ext cx="3414443" cy="4669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49B86-7E08-12DF-31F1-9FAC413B6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130EBD1C-61FC-B7E4-5AFF-AE92BA2A1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03" y="3203436"/>
            <a:ext cx="4562994" cy="3027335"/>
          </a:xfrm>
          <a:prstGeom prst="rect">
            <a:avLst/>
          </a:prstGeom>
          <a:ln w="57150">
            <a:solidFill>
              <a:srgbClr val="B3407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8CF096-8BFA-4B7A-3D5F-32C6062AEB33}"/>
              </a:ext>
            </a:extLst>
          </p:cNvPr>
          <p:cNvSpPr txBox="1"/>
          <p:nvPr/>
        </p:nvSpPr>
        <p:spPr>
          <a:xfrm>
            <a:off x="5397709" y="285332"/>
            <a:ext cx="6489877" cy="2764215"/>
          </a:xfrm>
          <a:prstGeom prst="cloudCallout">
            <a:avLst>
              <a:gd name="adj1" fmla="val -84767"/>
              <a:gd name="adj2" fmla="val 29026"/>
            </a:avLst>
          </a:prstGeom>
          <a:solidFill>
            <a:srgbClr val="FDCDD6"/>
          </a:solidFill>
          <a:ln w="38100">
            <a:solidFill>
              <a:srgbClr val="B34072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89183907">
                  <a:prstGeom prst="cloudCallout">
                    <a:avLst>
                      <a:gd name="adj1" fmla="val -74018"/>
                      <a:gd name="adj2" fmla="val 4080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/>
              <a:t>gesek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menghasilkan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ketika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senar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atau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dawai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digetarkan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melalui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petikan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05604C-63C7-6CE7-692B-305F1024ECA4}"/>
              </a:ext>
            </a:extLst>
          </p:cNvPr>
          <p:cNvSpPr txBox="1"/>
          <p:nvPr/>
        </p:nvSpPr>
        <p:spPr>
          <a:xfrm>
            <a:off x="1588957" y="923893"/>
            <a:ext cx="3047709" cy="510778"/>
          </a:xfrm>
          <a:prstGeom prst="roundRect">
            <a:avLst/>
          </a:prstGeom>
          <a:solidFill>
            <a:srgbClr val="FDCD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d. Alat </a:t>
            </a:r>
            <a:r>
              <a:rPr lang="en-US" sz="2400" b="1" dirty="0" err="1">
                <a:solidFill>
                  <a:schemeClr val="tx1"/>
                </a:solidFill>
              </a:rPr>
              <a:t>Musik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A4088F-123E-8101-9550-5E595E654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 flipH="1">
            <a:off x="9144780" y="1595927"/>
            <a:ext cx="2907474" cy="4882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88B6E2-23AB-D148-64C7-D2DB7DB94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0AB3A-A445-AE57-C3A2-556FB81B3A9F}"/>
              </a:ext>
            </a:extLst>
          </p:cNvPr>
          <p:cNvSpPr txBox="1"/>
          <p:nvPr/>
        </p:nvSpPr>
        <p:spPr>
          <a:xfrm>
            <a:off x="521064" y="253958"/>
            <a:ext cx="4115602" cy="510778"/>
          </a:xfrm>
          <a:prstGeom prst="wedgeRoundRectCallout">
            <a:avLst>
              <a:gd name="adj1" fmla="val -53250"/>
              <a:gd name="adj2" fmla="val -25543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Cara </a:t>
            </a:r>
            <a:r>
              <a:rPr lang="en-US" sz="2400" b="1" dirty="0" err="1"/>
              <a:t>memainkan</a:t>
            </a:r>
            <a:r>
              <a:rPr lang="en-US" sz="2400" b="1" dirty="0"/>
              <a:t> Alat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93361C-216E-B422-40F1-49C5B5EB2864}"/>
              </a:ext>
            </a:extLst>
          </p:cNvPr>
          <p:cNvSpPr txBox="1"/>
          <p:nvPr/>
        </p:nvSpPr>
        <p:spPr>
          <a:xfrm>
            <a:off x="1852279" y="1692354"/>
            <a:ext cx="7292501" cy="1736646"/>
          </a:xfrm>
          <a:prstGeom prst="wedgeRoundRectCallout">
            <a:avLst>
              <a:gd name="adj1" fmla="val 54858"/>
              <a:gd name="adj2" fmla="val 20021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Alat </a:t>
            </a:r>
            <a:r>
              <a:rPr lang="en-US" sz="3200" b="1" dirty="0" err="1"/>
              <a:t>musik</a:t>
            </a:r>
            <a:r>
              <a:rPr lang="en-US" sz="3200" b="1" dirty="0"/>
              <a:t> </a:t>
            </a:r>
            <a:r>
              <a:rPr lang="en-US" sz="3200" b="1" dirty="0" err="1"/>
              <a:t>tekan</a:t>
            </a:r>
            <a:r>
              <a:rPr lang="en-US" sz="3200" b="1" dirty="0"/>
              <a:t> </a:t>
            </a:r>
            <a:r>
              <a:rPr lang="en-US" sz="3200" b="1" dirty="0" err="1"/>
              <a:t>akan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menghasilkan</a:t>
            </a:r>
            <a:r>
              <a:rPr lang="en-US" sz="3200" b="1" dirty="0">
                <a:solidFill>
                  <a:srgbClr val="FFFF00"/>
                </a:solidFill>
              </a:rPr>
              <a:t> nada </a:t>
            </a:r>
            <a:r>
              <a:rPr lang="en-US" sz="3200" b="1" dirty="0" err="1">
                <a:solidFill>
                  <a:srgbClr val="FFFF00"/>
                </a:solidFill>
              </a:rPr>
              <a:t>dengan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cara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menekan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en-US" sz="3200" b="1" dirty="0" err="1"/>
              <a:t>Biasanya</a:t>
            </a:r>
            <a:r>
              <a:rPr lang="en-US" sz="3200" b="1" dirty="0"/>
              <a:t> yang </a:t>
            </a:r>
            <a:r>
              <a:rPr lang="en-US" sz="3200" b="1" dirty="0" err="1"/>
              <a:t>ditekan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tuts.</a:t>
            </a:r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4AC386A5-B4EB-77D4-5389-2E247D4A9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70" y="3588157"/>
            <a:ext cx="4603358" cy="2642614"/>
          </a:xfrm>
          <a:prstGeom prst="rect">
            <a:avLst/>
          </a:prstGeom>
          <a:ln w="76200">
            <a:solidFill>
              <a:srgbClr val="B34072"/>
            </a:solidFill>
          </a:ln>
        </p:spPr>
      </p:pic>
    </p:spTree>
    <p:extLst>
      <p:ext uri="{BB962C8B-B14F-4D97-AF65-F5344CB8AC3E}">
        <p14:creationId xmlns:p14="http://schemas.microsoft.com/office/powerpoint/2010/main" val="13386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5C11830A-8868-1F2D-1907-A43C38C37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02" y="1119060"/>
            <a:ext cx="5374317" cy="4865402"/>
          </a:xfrm>
          <a:prstGeom prst="rect">
            <a:avLst/>
          </a:prstGeom>
          <a:ln w="5715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49B407-276E-96FB-04E2-FBA888D91073}"/>
              </a:ext>
            </a:extLst>
          </p:cNvPr>
          <p:cNvSpPr txBox="1"/>
          <p:nvPr/>
        </p:nvSpPr>
        <p:spPr>
          <a:xfrm>
            <a:off x="524657" y="361973"/>
            <a:ext cx="4234077" cy="510778"/>
          </a:xfrm>
          <a:prstGeom prst="roundRect">
            <a:avLst/>
          </a:prstGeom>
          <a:solidFill>
            <a:srgbClr val="B34072"/>
          </a:solidFill>
          <a:ln>
            <a:solidFill>
              <a:srgbClr val="E6AAD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B. </a:t>
            </a:r>
            <a:r>
              <a:rPr lang="en-US" sz="2400" b="1" dirty="0" err="1"/>
              <a:t>Mengenal</a:t>
            </a:r>
            <a:r>
              <a:rPr lang="en-US" sz="2400" b="1" dirty="0"/>
              <a:t> dan </a:t>
            </a:r>
            <a:r>
              <a:rPr lang="en-US" sz="2400" b="1" dirty="0" err="1"/>
              <a:t>Berlatih</a:t>
            </a:r>
            <a:r>
              <a:rPr lang="en-US" sz="2400" b="1" dirty="0"/>
              <a:t> </a:t>
            </a:r>
            <a:r>
              <a:rPr lang="en-US" sz="2400" b="1" dirty="0" err="1"/>
              <a:t>Vokal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48C83D-F9A6-5EFA-5DD9-AC9819D82AC9}"/>
              </a:ext>
            </a:extLst>
          </p:cNvPr>
          <p:cNvSpPr txBox="1"/>
          <p:nvPr/>
        </p:nvSpPr>
        <p:spPr>
          <a:xfrm>
            <a:off x="779488" y="1034321"/>
            <a:ext cx="5202771" cy="510778"/>
          </a:xfrm>
          <a:prstGeom prst="wedgeRoundRectCallout">
            <a:avLst>
              <a:gd name="adj1" fmla="val -52338"/>
              <a:gd name="adj2" fmla="val -25543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1. Organ </a:t>
            </a:r>
            <a:r>
              <a:rPr lang="en-US" sz="2400" b="1" dirty="0" err="1"/>
              <a:t>Penghasil</a:t>
            </a:r>
            <a:r>
              <a:rPr lang="en-US" sz="2400" b="1" dirty="0"/>
              <a:t> </a:t>
            </a:r>
            <a:r>
              <a:rPr lang="en-US" sz="2400" b="1" dirty="0" err="1"/>
              <a:t>Suara</a:t>
            </a:r>
            <a:r>
              <a:rPr lang="en-US" sz="2400" b="1" dirty="0"/>
              <a:t> Pada </a:t>
            </a:r>
            <a:r>
              <a:rPr lang="en-US" sz="2400" b="1" dirty="0" err="1"/>
              <a:t>Manusia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3559C7-C31C-6EDE-7406-2A8B7EDB6DF7}"/>
              </a:ext>
            </a:extLst>
          </p:cNvPr>
          <p:cNvSpPr txBox="1"/>
          <p:nvPr/>
        </p:nvSpPr>
        <p:spPr>
          <a:xfrm>
            <a:off x="779488" y="1894439"/>
            <a:ext cx="4662307" cy="2485787"/>
          </a:xfrm>
          <a:prstGeom prst="wedgeRoundRectCallout">
            <a:avLst>
              <a:gd name="adj1" fmla="val 72097"/>
              <a:gd name="adj2" fmla="val -30223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Vokal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yang </a:t>
            </a:r>
            <a:r>
              <a:rPr lang="en-US" sz="2800" b="1" dirty="0" err="1"/>
              <a:t>dihasilkan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getaran</a:t>
            </a:r>
            <a:r>
              <a:rPr lang="en-US" sz="2800" b="1" dirty="0"/>
              <a:t> pita </a:t>
            </a:r>
            <a:r>
              <a:rPr lang="en-US" sz="2800" b="1" dirty="0" err="1"/>
              <a:t>suara</a:t>
            </a:r>
            <a:r>
              <a:rPr lang="en-US" sz="2800" b="1" dirty="0"/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disebabkan</a:t>
            </a:r>
            <a:r>
              <a:rPr lang="en-US" sz="2800" b="1" dirty="0">
                <a:solidFill>
                  <a:srgbClr val="FF0000"/>
                </a:solidFill>
              </a:rPr>
              <a:t> oleh </a:t>
            </a:r>
            <a:r>
              <a:rPr lang="en-US" sz="2800" b="1" dirty="0" err="1">
                <a:solidFill>
                  <a:srgbClr val="FF0000"/>
                </a:solidFill>
              </a:rPr>
              <a:t>udara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mengalir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paru-paru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306F72-DB83-F237-7514-9E6730632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B86245-7BDD-EFE7-FB37-67403C5C8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 flipH="1">
            <a:off x="192374" y="109684"/>
            <a:ext cx="1903749" cy="3197015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DAEB87CB-0E1D-665C-2A22-BE1A48EEE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9556341" y="3028014"/>
            <a:ext cx="2635659" cy="33727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FB78BB-39F2-FB1F-0E78-694E204EC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0AF9D0-D3D0-A5FB-992E-6281936C37C2}"/>
              </a:ext>
            </a:extLst>
          </p:cNvPr>
          <p:cNvSpPr txBox="1"/>
          <p:nvPr/>
        </p:nvSpPr>
        <p:spPr>
          <a:xfrm>
            <a:off x="2418410" y="457199"/>
            <a:ext cx="8629341" cy="783193"/>
          </a:xfrm>
          <a:prstGeom prst="wedgeRoundRectCallout">
            <a:avLst>
              <a:gd name="adj1" fmla="val -52276"/>
              <a:gd name="adj2" fmla="val -23226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a. Organ </a:t>
            </a:r>
            <a:r>
              <a:rPr lang="en-US" sz="2000" b="1" dirty="0" err="1">
                <a:solidFill>
                  <a:srgbClr val="FF0000"/>
                </a:solidFill>
              </a:rPr>
              <a:t>Penggerak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Berfungsi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menggerakkan</a:t>
            </a:r>
            <a:r>
              <a:rPr lang="en-US" sz="2000" b="1" dirty="0">
                <a:solidFill>
                  <a:schemeClr val="tx1"/>
                </a:solidFill>
              </a:rPr>
              <a:t> pita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bantuan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udara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mengenainya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4E1303-19F0-C8BB-28B0-FB95C3BD255D}"/>
              </a:ext>
            </a:extLst>
          </p:cNvPr>
          <p:cNvSpPr txBox="1"/>
          <p:nvPr/>
        </p:nvSpPr>
        <p:spPr>
          <a:xfrm>
            <a:off x="2418410" y="1450872"/>
            <a:ext cx="8629341" cy="1123712"/>
          </a:xfrm>
          <a:prstGeom prst="wedgeRoundRectCallout">
            <a:avLst>
              <a:gd name="adj1" fmla="val -52276"/>
              <a:gd name="adj2" fmla="val -23226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b. Organ </a:t>
            </a:r>
            <a:r>
              <a:rPr lang="en-US" sz="2000" b="1" dirty="0" err="1">
                <a:solidFill>
                  <a:srgbClr val="FF0000"/>
                </a:solidFill>
              </a:rPr>
              <a:t>Penggetar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Organ </a:t>
            </a:r>
            <a:r>
              <a:rPr lang="en-US" sz="2000" b="1" dirty="0" err="1">
                <a:solidFill>
                  <a:schemeClr val="tx1"/>
                </a:solidFill>
              </a:rPr>
              <a:t>penggetar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adalah</a:t>
            </a:r>
            <a:r>
              <a:rPr lang="en-US" sz="2000" b="1" dirty="0">
                <a:solidFill>
                  <a:schemeClr val="tx1"/>
                </a:solidFill>
              </a:rPr>
              <a:t> pita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Apabila</a:t>
            </a:r>
            <a:r>
              <a:rPr lang="en-US" sz="2000" b="1" dirty="0">
                <a:solidFill>
                  <a:schemeClr val="tx1"/>
                </a:solidFill>
              </a:rPr>
              <a:t> pita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tersentuh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udara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diembuskan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paru-paru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bergetar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menghasilkan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6785F4-007C-F564-93DD-0217CD6229FC}"/>
              </a:ext>
            </a:extLst>
          </p:cNvPr>
          <p:cNvSpPr txBox="1"/>
          <p:nvPr/>
        </p:nvSpPr>
        <p:spPr>
          <a:xfrm>
            <a:off x="926999" y="3432348"/>
            <a:ext cx="8629341" cy="1464231"/>
          </a:xfrm>
          <a:prstGeom prst="wedgeRoundRectCallout">
            <a:avLst>
              <a:gd name="adj1" fmla="val 52125"/>
              <a:gd name="adj2" fmla="val -2055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c. Alat </a:t>
            </a:r>
            <a:r>
              <a:rPr lang="en-US" sz="2000" b="1" dirty="0" err="1">
                <a:solidFill>
                  <a:srgbClr val="FF0000"/>
                </a:solidFill>
              </a:rPr>
              <a:t>ucap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atau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artikulasi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Mulut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terdiri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artikulator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titik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artikulasi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Artikulator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berupa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lidah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Titik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artikulator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antara</a:t>
            </a:r>
            <a:r>
              <a:rPr lang="en-US" sz="2000" b="1" dirty="0">
                <a:solidFill>
                  <a:schemeClr val="tx1"/>
                </a:solidFill>
              </a:rPr>
              <a:t> lain </a:t>
            </a:r>
            <a:r>
              <a:rPr lang="en-US" sz="2000" b="1" dirty="0" err="1">
                <a:solidFill>
                  <a:schemeClr val="tx1"/>
                </a:solidFill>
              </a:rPr>
              <a:t>gigi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gusi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langit-langit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keras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langit-langit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lunak</a:t>
            </a:r>
            <a:r>
              <a:rPr lang="en-US" sz="2000" b="1" dirty="0">
                <a:solidFill>
                  <a:schemeClr val="tx1"/>
                </a:solidFill>
              </a:rPr>
              <a:t>, dan </a:t>
            </a:r>
            <a:r>
              <a:rPr lang="en-US" sz="2000" b="1" dirty="0" err="1">
                <a:solidFill>
                  <a:schemeClr val="tx1"/>
                </a:solidFill>
              </a:rPr>
              <a:t>anak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tekak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1EFF24-A5D1-342C-AB79-D510E424C893}"/>
              </a:ext>
            </a:extLst>
          </p:cNvPr>
          <p:cNvSpPr txBox="1"/>
          <p:nvPr/>
        </p:nvSpPr>
        <p:spPr>
          <a:xfrm>
            <a:off x="927000" y="5040815"/>
            <a:ext cx="8629341" cy="1123712"/>
          </a:xfrm>
          <a:prstGeom prst="wedgeRoundRectCallout">
            <a:avLst>
              <a:gd name="adj1" fmla="val 52125"/>
              <a:gd name="adj2" fmla="val -2055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d. Resonator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Merupakan</a:t>
            </a:r>
            <a:r>
              <a:rPr lang="en-US" sz="2000" b="1" dirty="0">
                <a:solidFill>
                  <a:schemeClr val="tx1"/>
                </a:solidFill>
              </a:rPr>
              <a:t> organ </a:t>
            </a:r>
            <a:r>
              <a:rPr lang="en-US" sz="2000" b="1" dirty="0" err="1">
                <a:solidFill>
                  <a:schemeClr val="tx1"/>
                </a:solidFill>
              </a:rPr>
              <a:t>tubuh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berfungsi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memantulkan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getaran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ditimbulkan</a:t>
            </a:r>
            <a:r>
              <a:rPr lang="en-US" sz="2000" b="1" dirty="0">
                <a:solidFill>
                  <a:schemeClr val="tx1"/>
                </a:solidFill>
              </a:rPr>
              <a:t> oleh pita </a:t>
            </a:r>
            <a:r>
              <a:rPr lang="en-US" sz="2000" b="1" dirty="0" err="1">
                <a:solidFill>
                  <a:schemeClr val="tx1"/>
                </a:solidFill>
              </a:rPr>
              <a:t>suara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4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AA6F62-313D-373B-296C-CAA5634BEA82}"/>
              </a:ext>
            </a:extLst>
          </p:cNvPr>
          <p:cNvSpPr txBox="1"/>
          <p:nvPr/>
        </p:nvSpPr>
        <p:spPr>
          <a:xfrm>
            <a:off x="475579" y="260102"/>
            <a:ext cx="5313634" cy="510778"/>
          </a:xfrm>
          <a:prstGeom prst="wedgeRoundRectCallout">
            <a:avLst>
              <a:gd name="adj1" fmla="val -52338"/>
              <a:gd name="adj2" fmla="val -25543"/>
              <a:gd name="adj3" fmla="val 16667"/>
            </a:avLst>
          </a:prstGeom>
          <a:solidFill>
            <a:srgbClr val="B34072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Teknik </a:t>
            </a:r>
            <a:r>
              <a:rPr lang="en-US" sz="2400" b="1" dirty="0" err="1">
                <a:solidFill>
                  <a:schemeClr val="bg1"/>
                </a:solidFill>
              </a:rPr>
              <a:t>Bernyanyi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Baik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Benar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EA5EDB75-292D-D6DC-26F6-01CE3CE6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9216564" y="2563319"/>
            <a:ext cx="2975436" cy="3807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F48EEA-DE1F-5924-8315-0AB98D26C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01EE6C-7E43-631A-716A-1838DA232780}"/>
              </a:ext>
            </a:extLst>
          </p:cNvPr>
          <p:cNvSpPr txBox="1"/>
          <p:nvPr/>
        </p:nvSpPr>
        <p:spPr>
          <a:xfrm>
            <a:off x="1362192" y="1078695"/>
            <a:ext cx="7036230" cy="1328023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b="1" dirty="0" err="1">
                <a:solidFill>
                  <a:srgbClr val="FF0000"/>
                </a:solidFill>
              </a:rPr>
              <a:t>Pemanasan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chemeClr val="tx1"/>
                </a:solidFill>
              </a:rPr>
              <a:t>Pemanasan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sebelum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bernyanyi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membantu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menghasilkan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suara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stabil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sumbang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1DABF7-A836-DF04-A4CF-309D9C67BF4B}"/>
              </a:ext>
            </a:extLst>
          </p:cNvPr>
          <p:cNvSpPr txBox="1"/>
          <p:nvPr/>
        </p:nvSpPr>
        <p:spPr>
          <a:xfrm>
            <a:off x="1362192" y="2625941"/>
            <a:ext cx="7036230" cy="1328023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b. </a:t>
            </a:r>
            <a:r>
              <a:rPr lang="en-US" sz="2400" b="1" dirty="0" err="1">
                <a:solidFill>
                  <a:srgbClr val="FF0000"/>
                </a:solidFill>
              </a:rPr>
              <a:t>Postur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tubuh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bernyanyi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Postur</a:t>
            </a:r>
            <a:r>
              <a:rPr lang="en-US" sz="2400" b="1" dirty="0"/>
              <a:t> </a:t>
            </a:r>
            <a:r>
              <a:rPr lang="en-US" sz="2400" b="1" dirty="0" err="1"/>
              <a:t>berdiri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tegak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membagi</a:t>
            </a:r>
            <a:r>
              <a:rPr lang="en-US" sz="2400" b="1" dirty="0"/>
              <a:t> </a:t>
            </a:r>
            <a:r>
              <a:rPr lang="en-US" sz="2400" b="1" dirty="0" err="1"/>
              <a:t>beban</a:t>
            </a:r>
            <a:r>
              <a:rPr lang="en-US" sz="2400" b="1" dirty="0"/>
              <a:t> pada </a:t>
            </a:r>
            <a:r>
              <a:rPr lang="en-US" sz="2400" b="1" dirty="0" err="1"/>
              <a:t>kedua</a:t>
            </a:r>
            <a:r>
              <a:rPr lang="en-US" sz="2400" b="1" dirty="0"/>
              <a:t> kaki dan </a:t>
            </a:r>
            <a:r>
              <a:rPr lang="en-US" sz="2400" b="1" dirty="0" err="1"/>
              <a:t>membuatnya</a:t>
            </a:r>
            <a:r>
              <a:rPr lang="en-US" sz="2400" b="1" dirty="0"/>
              <a:t> </a:t>
            </a:r>
            <a:r>
              <a:rPr lang="en-US" sz="2400" b="1" dirty="0" err="1"/>
              <a:t>seimbang</a:t>
            </a:r>
            <a:r>
              <a:rPr lang="en-US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EBF41C-B15A-AB0E-6E48-41D51F3E94C1}"/>
              </a:ext>
            </a:extLst>
          </p:cNvPr>
          <p:cNvSpPr txBox="1"/>
          <p:nvPr/>
        </p:nvSpPr>
        <p:spPr>
          <a:xfrm>
            <a:off x="1362192" y="4186310"/>
            <a:ext cx="7036230" cy="1736646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c. Teknik </a:t>
            </a:r>
            <a:r>
              <a:rPr lang="en-US" sz="2400" b="1" dirty="0" err="1">
                <a:solidFill>
                  <a:srgbClr val="FF0000"/>
                </a:solidFill>
              </a:rPr>
              <a:t>pernapasan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Ketika </a:t>
            </a:r>
            <a:r>
              <a:rPr lang="en-US" sz="2400" b="1" dirty="0" err="1"/>
              <a:t>bernapas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sekitar</a:t>
            </a:r>
            <a:r>
              <a:rPr lang="en-US" sz="2400" b="1" dirty="0"/>
              <a:t> </a:t>
            </a:r>
            <a:r>
              <a:rPr lang="en-US" sz="2400" b="1" dirty="0" err="1"/>
              <a:t>perut</a:t>
            </a:r>
            <a:r>
              <a:rPr lang="en-US" sz="2400" b="1" dirty="0"/>
              <a:t> </a:t>
            </a:r>
            <a:r>
              <a:rPr lang="en-US" sz="2400" b="1" dirty="0" err="1"/>
              <a:t>dikembangkan</a:t>
            </a:r>
            <a:r>
              <a:rPr lang="en-US" sz="2400" b="1" dirty="0"/>
              <a:t>. Ketika </a:t>
            </a:r>
            <a:r>
              <a:rPr lang="en-US" sz="2400" b="1" dirty="0" err="1"/>
              <a:t>mengembuskan</a:t>
            </a:r>
            <a:r>
              <a:rPr lang="en-US" sz="2400" b="1" dirty="0"/>
              <a:t> napas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sekitar</a:t>
            </a:r>
            <a:r>
              <a:rPr lang="en-US" sz="2400" b="1" dirty="0"/>
              <a:t> </a:t>
            </a:r>
            <a:r>
              <a:rPr lang="en-US" sz="2400" b="1" dirty="0" err="1"/>
              <a:t>perut</a:t>
            </a:r>
            <a:r>
              <a:rPr lang="en-US" sz="2400" b="1" dirty="0"/>
              <a:t> </a:t>
            </a:r>
            <a:r>
              <a:rPr lang="en-US" sz="2400" b="1" dirty="0" err="1"/>
              <a:t>dikempiskan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AA6F62-313D-373B-296C-CAA5634BEA82}"/>
              </a:ext>
            </a:extLst>
          </p:cNvPr>
          <p:cNvSpPr txBox="1"/>
          <p:nvPr/>
        </p:nvSpPr>
        <p:spPr>
          <a:xfrm>
            <a:off x="464694" y="569625"/>
            <a:ext cx="5313634" cy="510778"/>
          </a:xfrm>
          <a:prstGeom prst="wedgeRoundRectCallout">
            <a:avLst>
              <a:gd name="adj1" fmla="val -52338"/>
              <a:gd name="adj2" fmla="val -25543"/>
              <a:gd name="adj3" fmla="val 16667"/>
            </a:avLst>
          </a:prstGeom>
          <a:solidFill>
            <a:srgbClr val="B34072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Teknik </a:t>
            </a:r>
            <a:r>
              <a:rPr lang="en-US" sz="2400" b="1" dirty="0" err="1">
                <a:solidFill>
                  <a:schemeClr val="bg1"/>
                </a:solidFill>
              </a:rPr>
              <a:t>Bernyanyi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Baik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Benar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EA5EDB75-292D-D6DC-26F6-01CE3CE6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9216564" y="2563319"/>
            <a:ext cx="2975436" cy="3807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F48EEA-DE1F-5924-8315-0AB98D26C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01EE6C-7E43-631A-716A-1838DA232780}"/>
              </a:ext>
            </a:extLst>
          </p:cNvPr>
          <p:cNvSpPr txBox="1"/>
          <p:nvPr/>
        </p:nvSpPr>
        <p:spPr>
          <a:xfrm>
            <a:off x="1394849" y="1312749"/>
            <a:ext cx="7036230" cy="1328023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d. </a:t>
            </a:r>
            <a:r>
              <a:rPr lang="en-US" sz="2400" b="1" dirty="0" err="1">
                <a:solidFill>
                  <a:srgbClr val="FF0000"/>
                </a:solidFill>
              </a:rPr>
              <a:t>Kemampuan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artikulasi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baik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chemeClr val="tx1"/>
                </a:solidFill>
              </a:rPr>
              <a:t>Artikulasi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pengucapan</a:t>
            </a:r>
            <a:r>
              <a:rPr lang="en-US" sz="2400" b="1" dirty="0">
                <a:solidFill>
                  <a:schemeClr val="tx1"/>
                </a:solidFill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lirik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bernyanyi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1DABF7-A836-DF04-A4CF-309D9C67BF4B}"/>
              </a:ext>
            </a:extLst>
          </p:cNvPr>
          <p:cNvSpPr txBox="1"/>
          <p:nvPr/>
        </p:nvSpPr>
        <p:spPr>
          <a:xfrm>
            <a:off x="1394849" y="2859995"/>
            <a:ext cx="7036230" cy="1328023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e. </a:t>
            </a:r>
            <a:r>
              <a:rPr lang="en-US" sz="2400" b="1" dirty="0" err="1">
                <a:solidFill>
                  <a:srgbClr val="FF0000"/>
                </a:solidFill>
              </a:rPr>
              <a:t>Menguasai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intonasi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Intonasi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“</a:t>
            </a:r>
            <a:r>
              <a:rPr lang="en-US" sz="2400" b="1" dirty="0" err="1"/>
              <a:t>pembidik</a:t>
            </a:r>
            <a:r>
              <a:rPr lang="en-US" sz="2400" b="1" dirty="0"/>
              <a:t> nada”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mampu</a:t>
            </a:r>
            <a:r>
              <a:rPr lang="en-US" sz="2400" b="1" dirty="0"/>
              <a:t> </a:t>
            </a:r>
            <a:r>
              <a:rPr lang="en-US" sz="2400" b="1" dirty="0" err="1"/>
              <a:t>menyanyikan</a:t>
            </a:r>
            <a:r>
              <a:rPr lang="en-US" sz="2400" b="1" dirty="0"/>
              <a:t> nada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tepat</a:t>
            </a:r>
            <a:r>
              <a:rPr lang="en-US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EBF41C-B15A-AB0E-6E48-41D51F3E94C1}"/>
              </a:ext>
            </a:extLst>
          </p:cNvPr>
          <p:cNvSpPr txBox="1"/>
          <p:nvPr/>
        </p:nvSpPr>
        <p:spPr>
          <a:xfrm>
            <a:off x="1394849" y="4420364"/>
            <a:ext cx="7036230" cy="1328023"/>
          </a:xfrm>
          <a:prstGeom prst="wedgeRoundRectCallout">
            <a:avLst>
              <a:gd name="adj1" fmla="val 59985"/>
              <a:gd name="adj2" fmla="val -22608"/>
              <a:gd name="adj3" fmla="val 16667"/>
            </a:avLst>
          </a:prstGeom>
          <a:solidFill>
            <a:srgbClr val="FDCDD6"/>
          </a:solidFill>
          <a:ln w="28575">
            <a:solidFill>
              <a:srgbClr val="B340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c. Teknik </a:t>
            </a:r>
            <a:r>
              <a:rPr lang="en-US" sz="2400" b="1" dirty="0" err="1">
                <a:solidFill>
                  <a:srgbClr val="FF0000"/>
                </a:solidFill>
              </a:rPr>
              <a:t>vibrasi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Vibrasi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suara</a:t>
            </a:r>
            <a:r>
              <a:rPr lang="en-US" sz="2400" b="1" dirty="0"/>
              <a:t> yang </a:t>
            </a:r>
            <a:r>
              <a:rPr lang="en-US" sz="2400" b="1" dirty="0" err="1"/>
              <a:t>bergetar</a:t>
            </a:r>
            <a:r>
              <a:rPr lang="en-US" sz="2400" b="1" dirty="0"/>
              <a:t> dan </a:t>
            </a:r>
            <a:r>
              <a:rPr lang="en-US" sz="2400" b="1" dirty="0" err="1"/>
              <a:t>bergelombang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5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307CB1-5AED-E14A-CCC4-855573D47430}"/>
              </a:ext>
            </a:extLst>
          </p:cNvPr>
          <p:cNvSpPr txBox="1"/>
          <p:nvPr/>
        </p:nvSpPr>
        <p:spPr>
          <a:xfrm>
            <a:off x="384119" y="361973"/>
            <a:ext cx="3151296" cy="510778"/>
          </a:xfrm>
          <a:prstGeom prst="roundRect">
            <a:avLst/>
          </a:prstGeom>
          <a:solidFill>
            <a:srgbClr val="B34072"/>
          </a:solidFill>
          <a:ln>
            <a:solidFill>
              <a:srgbClr val="E6AAD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C. </a:t>
            </a:r>
            <a:r>
              <a:rPr lang="en-US" sz="2400" b="1" dirty="0" err="1"/>
              <a:t>Apresiasi</a:t>
            </a:r>
            <a:r>
              <a:rPr lang="en-US" sz="2400" b="1" dirty="0"/>
              <a:t> </a:t>
            </a:r>
            <a:r>
              <a:rPr lang="en-US" sz="2400" b="1" dirty="0" err="1"/>
              <a:t>Seni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pic>
        <p:nvPicPr>
          <p:cNvPr id="5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93A23A72-B0C7-8D07-98E2-321AF8529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/>
          <a:stretch/>
        </p:blipFill>
        <p:spPr>
          <a:xfrm>
            <a:off x="6351151" y="2396777"/>
            <a:ext cx="5825609" cy="3369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DE097F-6C7A-FF18-7DBF-956079240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787DA9-1288-BDD7-2483-829B0DB3E7DF}"/>
              </a:ext>
            </a:extLst>
          </p:cNvPr>
          <p:cNvSpPr txBox="1"/>
          <p:nvPr/>
        </p:nvSpPr>
        <p:spPr>
          <a:xfrm>
            <a:off x="384119" y="1104937"/>
            <a:ext cx="5967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b="1" dirty="0" err="1">
                <a:solidFill>
                  <a:srgbClr val="FF0000"/>
                </a:solidFill>
              </a:rPr>
              <a:t>Lagu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Populer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lagu</a:t>
            </a:r>
            <a:r>
              <a:rPr lang="en-US" sz="2600" b="1" dirty="0"/>
              <a:t> yang </a:t>
            </a:r>
            <a:r>
              <a:rPr lang="en-US" sz="2600" b="1" dirty="0" err="1"/>
              <a:t>sedang</a:t>
            </a:r>
            <a:r>
              <a:rPr lang="en-US" sz="2600" b="1" dirty="0"/>
              <a:t> </a:t>
            </a:r>
            <a:r>
              <a:rPr lang="en-US" sz="2600" b="1" dirty="0" err="1"/>
              <a:t>disenangi</a:t>
            </a:r>
            <a:r>
              <a:rPr lang="en-US" sz="2600" b="1" dirty="0"/>
              <a:t> </a:t>
            </a:r>
            <a:r>
              <a:rPr lang="en-US" sz="2600" b="1" dirty="0" err="1"/>
              <a:t>masyarakat</a:t>
            </a:r>
            <a:r>
              <a:rPr lang="en-US" sz="2600" b="1" dirty="0"/>
              <a:t> </a:t>
            </a:r>
            <a:r>
              <a:rPr lang="en-US" sz="2600" b="1" dirty="0" err="1"/>
              <a:t>saat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dan </a:t>
            </a:r>
            <a:r>
              <a:rPr lang="en-US" sz="2600" b="1" dirty="0" err="1"/>
              <a:t>sering</a:t>
            </a:r>
            <a:r>
              <a:rPr lang="en-US" sz="2600" b="1" dirty="0"/>
              <a:t> </a:t>
            </a:r>
            <a:r>
              <a:rPr lang="en-US" sz="2600" b="1" dirty="0" err="1"/>
              <a:t>diputar</a:t>
            </a:r>
            <a:r>
              <a:rPr lang="en-US" sz="2600" b="1" dirty="0"/>
              <a:t> di radio </a:t>
            </a:r>
            <a:r>
              <a:rPr lang="en-US" sz="2600" b="1" dirty="0" err="1"/>
              <a:t>atau</a:t>
            </a:r>
            <a:r>
              <a:rPr lang="en-US" sz="2600" b="1" dirty="0"/>
              <a:t> </a:t>
            </a:r>
            <a:r>
              <a:rPr lang="en-US" sz="2600" b="1" dirty="0" err="1"/>
              <a:t>televisi</a:t>
            </a:r>
            <a:r>
              <a:rPr lang="en-US" sz="2600" b="1" dirty="0"/>
              <a:t>.</a:t>
            </a:r>
          </a:p>
          <a:p>
            <a:pPr marL="457200" indent="-457200">
              <a:buAutoNum type="arabicPeriod"/>
            </a:pPr>
            <a:r>
              <a:rPr lang="en-US" sz="2600" b="1" dirty="0" err="1">
                <a:solidFill>
                  <a:srgbClr val="FF0000"/>
                </a:solidFill>
              </a:rPr>
              <a:t>Lagu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anak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/>
              <a:t>lirik</a:t>
            </a:r>
            <a:r>
              <a:rPr lang="en-US" sz="2600" b="1" dirty="0"/>
              <a:t> dan </a:t>
            </a:r>
            <a:r>
              <a:rPr lang="en-US" sz="2600" b="1" dirty="0" err="1"/>
              <a:t>melodinya</a:t>
            </a:r>
            <a:r>
              <a:rPr lang="en-US" sz="2600" b="1" dirty="0"/>
              <a:t> </a:t>
            </a:r>
            <a:r>
              <a:rPr lang="en-US" sz="2600" b="1" dirty="0" err="1"/>
              <a:t>dibuat</a:t>
            </a:r>
            <a:r>
              <a:rPr lang="en-US" sz="2600" b="1" dirty="0"/>
              <a:t> </a:t>
            </a:r>
            <a:r>
              <a:rPr lang="en-US" sz="2600" b="1" dirty="0" err="1"/>
              <a:t>sesuai</a:t>
            </a:r>
            <a:r>
              <a:rPr lang="en-US" sz="2600" b="1" dirty="0"/>
              <a:t> </a:t>
            </a:r>
            <a:r>
              <a:rPr lang="en-US" sz="2600" b="1" dirty="0" err="1"/>
              <a:t>dengan</a:t>
            </a:r>
            <a:r>
              <a:rPr lang="en-US" sz="2600" b="1" dirty="0"/>
              <a:t> </a:t>
            </a:r>
            <a:r>
              <a:rPr lang="en-US" sz="2600" b="1" dirty="0" err="1"/>
              <a:t>karakteristik</a:t>
            </a:r>
            <a:r>
              <a:rPr lang="en-US" sz="2600" b="1" dirty="0"/>
              <a:t> dan </a:t>
            </a:r>
            <a:r>
              <a:rPr lang="en-US" sz="2600" b="1" dirty="0" err="1"/>
              <a:t>kebutuhan</a:t>
            </a:r>
            <a:r>
              <a:rPr lang="en-US" sz="2600" b="1" dirty="0"/>
              <a:t> </a:t>
            </a:r>
            <a:r>
              <a:rPr lang="en-US" sz="2600" b="1" dirty="0" err="1"/>
              <a:t>anak</a:t>
            </a:r>
            <a:r>
              <a:rPr lang="en-US" sz="2600" b="1" dirty="0"/>
              <a:t>.</a:t>
            </a:r>
          </a:p>
          <a:p>
            <a:pPr marL="457200" indent="-457200">
              <a:buAutoNum type="arabicPeriod"/>
            </a:pPr>
            <a:r>
              <a:rPr lang="en-US" sz="2600" b="1" dirty="0" err="1">
                <a:solidFill>
                  <a:srgbClr val="FF0000"/>
                </a:solidFill>
              </a:rPr>
              <a:t>Lagu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wajib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nasional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lagu</a:t>
            </a:r>
            <a:r>
              <a:rPr lang="en-US" sz="2600" b="1" dirty="0"/>
              <a:t> yang </a:t>
            </a:r>
            <a:r>
              <a:rPr lang="en-US" sz="2600" b="1" dirty="0" err="1"/>
              <a:t>diciptakan</a:t>
            </a:r>
            <a:r>
              <a:rPr lang="en-US" sz="2600" b="1" dirty="0"/>
              <a:t> </a:t>
            </a:r>
            <a:r>
              <a:rPr lang="en-US" sz="2600" b="1" dirty="0" err="1"/>
              <a:t>dengan</a:t>
            </a:r>
            <a:r>
              <a:rPr lang="en-US" sz="2600" b="1" dirty="0"/>
              <a:t> </a:t>
            </a:r>
            <a:r>
              <a:rPr lang="en-US" sz="2600" b="1" dirty="0" err="1"/>
              <a:t>tujuan</a:t>
            </a:r>
            <a:r>
              <a:rPr lang="en-US" sz="2600" b="1" dirty="0"/>
              <a:t> </a:t>
            </a:r>
            <a:r>
              <a:rPr lang="en-US" sz="2600" b="1" dirty="0" err="1"/>
              <a:t>mengobarkan</a:t>
            </a:r>
            <a:r>
              <a:rPr lang="en-US" sz="2600" b="1" dirty="0"/>
              <a:t> </a:t>
            </a:r>
            <a:r>
              <a:rPr lang="en-US" sz="2600" b="1" dirty="0" err="1"/>
              <a:t>nasionalisme</a:t>
            </a:r>
            <a:r>
              <a:rPr lang="en-US" sz="2600" b="1" dirty="0"/>
              <a:t>.</a:t>
            </a:r>
          </a:p>
          <a:p>
            <a:pPr marL="457200" indent="-457200">
              <a:buAutoNum type="arabicPeriod"/>
            </a:pPr>
            <a:r>
              <a:rPr lang="en-US" sz="2600" b="1" dirty="0" err="1">
                <a:solidFill>
                  <a:srgbClr val="FF0000"/>
                </a:solidFill>
              </a:rPr>
              <a:t>Lagu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daerah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lagu</a:t>
            </a:r>
            <a:r>
              <a:rPr lang="en-US" sz="2600" b="1" dirty="0"/>
              <a:t> yang </a:t>
            </a:r>
            <a:r>
              <a:rPr lang="en-US" sz="2600" b="1" dirty="0" err="1"/>
              <a:t>lahir</a:t>
            </a:r>
            <a:r>
              <a:rPr lang="en-US" sz="2600" b="1" dirty="0"/>
              <a:t> dan </a:t>
            </a:r>
            <a:r>
              <a:rPr lang="en-US" sz="2600" b="1" dirty="0" err="1"/>
              <a:t>berkembang</a:t>
            </a:r>
            <a:r>
              <a:rPr lang="en-US" sz="2600" b="1" dirty="0"/>
              <a:t> </a:t>
            </a:r>
            <a:r>
              <a:rPr lang="en-US" sz="2600" b="1" dirty="0" err="1"/>
              <a:t>dari</a:t>
            </a:r>
            <a:r>
              <a:rPr lang="en-US" sz="2600" b="1" dirty="0"/>
              <a:t> </a:t>
            </a:r>
            <a:r>
              <a:rPr lang="en-US" sz="2600" b="1" dirty="0" err="1"/>
              <a:t>kebudayaan</a:t>
            </a:r>
            <a:r>
              <a:rPr lang="en-US" sz="2600" b="1" dirty="0"/>
              <a:t> </a:t>
            </a:r>
            <a:r>
              <a:rPr lang="en-US" sz="2600" b="1" dirty="0" err="1"/>
              <a:t>daerah</a:t>
            </a:r>
            <a:r>
              <a:rPr lang="en-US" sz="2600" b="1" dirty="0"/>
              <a:t> </a:t>
            </a:r>
            <a:r>
              <a:rPr lang="en-US" sz="2600" b="1" dirty="0" err="1"/>
              <a:t>setempat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6" y="1399142"/>
            <a:ext cx="7039777" cy="271557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Selamat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Belajar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44" y="5285941"/>
            <a:ext cx="3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:</a:t>
            </a:r>
          </a:p>
          <a:p>
            <a:r>
              <a:rPr lang="en-US" i="1" dirty="0" smtClean="0"/>
              <a:t>freepik.com</a:t>
            </a:r>
            <a:endParaRPr lang="id-ID" i="1" dirty="0" smtClean="0"/>
          </a:p>
          <a:p>
            <a:r>
              <a:rPr lang="id-ID" i="1" dirty="0"/>
              <a:t>p</a:t>
            </a:r>
            <a:r>
              <a:rPr lang="id-ID" i="1" dirty="0" smtClean="0"/>
              <a:t>ixabay.com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196830" y="1399142"/>
            <a:ext cx="4995170" cy="489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66731"/>
      </p:ext>
    </p:extLst>
  </p:cSld>
  <p:clrMapOvr>
    <a:masterClrMapping/>
  </p:clrMapOvr>
  <p:transition spd="med" advTm="589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3386" y="649144"/>
            <a:ext cx="8430731" cy="1067077"/>
            <a:chOff x="1611544" y="3343853"/>
            <a:chExt cx="5883878" cy="617687"/>
          </a:xfrm>
          <a:solidFill>
            <a:srgbClr val="A13E70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6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grpFill/>
          </p:spPr>
          <p:txBody>
            <a:bodyPr vert="horz" lIns="47988" tIns="47988" rIns="47988" bIns="4798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en-US" sz="3732" b="1" dirty="0">
                  <a:solidFill>
                    <a:schemeClr val="bg1"/>
                  </a:solidFill>
                </a:rPr>
                <a:t>Mari, </a:t>
              </a:r>
              <a:r>
                <a:rPr lang="en-US" sz="3732" b="1" dirty="0" err="1">
                  <a:solidFill>
                    <a:schemeClr val="bg1"/>
                  </a:solidFill>
                </a:rPr>
                <a:t>Berlatih</a:t>
              </a:r>
              <a:r>
                <a:rPr lang="en-US" sz="3732" b="1" dirty="0">
                  <a:solidFill>
                    <a:schemeClr val="bg1"/>
                  </a:solidFill>
                </a:rPr>
                <a:t> </a:t>
              </a:r>
              <a:r>
                <a:rPr lang="en-US" sz="3732" b="1" dirty="0" err="1">
                  <a:solidFill>
                    <a:schemeClr val="bg1"/>
                  </a:solidFill>
                </a:rPr>
                <a:t>Vokal</a:t>
              </a:r>
              <a:endParaRPr lang="nn-NO" sz="3732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2830" y="448514"/>
            <a:ext cx="1543494" cy="1543494"/>
          </a:xfrm>
          <a:prstGeom prst="rtTriangle">
            <a:avLst/>
          </a:prstGeom>
          <a:solidFill>
            <a:srgbClr val="EB4F9A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9792" y="448528"/>
            <a:ext cx="1543494" cy="1543494"/>
          </a:xfrm>
          <a:prstGeom prst="rtTriangle">
            <a:avLst/>
          </a:prstGeom>
          <a:solidFill>
            <a:srgbClr val="B34072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9791" y="448515"/>
            <a:ext cx="1543494" cy="1543494"/>
          </a:xfrm>
          <a:prstGeom prst="rtTriangle">
            <a:avLst/>
          </a:prstGeom>
          <a:solidFill>
            <a:srgbClr val="E6AADC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3102" y="599974"/>
            <a:ext cx="1336874" cy="1338768"/>
            <a:chOff x="2895601" y="-542991"/>
            <a:chExt cx="960519" cy="96187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FDCDD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7027" y="-488577"/>
              <a:ext cx="756881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25" y="-119089"/>
              <a:ext cx="331893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9037" y="2496689"/>
            <a:ext cx="5239712" cy="609952"/>
            <a:chOff x="298981" y="2086583"/>
            <a:chExt cx="3930808" cy="457583"/>
          </a:xfrm>
          <a:solidFill>
            <a:srgbClr val="EB4F9A"/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7427" y="2641168"/>
            <a:ext cx="5239712" cy="609952"/>
            <a:chOff x="298981" y="2086583"/>
            <a:chExt cx="3930808" cy="457583"/>
          </a:xfrm>
          <a:solidFill>
            <a:srgbClr val="B34072"/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2152" y="2637148"/>
            <a:ext cx="435496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Tujuan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Pembelajaran</a:t>
            </a:r>
            <a:endParaRPr lang="en-US" sz="3199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27" y="3246588"/>
            <a:ext cx="6657890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smtClean="0"/>
              <a:t>2.1 </a:t>
            </a:r>
            <a:r>
              <a:rPr lang="en-US" sz="2100" dirty="0" err="1" smtClean="0"/>
              <a:t>menjelaskan</a:t>
            </a:r>
            <a:r>
              <a:rPr lang="en-US" sz="2100" dirty="0" smtClean="0"/>
              <a:t> </a:t>
            </a:r>
            <a:r>
              <a:rPr lang="en-US" sz="2100" dirty="0" err="1" smtClean="0"/>
              <a:t>pengertian</a:t>
            </a:r>
            <a:r>
              <a:rPr lang="en-US" sz="2100" dirty="0" smtClean="0"/>
              <a:t> </a:t>
            </a:r>
            <a:r>
              <a:rPr lang="en-US" sz="2100" dirty="0" err="1" smtClean="0"/>
              <a:t>vokal</a:t>
            </a:r>
            <a:r>
              <a:rPr lang="en-US" sz="2100" dirty="0" smtClean="0"/>
              <a:t>;</a:t>
            </a:r>
          </a:p>
          <a:p>
            <a:r>
              <a:rPr lang="en-US" sz="2100" dirty="0" smtClean="0"/>
              <a:t>2.2 </a:t>
            </a:r>
            <a:r>
              <a:rPr lang="en-US" sz="2100" dirty="0" err="1" smtClean="0"/>
              <a:t>mengidentifikasi</a:t>
            </a:r>
            <a:r>
              <a:rPr lang="en-US" sz="2100" dirty="0" smtClean="0"/>
              <a:t>  </a:t>
            </a:r>
            <a:r>
              <a:rPr lang="en-US" sz="2100" dirty="0" err="1" smtClean="0"/>
              <a:t>jenis-jenis</a:t>
            </a:r>
            <a:r>
              <a:rPr lang="en-US" sz="2100" dirty="0" smtClean="0"/>
              <a:t> </a:t>
            </a:r>
            <a:r>
              <a:rPr lang="en-US" sz="2100" dirty="0" err="1" smtClean="0"/>
              <a:t>suara</a:t>
            </a:r>
            <a:r>
              <a:rPr lang="en-US" sz="2100" dirty="0" smtClean="0"/>
              <a:t> </a:t>
            </a:r>
            <a:r>
              <a:rPr lang="en-US" sz="2100" dirty="0" err="1" smtClean="0"/>
              <a:t>manusia</a:t>
            </a:r>
            <a:r>
              <a:rPr lang="en-US" sz="2100" dirty="0" smtClean="0"/>
              <a:t>;</a:t>
            </a:r>
          </a:p>
          <a:p>
            <a:r>
              <a:rPr lang="en-US" sz="2100" dirty="0" smtClean="0"/>
              <a:t>2.3 </a:t>
            </a:r>
            <a:r>
              <a:rPr lang="en-US" sz="2100" dirty="0" err="1" smtClean="0"/>
              <a:t>mengidentifikasi</a:t>
            </a:r>
            <a:r>
              <a:rPr lang="en-US" sz="2100" dirty="0" smtClean="0"/>
              <a:t> </a:t>
            </a:r>
            <a:r>
              <a:rPr lang="en-US" sz="2100" dirty="0" err="1" smtClean="0"/>
              <a:t>sumber</a:t>
            </a:r>
            <a:r>
              <a:rPr lang="en-US" sz="2100" dirty="0" smtClean="0"/>
              <a:t> </a:t>
            </a:r>
            <a:r>
              <a:rPr lang="en-US" sz="2100" dirty="0" err="1" smtClean="0"/>
              <a:t>bunyi</a:t>
            </a:r>
            <a:r>
              <a:rPr lang="en-US" sz="2100" dirty="0" smtClean="0"/>
              <a:t> </a:t>
            </a:r>
            <a:r>
              <a:rPr lang="en-US" sz="2100" dirty="0" err="1" smtClean="0"/>
              <a:t>alat-alat</a:t>
            </a:r>
            <a:r>
              <a:rPr lang="en-US" sz="2100" dirty="0" smtClean="0"/>
              <a:t> </a:t>
            </a:r>
            <a:r>
              <a:rPr lang="en-US" sz="2100" dirty="0" err="1" smtClean="0"/>
              <a:t>musik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cara</a:t>
            </a:r>
            <a:r>
              <a:rPr lang="en-US" sz="2100" dirty="0" smtClean="0"/>
              <a:t> </a:t>
            </a:r>
            <a:r>
              <a:rPr lang="en-US" sz="2100" dirty="0" err="1" smtClean="0"/>
              <a:t>memainkannya</a:t>
            </a:r>
            <a:r>
              <a:rPr lang="en-US" sz="2100" dirty="0"/>
              <a:t>;</a:t>
            </a:r>
            <a:endParaRPr lang="en-US" sz="2100" dirty="0" smtClean="0"/>
          </a:p>
          <a:p>
            <a:r>
              <a:rPr lang="en-US" sz="2100" dirty="0" smtClean="0"/>
              <a:t>2.4 </a:t>
            </a:r>
            <a:r>
              <a:rPr lang="en-US" sz="2100" dirty="0" err="1" smtClean="0"/>
              <a:t>mengidentifikasi</a:t>
            </a:r>
            <a:r>
              <a:rPr lang="en-US" sz="2100" dirty="0" smtClean="0"/>
              <a:t> organ </a:t>
            </a:r>
            <a:r>
              <a:rPr lang="en-US" sz="2100" dirty="0" err="1" smtClean="0"/>
              <a:t>penghasil</a:t>
            </a:r>
            <a:r>
              <a:rPr lang="en-US" sz="2100" dirty="0" smtClean="0"/>
              <a:t> </a:t>
            </a:r>
            <a:r>
              <a:rPr lang="en-US" sz="2100" dirty="0" err="1" smtClean="0"/>
              <a:t>suara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manusia</a:t>
            </a:r>
            <a:r>
              <a:rPr lang="en-US" sz="2100" dirty="0"/>
              <a:t>;</a:t>
            </a:r>
            <a:endParaRPr lang="en-US" sz="2100" dirty="0" smtClean="0"/>
          </a:p>
          <a:p>
            <a:r>
              <a:rPr lang="en-US" sz="2100" dirty="0" smtClean="0"/>
              <a:t>2.5 </a:t>
            </a:r>
            <a:r>
              <a:rPr lang="en-US" sz="2100" dirty="0" err="1" smtClean="0"/>
              <a:t>mempraktikkan</a:t>
            </a:r>
            <a:r>
              <a:rPr lang="en-US" sz="2100" dirty="0" smtClean="0"/>
              <a:t> </a:t>
            </a:r>
            <a:r>
              <a:rPr lang="en-US" sz="2100" dirty="0" err="1" smtClean="0"/>
              <a:t>teknik</a:t>
            </a:r>
            <a:r>
              <a:rPr lang="en-US" sz="2100" dirty="0" smtClean="0"/>
              <a:t> </a:t>
            </a:r>
            <a:r>
              <a:rPr lang="en-US" sz="2100" dirty="0" err="1" smtClean="0"/>
              <a:t>bernyanyi</a:t>
            </a:r>
            <a:r>
              <a:rPr lang="en-US" sz="2100" dirty="0" smtClean="0"/>
              <a:t> yang </a:t>
            </a:r>
            <a:r>
              <a:rPr lang="en-US" sz="2100" dirty="0" err="1" smtClean="0"/>
              <a:t>benar</a:t>
            </a:r>
            <a:r>
              <a:rPr lang="en-US" sz="2100" dirty="0"/>
              <a:t>;</a:t>
            </a:r>
            <a:endParaRPr lang="en-US" sz="2100" dirty="0" smtClean="0"/>
          </a:p>
          <a:p>
            <a:r>
              <a:rPr lang="en-US" sz="2100" dirty="0" smtClean="0"/>
              <a:t>2.6 </a:t>
            </a:r>
            <a:r>
              <a:rPr lang="en-US" sz="2100" dirty="0" err="1" smtClean="0"/>
              <a:t>menyanyikan</a:t>
            </a:r>
            <a:r>
              <a:rPr lang="en-US" sz="2100" dirty="0" smtClean="0"/>
              <a:t> </a:t>
            </a:r>
            <a:r>
              <a:rPr lang="en-US" sz="2100" dirty="0" err="1" smtClean="0"/>
              <a:t>lagu-lagu</a:t>
            </a:r>
            <a:r>
              <a:rPr lang="en-US" sz="2100" dirty="0" smtClean="0"/>
              <a:t> </a:t>
            </a:r>
            <a:r>
              <a:rPr lang="en-US" sz="2100" dirty="0" err="1" smtClean="0"/>
              <a:t>wajib</a:t>
            </a:r>
            <a:r>
              <a:rPr lang="en-US" sz="2100" dirty="0" smtClean="0"/>
              <a:t> </a:t>
            </a:r>
            <a:r>
              <a:rPr lang="en-US" sz="2100" dirty="0" err="1" smtClean="0"/>
              <a:t>nasional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lagu</a:t>
            </a:r>
            <a:r>
              <a:rPr lang="en-US" sz="2100" dirty="0" smtClean="0"/>
              <a:t> </a:t>
            </a:r>
            <a:r>
              <a:rPr lang="en-US" sz="2100" dirty="0" err="1" smtClean="0"/>
              <a:t>daerah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iringan</a:t>
            </a:r>
            <a:r>
              <a:rPr lang="en-US" sz="2100" dirty="0" smtClean="0"/>
              <a:t> </a:t>
            </a:r>
            <a:r>
              <a:rPr lang="en-US" sz="2100" dirty="0" err="1" smtClean="0"/>
              <a:t>alat</a:t>
            </a:r>
            <a:r>
              <a:rPr lang="en-US" sz="2100" dirty="0" smtClean="0"/>
              <a:t> </a:t>
            </a:r>
            <a:r>
              <a:rPr lang="en-US" sz="2100" dirty="0" err="1" smtClean="0"/>
              <a:t>musik</a:t>
            </a:r>
            <a:r>
              <a:rPr lang="en-US" sz="2100" dirty="0" smtClean="0"/>
              <a:t> </a:t>
            </a:r>
            <a:r>
              <a:rPr lang="en-US" sz="2100" dirty="0" err="1" smtClean="0"/>
              <a:t>melodis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17" y="2907134"/>
            <a:ext cx="5156130" cy="3645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822630-3A5D-BBFD-5F50-5263D61D4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5009">
        <p14:pan dir="u"/>
      </p:transition>
    </mc:Choice>
    <mc:Fallback xmlns="">
      <p:transition spd="slow" advTm="15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822630-3A5D-BBFD-5F50-5263D61D4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F9C422-F19C-C5ED-701D-EABB1813675D}"/>
              </a:ext>
            </a:extLst>
          </p:cNvPr>
          <p:cNvSpPr txBox="1"/>
          <p:nvPr/>
        </p:nvSpPr>
        <p:spPr>
          <a:xfrm>
            <a:off x="263400" y="243263"/>
            <a:ext cx="9289594" cy="715089"/>
          </a:xfrm>
          <a:prstGeom prst="roundRect">
            <a:avLst/>
          </a:prstGeom>
          <a:solidFill>
            <a:srgbClr val="B34072"/>
          </a:solidFill>
          <a:ln>
            <a:solidFill>
              <a:srgbClr val="E6AAD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A. </a:t>
            </a:r>
            <a:r>
              <a:rPr lang="en-US" sz="3600" b="1" dirty="0" err="1"/>
              <a:t>Suara</a:t>
            </a:r>
            <a:r>
              <a:rPr lang="en-US" sz="3600" b="1" dirty="0"/>
              <a:t> </a:t>
            </a:r>
            <a:r>
              <a:rPr lang="en-US" sz="3600" b="1" dirty="0" err="1"/>
              <a:t>Manusia</a:t>
            </a:r>
            <a:r>
              <a:rPr lang="en-US" sz="3600" b="1" dirty="0"/>
              <a:t> dan 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err="1"/>
              <a:t>Bunyi</a:t>
            </a:r>
            <a:r>
              <a:rPr lang="en-US" sz="3600" b="1" dirty="0"/>
              <a:t> Alat </a:t>
            </a:r>
            <a:r>
              <a:rPr lang="en-US" sz="3600" b="1" dirty="0" err="1"/>
              <a:t>Musik</a:t>
            </a:r>
            <a:endParaRPr lang="en-US" sz="3600" b="1" dirty="0"/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13B1B50B-9368-EBB4-B880-E51B0F0BA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8077200" y="1507030"/>
            <a:ext cx="3738946" cy="478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8D7A81-3219-18DB-8785-6D7AF61FDEBA}"/>
              </a:ext>
            </a:extLst>
          </p:cNvPr>
          <p:cNvSpPr txBox="1"/>
          <p:nvPr/>
        </p:nvSpPr>
        <p:spPr>
          <a:xfrm>
            <a:off x="841577" y="2027119"/>
            <a:ext cx="6368142" cy="3788002"/>
          </a:xfrm>
          <a:prstGeom prst="wedgeEllipseCallout">
            <a:avLst>
              <a:gd name="adj1" fmla="val 65645"/>
              <a:gd name="adj2" fmla="val -364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8132F2-F51E-CEB3-5841-AA8951A3CFC7}"/>
              </a:ext>
            </a:extLst>
          </p:cNvPr>
          <p:cNvSpPr txBox="1"/>
          <p:nvPr/>
        </p:nvSpPr>
        <p:spPr>
          <a:xfrm>
            <a:off x="263400" y="1153046"/>
            <a:ext cx="3762248" cy="461665"/>
          </a:xfrm>
          <a:prstGeom prst="rect">
            <a:avLst/>
          </a:prstGeom>
          <a:solidFill>
            <a:srgbClr val="FDCDD6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 err="1" smtClean="0"/>
              <a:t>Jenis</a:t>
            </a:r>
            <a:r>
              <a:rPr lang="en-US" sz="2400" b="1" dirty="0" err="1"/>
              <a:t>-</a:t>
            </a:r>
            <a:r>
              <a:rPr lang="en-US" sz="2400" b="1" dirty="0" err="1" smtClean="0"/>
              <a:t>Jenis</a:t>
            </a:r>
            <a:r>
              <a:rPr lang="en-US" sz="2400" b="1" dirty="0" smtClean="0"/>
              <a:t> </a:t>
            </a:r>
            <a:r>
              <a:rPr lang="en-US" sz="2400" b="1" dirty="0" err="1"/>
              <a:t>Suara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5003" y="2506776"/>
            <a:ext cx="5330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Kekuatan</a:t>
            </a:r>
            <a:r>
              <a:rPr lang="en-US" sz="3000" b="1" dirty="0"/>
              <a:t> </a:t>
            </a:r>
            <a:r>
              <a:rPr lang="en-US" sz="3000" b="1" dirty="0" err="1"/>
              <a:t>manusia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mencapai</a:t>
            </a:r>
            <a:r>
              <a:rPr lang="en-US" sz="3000" b="1" dirty="0"/>
              <a:t> nada-nada yang </a:t>
            </a:r>
            <a:r>
              <a:rPr lang="en-US" sz="3000" b="1" dirty="0" err="1"/>
              <a:t>berbeda</a:t>
            </a:r>
            <a:r>
              <a:rPr lang="en-US" sz="3000" b="1" dirty="0"/>
              <a:t> </a:t>
            </a:r>
            <a:r>
              <a:rPr lang="en-US" sz="3000" b="1" dirty="0" err="1"/>
              <a:t>disebut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ambitus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  <a:r>
              <a:rPr lang="en-US" sz="3000" b="1" dirty="0"/>
              <a:t> </a:t>
            </a:r>
            <a:r>
              <a:rPr lang="en-US" sz="3000" b="1" dirty="0" err="1"/>
              <a:t>Berdasarkan</a:t>
            </a:r>
            <a:r>
              <a:rPr lang="en-US" sz="3000" b="1" dirty="0"/>
              <a:t> </a:t>
            </a:r>
            <a:r>
              <a:rPr lang="en-US" sz="3000" b="1" dirty="0" err="1"/>
              <a:t>ambitusnya</a:t>
            </a:r>
            <a:r>
              <a:rPr lang="en-US" sz="3000" b="1" dirty="0"/>
              <a:t> </a:t>
            </a:r>
            <a:r>
              <a:rPr lang="en-US" sz="3000" b="1" dirty="0" err="1"/>
              <a:t>suara</a:t>
            </a:r>
            <a:r>
              <a:rPr lang="en-US" sz="3000" b="1" dirty="0"/>
              <a:t> </a:t>
            </a:r>
            <a:r>
              <a:rPr lang="en-US" sz="3000" b="1" dirty="0" err="1"/>
              <a:t>manusia</a:t>
            </a:r>
            <a:r>
              <a:rPr lang="en-US" sz="3000" b="1" dirty="0"/>
              <a:t> </a:t>
            </a:r>
            <a:r>
              <a:rPr lang="en-US" sz="3000" b="1" dirty="0" err="1"/>
              <a:t>dibagi</a:t>
            </a:r>
            <a:r>
              <a:rPr lang="en-US" sz="3000" b="1" dirty="0"/>
              <a:t> </a:t>
            </a:r>
            <a:r>
              <a:rPr lang="en-US" sz="3000" b="1" dirty="0" err="1"/>
              <a:t>menjadi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suara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anak-anak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/>
              <a:t>dan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dewasa</a:t>
            </a:r>
            <a:r>
              <a:rPr lang="en-US" sz="3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15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FFB82D-E747-DEC6-1EA1-EDA8BE3B5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9C5319-BEA0-8112-04A4-D0C38F12DA3B}"/>
              </a:ext>
            </a:extLst>
          </p:cNvPr>
          <p:cNvSpPr txBox="1"/>
          <p:nvPr/>
        </p:nvSpPr>
        <p:spPr>
          <a:xfrm>
            <a:off x="2982686" y="606544"/>
            <a:ext cx="8697685" cy="2237780"/>
          </a:xfrm>
          <a:prstGeom prst="roundRect">
            <a:avLst>
              <a:gd name="adj" fmla="val 7533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a. </a:t>
            </a:r>
            <a:r>
              <a:rPr lang="en-US" sz="2200" b="1" dirty="0"/>
              <a:t>Anak-</a:t>
            </a:r>
            <a:r>
              <a:rPr lang="en-US" sz="2200" b="1" dirty="0" err="1"/>
              <a:t>anak</a:t>
            </a:r>
            <a:r>
              <a:rPr lang="en-US" sz="22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/>
              <a:t>Suara</a:t>
            </a:r>
            <a:r>
              <a:rPr lang="en-US" sz="2200" b="1" dirty="0"/>
              <a:t> </a:t>
            </a:r>
            <a:r>
              <a:rPr lang="en-US" sz="2200" b="1" dirty="0" err="1"/>
              <a:t>anak-anak</a:t>
            </a:r>
            <a:r>
              <a:rPr lang="en-US" sz="2200" b="1" dirty="0"/>
              <a:t> </a:t>
            </a:r>
            <a:r>
              <a:rPr lang="en-US" sz="2200" b="1" dirty="0" err="1"/>
              <a:t>dibagi</a:t>
            </a:r>
            <a:r>
              <a:rPr lang="en-US" sz="2200" b="1" dirty="0"/>
              <a:t> </a:t>
            </a:r>
            <a:r>
              <a:rPr lang="en-US" sz="2200" b="1" dirty="0" err="1"/>
              <a:t>menjadi</a:t>
            </a:r>
            <a:r>
              <a:rPr lang="en-US" sz="2200" b="1" dirty="0"/>
              <a:t> </a:t>
            </a:r>
            <a:r>
              <a:rPr lang="en-US" sz="2200" b="1" dirty="0" err="1"/>
              <a:t>dua</a:t>
            </a:r>
            <a:r>
              <a:rPr lang="en-US" sz="2200" b="1" dirty="0"/>
              <a:t> </a:t>
            </a:r>
            <a:r>
              <a:rPr lang="en-US" sz="2200" b="1" dirty="0" err="1" smtClean="0"/>
              <a:t>jenis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yaitu</a:t>
            </a:r>
            <a:r>
              <a:rPr lang="en-US" sz="2200" b="1" dirty="0" smtClean="0"/>
              <a:t> </a:t>
            </a:r>
            <a:r>
              <a:rPr lang="en-US" sz="2200" b="1" dirty="0" err="1"/>
              <a:t>suara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tinggi</a:t>
            </a:r>
            <a:r>
              <a:rPr lang="en-US" sz="2200" b="1" dirty="0">
                <a:solidFill>
                  <a:srgbClr val="FF0000"/>
                </a:solidFill>
              </a:rPr>
              <a:t> dan </a:t>
            </a:r>
            <a:r>
              <a:rPr lang="en-US" sz="2200" b="1" dirty="0" err="1">
                <a:solidFill>
                  <a:srgbClr val="FF0000"/>
                </a:solidFill>
              </a:rPr>
              <a:t>suara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rendah</a:t>
            </a:r>
            <a:r>
              <a:rPr lang="en-US" sz="2200" b="1" dirty="0">
                <a:solidFill>
                  <a:srgbClr val="FF0000"/>
                </a:solidFill>
              </a:rPr>
              <a:t>.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Suara</a:t>
            </a:r>
            <a:r>
              <a:rPr lang="en-US" sz="2200" b="1" dirty="0" smtClean="0"/>
              <a:t> </a:t>
            </a:r>
            <a:r>
              <a:rPr lang="en-US" sz="2200" b="1" dirty="0" err="1"/>
              <a:t>anak</a:t>
            </a:r>
            <a:r>
              <a:rPr lang="en-US" sz="2200" b="1" dirty="0"/>
              <a:t> </a:t>
            </a:r>
            <a:r>
              <a:rPr lang="en-US" sz="2200" b="1" dirty="0" err="1"/>
              <a:t>anak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belum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stabil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dan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ambitusnya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rendah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Hal </a:t>
            </a:r>
            <a:r>
              <a:rPr lang="en-US" sz="2200" b="1" dirty="0" err="1"/>
              <a:t>ini</a:t>
            </a:r>
            <a:r>
              <a:rPr lang="en-US" sz="2200" b="1" dirty="0"/>
              <a:t> </a:t>
            </a:r>
            <a:r>
              <a:rPr lang="en-US" sz="2200" b="1" dirty="0" err="1"/>
              <a:t>disebabkan</a:t>
            </a:r>
            <a:r>
              <a:rPr lang="en-US" sz="2200" b="1" dirty="0"/>
              <a:t> </a:t>
            </a:r>
            <a:r>
              <a:rPr lang="en-US" sz="2200" b="1" dirty="0" err="1"/>
              <a:t>pembentuk</a:t>
            </a:r>
            <a:r>
              <a:rPr lang="en-US" sz="2200" b="1" dirty="0"/>
              <a:t> </a:t>
            </a:r>
            <a:r>
              <a:rPr lang="en-US" sz="2200" b="1" dirty="0" err="1"/>
              <a:t>suara</a:t>
            </a:r>
            <a:r>
              <a:rPr lang="en-US" sz="2200" b="1" dirty="0"/>
              <a:t> pada organ </a:t>
            </a:r>
            <a:r>
              <a:rPr lang="en-US" sz="2200" b="1" dirty="0" err="1"/>
              <a:t>tubuh</a:t>
            </a:r>
            <a:r>
              <a:rPr lang="en-US" sz="2200" b="1" dirty="0"/>
              <a:t> </a:t>
            </a:r>
            <a:r>
              <a:rPr lang="en-US" sz="2200" b="1" dirty="0" err="1"/>
              <a:t>masih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perkembangan</a:t>
            </a:r>
            <a:r>
              <a:rPr lang="en-US" sz="2200" b="1" dirty="0"/>
              <a:t>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B6DA0-CD57-3782-1198-85DBCA3A04B6}"/>
              </a:ext>
            </a:extLst>
          </p:cNvPr>
          <p:cNvSpPr txBox="1"/>
          <p:nvPr/>
        </p:nvSpPr>
        <p:spPr>
          <a:xfrm>
            <a:off x="254298" y="3302337"/>
            <a:ext cx="8563131" cy="2581275"/>
          </a:xfrm>
          <a:prstGeom prst="roundRect">
            <a:avLst>
              <a:gd name="adj" fmla="val 922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b. </a:t>
            </a:r>
            <a:r>
              <a:rPr lang="en-US" sz="2200" b="1" dirty="0" err="1"/>
              <a:t>Dewasa</a:t>
            </a:r>
            <a:endParaRPr lang="en-US" sz="2200" b="1" dirty="0"/>
          </a:p>
          <a:p>
            <a:r>
              <a:rPr lang="en-US" sz="2200" b="1" dirty="0" err="1"/>
              <a:t>Jenis</a:t>
            </a:r>
            <a:r>
              <a:rPr lang="en-US" sz="2200" b="1" dirty="0"/>
              <a:t> </a:t>
            </a:r>
            <a:r>
              <a:rPr lang="en-US" sz="2200" b="1" dirty="0" err="1"/>
              <a:t>suara</a:t>
            </a:r>
            <a:r>
              <a:rPr lang="en-US" sz="2200" b="1" dirty="0"/>
              <a:t> pada orang </a:t>
            </a:r>
            <a:r>
              <a:rPr lang="en-US" sz="2200" b="1" dirty="0" err="1"/>
              <a:t>dewasa</a:t>
            </a:r>
            <a:r>
              <a:rPr lang="en-US" sz="2200" b="1" dirty="0"/>
              <a:t> </a:t>
            </a:r>
            <a:r>
              <a:rPr lang="en-US" sz="2200" b="1" dirty="0" err="1"/>
              <a:t>dibagi</a:t>
            </a:r>
            <a:r>
              <a:rPr lang="en-US" sz="2200" b="1" dirty="0"/>
              <a:t> </a:t>
            </a:r>
            <a:r>
              <a:rPr lang="en-US" sz="2200" b="1" dirty="0" err="1"/>
              <a:t>menjadi</a:t>
            </a:r>
            <a:r>
              <a:rPr lang="en-US" sz="2200" b="1" dirty="0"/>
              <a:t> </a:t>
            </a:r>
            <a:r>
              <a:rPr lang="en-US" sz="2200" b="1" dirty="0" err="1"/>
              <a:t>dua</a:t>
            </a:r>
            <a:r>
              <a:rPr lang="en-US" sz="2200" b="1" dirty="0"/>
              <a:t> </a:t>
            </a:r>
            <a:r>
              <a:rPr lang="en-US" sz="2200" b="1" dirty="0" err="1"/>
              <a:t>yaitu</a:t>
            </a:r>
            <a:r>
              <a:rPr lang="en-US" sz="2200" b="1" dirty="0"/>
              <a:t>, </a:t>
            </a:r>
            <a:r>
              <a:rPr lang="en-US" sz="2200" b="1" dirty="0" err="1"/>
              <a:t>suara</a:t>
            </a:r>
            <a:r>
              <a:rPr lang="en-US" sz="2200" b="1" dirty="0"/>
              <a:t> </a:t>
            </a:r>
            <a:r>
              <a:rPr lang="en-US" sz="2200" b="1" dirty="0" err="1"/>
              <a:t>perempuan</a:t>
            </a:r>
            <a:r>
              <a:rPr lang="en-US" sz="2200" b="1" dirty="0"/>
              <a:t> dan </a:t>
            </a:r>
            <a:r>
              <a:rPr lang="en-US" sz="2200" b="1" dirty="0" err="1"/>
              <a:t>suara</a:t>
            </a:r>
            <a:r>
              <a:rPr lang="en-US" sz="2200" b="1" dirty="0"/>
              <a:t> </a:t>
            </a:r>
            <a:r>
              <a:rPr lang="en-US" sz="2200" b="1" dirty="0" err="1"/>
              <a:t>laki-laki</a:t>
            </a:r>
            <a:r>
              <a:rPr lang="en-US" sz="2200" b="1" dirty="0"/>
              <a:t>.</a:t>
            </a:r>
          </a:p>
          <a:p>
            <a:pPr marL="342900" indent="-342900">
              <a:buAutoNum type="arabicParenR"/>
            </a:pPr>
            <a:r>
              <a:rPr lang="en-US" sz="2200" b="1" dirty="0" err="1"/>
              <a:t>Suara</a:t>
            </a:r>
            <a:r>
              <a:rPr lang="en-US" sz="2200" b="1" dirty="0"/>
              <a:t> Perempuan </a:t>
            </a:r>
            <a:r>
              <a:rPr lang="en-US" sz="2200" b="1" dirty="0" err="1"/>
              <a:t>terdiri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dirty="0" err="1"/>
              <a:t>suara</a:t>
            </a:r>
            <a:r>
              <a:rPr lang="en-US" sz="2200" b="1" dirty="0"/>
              <a:t>, </a:t>
            </a:r>
            <a:r>
              <a:rPr lang="en-US" sz="2200" b="1" dirty="0" err="1"/>
              <a:t>yaitu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sopran</a:t>
            </a:r>
            <a:r>
              <a:rPr lang="en-US" sz="2200" b="1" dirty="0">
                <a:solidFill>
                  <a:srgbClr val="FF0000"/>
                </a:solidFill>
              </a:rPr>
              <a:t> (</a:t>
            </a:r>
            <a:r>
              <a:rPr lang="en-US" sz="2200" b="1" dirty="0" err="1">
                <a:solidFill>
                  <a:srgbClr val="FF0000"/>
                </a:solidFill>
              </a:rPr>
              <a:t>tinggi</a:t>
            </a:r>
            <a:r>
              <a:rPr lang="en-US" sz="2200" b="1" dirty="0">
                <a:solidFill>
                  <a:srgbClr val="FF0000"/>
                </a:solidFill>
              </a:rPr>
              <a:t>), </a:t>
            </a:r>
            <a:r>
              <a:rPr lang="en-US" sz="2200" b="1" dirty="0" err="1">
                <a:solidFill>
                  <a:srgbClr val="FF0000"/>
                </a:solidFill>
              </a:rPr>
              <a:t>mezosopran</a:t>
            </a:r>
            <a:r>
              <a:rPr lang="en-US" sz="2200" b="1" dirty="0">
                <a:solidFill>
                  <a:srgbClr val="FF0000"/>
                </a:solidFill>
              </a:rPr>
              <a:t> (</a:t>
            </a:r>
            <a:r>
              <a:rPr lang="en-US" sz="2200" b="1" dirty="0" err="1">
                <a:solidFill>
                  <a:srgbClr val="FF0000"/>
                </a:solidFill>
              </a:rPr>
              <a:t>sedang</a:t>
            </a:r>
            <a:r>
              <a:rPr lang="en-US" sz="2200" b="1" dirty="0">
                <a:solidFill>
                  <a:srgbClr val="FF0000"/>
                </a:solidFill>
              </a:rPr>
              <a:t>), dan alto (</a:t>
            </a:r>
            <a:r>
              <a:rPr lang="en-US" sz="2200" b="1" dirty="0" err="1">
                <a:solidFill>
                  <a:srgbClr val="FF0000"/>
                </a:solidFill>
              </a:rPr>
              <a:t>rendah</a:t>
            </a:r>
            <a:r>
              <a:rPr lang="en-US" sz="2200" b="1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AutoNum type="arabicParenR"/>
            </a:pPr>
            <a:r>
              <a:rPr lang="en-US" sz="2200" b="1" dirty="0" err="1"/>
              <a:t>Suara</a:t>
            </a:r>
            <a:r>
              <a:rPr lang="en-US" sz="2200" b="1" dirty="0"/>
              <a:t> </a:t>
            </a:r>
            <a:r>
              <a:rPr lang="en-US" sz="2200" b="1" dirty="0" err="1"/>
              <a:t>laki-laki</a:t>
            </a:r>
            <a:r>
              <a:rPr lang="en-US" sz="2200" b="1" dirty="0"/>
              <a:t> </a:t>
            </a:r>
            <a:r>
              <a:rPr lang="en-US" sz="2200" b="1" dirty="0" err="1"/>
              <a:t>dewasa</a:t>
            </a:r>
            <a:r>
              <a:rPr lang="en-US" sz="2200" b="1" dirty="0"/>
              <a:t> </a:t>
            </a:r>
            <a:r>
              <a:rPr lang="en-US" sz="2200" b="1" dirty="0" err="1"/>
              <a:t>terdiri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dirty="0" err="1"/>
              <a:t>tiga</a:t>
            </a:r>
            <a:r>
              <a:rPr lang="en-US" sz="2200" b="1" dirty="0"/>
              <a:t> </a:t>
            </a:r>
            <a:r>
              <a:rPr lang="en-US" sz="2200" b="1" dirty="0" err="1" smtClean="0"/>
              <a:t>suara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yaitu</a:t>
            </a:r>
            <a:r>
              <a:rPr lang="en-US" sz="2200" b="1" dirty="0" smtClean="0"/>
              <a:t> </a:t>
            </a:r>
            <a:r>
              <a:rPr lang="en-US" sz="2200" b="1" dirty="0"/>
              <a:t>: </a:t>
            </a:r>
            <a:r>
              <a:rPr lang="en-US" sz="2200" b="1" dirty="0" err="1">
                <a:solidFill>
                  <a:srgbClr val="FF0000"/>
                </a:solidFill>
              </a:rPr>
              <a:t>suara</a:t>
            </a:r>
            <a:r>
              <a:rPr lang="en-US" sz="2200" b="1" dirty="0">
                <a:solidFill>
                  <a:srgbClr val="FF0000"/>
                </a:solidFill>
              </a:rPr>
              <a:t> tenor (</a:t>
            </a:r>
            <a:r>
              <a:rPr lang="en-US" sz="2200" b="1" dirty="0" err="1">
                <a:solidFill>
                  <a:srgbClr val="FF0000"/>
                </a:solidFill>
              </a:rPr>
              <a:t>tinggi</a:t>
            </a:r>
            <a:r>
              <a:rPr lang="en-US" sz="2200" b="1" dirty="0">
                <a:solidFill>
                  <a:srgbClr val="FF0000"/>
                </a:solidFill>
              </a:rPr>
              <a:t>), </a:t>
            </a:r>
            <a:r>
              <a:rPr lang="en-US" sz="2200" b="1" dirty="0" err="1">
                <a:solidFill>
                  <a:srgbClr val="FF0000"/>
                </a:solidFill>
              </a:rPr>
              <a:t>bariton</a:t>
            </a:r>
            <a:r>
              <a:rPr lang="en-US" sz="2200" b="1" dirty="0">
                <a:solidFill>
                  <a:srgbClr val="FF0000"/>
                </a:solidFill>
              </a:rPr>
              <a:t> (</a:t>
            </a:r>
            <a:r>
              <a:rPr lang="en-US" sz="2200" b="1" dirty="0" err="1">
                <a:solidFill>
                  <a:srgbClr val="FF0000"/>
                </a:solidFill>
              </a:rPr>
              <a:t>sedang</a:t>
            </a:r>
            <a:r>
              <a:rPr lang="en-US" sz="2200" b="1" dirty="0">
                <a:solidFill>
                  <a:srgbClr val="FF0000"/>
                </a:solidFill>
              </a:rPr>
              <a:t>), dan bas (</a:t>
            </a:r>
            <a:r>
              <a:rPr lang="en-US" sz="2200" b="1" dirty="0" err="1">
                <a:solidFill>
                  <a:srgbClr val="FF0000"/>
                </a:solidFill>
              </a:rPr>
              <a:t>rendah</a:t>
            </a:r>
            <a:r>
              <a:rPr lang="en-US" sz="2200" b="1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8" name="Picture 7" descr="A child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5F2581BA-303E-C4AE-5786-9A636BCC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" y="301341"/>
            <a:ext cx="2728388" cy="2728388"/>
          </a:xfrm>
          <a:prstGeom prst="rect">
            <a:avLst/>
          </a:prstGeom>
          <a:ln w="76200">
            <a:solidFill>
              <a:srgbClr val="B34072"/>
            </a:solidFill>
            <a:extLst>
              <a:ext uri="{C807C97D-BFC1-408E-A445-0C87EB9F89A2}">
                <ask:lineSketchStyleProps xmlns:ask="http://schemas.microsoft.com/office/drawing/2018/sketchyshapes" xmlns="" sd="2102420156">
                  <a:custGeom>
                    <a:avLst/>
                    <a:gdLst>
                      <a:gd name="connsiteX0" fmla="*/ 0 w 2399674"/>
                      <a:gd name="connsiteY0" fmla="*/ 0 h 2399674"/>
                      <a:gd name="connsiteX1" fmla="*/ 575922 w 2399674"/>
                      <a:gd name="connsiteY1" fmla="*/ 0 h 2399674"/>
                      <a:gd name="connsiteX2" fmla="*/ 1151844 w 2399674"/>
                      <a:gd name="connsiteY2" fmla="*/ 0 h 2399674"/>
                      <a:gd name="connsiteX3" fmla="*/ 1799756 w 2399674"/>
                      <a:gd name="connsiteY3" fmla="*/ 0 h 2399674"/>
                      <a:gd name="connsiteX4" fmla="*/ 2399674 w 2399674"/>
                      <a:gd name="connsiteY4" fmla="*/ 0 h 2399674"/>
                      <a:gd name="connsiteX5" fmla="*/ 2399674 w 2399674"/>
                      <a:gd name="connsiteY5" fmla="*/ 623915 h 2399674"/>
                      <a:gd name="connsiteX6" fmla="*/ 2399674 w 2399674"/>
                      <a:gd name="connsiteY6" fmla="*/ 1271827 h 2399674"/>
                      <a:gd name="connsiteX7" fmla="*/ 2399674 w 2399674"/>
                      <a:gd name="connsiteY7" fmla="*/ 1823752 h 2399674"/>
                      <a:gd name="connsiteX8" fmla="*/ 2399674 w 2399674"/>
                      <a:gd name="connsiteY8" fmla="*/ 2399674 h 2399674"/>
                      <a:gd name="connsiteX9" fmla="*/ 1871746 w 2399674"/>
                      <a:gd name="connsiteY9" fmla="*/ 2399674 h 2399674"/>
                      <a:gd name="connsiteX10" fmla="*/ 1343817 w 2399674"/>
                      <a:gd name="connsiteY10" fmla="*/ 2399674 h 2399674"/>
                      <a:gd name="connsiteX11" fmla="*/ 767896 w 2399674"/>
                      <a:gd name="connsiteY11" fmla="*/ 2399674 h 2399674"/>
                      <a:gd name="connsiteX12" fmla="*/ 0 w 2399674"/>
                      <a:gd name="connsiteY12" fmla="*/ 2399674 h 2399674"/>
                      <a:gd name="connsiteX13" fmla="*/ 0 w 2399674"/>
                      <a:gd name="connsiteY13" fmla="*/ 1751762 h 2399674"/>
                      <a:gd name="connsiteX14" fmla="*/ 0 w 2399674"/>
                      <a:gd name="connsiteY14" fmla="*/ 1103850 h 2399674"/>
                      <a:gd name="connsiteX15" fmla="*/ 0 w 2399674"/>
                      <a:gd name="connsiteY15" fmla="*/ 0 h 239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99674" h="2399674" fill="none" extrusionOk="0">
                        <a:moveTo>
                          <a:pt x="0" y="0"/>
                        </a:moveTo>
                        <a:cubicBezTo>
                          <a:pt x="119725" y="-57143"/>
                          <a:pt x="375486" y="10201"/>
                          <a:pt x="575922" y="0"/>
                        </a:cubicBezTo>
                        <a:cubicBezTo>
                          <a:pt x="776358" y="-10201"/>
                          <a:pt x="965754" y="7731"/>
                          <a:pt x="1151844" y="0"/>
                        </a:cubicBezTo>
                        <a:cubicBezTo>
                          <a:pt x="1337934" y="-7731"/>
                          <a:pt x="1633435" y="33950"/>
                          <a:pt x="1799756" y="0"/>
                        </a:cubicBezTo>
                        <a:cubicBezTo>
                          <a:pt x="1966077" y="-33950"/>
                          <a:pt x="2177992" y="39442"/>
                          <a:pt x="2399674" y="0"/>
                        </a:cubicBezTo>
                        <a:cubicBezTo>
                          <a:pt x="2399920" y="197886"/>
                          <a:pt x="2371764" y="437447"/>
                          <a:pt x="2399674" y="623915"/>
                        </a:cubicBezTo>
                        <a:cubicBezTo>
                          <a:pt x="2427584" y="810384"/>
                          <a:pt x="2377733" y="1077903"/>
                          <a:pt x="2399674" y="1271827"/>
                        </a:cubicBezTo>
                        <a:cubicBezTo>
                          <a:pt x="2421615" y="1465751"/>
                          <a:pt x="2399439" y="1620427"/>
                          <a:pt x="2399674" y="1823752"/>
                        </a:cubicBezTo>
                        <a:cubicBezTo>
                          <a:pt x="2399909" y="2027078"/>
                          <a:pt x="2335324" y="2282008"/>
                          <a:pt x="2399674" y="2399674"/>
                        </a:cubicBezTo>
                        <a:cubicBezTo>
                          <a:pt x="2286711" y="2420095"/>
                          <a:pt x="2024933" y="2336928"/>
                          <a:pt x="1871746" y="2399674"/>
                        </a:cubicBezTo>
                        <a:cubicBezTo>
                          <a:pt x="1718559" y="2462420"/>
                          <a:pt x="1498627" y="2353230"/>
                          <a:pt x="1343817" y="2399674"/>
                        </a:cubicBezTo>
                        <a:cubicBezTo>
                          <a:pt x="1189007" y="2446118"/>
                          <a:pt x="908256" y="2391691"/>
                          <a:pt x="767896" y="2399674"/>
                        </a:cubicBezTo>
                        <a:cubicBezTo>
                          <a:pt x="627536" y="2407657"/>
                          <a:pt x="195677" y="2322164"/>
                          <a:pt x="0" y="2399674"/>
                        </a:cubicBezTo>
                        <a:cubicBezTo>
                          <a:pt x="-77702" y="2101010"/>
                          <a:pt x="29963" y="2026129"/>
                          <a:pt x="0" y="1751762"/>
                        </a:cubicBezTo>
                        <a:cubicBezTo>
                          <a:pt x="-29963" y="1477395"/>
                          <a:pt x="30994" y="1418879"/>
                          <a:pt x="0" y="1103850"/>
                        </a:cubicBezTo>
                        <a:cubicBezTo>
                          <a:pt x="-30994" y="788821"/>
                          <a:pt x="126081" y="410900"/>
                          <a:pt x="0" y="0"/>
                        </a:cubicBezTo>
                        <a:close/>
                      </a:path>
                      <a:path w="2399674" h="2399674" stroke="0" extrusionOk="0">
                        <a:moveTo>
                          <a:pt x="0" y="0"/>
                        </a:moveTo>
                        <a:cubicBezTo>
                          <a:pt x="169454" y="-11252"/>
                          <a:pt x="394202" y="25785"/>
                          <a:pt x="551925" y="0"/>
                        </a:cubicBezTo>
                        <a:cubicBezTo>
                          <a:pt x="709648" y="-25785"/>
                          <a:pt x="891122" y="61179"/>
                          <a:pt x="1175840" y="0"/>
                        </a:cubicBezTo>
                        <a:cubicBezTo>
                          <a:pt x="1460559" y="-61179"/>
                          <a:pt x="1490243" y="52533"/>
                          <a:pt x="1727765" y="0"/>
                        </a:cubicBezTo>
                        <a:cubicBezTo>
                          <a:pt x="1965287" y="-52533"/>
                          <a:pt x="2256071" y="29223"/>
                          <a:pt x="2399674" y="0"/>
                        </a:cubicBezTo>
                        <a:cubicBezTo>
                          <a:pt x="2422168" y="195189"/>
                          <a:pt x="2339658" y="375930"/>
                          <a:pt x="2399674" y="647912"/>
                        </a:cubicBezTo>
                        <a:cubicBezTo>
                          <a:pt x="2459690" y="919894"/>
                          <a:pt x="2370890" y="1021150"/>
                          <a:pt x="2399674" y="1175840"/>
                        </a:cubicBezTo>
                        <a:cubicBezTo>
                          <a:pt x="2428458" y="1330530"/>
                          <a:pt x="2356081" y="1614782"/>
                          <a:pt x="2399674" y="1775759"/>
                        </a:cubicBezTo>
                        <a:cubicBezTo>
                          <a:pt x="2443267" y="1936736"/>
                          <a:pt x="2397018" y="2115697"/>
                          <a:pt x="2399674" y="2399674"/>
                        </a:cubicBezTo>
                        <a:cubicBezTo>
                          <a:pt x="2173196" y="2431665"/>
                          <a:pt x="2066001" y="2369660"/>
                          <a:pt x="1871746" y="2399674"/>
                        </a:cubicBezTo>
                        <a:cubicBezTo>
                          <a:pt x="1677491" y="2429688"/>
                          <a:pt x="1495378" y="2379588"/>
                          <a:pt x="1247830" y="2399674"/>
                        </a:cubicBezTo>
                        <a:cubicBezTo>
                          <a:pt x="1000282" y="2419760"/>
                          <a:pt x="844716" y="2374398"/>
                          <a:pt x="695905" y="2399674"/>
                        </a:cubicBezTo>
                        <a:cubicBezTo>
                          <a:pt x="547094" y="2424950"/>
                          <a:pt x="251391" y="2396445"/>
                          <a:pt x="0" y="2399674"/>
                        </a:cubicBezTo>
                        <a:cubicBezTo>
                          <a:pt x="-34507" y="2240680"/>
                          <a:pt x="37398" y="1936890"/>
                          <a:pt x="0" y="1799756"/>
                        </a:cubicBezTo>
                        <a:cubicBezTo>
                          <a:pt x="-37398" y="1662622"/>
                          <a:pt x="39308" y="1405773"/>
                          <a:pt x="0" y="1223834"/>
                        </a:cubicBezTo>
                        <a:cubicBezTo>
                          <a:pt x="-39308" y="1041895"/>
                          <a:pt x="13453" y="920920"/>
                          <a:pt x="0" y="647912"/>
                        </a:cubicBezTo>
                        <a:cubicBezTo>
                          <a:pt x="-13453" y="374904"/>
                          <a:pt x="42709" y="1711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2ACEED9-80CA-51AC-E8A7-A110D04F3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3125991"/>
            <a:ext cx="2862942" cy="2862942"/>
          </a:xfrm>
          <a:prstGeom prst="rect">
            <a:avLst/>
          </a:prstGeom>
          <a:ln w="76200">
            <a:solidFill>
              <a:srgbClr val="B34072"/>
            </a:solidFill>
          </a:ln>
        </p:spPr>
      </p:pic>
    </p:spTree>
    <p:extLst>
      <p:ext uri="{BB962C8B-B14F-4D97-AF65-F5344CB8AC3E}">
        <p14:creationId xmlns:p14="http://schemas.microsoft.com/office/powerpoint/2010/main" val="5630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2D5C34-A611-3150-4CBC-29153BDF1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28093E-03F5-7B1B-E9B9-1206AF0A71ED}"/>
              </a:ext>
            </a:extLst>
          </p:cNvPr>
          <p:cNvSpPr txBox="1"/>
          <p:nvPr/>
        </p:nvSpPr>
        <p:spPr>
          <a:xfrm>
            <a:off x="225089" y="246241"/>
            <a:ext cx="4382738" cy="523220"/>
          </a:xfrm>
          <a:prstGeom prst="rect">
            <a:avLst/>
          </a:prstGeom>
          <a:solidFill>
            <a:srgbClr val="FDCDD6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Bunyi</a:t>
            </a:r>
            <a:r>
              <a:rPr lang="en-US" sz="2800" b="1" dirty="0"/>
              <a:t> 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37931-7873-FD02-6FD4-E6CC80500923}"/>
              </a:ext>
            </a:extLst>
          </p:cNvPr>
          <p:cNvSpPr txBox="1"/>
          <p:nvPr/>
        </p:nvSpPr>
        <p:spPr>
          <a:xfrm>
            <a:off x="251909" y="1065840"/>
            <a:ext cx="1733307" cy="5788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Idiofon</a:t>
            </a:r>
            <a:r>
              <a:rPr lang="en-US" sz="28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5457E-456F-E2D1-E165-04442CF303A9}"/>
              </a:ext>
            </a:extLst>
          </p:cNvPr>
          <p:cNvSpPr txBox="1"/>
          <p:nvPr/>
        </p:nvSpPr>
        <p:spPr>
          <a:xfrm>
            <a:off x="251909" y="1627773"/>
            <a:ext cx="97753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alat</a:t>
            </a:r>
            <a:r>
              <a:rPr lang="en-US" sz="3200" b="1" dirty="0"/>
              <a:t> </a:t>
            </a:r>
            <a:r>
              <a:rPr lang="en-US" sz="3200" b="1" dirty="0" err="1"/>
              <a:t>musik</a:t>
            </a:r>
            <a:r>
              <a:rPr lang="en-US" sz="3200" b="1" dirty="0"/>
              <a:t> yang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bunyinya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berasal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dari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getaran</a:t>
            </a:r>
            <a:r>
              <a:rPr lang="en-US" sz="3200" b="1" dirty="0">
                <a:solidFill>
                  <a:srgbClr val="FF0000"/>
                </a:solidFill>
              </a:rPr>
              <a:t> badan </a:t>
            </a:r>
            <a:r>
              <a:rPr lang="en-US" sz="3200" b="1" dirty="0" err="1">
                <a:solidFill>
                  <a:srgbClr val="FF0000"/>
                </a:solidFill>
              </a:rPr>
              <a:t>alat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musik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tersebut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48BF4C3D-9EEA-1E6D-8D38-F1D03D42B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0" y="3266924"/>
            <a:ext cx="3864371" cy="2234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ext, music, glockenspiel, vibraphone">
            <a:extLst>
              <a:ext uri="{FF2B5EF4-FFF2-40B4-BE49-F238E27FC236}">
                <a16:creationId xmlns:a16="http://schemas.microsoft.com/office/drawing/2014/main" xmlns="" id="{FE1190E7-D6F0-EEF1-1932-9CAAF5FCD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00" y="3226726"/>
            <a:ext cx="3134271" cy="2261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9A9ADFE0-ADA4-B6E2-7501-83CEA7162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40" y="3179995"/>
            <a:ext cx="2815782" cy="2261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FF200F-BCDA-79D8-249B-3CF483A8CBA0}"/>
              </a:ext>
            </a:extLst>
          </p:cNvPr>
          <p:cNvSpPr txBox="1"/>
          <p:nvPr/>
        </p:nvSpPr>
        <p:spPr>
          <a:xfrm>
            <a:off x="1821534" y="5643249"/>
            <a:ext cx="1217670" cy="442674"/>
          </a:xfrm>
          <a:prstGeom prst="wedgeRoundRectCallout">
            <a:avLst>
              <a:gd name="adj1" fmla="val -23533"/>
              <a:gd name="adj2" fmla="val -73233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Angklung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67B4C1-E6AA-AD9B-B8A0-A5D2A3DB27EC}"/>
              </a:ext>
            </a:extLst>
          </p:cNvPr>
          <p:cNvSpPr txBox="1"/>
          <p:nvPr/>
        </p:nvSpPr>
        <p:spPr>
          <a:xfrm>
            <a:off x="6107442" y="5643249"/>
            <a:ext cx="1226577" cy="442674"/>
          </a:xfrm>
          <a:prstGeom prst="wedgeRoundRectCallout">
            <a:avLst>
              <a:gd name="adj1" fmla="val -23533"/>
              <a:gd name="adj2" fmla="val -73233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Kolintang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E6BA89-32CF-4DF3-AD98-41B6B7BEC924}"/>
              </a:ext>
            </a:extLst>
          </p:cNvPr>
          <p:cNvSpPr txBox="1"/>
          <p:nvPr/>
        </p:nvSpPr>
        <p:spPr>
          <a:xfrm>
            <a:off x="9904033" y="5593504"/>
            <a:ext cx="781777" cy="442674"/>
          </a:xfrm>
          <a:prstGeom prst="wedgeRoundRectCallout">
            <a:avLst>
              <a:gd name="adj1" fmla="val -23533"/>
              <a:gd name="adj2" fmla="val -73233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Gong</a:t>
            </a:r>
          </a:p>
        </p:txBody>
      </p:sp>
    </p:spTree>
    <p:extLst>
      <p:ext uri="{BB962C8B-B14F-4D97-AF65-F5344CB8AC3E}">
        <p14:creationId xmlns:p14="http://schemas.microsoft.com/office/powerpoint/2010/main" val="31531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2D5C34-A611-3150-4CBC-29153BDF1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37931-7873-FD02-6FD4-E6CC80500923}"/>
              </a:ext>
            </a:extLst>
          </p:cNvPr>
          <p:cNvSpPr txBox="1"/>
          <p:nvPr/>
        </p:nvSpPr>
        <p:spPr>
          <a:xfrm>
            <a:off x="225089" y="1065840"/>
            <a:ext cx="2535459" cy="5788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Membrafon</a:t>
            </a:r>
            <a:r>
              <a:rPr lang="en-US" sz="28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5457E-456F-E2D1-E165-04442CF303A9}"/>
              </a:ext>
            </a:extLst>
          </p:cNvPr>
          <p:cNvSpPr txBox="1"/>
          <p:nvPr/>
        </p:nvSpPr>
        <p:spPr>
          <a:xfrm>
            <a:off x="225089" y="1627773"/>
            <a:ext cx="756961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alat</a:t>
            </a:r>
            <a:r>
              <a:rPr lang="en-US" sz="3200" b="1" dirty="0"/>
              <a:t> </a:t>
            </a:r>
            <a:r>
              <a:rPr lang="en-US" sz="3200" b="1" dirty="0" err="1"/>
              <a:t>musik</a:t>
            </a:r>
            <a:r>
              <a:rPr lang="en-US" sz="3200" b="1" dirty="0"/>
              <a:t> yang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bunyinya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berasal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dari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selaput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atau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membran</a:t>
            </a:r>
            <a:r>
              <a:rPr lang="en-US" sz="3200" b="1" dirty="0">
                <a:solidFill>
                  <a:srgbClr val="FF0000"/>
                </a:solidFill>
              </a:rPr>
              <a:t> di badan </a:t>
            </a:r>
            <a:r>
              <a:rPr lang="en-US" sz="3200" b="1" dirty="0" err="1">
                <a:solidFill>
                  <a:srgbClr val="FF0000"/>
                </a:solidFill>
              </a:rPr>
              <a:t>alat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musik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tersebut</a:t>
            </a:r>
            <a:r>
              <a:rPr lang="en-US" sz="3200" b="1" dirty="0">
                <a:solidFill>
                  <a:srgbClr val="FF0000"/>
                </a:solidFill>
              </a:rPr>
              <a:t>.  </a:t>
            </a:r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3D90C133-474A-DF8E-48B2-476C3D244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64" y="3830025"/>
            <a:ext cx="4201364" cy="1947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picture containing table, console table, seat&#10;&#10;Description automatically generated">
            <a:extLst>
              <a:ext uri="{FF2B5EF4-FFF2-40B4-BE49-F238E27FC236}">
                <a16:creationId xmlns:a16="http://schemas.microsoft.com/office/drawing/2014/main" xmlns="" id="{4F098D7C-8BAE-9962-42FA-D01984BEB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27" y="769461"/>
            <a:ext cx="2188520" cy="3206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FF200F-BCDA-79D8-249B-3CF483A8CBA0}"/>
              </a:ext>
            </a:extLst>
          </p:cNvPr>
          <p:cNvSpPr txBox="1"/>
          <p:nvPr/>
        </p:nvSpPr>
        <p:spPr>
          <a:xfrm>
            <a:off x="1838431" y="4492765"/>
            <a:ext cx="1156053" cy="442674"/>
          </a:xfrm>
          <a:prstGeom prst="wedgeRoundRectCallout">
            <a:avLst>
              <a:gd name="adj1" fmla="val 73923"/>
              <a:gd name="adj2" fmla="val -33795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Kendang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67B4C1-E6AA-AD9B-B8A0-A5D2A3DB27EC}"/>
              </a:ext>
            </a:extLst>
          </p:cNvPr>
          <p:cNvSpPr txBox="1"/>
          <p:nvPr/>
        </p:nvSpPr>
        <p:spPr>
          <a:xfrm>
            <a:off x="9000936" y="4205801"/>
            <a:ext cx="733767" cy="442674"/>
          </a:xfrm>
          <a:prstGeom prst="wedgeRoundRectCallout">
            <a:avLst>
              <a:gd name="adj1" fmla="val -22932"/>
              <a:gd name="adj2" fmla="val -86779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Tifa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28093E-03F5-7B1B-E9B9-1206AF0A71ED}"/>
              </a:ext>
            </a:extLst>
          </p:cNvPr>
          <p:cNvSpPr txBox="1"/>
          <p:nvPr/>
        </p:nvSpPr>
        <p:spPr>
          <a:xfrm>
            <a:off x="225089" y="246241"/>
            <a:ext cx="4382738" cy="523220"/>
          </a:xfrm>
          <a:prstGeom prst="rect">
            <a:avLst/>
          </a:prstGeom>
          <a:solidFill>
            <a:srgbClr val="FDCDD6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Bunyi</a:t>
            </a:r>
            <a:r>
              <a:rPr lang="en-US" sz="2800" b="1" dirty="0"/>
              <a:t> 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3" grpId="0" animBg="1"/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2D5C34-A611-3150-4CBC-29153BDF1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37931-7873-FD02-6FD4-E6CC80500923}"/>
              </a:ext>
            </a:extLst>
          </p:cNvPr>
          <p:cNvSpPr txBox="1"/>
          <p:nvPr/>
        </p:nvSpPr>
        <p:spPr>
          <a:xfrm>
            <a:off x="225089" y="984428"/>
            <a:ext cx="1855833" cy="5788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Aerofon</a:t>
            </a:r>
            <a:r>
              <a:rPr lang="en-US" sz="28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5457E-456F-E2D1-E165-04442CF303A9}"/>
              </a:ext>
            </a:extLst>
          </p:cNvPr>
          <p:cNvSpPr txBox="1"/>
          <p:nvPr/>
        </p:nvSpPr>
        <p:spPr>
          <a:xfrm>
            <a:off x="225089" y="1546361"/>
            <a:ext cx="977538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alat</a:t>
            </a:r>
            <a:r>
              <a:rPr lang="en-US" sz="3200" b="1" dirty="0"/>
              <a:t> </a:t>
            </a:r>
            <a:r>
              <a:rPr lang="en-US" sz="3200" b="1" dirty="0" err="1"/>
              <a:t>musik</a:t>
            </a:r>
            <a:r>
              <a:rPr lang="en-US" sz="3200" b="1" dirty="0"/>
              <a:t> yang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bunyinya</a:t>
            </a:r>
            <a:r>
              <a:rPr lang="en-US" sz="3200" b="1" dirty="0"/>
              <a:t> </a:t>
            </a:r>
            <a:r>
              <a:rPr lang="en-US" sz="3200" b="1" dirty="0" err="1"/>
              <a:t>berasal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getaran</a:t>
            </a:r>
            <a:r>
              <a:rPr lang="en-US" sz="3200" b="1" dirty="0">
                <a:solidFill>
                  <a:srgbClr val="FF0000"/>
                </a:solidFill>
              </a:rPr>
              <a:t> dan </a:t>
            </a:r>
            <a:r>
              <a:rPr lang="en-US" sz="3200" b="1" dirty="0" err="1">
                <a:solidFill>
                  <a:srgbClr val="FF0000"/>
                </a:solidFill>
              </a:rPr>
              <a:t>embusan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udara</a:t>
            </a:r>
            <a:r>
              <a:rPr lang="en-US" sz="3200" b="1" dirty="0">
                <a:solidFill>
                  <a:srgbClr val="FF0000"/>
                </a:solidFill>
              </a:rPr>
              <a:t> pada </a:t>
            </a:r>
            <a:r>
              <a:rPr lang="en-US" sz="3200" b="1" dirty="0" err="1">
                <a:solidFill>
                  <a:srgbClr val="FF0000"/>
                </a:solidFill>
              </a:rPr>
              <a:t>rongga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alat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musik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tersebut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8" name="Picture 7" descr="A black and white drawing of a train&#10;&#10;Description automatically generated with low confidence">
            <a:extLst>
              <a:ext uri="{FF2B5EF4-FFF2-40B4-BE49-F238E27FC236}">
                <a16:creationId xmlns:a16="http://schemas.microsoft.com/office/drawing/2014/main" xmlns="" id="{2A29358D-7CD4-317A-58F3-2CBC371B1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69" y="3584375"/>
            <a:ext cx="3846194" cy="1852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1501FC-BC64-0FF8-A34B-1A0294A85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90" y="3524261"/>
            <a:ext cx="1594845" cy="2182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FF200F-BCDA-79D8-249B-3CF483A8CBA0}"/>
              </a:ext>
            </a:extLst>
          </p:cNvPr>
          <p:cNvSpPr txBox="1"/>
          <p:nvPr/>
        </p:nvSpPr>
        <p:spPr>
          <a:xfrm>
            <a:off x="3498199" y="5545454"/>
            <a:ext cx="1397533" cy="442674"/>
          </a:xfrm>
          <a:prstGeom prst="wedgeRoundRectCallout">
            <a:avLst>
              <a:gd name="adj1" fmla="val -23533"/>
              <a:gd name="adj2" fmla="val -73233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Harmonika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67B4C1-E6AA-AD9B-B8A0-A5D2A3DB27EC}"/>
              </a:ext>
            </a:extLst>
          </p:cNvPr>
          <p:cNvSpPr txBox="1"/>
          <p:nvPr/>
        </p:nvSpPr>
        <p:spPr>
          <a:xfrm>
            <a:off x="7861552" y="5730170"/>
            <a:ext cx="1161983" cy="442674"/>
          </a:xfrm>
          <a:prstGeom prst="wedgeRoundRectCallout">
            <a:avLst>
              <a:gd name="adj1" fmla="val -22243"/>
              <a:gd name="adj2" fmla="val -69847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saksofon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28093E-03F5-7B1B-E9B9-1206AF0A71ED}"/>
              </a:ext>
            </a:extLst>
          </p:cNvPr>
          <p:cNvSpPr txBox="1"/>
          <p:nvPr/>
        </p:nvSpPr>
        <p:spPr>
          <a:xfrm>
            <a:off x="225089" y="246241"/>
            <a:ext cx="4382738" cy="523220"/>
          </a:xfrm>
          <a:prstGeom prst="rect">
            <a:avLst/>
          </a:prstGeom>
          <a:solidFill>
            <a:srgbClr val="FDCDD6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Bunyi</a:t>
            </a:r>
            <a:r>
              <a:rPr lang="en-US" sz="2800" b="1" dirty="0"/>
              <a:t> 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3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2D5C34-A611-3150-4CBC-29153BDF1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37931-7873-FD02-6FD4-E6CC80500923}"/>
              </a:ext>
            </a:extLst>
          </p:cNvPr>
          <p:cNvSpPr txBox="1"/>
          <p:nvPr/>
        </p:nvSpPr>
        <p:spPr>
          <a:xfrm>
            <a:off x="1106832" y="1065840"/>
            <a:ext cx="2318659" cy="5788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d. </a:t>
            </a:r>
            <a:r>
              <a:rPr lang="en-US" sz="2800" b="1" dirty="0" err="1"/>
              <a:t>Elektrofon</a:t>
            </a:r>
            <a:r>
              <a:rPr lang="en-US" sz="28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5457E-456F-E2D1-E165-04442CF303A9}"/>
              </a:ext>
            </a:extLst>
          </p:cNvPr>
          <p:cNvSpPr txBox="1"/>
          <p:nvPr/>
        </p:nvSpPr>
        <p:spPr>
          <a:xfrm>
            <a:off x="1106832" y="1627773"/>
            <a:ext cx="97753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alat</a:t>
            </a:r>
            <a:r>
              <a:rPr lang="en-US" sz="3200" b="1" dirty="0"/>
              <a:t> </a:t>
            </a:r>
            <a:r>
              <a:rPr lang="en-US" sz="3200" b="1" dirty="0" err="1"/>
              <a:t>musik</a:t>
            </a:r>
            <a:r>
              <a:rPr lang="en-US" sz="3200" b="1" dirty="0"/>
              <a:t> yang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bunyinya</a:t>
            </a:r>
            <a:r>
              <a:rPr lang="en-US" sz="3200" b="1" dirty="0"/>
              <a:t> </a:t>
            </a:r>
            <a:r>
              <a:rPr lang="en-US" sz="3200" b="1" dirty="0" err="1"/>
              <a:t>dihasilkan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tenaga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listrik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atau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elektronik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B33F3781-4DD2-193E-7C18-20D1FC91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51" y="3215053"/>
            <a:ext cx="2137707" cy="2432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FF200F-BCDA-79D8-249B-3CF483A8CBA0}"/>
              </a:ext>
            </a:extLst>
          </p:cNvPr>
          <p:cNvSpPr txBox="1"/>
          <p:nvPr/>
        </p:nvSpPr>
        <p:spPr>
          <a:xfrm>
            <a:off x="3310994" y="5717989"/>
            <a:ext cx="1401821" cy="442674"/>
          </a:xfrm>
          <a:prstGeom prst="wedgeRoundRectCallout">
            <a:avLst>
              <a:gd name="adj1" fmla="val -23533"/>
              <a:gd name="adj2" fmla="val -73233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Gitar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listrik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xmlns="" id="{2D52BE51-963E-C76E-1163-61115D0EE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44" y="3215053"/>
            <a:ext cx="2307771" cy="243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67B4C1-E6AA-AD9B-B8A0-A5D2A3DB27EC}"/>
              </a:ext>
            </a:extLst>
          </p:cNvPr>
          <p:cNvSpPr txBox="1"/>
          <p:nvPr/>
        </p:nvSpPr>
        <p:spPr>
          <a:xfrm>
            <a:off x="7323874" y="5717989"/>
            <a:ext cx="1882509" cy="442674"/>
          </a:xfrm>
          <a:prstGeom prst="wedgeRoundRectCallout">
            <a:avLst>
              <a:gd name="adj1" fmla="val -22243"/>
              <a:gd name="adj2" fmla="val -69847"/>
              <a:gd name="adj3" fmla="val 16667"/>
            </a:avLst>
          </a:prstGeom>
          <a:solidFill>
            <a:srgbClr val="B3407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Keyboard </a:t>
            </a:r>
            <a:r>
              <a:rPr lang="en-US" sz="2000" b="1" dirty="0" err="1">
                <a:solidFill>
                  <a:schemeClr val="bg1"/>
                </a:solidFill>
              </a:rPr>
              <a:t>listrik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28093E-03F5-7B1B-E9B9-1206AF0A71ED}"/>
              </a:ext>
            </a:extLst>
          </p:cNvPr>
          <p:cNvSpPr txBox="1"/>
          <p:nvPr/>
        </p:nvSpPr>
        <p:spPr>
          <a:xfrm>
            <a:off x="225089" y="246241"/>
            <a:ext cx="4382738" cy="523220"/>
          </a:xfrm>
          <a:prstGeom prst="rect">
            <a:avLst/>
          </a:prstGeom>
          <a:solidFill>
            <a:srgbClr val="FDCDD6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Bunyi</a:t>
            </a:r>
            <a:r>
              <a:rPr lang="en-US" sz="2800" b="1" dirty="0"/>
              <a:t> 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6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3" grpId="0" animBg="1"/>
      <p:bldP spid="1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A8E1DF-4061-26BE-ABA4-A28A59369907}"/>
              </a:ext>
            </a:extLst>
          </p:cNvPr>
          <p:cNvSpPr txBox="1"/>
          <p:nvPr/>
        </p:nvSpPr>
        <p:spPr>
          <a:xfrm>
            <a:off x="1588957" y="987393"/>
            <a:ext cx="3047709" cy="510778"/>
          </a:xfrm>
          <a:prstGeom prst="roundRect">
            <a:avLst/>
          </a:prstGeom>
          <a:solidFill>
            <a:srgbClr val="FDCD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a. Alat </a:t>
            </a:r>
            <a:r>
              <a:rPr lang="en-US" sz="2400" b="1" dirty="0" err="1">
                <a:solidFill>
                  <a:schemeClr val="tx1"/>
                </a:solidFill>
              </a:rPr>
              <a:t>Musik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Tiup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715B7398-317B-368E-716A-7DB0CE804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14" y="2893982"/>
            <a:ext cx="6775965" cy="319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D9BA6-3D17-AF0A-3F58-0A0FFE647DB1}"/>
              </a:ext>
            </a:extLst>
          </p:cNvPr>
          <p:cNvSpPr txBox="1"/>
          <p:nvPr/>
        </p:nvSpPr>
        <p:spPr>
          <a:xfrm>
            <a:off x="270693" y="213174"/>
            <a:ext cx="4115602" cy="510778"/>
          </a:xfrm>
          <a:prstGeom prst="wedgeRoundRectCallout">
            <a:avLst>
              <a:gd name="adj1" fmla="val -53250"/>
              <a:gd name="adj2" fmla="val -25543"/>
              <a:gd name="adj3" fmla="val 16667"/>
            </a:avLst>
          </a:prstGeom>
          <a:solidFill>
            <a:srgbClr val="B3407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Cara </a:t>
            </a:r>
            <a:r>
              <a:rPr lang="en-US" sz="2400" b="1" dirty="0" err="1"/>
              <a:t>memainkan</a:t>
            </a:r>
            <a:r>
              <a:rPr lang="en-US" sz="2400" b="1" dirty="0"/>
              <a:t> Alat </a:t>
            </a:r>
            <a:r>
              <a:rPr lang="en-US" sz="2400" b="1" dirty="0" err="1"/>
              <a:t>Musik</a:t>
            </a:r>
            <a:endParaRPr lang="en-US" sz="2400" b="1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FECFCCC-3E6D-698C-6FF7-48134BAA9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4" y="1836851"/>
            <a:ext cx="2601039" cy="4451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49B86-7E08-12DF-31F1-9FAC413B6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30771"/>
            <a:ext cx="12161520" cy="705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8CF096-8BFA-4B7A-3D5F-32C6062AEB33}"/>
              </a:ext>
            </a:extLst>
          </p:cNvPr>
          <p:cNvSpPr txBox="1"/>
          <p:nvPr/>
        </p:nvSpPr>
        <p:spPr>
          <a:xfrm>
            <a:off x="4962608" y="203600"/>
            <a:ext cx="5890271" cy="2553474"/>
          </a:xfrm>
          <a:prstGeom prst="wedgeEllipseCallout">
            <a:avLst>
              <a:gd name="adj1" fmla="val -55762"/>
              <a:gd name="adj2" fmla="val 45092"/>
            </a:avLst>
          </a:prstGeom>
          <a:solidFill>
            <a:srgbClr val="FDCDD6"/>
          </a:solidFill>
          <a:ln w="28575">
            <a:solidFill>
              <a:srgbClr val="B34072"/>
            </a:solidFill>
            <a:extLst>
              <a:ext uri="{C807C97D-BFC1-408E-A445-0C87EB9F89A2}">
                <ask:lineSketchStyleProps xmlns:ask="http://schemas.microsoft.com/office/drawing/2018/sketchyshapes" xmlns="" sd="1989183907">
                  <a:prstGeom prst="wedgeEllipseCallout">
                    <a:avLst>
                      <a:gd name="adj1" fmla="val -74651"/>
                      <a:gd name="adj2" fmla="val 4986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Alat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/>
              <a:t>tiup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menghasilkan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kolom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udara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dalamnya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digetarkan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92D56C-1EC5-F138-11ED-F88D2FC34E42}"/>
              </a:ext>
            </a:extLst>
          </p:cNvPr>
          <p:cNvSpPr txBox="1"/>
          <p:nvPr/>
        </p:nvSpPr>
        <p:spPr>
          <a:xfrm>
            <a:off x="895263" y="6304478"/>
            <a:ext cx="168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: freepik.com</a:t>
            </a:r>
          </a:p>
        </p:txBody>
      </p:sp>
    </p:spTree>
    <p:extLst>
      <p:ext uri="{BB962C8B-B14F-4D97-AF65-F5344CB8AC3E}">
        <p14:creationId xmlns:p14="http://schemas.microsoft.com/office/powerpoint/2010/main" val="42677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787</Words>
  <Application>Microsoft Office PowerPoint</Application>
  <PresentationFormat>Widescreen</PresentationFormat>
  <Paragraphs>99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Fan Heiti Std B</vt:lpstr>
      <vt:lpstr>游ゴシック</vt:lpstr>
      <vt:lpstr>游ゴシック Light</vt:lpstr>
      <vt:lpstr>Arial</vt:lpstr>
      <vt:lpstr>Calibri</vt:lpstr>
      <vt:lpstr>Calibri Light</vt:lpstr>
      <vt:lpstr>Montserrat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 Ls</dc:creator>
  <cp:lastModifiedBy>Nur Alivia Arianda</cp:lastModifiedBy>
  <cp:revision>18</cp:revision>
  <dcterms:created xsi:type="dcterms:W3CDTF">2022-11-30T14:07:03Z</dcterms:created>
  <dcterms:modified xsi:type="dcterms:W3CDTF">2022-12-10T01:15:56Z</dcterms:modified>
</cp:coreProperties>
</file>