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310" r:id="rId3"/>
    <p:sldId id="262" r:id="rId4"/>
    <p:sldId id="263" r:id="rId5"/>
    <p:sldId id="286" r:id="rId6"/>
    <p:sldId id="301" r:id="rId7"/>
    <p:sldId id="289" r:id="rId8"/>
    <p:sldId id="307" r:id="rId9"/>
    <p:sldId id="308" r:id="rId10"/>
    <p:sldId id="292" r:id="rId11"/>
    <p:sldId id="288" r:id="rId12"/>
    <p:sldId id="309" r:id="rId13"/>
    <p:sldId id="290" r:id="rId14"/>
    <p:sldId id="306" r:id="rId15"/>
    <p:sldId id="311" r:id="rId16"/>
    <p:sldId id="312" r:id="rId17"/>
    <p:sldId id="295" r:id="rId18"/>
    <p:sldId id="313" r:id="rId19"/>
    <p:sldId id="314" r:id="rId20"/>
    <p:sldId id="315" r:id="rId21"/>
    <p:sldId id="291" r:id="rId22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D32"/>
    <a:srgbClr val="FF575B"/>
    <a:srgbClr val="FF7C80"/>
    <a:srgbClr val="FF5DAE"/>
    <a:srgbClr val="FF0066"/>
    <a:srgbClr val="FF9999"/>
    <a:srgbClr val="FFFF99"/>
    <a:srgbClr val="008080"/>
    <a:srgbClr val="99FFCC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584" autoAdjust="0"/>
  </p:normalViewPr>
  <p:slideViewPr>
    <p:cSldViewPr>
      <p:cViewPr>
        <p:scale>
          <a:sx n="60" d="100"/>
          <a:sy n="60" d="100"/>
        </p:scale>
        <p:origin x="-72" y="-1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FB6CB9-FC61-42C7-AB0E-E239B60C3C51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8EA237-A359-4CC0-951A-F3A14D13DA2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07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38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Jika</a:t>
            </a:r>
            <a:r>
              <a:rPr lang="en-US" dirty="0"/>
              <a:t> </a:t>
            </a:r>
            <a:r>
              <a:rPr lang="en-US" dirty="0" err="1"/>
              <a:t>terdapat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cantumkan</a:t>
            </a:r>
            <a:r>
              <a:rPr lang="en-US" dirty="0"/>
              <a:t> </a:t>
            </a:r>
            <a:r>
              <a:rPr lang="en-US" dirty="0" err="1"/>
              <a:t>sumber</a:t>
            </a:r>
            <a:r>
              <a:rPr lang="en-US" dirty="0"/>
              <a:t> </a:t>
            </a:r>
            <a:r>
              <a:rPr lang="en-US" dirty="0" err="1"/>
              <a:t>gambar</a:t>
            </a:r>
            <a:r>
              <a:rPr lang="en-US" dirty="0"/>
              <a:t> </a:t>
            </a:r>
            <a:r>
              <a:rPr lang="en-US" dirty="0" err="1"/>
              <a:t>dgn</a:t>
            </a:r>
            <a:r>
              <a:rPr lang="en-US" dirty="0"/>
              <a:t> </a:t>
            </a:r>
            <a:r>
              <a:rPr lang="en-US" dirty="0" err="1"/>
              <a:t>ukuran</a:t>
            </a:r>
            <a:r>
              <a:rPr lang="en-US" dirty="0"/>
              <a:t> font 10pt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8EA237-A359-4CC0-951A-F3A14D13DA2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939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997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60375"/>
            <a:ext cx="5486400" cy="3086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900"/>
            <a:ext cx="5486400" cy="6032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28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396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20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7894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80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8729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07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18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0938"/>
            <a:ext cx="4040188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950"/>
            <a:ext cx="4040188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0938"/>
            <a:ext cx="4041775" cy="4810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950"/>
            <a:ext cx="4041775" cy="29622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78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169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781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437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5"/>
            <a:ext cx="3008313" cy="3517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D28AFCA0-8392-426D-B17B-44E436961E4E}" type="datetimeFigureOut">
              <a:rPr lang="en-US" smtClean="0"/>
              <a:pPr/>
              <a:t>11/1/2022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/>
          <a:lstStyle/>
          <a:p>
            <a:fld id="{CF5173EB-D75B-49DC-8703-0B33855A7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003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325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32198"/>
            <a:ext cx="9144000" cy="53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9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22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" y="0"/>
            <a:ext cx="9135880" cy="5143500"/>
          </a:xfrm>
          <a:prstGeom prst="rect">
            <a:avLst/>
          </a:prstGeom>
        </p:spPr>
      </p:pic>
      <p:cxnSp>
        <p:nvCxnSpPr>
          <p:cNvPr id="9" name="直線コネクタ 9"/>
          <p:cNvCxnSpPr/>
          <p:nvPr/>
        </p:nvCxnSpPr>
        <p:spPr>
          <a:xfrm>
            <a:off x="4572000" y="2876550"/>
            <a:ext cx="3733800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  <a:headEnd type="oval"/>
            <a:tailEnd type="oval"/>
          </a:ln>
          <a:effectLst/>
        </p:spPr>
      </p:cxnSp>
      <p:sp>
        <p:nvSpPr>
          <p:cNvPr id="10" name="タイトル 1"/>
          <p:cNvSpPr txBox="1">
            <a:spLocks/>
          </p:cNvSpPr>
          <p:nvPr/>
        </p:nvSpPr>
        <p:spPr>
          <a:xfrm>
            <a:off x="3810000" y="1336846"/>
            <a:ext cx="5073868" cy="469019"/>
          </a:xfrm>
          <a:prstGeom prst="rect">
            <a:avLst/>
          </a:prstGeom>
        </p:spPr>
        <p:txBody>
          <a:bodyPr lIns="68580" tIns="34290" rIns="68580" bIns="34290" anchor="b"/>
          <a:lstStyle>
            <a:lvl1pPr algn="ctr" defTabSz="914400" rtl="0" eaLnBrk="1" latinLnBrk="0" hangingPunct="1">
              <a:spcBef>
                <a:spcPct val="0"/>
              </a:spcBef>
              <a:buNone/>
              <a:defRPr sz="9600" kern="1200" spc="15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632713">
              <a:defRPr/>
            </a:pPr>
            <a:r>
              <a:rPr kumimoji="1" lang="en-US" altLang="ja-JP" sz="3200" b="1" spc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MEDIA MENGAJAR</a:t>
            </a:r>
            <a:endParaRPr kumimoji="1" lang="ja-JP" altLang="en-US" sz="3200" b="1" spc="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07065" y="3018279"/>
            <a:ext cx="2070118" cy="31547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UNTUK </a:t>
            </a:r>
            <a:r>
              <a:rPr 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SD/MI </a:t>
            </a:r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KELAS </a:t>
            </a:r>
            <a:r>
              <a:rPr lang="id-ID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2</a:t>
            </a:r>
            <a:endParaRPr lang="id-ID" sz="16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3" name="Cube 12"/>
          <p:cNvSpPr/>
          <p:nvPr/>
        </p:nvSpPr>
        <p:spPr>
          <a:xfrm>
            <a:off x="1784949" y="895350"/>
            <a:ext cx="2329851" cy="3287686"/>
          </a:xfrm>
          <a:prstGeom prst="cube">
            <a:avLst>
              <a:gd name="adj" fmla="val 3711"/>
            </a:avLst>
          </a:prstGeom>
          <a:gradFill flip="none" rotWithShape="1">
            <a:gsLst>
              <a:gs pos="0">
                <a:schemeClr val="bg1">
                  <a:lumMod val="75000"/>
                  <a:shade val="30000"/>
                  <a:satMod val="115000"/>
                </a:schemeClr>
              </a:gs>
              <a:gs pos="50000">
                <a:schemeClr val="bg1">
                  <a:lumMod val="75000"/>
                  <a:shade val="67500"/>
                  <a:satMod val="115000"/>
                </a:schemeClr>
              </a:gs>
              <a:gs pos="100000">
                <a:schemeClr val="bg1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テキスト プレースホルダー 11"/>
          <p:cNvSpPr txBox="1">
            <a:spLocks/>
          </p:cNvSpPr>
          <p:nvPr/>
        </p:nvSpPr>
        <p:spPr>
          <a:xfrm>
            <a:off x="4081130" y="1777335"/>
            <a:ext cx="4495800" cy="718215"/>
          </a:xfrm>
          <a:prstGeom prst="rect">
            <a:avLst/>
          </a:prstGeom>
        </p:spPr>
        <p:txBody>
          <a:bodyPr anchor="t">
            <a:noAutofit/>
          </a:bodyPr>
          <a:lstStyle>
            <a:lvl1pPr marL="342900" indent="-342900" algn="ctr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000" kern="1200" spc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buNone/>
            </a:pP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Pendidikan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Jasmani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Olahraga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dan</a:t>
            </a:r>
            <a:r>
              <a:rPr lang="en-US" sz="2800" b="1" dirty="0" smtClean="0">
                <a:solidFill>
                  <a:srgbClr val="FF0066"/>
                </a:solidFill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cs typeface="Arial" pitchFamily="34" charset="0"/>
              </a:rPr>
              <a:t>Kesehatan</a:t>
            </a:r>
            <a:endParaRPr lang="en-US" sz="2800" b="1" dirty="0" smtClean="0">
              <a:solidFill>
                <a:srgbClr val="FF0066"/>
              </a:solidFill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950" y="1034080"/>
            <a:ext cx="2177450" cy="3122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662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68"/>
          <a:stretch/>
        </p:blipFill>
        <p:spPr>
          <a:xfrm>
            <a:off x="3491880" y="2787774"/>
            <a:ext cx="2796875" cy="2016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5"/>
          <a:stretch/>
        </p:blipFill>
        <p:spPr>
          <a:xfrm>
            <a:off x="6300192" y="2932187"/>
            <a:ext cx="2796875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285734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57158" y="500048"/>
            <a:ext cx="2143140" cy="492443"/>
            <a:chOff x="260426" y="857238"/>
            <a:chExt cx="2143140" cy="492443"/>
          </a:xfrm>
        </p:grpSpPr>
        <p:sp>
          <p:nvSpPr>
            <p:cNvPr id="11" name="Trapezoid 10"/>
            <p:cNvSpPr/>
            <p:nvPr/>
          </p:nvSpPr>
          <p:spPr>
            <a:xfrm rot="10800000">
              <a:off x="260426" y="867226"/>
              <a:ext cx="2143140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8597" y="857238"/>
              <a:ext cx="1760655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id-ID" sz="2600" b="1" i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Push up</a:t>
              </a:r>
              <a:endParaRPr lang="en-US" sz="2600" b="1" i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01174" y="1515437"/>
            <a:ext cx="3638778" cy="1200329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en-US" sz="2400" b="1" i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Push up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dilakukan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untuk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melatih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keseimbangan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otot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lengan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id-ID" sz="24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emplate Bupena Merdeka (Konten QR-Media mengajar)\BACKGROUND\din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57164"/>
            <a:ext cx="9286907" cy="494349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28596" y="1271538"/>
            <a:ext cx="3786214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Siapkan dua meja.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Beri jarak antarmeja.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Berdirlah di antara kedua meja tersebut.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Tumpuan ada pada kedua tangan.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4876" y="1785932"/>
            <a:ext cx="4171948" cy="2865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285734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9"/>
          <p:cNvGrpSpPr/>
          <p:nvPr/>
        </p:nvGrpSpPr>
        <p:grpSpPr>
          <a:xfrm>
            <a:off x="357158" y="500048"/>
            <a:ext cx="4357718" cy="492443"/>
            <a:chOff x="260426" y="857238"/>
            <a:chExt cx="4357718" cy="492443"/>
          </a:xfrm>
        </p:grpSpPr>
        <p:sp>
          <p:nvSpPr>
            <p:cNvPr id="11" name="Trapezoid 10"/>
            <p:cNvSpPr/>
            <p:nvPr/>
          </p:nvSpPr>
          <p:spPr>
            <a:xfrm rot="10800000">
              <a:off x="260426" y="867222"/>
              <a:ext cx="4357718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8597" y="857238"/>
              <a:ext cx="411810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b. Menahan dengan Tangan</a:t>
              </a:r>
              <a:endParaRPr lang="en-US" sz="26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7884" y="71420"/>
            <a:ext cx="5265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Melatih Kekuatan Otot Tungkai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2844" y="857238"/>
            <a:ext cx="6429420" cy="461665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85725">
              <a:buClr>
                <a:srgbClr val="FF0066"/>
              </a:buClr>
              <a:tabLst>
                <a:tab pos="17780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Agar otot tungkai kuat, otot tungkai perlu dilatih.</a:t>
            </a:r>
            <a:endParaRPr lang="id-ID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69907" y="1571618"/>
            <a:ext cx="2244771" cy="252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571486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79565" y="1571618"/>
            <a:ext cx="2650021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14282" y="4143386"/>
            <a:ext cx="3857652" cy="430887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92075" indent="-6350">
              <a:buClr>
                <a:srgbClr val="FF0066"/>
              </a:buClr>
              <a:tabLst>
                <a:tab pos="85725" algn="l"/>
              </a:tabLst>
            </a:pPr>
            <a:r>
              <a:rPr lang="id-ID" sz="2200" dirty="0" smtClean="0">
                <a:latin typeface="+mj-lt"/>
                <a:cs typeface="Arial" panose="020B0604020202020204" pitchFamily="34" charset="0"/>
              </a:rPr>
              <a:t>Berdiri jinjit dengan kedua kaki.</a:t>
            </a:r>
            <a:endParaRPr lang="id-ID" sz="22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6314" y="4143386"/>
            <a:ext cx="3643338" cy="430887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92075" indent="-6350">
              <a:buClr>
                <a:srgbClr val="FF0066"/>
              </a:buClr>
              <a:tabLst>
                <a:tab pos="85725" algn="l"/>
              </a:tabLst>
            </a:pPr>
            <a:r>
              <a:rPr lang="id-ID" sz="2200" dirty="0" smtClean="0">
                <a:latin typeface="+mj-lt"/>
                <a:cs typeface="Arial" panose="020B0604020202020204" pitchFamily="34" charset="0"/>
              </a:rPr>
              <a:t>Berdiri jinjit dengan satu kaki.</a:t>
            </a:r>
            <a:endParaRPr lang="id-ID" sz="22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270266"/>
            <a:ext cx="4044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Melatih Keseimbangan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1127522"/>
            <a:ext cx="3819274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7030A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Keseimbangan dilakukan oleh bagian tubuh.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ü"/>
              <a:tabLst>
                <a:tab pos="273050" algn="l"/>
              </a:tabLst>
            </a:pPr>
            <a:r>
              <a:rPr lang="id-ID" sz="2400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Misalnya, tangan dan kaki menjaga keseimbangan saat berjalan di atas balok titian.</a:t>
            </a:r>
            <a:endParaRPr lang="en-US" sz="2400" dirty="0">
              <a:solidFill>
                <a:srgbClr val="00808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846382"/>
            <a:ext cx="2718487" cy="4016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846330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16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40"/>
          <a:stretch/>
        </p:blipFill>
        <p:spPr>
          <a:xfrm>
            <a:off x="5184026" y="1131591"/>
            <a:ext cx="3221162" cy="34815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285734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23528" y="622627"/>
            <a:ext cx="5582994" cy="508963"/>
            <a:chOff x="260426" y="840708"/>
            <a:chExt cx="5582994" cy="508963"/>
          </a:xfrm>
        </p:grpSpPr>
        <p:sp>
          <p:nvSpPr>
            <p:cNvPr id="11" name="Trapezoid 10"/>
            <p:cNvSpPr/>
            <p:nvPr/>
          </p:nvSpPr>
          <p:spPr>
            <a:xfrm rot="10800000">
              <a:off x="260426" y="867224"/>
              <a:ext cx="5294962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8597" y="840708"/>
              <a:ext cx="541482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d-ID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en-US" sz="26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Keseimbangan</a:t>
              </a:r>
              <a:r>
                <a:rPr lang="en-US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6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statis</a:t>
              </a:r>
              <a:r>
                <a:rPr lang="en-US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 (di </a:t>
              </a:r>
              <a:r>
                <a:rPr lang="en-US" sz="26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tempat</a:t>
              </a:r>
              <a:r>
                <a:rPr lang="en-US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)</a:t>
              </a:r>
              <a:endParaRPr lang="en-US" sz="26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1174" y="1515437"/>
            <a:ext cx="3206730" cy="1200329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en-US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Keseimbangan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statis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dilakukan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tanpa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berpindah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tempat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id-ID" sz="24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74517" y="3579862"/>
            <a:ext cx="2947412" cy="635438"/>
            <a:chOff x="1835438" y="1832898"/>
            <a:chExt cx="2701800" cy="63543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5438" y="1832898"/>
              <a:ext cx="2701799" cy="63543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835438" y="1873108"/>
              <a:ext cx="27018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Mengangkat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satu</a:t>
              </a:r>
              <a:r>
                <a:rPr lang="en-US" sz="2200" b="1" dirty="0" smtClean="0"/>
                <a:t> kaki</a:t>
              </a:r>
              <a:endParaRPr lang="en-US" sz="2200" b="1" dirty="0"/>
            </a:p>
          </p:txBody>
        </p:sp>
      </p:grpSp>
      <p:sp>
        <p:nvSpPr>
          <p:cNvPr id="17" name="Freeform 16"/>
          <p:cNvSpPr/>
          <p:nvPr/>
        </p:nvSpPr>
        <p:spPr>
          <a:xfrm rot="10800000" flipH="1" flipV="1">
            <a:off x="4599650" y="3091247"/>
            <a:ext cx="1268494" cy="528825"/>
          </a:xfrm>
          <a:custGeom>
            <a:avLst/>
            <a:gdLst>
              <a:gd name="connsiteX0" fmla="*/ 522514 w 522514"/>
              <a:gd name="connsiteY0" fmla="*/ 40225 h 360859"/>
              <a:gd name="connsiteX1" fmla="*/ 225631 w 522514"/>
              <a:gd name="connsiteY1" fmla="*/ 28350 h 360859"/>
              <a:gd name="connsiteX2" fmla="*/ 0 w 522514"/>
              <a:gd name="connsiteY2" fmla="*/ 360859 h 360859"/>
              <a:gd name="connsiteX3" fmla="*/ 0 w 522514"/>
              <a:gd name="connsiteY3" fmla="*/ 360859 h 36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0859">
                <a:moveTo>
                  <a:pt x="522514" y="40225"/>
                </a:moveTo>
                <a:cubicBezTo>
                  <a:pt x="417615" y="7568"/>
                  <a:pt x="312717" y="-25089"/>
                  <a:pt x="225631" y="28350"/>
                </a:cubicBezTo>
                <a:cubicBezTo>
                  <a:pt x="138545" y="81789"/>
                  <a:pt x="0" y="360859"/>
                  <a:pt x="0" y="360859"/>
                </a:cubicBezTo>
                <a:lnTo>
                  <a:pt x="0" y="360859"/>
                </a:lnTo>
              </a:path>
            </a:pathLst>
          </a:custGeom>
          <a:noFill/>
          <a:ln w="28575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6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5" y="958567"/>
            <a:ext cx="2520280" cy="38454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285734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23528" y="483518"/>
            <a:ext cx="5760640" cy="508962"/>
            <a:chOff x="260426" y="840708"/>
            <a:chExt cx="5760640" cy="508962"/>
          </a:xfrm>
        </p:grpSpPr>
        <p:sp>
          <p:nvSpPr>
            <p:cNvPr id="11" name="Trapezoid 10"/>
            <p:cNvSpPr/>
            <p:nvPr/>
          </p:nvSpPr>
          <p:spPr>
            <a:xfrm rot="10800000">
              <a:off x="260426" y="867223"/>
              <a:ext cx="5760640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8597" y="840708"/>
              <a:ext cx="541482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b="1" dirty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6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Keseimbangan</a:t>
              </a:r>
              <a:r>
                <a:rPr lang="en-US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 </a:t>
              </a:r>
              <a:r>
                <a:rPr lang="en-US" sz="26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dinamis</a:t>
              </a:r>
              <a:r>
                <a:rPr lang="en-US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 (</a:t>
              </a:r>
              <a:r>
                <a:rPr lang="en-US" sz="26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berpindah</a:t>
              </a:r>
              <a:r>
                <a:rPr lang="en-US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)</a:t>
              </a:r>
              <a:endParaRPr lang="en-US" sz="26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1174" y="1491630"/>
            <a:ext cx="3547048" cy="1200329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en-US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Keseimbangan</a:t>
            </a:r>
            <a:r>
              <a:rPr lang="en-US" sz="2400" b="1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dinamis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dilakukan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berpindah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tempat</a:t>
            </a:r>
            <a:r>
              <a:rPr lang="en-US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id-ID" sz="24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763688" y="3579862"/>
            <a:ext cx="3758240" cy="888478"/>
            <a:chOff x="1092177" y="1832898"/>
            <a:chExt cx="3445061" cy="88847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177" y="1832898"/>
              <a:ext cx="3445061" cy="88847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1241371" y="1873109"/>
              <a:ext cx="321718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Berjalan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dengan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meletakkan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buku</a:t>
              </a:r>
              <a:r>
                <a:rPr lang="en-US" sz="2200" b="1" dirty="0" smtClean="0"/>
                <a:t> di </a:t>
              </a:r>
              <a:r>
                <a:rPr lang="en-US" sz="2200" b="1" dirty="0" err="1" smtClean="0"/>
                <a:t>atas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kepala</a:t>
              </a:r>
              <a:r>
                <a:rPr lang="en-US" sz="2200" b="1" dirty="0" smtClean="0"/>
                <a:t>.</a:t>
              </a:r>
              <a:endParaRPr lang="en-US" sz="2200" b="1" dirty="0"/>
            </a:p>
          </p:txBody>
        </p:sp>
      </p:grpSp>
      <p:sp>
        <p:nvSpPr>
          <p:cNvPr id="17" name="Freeform 16"/>
          <p:cNvSpPr/>
          <p:nvPr/>
        </p:nvSpPr>
        <p:spPr>
          <a:xfrm rot="10800000" flipH="1" flipV="1">
            <a:off x="4743666" y="3051036"/>
            <a:ext cx="1268494" cy="528825"/>
          </a:xfrm>
          <a:custGeom>
            <a:avLst/>
            <a:gdLst>
              <a:gd name="connsiteX0" fmla="*/ 522514 w 522514"/>
              <a:gd name="connsiteY0" fmla="*/ 40225 h 360859"/>
              <a:gd name="connsiteX1" fmla="*/ 225631 w 522514"/>
              <a:gd name="connsiteY1" fmla="*/ 28350 h 360859"/>
              <a:gd name="connsiteX2" fmla="*/ 0 w 522514"/>
              <a:gd name="connsiteY2" fmla="*/ 360859 h 360859"/>
              <a:gd name="connsiteX3" fmla="*/ 0 w 522514"/>
              <a:gd name="connsiteY3" fmla="*/ 360859 h 360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2514" h="360859">
                <a:moveTo>
                  <a:pt x="522514" y="40225"/>
                </a:moveTo>
                <a:cubicBezTo>
                  <a:pt x="417615" y="7568"/>
                  <a:pt x="312717" y="-25089"/>
                  <a:pt x="225631" y="28350"/>
                </a:cubicBezTo>
                <a:cubicBezTo>
                  <a:pt x="138545" y="81789"/>
                  <a:pt x="0" y="360859"/>
                  <a:pt x="0" y="360859"/>
                </a:cubicBezTo>
                <a:lnTo>
                  <a:pt x="0" y="360859"/>
                </a:lnTo>
              </a:path>
            </a:pathLst>
          </a:custGeom>
          <a:noFill/>
          <a:ln w="28575">
            <a:solidFill>
              <a:srgbClr val="C00000"/>
            </a:solidFill>
            <a:prstDash val="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7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53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14282" y="267494"/>
            <a:ext cx="66437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Bergerak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dengan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Benar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720" y="1203598"/>
            <a:ext cx="5366400" cy="1200329"/>
          </a:xfrm>
          <a:prstGeom prst="rect">
            <a:avLst/>
          </a:prstGeom>
          <a:solidFill>
            <a:srgbClr val="990033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tabLst>
                <a:tab pos="177800" algn="l"/>
              </a:tabLst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olahraga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memiliki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tujuan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tertentu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</a:t>
            </a:r>
          </a:p>
          <a:p>
            <a:pPr>
              <a:buClr>
                <a:srgbClr val="FFFF00"/>
              </a:buClr>
              <a:tabLst>
                <a:tab pos="177800" algn="l"/>
              </a:tabLst>
            </a:pP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Misalnya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gerak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mengangkat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satu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kaki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untuk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melatih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keseimbangan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tubuh</a:t>
            </a:r>
            <a:r>
              <a:rPr lang="en-US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id-ID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384"/>
          <a:stretch/>
        </p:blipFill>
        <p:spPr>
          <a:xfrm>
            <a:off x="6860113" y="1191569"/>
            <a:ext cx="1456303" cy="3468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831588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5720" y="2643758"/>
            <a:ext cx="3494192" cy="830997"/>
          </a:xfrm>
          <a:prstGeom prst="rect">
            <a:avLst/>
          </a:prstGeom>
          <a:solidFill>
            <a:srgbClr val="FFFF99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FF00"/>
              </a:buClr>
              <a:tabLst>
                <a:tab pos="177800" algn="l"/>
              </a:tabLst>
            </a:pPr>
            <a:r>
              <a:rPr lang="en-US" sz="2400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Gerakan</a:t>
            </a:r>
            <a:r>
              <a:rPr lang="en-US" sz="2400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yang </a:t>
            </a:r>
            <a:r>
              <a:rPr lang="en-US" sz="2400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benar</a:t>
            </a:r>
            <a:r>
              <a:rPr lang="en-US" sz="2400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akan</a:t>
            </a:r>
            <a:r>
              <a:rPr lang="en-US" sz="2400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menyehatkan</a:t>
            </a:r>
            <a:r>
              <a:rPr lang="en-US" sz="2400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badan</a:t>
            </a:r>
            <a:r>
              <a:rPr lang="en-US" sz="2400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id-ID" sz="2400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418"/>
          <a:stretch/>
        </p:blipFill>
        <p:spPr>
          <a:xfrm>
            <a:off x="1043608" y="1077984"/>
            <a:ext cx="1368152" cy="2861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95486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23528" y="339502"/>
            <a:ext cx="1951170" cy="508961"/>
            <a:chOff x="260426" y="840708"/>
            <a:chExt cx="1951170" cy="508961"/>
          </a:xfrm>
        </p:grpSpPr>
        <p:sp>
          <p:nvSpPr>
            <p:cNvPr id="11" name="Trapezoid 10"/>
            <p:cNvSpPr/>
            <p:nvPr/>
          </p:nvSpPr>
          <p:spPr>
            <a:xfrm rot="10800000">
              <a:off x="260426" y="867222"/>
              <a:ext cx="1951170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8597" y="840708"/>
              <a:ext cx="178299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a</a:t>
              </a:r>
              <a:r>
                <a:rPr lang="id-ID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6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Berdiri</a:t>
              </a:r>
              <a:endParaRPr lang="en-US" sz="26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496" y="3998026"/>
            <a:ext cx="3005594" cy="589948"/>
            <a:chOff x="960163" y="1832898"/>
            <a:chExt cx="2755135" cy="58994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177" y="1832898"/>
              <a:ext cx="2442278" cy="58994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960163" y="1873109"/>
              <a:ext cx="2755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Badan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membusung</a:t>
              </a:r>
              <a:endParaRPr lang="en-US" sz="22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93490" y="4027574"/>
            <a:ext cx="3005594" cy="589948"/>
            <a:chOff x="960163" y="1832898"/>
            <a:chExt cx="2755135" cy="58994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177" y="1832898"/>
              <a:ext cx="2442278" cy="58994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60163" y="1873109"/>
              <a:ext cx="2755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Badan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membungkuk</a:t>
              </a:r>
              <a:endParaRPr lang="en-US" sz="22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703140" y="4011910"/>
            <a:ext cx="1973316" cy="589948"/>
            <a:chOff x="1026171" y="1832898"/>
            <a:chExt cx="1808878" cy="58994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177" y="1832898"/>
              <a:ext cx="1742872" cy="58994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1026171" y="1873109"/>
              <a:ext cx="1808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Badan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tegak</a:t>
              </a:r>
              <a:endParaRPr lang="en-US" sz="2200" b="1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76" r="26283"/>
          <a:stretch/>
        </p:blipFill>
        <p:spPr>
          <a:xfrm>
            <a:off x="3707904" y="1077985"/>
            <a:ext cx="2010525" cy="2861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53"/>
          <a:stretch/>
        </p:blipFill>
        <p:spPr>
          <a:xfrm>
            <a:off x="6724768" y="987574"/>
            <a:ext cx="1368151" cy="2962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919" y="2942223"/>
            <a:ext cx="684076" cy="47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87" y="3078361"/>
            <a:ext cx="522808" cy="47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8" y="3120763"/>
            <a:ext cx="522808" cy="47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4358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77"/>
          <a:stretch/>
        </p:blipFill>
        <p:spPr>
          <a:xfrm>
            <a:off x="707608" y="1571617"/>
            <a:ext cx="1632144" cy="236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95486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23528" y="339502"/>
            <a:ext cx="1951170" cy="508961"/>
            <a:chOff x="260426" y="840708"/>
            <a:chExt cx="1951170" cy="508961"/>
          </a:xfrm>
        </p:grpSpPr>
        <p:sp>
          <p:nvSpPr>
            <p:cNvPr id="11" name="Trapezoid 10"/>
            <p:cNvSpPr/>
            <p:nvPr/>
          </p:nvSpPr>
          <p:spPr>
            <a:xfrm rot="10800000">
              <a:off x="260426" y="867222"/>
              <a:ext cx="1951170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8597" y="840708"/>
              <a:ext cx="178299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b="1" dirty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b</a:t>
              </a:r>
              <a:r>
                <a:rPr lang="id-ID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6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Duduk</a:t>
              </a:r>
              <a:endParaRPr lang="en-US" sz="26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5496" y="3998026"/>
            <a:ext cx="3005594" cy="589948"/>
            <a:chOff x="960163" y="1832898"/>
            <a:chExt cx="2755135" cy="58994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177" y="1832898"/>
              <a:ext cx="2442278" cy="58994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960163" y="1873109"/>
              <a:ext cx="2755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Duduk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membungkuk</a:t>
              </a:r>
              <a:endParaRPr lang="en-US" sz="22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193490" y="4027574"/>
            <a:ext cx="3005594" cy="589948"/>
            <a:chOff x="960163" y="1832898"/>
            <a:chExt cx="2755135" cy="589948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177" y="1832898"/>
              <a:ext cx="2442278" cy="58994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960163" y="1873109"/>
              <a:ext cx="275513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Duduk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membusung</a:t>
              </a:r>
              <a:endParaRPr lang="en-US" sz="22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16216" y="4011910"/>
            <a:ext cx="1973316" cy="589948"/>
            <a:chOff x="1026171" y="1832898"/>
            <a:chExt cx="1808878" cy="589948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177" y="1832898"/>
              <a:ext cx="1742872" cy="58994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4" name="TextBox 23"/>
            <p:cNvSpPr txBox="1"/>
            <p:nvPr/>
          </p:nvSpPr>
          <p:spPr>
            <a:xfrm>
              <a:off x="1026171" y="1873109"/>
              <a:ext cx="180887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Duduk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tegak</a:t>
              </a:r>
              <a:endParaRPr lang="en-US" sz="2200" b="1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2" r="30014"/>
          <a:stretch/>
        </p:blipFill>
        <p:spPr>
          <a:xfrm>
            <a:off x="3337505" y="1669409"/>
            <a:ext cx="1945381" cy="23425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35"/>
          <a:stretch/>
        </p:blipFill>
        <p:spPr>
          <a:xfrm>
            <a:off x="6689332" y="1635646"/>
            <a:ext cx="1412978" cy="22839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1480" y="2787774"/>
            <a:ext cx="684076" cy="47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987" y="2715766"/>
            <a:ext cx="522808" cy="47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68" y="2674223"/>
            <a:ext cx="522808" cy="47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6934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0"/>
                            </p:stCondLst>
                            <p:childTnLst>
                              <p:par>
                                <p:cTn id="4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71"/>
          <a:stretch/>
        </p:blipFill>
        <p:spPr>
          <a:xfrm>
            <a:off x="779615" y="1275606"/>
            <a:ext cx="1450099" cy="2486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95486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23528" y="339502"/>
            <a:ext cx="1951170" cy="508961"/>
            <a:chOff x="260426" y="840708"/>
            <a:chExt cx="1951170" cy="508961"/>
          </a:xfrm>
        </p:grpSpPr>
        <p:sp>
          <p:nvSpPr>
            <p:cNvPr id="11" name="Trapezoid 10"/>
            <p:cNvSpPr/>
            <p:nvPr/>
          </p:nvSpPr>
          <p:spPr>
            <a:xfrm rot="10800000">
              <a:off x="260426" y="867222"/>
              <a:ext cx="1951170" cy="482447"/>
            </a:xfrm>
            <a:prstGeom prst="trapezoid">
              <a:avLst>
                <a:gd name="adj" fmla="val 242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28597" y="840708"/>
              <a:ext cx="1782999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c</a:t>
              </a:r>
              <a:r>
                <a:rPr lang="id-ID" sz="2600" b="1" dirty="0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. </a:t>
              </a:r>
              <a:r>
                <a:rPr lang="en-US" sz="2600" b="1" dirty="0" err="1" smtClean="0">
                  <a:solidFill>
                    <a:srgbClr val="002060"/>
                  </a:solidFill>
                  <a:latin typeface="+mj-lt"/>
                  <a:cs typeface="Arial" pitchFamily="34" charset="0"/>
                </a:rPr>
                <a:t>Berjalan</a:t>
              </a:r>
              <a:endParaRPr lang="en-US" sz="2600" b="1" dirty="0">
                <a:solidFill>
                  <a:srgbClr val="002060"/>
                </a:solidFill>
                <a:latin typeface="+mj-lt"/>
                <a:cs typeface="Arial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07504" y="3846031"/>
            <a:ext cx="2258876" cy="589948"/>
            <a:chOff x="960163" y="1832898"/>
            <a:chExt cx="2070642" cy="589948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2177" y="1832898"/>
              <a:ext cx="1920593" cy="589948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16" name="TextBox 15"/>
            <p:cNvSpPr txBox="1"/>
            <p:nvPr/>
          </p:nvSpPr>
          <p:spPr>
            <a:xfrm>
              <a:off x="960163" y="1873109"/>
              <a:ext cx="207064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Berjalan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tegak</a:t>
              </a:r>
              <a:endParaRPr lang="en-US" sz="2200" b="1" dirty="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915816" y="3777787"/>
            <a:ext cx="2664296" cy="850750"/>
            <a:chOff x="1035665" y="1832898"/>
            <a:chExt cx="2442278" cy="85075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65" y="1832898"/>
              <a:ext cx="2442278" cy="85075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21" name="TextBox 20"/>
            <p:cNvSpPr txBox="1"/>
            <p:nvPr/>
          </p:nvSpPr>
          <p:spPr>
            <a:xfrm>
              <a:off x="1105310" y="1873109"/>
              <a:ext cx="22406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Berjalan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condong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ke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depan</a:t>
              </a:r>
              <a:endParaRPr lang="en-US" sz="2200" b="1" dirty="0"/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89" r="34692"/>
          <a:stretch/>
        </p:blipFill>
        <p:spPr>
          <a:xfrm>
            <a:off x="3357845" y="1338628"/>
            <a:ext cx="1574195" cy="2385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38"/>
          <a:stretch/>
        </p:blipFill>
        <p:spPr>
          <a:xfrm>
            <a:off x="6643702" y="1399276"/>
            <a:ext cx="1429507" cy="23246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342" y="2702774"/>
            <a:ext cx="684076" cy="47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280" y="2602215"/>
            <a:ext cx="522808" cy="47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602215"/>
            <a:ext cx="522808" cy="473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Group 26"/>
          <p:cNvGrpSpPr/>
          <p:nvPr/>
        </p:nvGrpSpPr>
        <p:grpSpPr>
          <a:xfrm>
            <a:off x="6061539" y="3762123"/>
            <a:ext cx="2664296" cy="850750"/>
            <a:chOff x="1035665" y="1832898"/>
            <a:chExt cx="2442278" cy="85075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5" cstate="print">
              <a:duotone>
                <a:prstClr val="black"/>
                <a:srgbClr val="D9C3A5">
                  <a:tint val="50000"/>
                  <a:satMod val="18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665" y="1832898"/>
              <a:ext cx="2442278" cy="850750"/>
            </a:xfrm>
            <a:prstGeom prst="rect">
              <a:avLst/>
            </a:prstGeo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spPr>
        </p:pic>
        <p:sp>
          <p:nvSpPr>
            <p:cNvPr id="32" name="TextBox 31"/>
            <p:cNvSpPr txBox="1"/>
            <p:nvPr/>
          </p:nvSpPr>
          <p:spPr>
            <a:xfrm>
              <a:off x="1105310" y="1873109"/>
              <a:ext cx="224061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 err="1" smtClean="0"/>
                <a:t>Berjalan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condong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ke</a:t>
              </a:r>
              <a:r>
                <a:rPr lang="en-US" sz="2200" b="1" dirty="0" smtClean="0"/>
                <a:t> </a:t>
              </a:r>
              <a:r>
                <a:rPr lang="en-US" sz="2200" b="1" dirty="0" err="1" smtClean="0"/>
                <a:t>belakang</a:t>
              </a:r>
              <a:endParaRPr lang="en-US" sz="2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765596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42" b="24191"/>
          <a:stretch/>
        </p:blipFill>
        <p:spPr bwMode="auto">
          <a:xfrm>
            <a:off x="4932041" y="1079174"/>
            <a:ext cx="4211960" cy="4012856"/>
          </a:xfrm>
          <a:prstGeom prst="rect">
            <a:avLst/>
          </a:prstGeom>
          <a:noFill/>
        </p:spPr>
      </p:pic>
      <p:grpSp>
        <p:nvGrpSpPr>
          <p:cNvPr id="16" name="Group 15"/>
          <p:cNvGrpSpPr/>
          <p:nvPr/>
        </p:nvGrpSpPr>
        <p:grpSpPr>
          <a:xfrm>
            <a:off x="1126641" y="497254"/>
            <a:ext cx="5231309" cy="931487"/>
            <a:chOff x="1611544" y="3352296"/>
            <a:chExt cx="4866700" cy="718746"/>
          </a:xfrm>
          <a:solidFill>
            <a:srgbClr val="9966FF"/>
          </a:solidFill>
        </p:grpSpPr>
        <p:sp>
          <p:nvSpPr>
            <p:cNvPr id="17" name="Parallelogram 16"/>
            <p:cNvSpPr/>
            <p:nvPr/>
          </p:nvSpPr>
          <p:spPr>
            <a:xfrm>
              <a:off x="1611544" y="3352296"/>
              <a:ext cx="4866700" cy="718746"/>
            </a:xfrm>
            <a:prstGeom prst="parallelogram">
              <a:avLst>
                <a:gd name="adj" fmla="val 45313"/>
              </a:avLst>
            </a:prstGeom>
            <a:solidFill>
              <a:srgbClr val="FF9999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テキスト プレースホルダー 17"/>
            <p:cNvSpPr txBox="1">
              <a:spLocks/>
            </p:cNvSpPr>
            <p:nvPr/>
          </p:nvSpPr>
          <p:spPr>
            <a:xfrm>
              <a:off x="2357789" y="3406320"/>
              <a:ext cx="3611381" cy="609600"/>
            </a:xfrm>
            <a:prstGeom prst="rect">
              <a:avLst/>
            </a:prstGeom>
            <a:noFill/>
          </p:spPr>
          <p:txBody>
            <a:bodyPr vert="horz" lIns="36000" tIns="36000" rIns="36000" bIns="36000" rtlCol="0" anchor="ctr">
              <a:noAutofit/>
            </a:bodyPr>
            <a:lstStyle>
              <a:lvl1pPr marL="342900" indent="-342900" algn="l" defTabSz="1632753" rtl="0" eaLnBrk="1" latinLnBrk="0" hangingPunct="1">
                <a:lnSpc>
                  <a:spcPct val="120000"/>
                </a:lnSpc>
                <a:spcBef>
                  <a:spcPts val="1200"/>
                </a:spcBef>
                <a:buClr>
                  <a:schemeClr val="accent5"/>
                </a:buClr>
                <a:buFont typeface="Wingdings" panose="05000000000000000000" pitchFamily="2" charset="2"/>
                <a:buChar char="l"/>
                <a:defRPr kumimoji="1" sz="2000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1326612" indent="-510235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5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040941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43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857317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3673693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4490070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446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2822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199" indent="-408188" algn="l" defTabSz="1632753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kumimoji="1"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buClr>
                  <a:srgbClr val="FFA513"/>
                </a:buClr>
                <a:buNone/>
                <a:defRPr/>
              </a:pPr>
              <a:r>
                <a:rPr lang="en-US" sz="3200" b="1" dirty="0">
                  <a:solidFill>
                    <a:schemeClr val="tx1"/>
                  </a:solidFill>
                </a:rPr>
                <a:t>AKTIVITAS </a:t>
              </a:r>
              <a:r>
                <a:rPr lang="id-ID" sz="3200" b="1" dirty="0" smtClean="0">
                  <a:solidFill>
                    <a:schemeClr val="tx1"/>
                  </a:solidFill>
                </a:rPr>
                <a:t>KEBUGARAN JASMANI</a:t>
              </a:r>
              <a:endParaRPr lang="nn-NO" sz="32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9" name="直角三角形 28"/>
          <p:cNvSpPr/>
          <p:nvPr/>
        </p:nvSpPr>
        <p:spPr>
          <a:xfrm rot="2700000">
            <a:off x="316014" y="335803"/>
            <a:ext cx="1157922" cy="1157922"/>
          </a:xfrm>
          <a:prstGeom prst="rtTriangle">
            <a:avLst/>
          </a:prstGeom>
          <a:solidFill>
            <a:srgbClr val="FF2D32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0" name="直角三角形 8"/>
          <p:cNvSpPr/>
          <p:nvPr/>
        </p:nvSpPr>
        <p:spPr>
          <a:xfrm rot="2700000">
            <a:off x="538794" y="335814"/>
            <a:ext cx="1157922" cy="1157922"/>
          </a:xfrm>
          <a:prstGeom prst="rtTriangle">
            <a:avLst/>
          </a:prstGeom>
          <a:solidFill>
            <a:srgbClr val="FF575B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 dirty="0">
              <a:solidFill>
                <a:srgbClr val="5BB8D1"/>
              </a:solidFill>
              <a:latin typeface="Open Sans"/>
            </a:endParaRPr>
          </a:p>
        </p:txBody>
      </p:sp>
      <p:sp>
        <p:nvSpPr>
          <p:cNvPr id="21" name="直角三角形 4"/>
          <p:cNvSpPr/>
          <p:nvPr/>
        </p:nvSpPr>
        <p:spPr>
          <a:xfrm rot="13500000">
            <a:off x="538794" y="335813"/>
            <a:ext cx="1157922" cy="1157922"/>
          </a:xfrm>
          <a:prstGeom prst="rtTriangle">
            <a:avLst/>
          </a:prstGeom>
          <a:solidFill>
            <a:srgbClr val="FF7C80"/>
          </a:solidFill>
          <a:ln w="25400" cap="flat" cmpd="sng" algn="ctr">
            <a:noFill/>
            <a:prstDash val="sysDot"/>
          </a:ln>
          <a:effectLst/>
        </p:spPr>
        <p:txBody>
          <a:bodyPr rot="0" spcFirstLastPara="0" vertOverflow="overflow" horzOverflow="overflow" vert="horz" wrap="square" lIns="121917" tIns="60958" rIns="121917" bIns="60958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>
              <a:defRPr/>
            </a:pPr>
            <a:endParaRPr kumimoji="1" lang="ja-JP" altLang="en-US" kern="0">
              <a:solidFill>
                <a:srgbClr val="5BB8D1"/>
              </a:solidFill>
              <a:latin typeface="Open Sans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48395" y="472439"/>
            <a:ext cx="937918" cy="1019190"/>
            <a:chOff x="2926335" y="-520952"/>
            <a:chExt cx="898265" cy="976100"/>
          </a:xfrm>
        </p:grpSpPr>
        <p:grpSp>
          <p:nvGrpSpPr>
            <p:cNvPr id="23" name="Group 22"/>
            <p:cNvGrpSpPr/>
            <p:nvPr/>
          </p:nvGrpSpPr>
          <p:grpSpPr>
            <a:xfrm>
              <a:off x="2926335" y="-520952"/>
              <a:ext cx="898265" cy="906960"/>
              <a:chOff x="2926335" y="-520952"/>
              <a:chExt cx="898265" cy="906960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2926335" y="-520952"/>
                <a:ext cx="898264" cy="906959"/>
              </a:xfrm>
              <a:prstGeom prst="ellipse">
                <a:avLst/>
              </a:prstGeom>
              <a:noFill/>
              <a:ln>
                <a:solidFill>
                  <a:schemeClr val="accent5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>
                  <a:solidFill>
                    <a:srgbClr val="4F81BD"/>
                  </a:solidFill>
                </a:endParaRPr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2926336" y="-512255"/>
                <a:ext cx="898264" cy="898263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100" dirty="0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3059868" y="-452284"/>
              <a:ext cx="589789" cy="418852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en-US" sz="3200" b="1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Bab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234332" y="-82797"/>
              <a:ext cx="332226" cy="537945"/>
            </a:xfrm>
            <a:prstGeom prst="rect">
              <a:avLst/>
            </a:prstGeom>
            <a:noFill/>
          </p:spPr>
          <p:txBody>
            <a:bodyPr wrap="none" lIns="68580" tIns="34290" rIns="68580" bIns="34290">
              <a:spAutoFit/>
            </a:bodyPr>
            <a:lstStyle/>
            <a:p>
              <a:pPr algn="ctr"/>
              <a:r>
                <a:rPr lang="id-ID" sz="3200" b="1" dirty="0" smtClean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7</a:t>
              </a:r>
              <a:endParaRPr lang="en-US" sz="3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85720" y="2643188"/>
            <a:ext cx="4214842" cy="1574216"/>
            <a:chOff x="836416" y="2426714"/>
            <a:chExt cx="4214842" cy="1574216"/>
          </a:xfrm>
        </p:grpSpPr>
        <p:grpSp>
          <p:nvGrpSpPr>
            <p:cNvPr id="15" name="Group 14"/>
            <p:cNvGrpSpPr/>
            <p:nvPr/>
          </p:nvGrpSpPr>
          <p:grpSpPr>
            <a:xfrm>
              <a:off x="836416" y="2426714"/>
              <a:ext cx="4214842" cy="1574216"/>
              <a:chOff x="836416" y="2426714"/>
              <a:chExt cx="4214842" cy="1574216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836417" y="2985267"/>
                <a:ext cx="4214841" cy="1015663"/>
              </a:xfrm>
              <a:prstGeom prst="rect">
                <a:avLst/>
              </a:prstGeom>
              <a:solidFill>
                <a:srgbClr val="339966"/>
              </a:solidFill>
              <a:ln w="285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Setelah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mempelajari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materi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pada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bab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ini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, </a:t>
                </a:r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siswa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diharapkan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dapat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menjelaskan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dan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 </a:t>
                </a:r>
                <a:r>
                  <a:rPr lang="en-US" sz="1500" dirty="0" err="1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mempraktikkan</a:t>
                </a:r>
                <a:r>
                  <a:rPr lang="en-US" sz="1500" dirty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:</a:t>
                </a:r>
              </a:p>
              <a:p>
                <a:pPr marL="346075" indent="-346075">
                  <a:buAutoNum type="arabicPeriod"/>
                </a:pPr>
                <a:r>
                  <a:rPr lang="id-ID" sz="1500" dirty="0" smtClean="0">
                    <a:solidFill>
                      <a:schemeClr val="bg1"/>
                    </a:solidFill>
                    <a:latin typeface="+mj-lt"/>
                    <a:cs typeface="Arial" panose="020B0604020202020204" pitchFamily="34" charset="0"/>
                  </a:rPr>
                  <a:t>Aktivitas jasmani untuk menjaga kesehatan.</a:t>
                </a:r>
                <a:endParaRPr lang="id-ID" sz="1500" dirty="0">
                  <a:solidFill>
                    <a:schemeClr val="bg1"/>
                  </a:solidFill>
                  <a:latin typeface="+mj-lt"/>
                  <a:cs typeface="Arial" panose="020B0604020202020204" pitchFamily="34" charset="0"/>
                </a:endParaRPr>
              </a:p>
              <a:p>
                <a:pPr marL="346075" indent="-346075">
                  <a:buAutoNum type="arabicPeriod"/>
                </a:pPr>
                <a:r>
                  <a:rPr lang="id-ID" sz="1500" dirty="0" smtClean="0">
                    <a:solidFill>
                      <a:schemeClr val="bg1"/>
                    </a:solidFill>
                    <a:cs typeface="Arial" panose="020B0604020202020204" pitchFamily="34" charset="0"/>
                  </a:rPr>
                  <a:t>Aktivitas jasmani untuk menjaga kebugaran.</a:t>
                </a:r>
                <a:endParaRPr lang="id-ID" sz="15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836416" y="2426714"/>
                <a:ext cx="2702104" cy="457200"/>
              </a:xfrm>
              <a:prstGeom prst="rect">
                <a:avLst/>
              </a:prstGeom>
              <a:solidFill>
                <a:srgbClr val="8EB4E3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+mj-lt"/>
                </a:endParaRPr>
              </a:p>
            </p:txBody>
          </p:sp>
        </p:grpSp>
        <p:sp>
          <p:nvSpPr>
            <p:cNvPr id="28" name="TextBox 27"/>
            <p:cNvSpPr txBox="1"/>
            <p:nvPr/>
          </p:nvSpPr>
          <p:spPr>
            <a:xfrm>
              <a:off x="923144" y="2455258"/>
              <a:ext cx="25021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err="1">
                  <a:latin typeface="+mj-lt"/>
                </a:rPr>
                <a:t>Tujuan</a:t>
              </a:r>
              <a:r>
                <a:rPr lang="en-US" sz="2000" b="1" dirty="0">
                  <a:latin typeface="+mj-lt"/>
                </a:rPr>
                <a:t> </a:t>
              </a:r>
              <a:r>
                <a:rPr lang="en-US" sz="2000" b="1" dirty="0" err="1">
                  <a:latin typeface="+mj-lt"/>
                </a:rPr>
                <a:t>Pembelajaran</a:t>
              </a:r>
              <a:r>
                <a:rPr lang="en-US" sz="2000" b="1" dirty="0">
                  <a:latin typeface="+mj-lt"/>
                </a:rPr>
                <a:t>:</a:t>
              </a:r>
            </a:p>
          </p:txBody>
        </p:sp>
      </p:grpSp>
      <p:pic>
        <p:nvPicPr>
          <p:cNvPr id="1027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18560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5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75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054651"/>
            <a:ext cx="3893623" cy="2957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4282" y="123478"/>
            <a:ext cx="72380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Berikut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contoh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permainan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untuk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menjaga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kesehatan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dan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kebugaran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tubuh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9592" y="4126309"/>
            <a:ext cx="277354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273050" algn="l"/>
              </a:tabLst>
            </a:pP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Lomba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balap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bakiak</a:t>
            </a:r>
            <a:endParaRPr lang="en-US" sz="2400" b="1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810" y="1462013"/>
            <a:ext cx="3132491" cy="2523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0" y="1132160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80112" y="4126309"/>
            <a:ext cx="2773542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  <a:tabLst>
                <a:tab pos="273050" algn="l"/>
              </a:tabLst>
            </a:pP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Lomba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balap</a:t>
            </a:r>
            <a:r>
              <a:rPr lang="en-US" sz="2400" b="1" dirty="0" smtClean="0">
                <a:latin typeface="+mj-lt"/>
                <a:cs typeface="Arial" panose="020B0604020202020204" pitchFamily="34" charset="0"/>
              </a:rPr>
              <a:t> </a:t>
            </a:r>
            <a:r>
              <a:rPr lang="en-US" sz="2400" b="1" dirty="0" err="1" smtClean="0">
                <a:latin typeface="+mj-lt"/>
                <a:cs typeface="Arial" panose="020B0604020202020204" pitchFamily="34" charset="0"/>
              </a:rPr>
              <a:t>karung</a:t>
            </a:r>
            <a:endParaRPr lang="en-US" sz="2400" b="1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428742"/>
            <a:ext cx="9144000" cy="3571882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152400" y="142858"/>
            <a:ext cx="6491302" cy="1214446"/>
            <a:chOff x="152400" y="195632"/>
            <a:chExt cx="6491302" cy="12144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2400" y="195632"/>
              <a:ext cx="6419864" cy="1214446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313095"/>
              <a:ext cx="5967426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</a:pPr>
              <a:r>
                <a:rPr lang="en-US" sz="28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A. </a:t>
              </a:r>
              <a:r>
                <a:rPr lang="id-ID" sz="28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Aktivitas Jasmani untuk Menjaga Kesehatan</a:t>
              </a:r>
              <a:endParaRPr lang="en-US" sz="28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85720" y="1714494"/>
            <a:ext cx="4357718" cy="267765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Kaki untuk berjalan, berlari, dan melompat.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008080"/>
                </a:solidFill>
                <a:latin typeface="+mj-lt"/>
                <a:cs typeface="Arial" panose="020B0604020202020204" pitchFamily="34" charset="0"/>
              </a:rPr>
              <a:t>Tangan untuk memegang dan bertepuk.</a:t>
            </a:r>
          </a:p>
          <a:p>
            <a:pPr marL="273050" indent="-273050">
              <a:buClr>
                <a:srgbClr val="FF0066"/>
              </a:buClr>
              <a:buFont typeface="Wingdings" pitchFamily="2" charset="2"/>
              <a:buChar char="§"/>
            </a:pPr>
            <a:r>
              <a:rPr lang="id-ID" sz="24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Kamu harus menjaganya dengan makan makanan bergizi dan berolahraga teratur.</a:t>
            </a:r>
            <a:endParaRPr lang="id-ID" sz="2400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5008" y="1214428"/>
            <a:ext cx="3076034" cy="3467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3906" r="1562"/>
          <a:stretch>
            <a:fillRect/>
          </a:stretch>
        </p:blipFill>
        <p:spPr bwMode="auto">
          <a:xfrm>
            <a:off x="-14456" y="1714494"/>
            <a:ext cx="9158488" cy="311134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47552" y="214296"/>
            <a:ext cx="52885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Menerapkan Pola Makan Sehat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86380" y="571486"/>
            <a:ext cx="3358003" cy="4071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1142990"/>
            <a:ext cx="4286280" cy="830997"/>
          </a:xfrm>
          <a:prstGeom prst="rect">
            <a:avLst/>
          </a:prstGeom>
          <a:solidFill>
            <a:srgbClr val="CCCCFF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Mengonsumsi </a:t>
            </a:r>
            <a:r>
              <a:rPr lang="id-ID" sz="24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makanan sehat </a:t>
            </a:r>
            <a:r>
              <a:rPr lang="id-ID" sz="2400" dirty="0" smtClean="0">
                <a:solidFill>
                  <a:srgbClr val="7030A0"/>
                </a:solidFill>
                <a:latin typeface="+mj-lt"/>
                <a:cs typeface="Arial" panose="020B0604020202020204" pitchFamily="34" charset="0"/>
              </a:rPr>
              <a:t>dapat menjaga kesehatan tubuh.</a:t>
            </a:r>
            <a:endParaRPr lang="id-ID" sz="2400" dirty="0">
              <a:solidFill>
                <a:srgbClr val="7030A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772120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7158" y="2214560"/>
            <a:ext cx="3357586" cy="830997"/>
          </a:xfrm>
          <a:prstGeom prst="rect">
            <a:avLst/>
          </a:prstGeom>
          <a:solidFill>
            <a:srgbClr val="D0FF4B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Pola makan sehat harus dengan menu seimbang.</a:t>
            </a:r>
            <a:endParaRPr lang="id-ID" sz="2400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58" y="3240951"/>
            <a:ext cx="3214710" cy="830997"/>
          </a:xfrm>
          <a:prstGeom prst="rect">
            <a:avLst/>
          </a:prstGeom>
          <a:solidFill>
            <a:srgbClr val="FF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Nutrisi dalam tubuh pun akan terpenuhi.</a:t>
            </a:r>
            <a:endParaRPr lang="id-ID" sz="2400" dirty="0">
              <a:solidFill>
                <a:srgbClr val="990033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1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85720" y="214296"/>
            <a:ext cx="1967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2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Olahraga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43636" y="1000114"/>
            <a:ext cx="2071702" cy="34746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785800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57158" y="1142990"/>
            <a:ext cx="4143404" cy="1200329"/>
          </a:xfrm>
          <a:prstGeom prst="rect">
            <a:avLst/>
          </a:prstGeom>
          <a:solidFill>
            <a:srgbClr val="99FF99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b="1" dirty="0" smtClean="0">
                <a:solidFill>
                  <a:srgbClr val="990033"/>
                </a:solidFill>
                <a:latin typeface="+mj-lt"/>
                <a:cs typeface="Arial" panose="020B0604020202020204" pitchFamily="34" charset="0"/>
              </a:rPr>
              <a:t>Olahraga</a:t>
            </a: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 secara rutin dapat membantu tubuh tetap sehat dan menjaga daya tahan tubuh.</a:t>
            </a:r>
            <a:endParaRPr lang="id-ID" sz="24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57158" y="2500312"/>
            <a:ext cx="3857652" cy="830997"/>
          </a:xfrm>
          <a:prstGeom prst="rect">
            <a:avLst/>
          </a:prstGeom>
          <a:solidFill>
            <a:srgbClr val="A50021"/>
          </a:solidFill>
          <a:ln w="19050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4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Mulailah olahraga ringan, seperti berjalan atau berlari.</a:t>
            </a:r>
            <a:endParaRPr lang="id-ID" sz="24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:\Template Bupena Merdeka (Konten QR-Media mengajar)\BACKGROUND\din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92546"/>
            <a:ext cx="9286907" cy="49434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191988"/>
            <a:ext cx="36701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3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Istirahat yang Cukup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059582"/>
            <a:ext cx="4680520" cy="830997"/>
          </a:xfrm>
          <a:prstGeom prst="rect">
            <a:avLst/>
          </a:prstGeom>
          <a:solidFill>
            <a:srgbClr val="D0FF4B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3175">
              <a:buClr>
                <a:srgbClr val="FF0066"/>
              </a:buClr>
              <a:tabLst>
                <a:tab pos="0" algn="l"/>
              </a:tabLst>
            </a:pPr>
            <a:r>
              <a:rPr lang="id-ID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Tidur</a:t>
            </a:r>
            <a:r>
              <a:rPr lang="id-ID" sz="2400" dirty="0" smtClean="0">
                <a:latin typeface="+mj-lt"/>
                <a:cs typeface="Arial" panose="020B0604020202020204" pitchFamily="34" charset="0"/>
              </a:rPr>
              <a:t> adalah cara istirahat yang baik untuk menjaga kesehatan tubuh.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65" y="1803682"/>
            <a:ext cx="3676983" cy="3006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714362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5720" y="2071684"/>
            <a:ext cx="4000528" cy="1200329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3175"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Tidur yang cukup akan mengembalikan kondisi tubuh setelah melakukan aktivitas. </a:t>
            </a:r>
            <a:endParaRPr lang="en-US" sz="24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din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4288"/>
            <a:ext cx="9286907" cy="49434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191988"/>
            <a:ext cx="3240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4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Minum Air Cukup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1520" y="1059582"/>
            <a:ext cx="3891852" cy="830997"/>
          </a:xfrm>
          <a:prstGeom prst="rect">
            <a:avLst/>
          </a:prstGeom>
          <a:solidFill>
            <a:srgbClr val="D0FF4B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3175"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Asupan air yang cukup dapat menjaga kesehatan tubuh.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9256" y="1262269"/>
            <a:ext cx="3104927" cy="3524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714362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5720" y="2097943"/>
            <a:ext cx="4357718" cy="830997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3175"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Apabila tubuh kekurangan air, tubuh akan mengalami dehidrasi.</a:t>
            </a:r>
            <a:endParaRPr lang="en-US" sz="24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3157371"/>
            <a:ext cx="3071834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3175"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Kebutuhan air dalam tubuh minimal minum 8 gelas per hari.</a:t>
            </a:r>
            <a:endParaRPr lang="en-US" sz="24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emplate Bupena Merdeka (Konten QR-Media mengajar)\BACKGROUND\dind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14288"/>
            <a:ext cx="9286907" cy="49434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42844" y="191988"/>
            <a:ext cx="367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5</a:t>
            </a:r>
            <a:r>
              <a:rPr lang="en-US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Menjaga Kebersihan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2958" y="1059582"/>
            <a:ext cx="4606232" cy="461665"/>
          </a:xfrm>
          <a:prstGeom prst="rect">
            <a:avLst/>
          </a:prstGeom>
          <a:solidFill>
            <a:srgbClr val="D0FF4B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3175"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latin typeface="+mj-lt"/>
                <a:cs typeface="Arial" panose="020B0604020202020204" pitchFamily="34" charset="0"/>
              </a:rPr>
              <a:t>Tubuh harus dijaga kebersihannya.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227" y="840985"/>
            <a:ext cx="2100111" cy="3945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714362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5720" y="1714494"/>
            <a:ext cx="3929090" cy="1200329"/>
          </a:xfrm>
          <a:prstGeom prst="rect">
            <a:avLst/>
          </a:prstGeom>
          <a:solidFill>
            <a:srgbClr val="99FFCC"/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3175"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Salah satu caranya adalah </a:t>
            </a:r>
            <a:r>
              <a:rPr lang="id-ID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mencuci tangan sebelum </a:t>
            </a: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dan </a:t>
            </a:r>
            <a:r>
              <a:rPr lang="id-ID" sz="2400" b="1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setelah melakukan aktivitas</a:t>
            </a: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5720" y="3157371"/>
            <a:ext cx="3571900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rgbClr val="FF0066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indent="3175">
              <a:buClr>
                <a:srgbClr val="FF0066"/>
              </a:buClr>
              <a:tabLst>
                <a:tab pos="0" algn="l"/>
              </a:tabLst>
            </a:pPr>
            <a:r>
              <a:rPr lang="id-ID" sz="2400" dirty="0" smtClean="0">
                <a:solidFill>
                  <a:srgbClr val="002060"/>
                </a:solidFill>
                <a:latin typeface="+mj-lt"/>
                <a:cs typeface="Arial" panose="020B0604020202020204" pitchFamily="34" charset="0"/>
              </a:rPr>
              <a:t>Dengan mencuci tangan, tangan bersih dari berbagai kuman dan bakteri.</a:t>
            </a:r>
            <a:endParaRPr lang="en-US" sz="24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G:\Template Bupena Merdeka (Konten QR-Media mengajar)\BACKGROUND\taman.jpg"/>
          <p:cNvPicPr>
            <a:picLocks noChangeAspect="1" noChangeArrowheads="1"/>
          </p:cNvPicPr>
          <p:nvPr/>
        </p:nvPicPr>
        <p:blipFill>
          <a:blip r:embed="rId2" cstate="print"/>
          <a:srcRect l="17969" r="1562" b="5175"/>
          <a:stretch>
            <a:fillRect/>
          </a:stretch>
        </p:blipFill>
        <p:spPr bwMode="auto">
          <a:xfrm>
            <a:off x="1" y="1571618"/>
            <a:ext cx="9144000" cy="3571882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71406" y="52040"/>
            <a:ext cx="7000924" cy="1162388"/>
            <a:chOff x="71406" y="195632"/>
            <a:chExt cx="7000924" cy="116238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06" y="195632"/>
              <a:ext cx="7000924" cy="116238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676276" y="267070"/>
              <a:ext cx="618174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buSzPct val="100000"/>
              </a:pPr>
              <a:r>
                <a:rPr lang="en-US" sz="3000" b="1" dirty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B. </a:t>
              </a:r>
              <a:r>
                <a:rPr lang="id-ID" sz="3000" b="1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Aktivitas Jasmani untuk Menjaga Kebugaran</a:t>
              </a:r>
              <a:endParaRPr lang="en-US" sz="3000" b="1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14282" y="1191274"/>
            <a:ext cx="5176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tabLst>
                <a:tab pos="631825" algn="l"/>
              </a:tabLst>
            </a:pPr>
            <a:r>
              <a:rPr lang="en-US" sz="2800" b="1" dirty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1.  </a:t>
            </a:r>
            <a:r>
              <a:rPr lang="id-ID" sz="2800" b="1" dirty="0" smtClean="0">
                <a:solidFill>
                  <a:srgbClr val="FF0066"/>
                </a:solidFill>
                <a:latin typeface="+mj-lt"/>
                <a:cs typeface="Arial" panose="020B0604020202020204" pitchFamily="34" charset="0"/>
              </a:rPr>
              <a:t>Melatih Kekuatan Otot Lengan</a:t>
            </a:r>
            <a:endParaRPr lang="en-US" sz="2800" b="1" dirty="0">
              <a:solidFill>
                <a:srgbClr val="FF0066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9" y="2016623"/>
            <a:ext cx="3105463" cy="769441"/>
          </a:xfrm>
          <a:prstGeom prst="rect">
            <a:avLst/>
          </a:prstGeom>
          <a:solidFill>
            <a:srgbClr val="9999FF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200" dirty="0" smtClean="0">
                <a:latin typeface="+mj-lt"/>
                <a:cs typeface="Arial" panose="020B0604020202020204" pitchFamily="34" charset="0"/>
              </a:rPr>
              <a:t>Kita sering menggunakan otot lengan.</a:t>
            </a:r>
            <a:endParaRPr lang="id-ID" sz="2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468"/>
          <a:stretch/>
        </p:blipFill>
        <p:spPr>
          <a:xfrm>
            <a:off x="3491880" y="2931393"/>
            <a:ext cx="2796875" cy="20166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3" descr="G:\PJOK 2 MEDIA AJAR\PJOK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4613148"/>
            <a:ext cx="9144000" cy="530352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0" y="1714494"/>
            <a:ext cx="6643702" cy="71438"/>
          </a:xfrm>
          <a:prstGeom prst="rect">
            <a:avLst/>
          </a:prstGeom>
          <a:gradFill flip="none" rotWithShape="1">
            <a:gsLst>
              <a:gs pos="0">
                <a:srgbClr val="008080">
                  <a:alpha val="74000"/>
                </a:srgb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85720" y="2945317"/>
            <a:ext cx="3143272" cy="769441"/>
          </a:xfrm>
          <a:prstGeom prst="rect">
            <a:avLst/>
          </a:prstGeom>
          <a:solidFill>
            <a:srgbClr val="9999FF"/>
          </a:solidFill>
          <a:ln w="28575">
            <a:solidFill>
              <a:srgbClr val="990033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buClr>
                <a:srgbClr val="FF0066"/>
              </a:buClr>
            </a:pPr>
            <a:r>
              <a:rPr lang="id-ID" sz="2200" dirty="0" smtClean="0">
                <a:latin typeface="+mj-lt"/>
                <a:cs typeface="Arial" panose="020B0604020202020204" pitchFamily="34" charset="0"/>
              </a:rPr>
              <a:t>Otot lengan harus sering dilatih agar kuat.</a:t>
            </a:r>
            <a:endParaRPr lang="id-ID" sz="22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35"/>
          <a:stretch/>
        </p:blipFill>
        <p:spPr>
          <a:xfrm>
            <a:off x="6300192" y="3075806"/>
            <a:ext cx="2796875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7953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5860</TotalTime>
  <Words>476</Words>
  <Application>Microsoft Office PowerPoint</Application>
  <PresentationFormat>On-screen Show (16:9)</PresentationFormat>
  <Paragraphs>78</Paragraphs>
  <Slides>20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Aulia Dwiningtyas Putri</dc:creator>
  <cp:lastModifiedBy>user</cp:lastModifiedBy>
  <cp:revision>102</cp:revision>
  <dcterms:created xsi:type="dcterms:W3CDTF">2022-01-17T01:37:52Z</dcterms:created>
  <dcterms:modified xsi:type="dcterms:W3CDTF">2022-11-01T07:30:16Z</dcterms:modified>
</cp:coreProperties>
</file>