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7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81" r:id="rId12"/>
    <p:sldId id="297" r:id="rId13"/>
    <p:sldId id="298" r:id="rId14"/>
    <p:sldId id="299" r:id="rId15"/>
    <p:sldId id="300" r:id="rId16"/>
    <p:sldId id="301" r:id="rId17"/>
    <p:sldId id="288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8080"/>
    <a:srgbClr val="990033"/>
    <a:srgbClr val="FFFF99"/>
    <a:srgbClr val="FFFF66"/>
    <a:srgbClr val="FF9966"/>
    <a:srgbClr val="FF99CC"/>
    <a:srgbClr val="FFCC99"/>
    <a:srgbClr val="C9C011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6203" autoAdjust="0"/>
  </p:normalViewPr>
  <p:slideViewPr>
    <p:cSldViewPr>
      <p:cViewPr varScale="1">
        <p:scale>
          <a:sx n="90" d="100"/>
          <a:sy n="90" d="100"/>
        </p:scale>
        <p:origin x="-73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FA59A-4039-4780-8827-E3A9A9D801E3}" type="datetimeFigureOut">
              <a:rPr lang="en-US" smtClean="0"/>
              <a:pPr/>
              <a:t>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6B7492-1529-472A-95BF-2C0C16D7DF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32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Warna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tulisan</a:t>
            </a:r>
            <a:r>
              <a:rPr lang="en-US" baseline="0" dirty="0" smtClean="0"/>
              <a:t> BUPENA </a:t>
            </a:r>
            <a:r>
              <a:rPr lang="en-US" baseline="0" dirty="0" err="1" smtClean="0"/>
              <a:t>disesuaikan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dgn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jenjang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kelas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B7492-1529-472A-95BF-2C0C16D7DFC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814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26" y="96978"/>
            <a:ext cx="1523874" cy="493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997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25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9141291" cy="5143500"/>
          </a:xfrm>
          <a:prstGeom prst="rect">
            <a:avLst/>
          </a:prstGeom>
        </p:spPr>
      </p:pic>
      <p:sp>
        <p:nvSpPr>
          <p:cNvPr id="8" name="テキスト プレースホルダー 11"/>
          <p:cNvSpPr txBox="1">
            <a:spLocks/>
          </p:cNvSpPr>
          <p:nvPr/>
        </p:nvSpPr>
        <p:spPr>
          <a:xfrm>
            <a:off x="4254176" y="2071126"/>
            <a:ext cx="4274018" cy="788673"/>
          </a:xfrm>
          <a:prstGeom prst="rect">
            <a:avLst/>
          </a:prstGeom>
        </p:spPr>
        <p:txBody>
          <a:bodyPr lIns="68580" tIns="34290" rIns="68580" bIns="34290" anchor="t">
            <a:noAutofit/>
          </a:bodyPr>
          <a:lstStyle>
            <a:lvl1pPr marL="342900" indent="-3429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000" kern="1200" spc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>
                <a:solidFill>
                  <a:srgbClr val="00B0ED"/>
                </a:solidFill>
                <a:cs typeface="Arial" pitchFamily="34" charset="0"/>
              </a:rPr>
              <a:t>BUPENA</a:t>
            </a:r>
            <a:endParaRPr lang="id-ID" b="1" dirty="0">
              <a:solidFill>
                <a:srgbClr val="00B0ED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9" name="直線コネクタ 9"/>
          <p:cNvCxnSpPr/>
          <p:nvPr/>
        </p:nvCxnSpPr>
        <p:spPr>
          <a:xfrm>
            <a:off x="4572000" y="2800350"/>
            <a:ext cx="3733800" cy="0"/>
          </a:xfrm>
          <a:prstGeom prst="line">
            <a:avLst/>
          </a:prstGeom>
          <a:noFill/>
          <a:ln w="28575" cap="flat" cmpd="sng" algn="ctr">
            <a:solidFill>
              <a:schemeClr val="tx1">
                <a:lumMod val="65000"/>
                <a:lumOff val="35000"/>
              </a:schemeClr>
            </a:solidFill>
            <a:prstDash val="solid"/>
            <a:headEnd type="oval"/>
            <a:tailEnd type="oval"/>
          </a:ln>
          <a:effectLst/>
        </p:spPr>
      </p:cxnSp>
      <p:sp>
        <p:nvSpPr>
          <p:cNvPr id="10" name="タイトル 1"/>
          <p:cNvSpPr txBox="1">
            <a:spLocks/>
          </p:cNvSpPr>
          <p:nvPr/>
        </p:nvSpPr>
        <p:spPr>
          <a:xfrm>
            <a:off x="3854781" y="1488199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en-US" altLang="ja-JP" sz="3200" b="1" spc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MEDIA MENGAJAR</a:t>
            </a:r>
            <a:endParaRPr kumimoji="1" lang="ja-JP" altLang="en-US" sz="3200" b="1" spc="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3012" y="2865879"/>
            <a:ext cx="2079737" cy="31547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UNTUK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SD/MI </a:t>
            </a:r>
            <a:r>
              <a: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KELAS </a:t>
            </a:r>
            <a:r>
              <a:rPr lang="en-US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</a:t>
            </a:r>
            <a:endParaRPr lang="id-ID" sz="1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Cube 12"/>
          <p:cNvSpPr/>
          <p:nvPr/>
        </p:nvSpPr>
        <p:spPr>
          <a:xfrm>
            <a:off x="1425010" y="763869"/>
            <a:ext cx="2553156" cy="3312267"/>
          </a:xfrm>
          <a:prstGeom prst="cube">
            <a:avLst>
              <a:gd name="adj" fmla="val 3711"/>
            </a:avLst>
          </a:pr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82" y="843558"/>
            <a:ext cx="2463588" cy="3232578"/>
          </a:xfrm>
          <a:prstGeom prst="rect">
            <a:avLst/>
          </a:prstGeom>
        </p:spPr>
      </p:pic>
      <p:sp>
        <p:nvSpPr>
          <p:cNvPr id="12" name="タイトル 1"/>
          <p:cNvSpPr txBox="1">
            <a:spLocks/>
          </p:cNvSpPr>
          <p:nvPr/>
        </p:nvSpPr>
        <p:spPr>
          <a:xfrm>
            <a:off x="3927288" y="3317177"/>
            <a:ext cx="5073868" cy="469019"/>
          </a:xfrm>
          <a:prstGeom prst="rect">
            <a:avLst/>
          </a:prstGeom>
        </p:spPr>
        <p:txBody>
          <a:bodyPr lIns="68580" tIns="34290" rIns="68580" bIns="34290" anchor="b"/>
          <a:lstStyle>
            <a:lvl1pPr algn="ctr" defTabSz="914400" rtl="0" eaLnBrk="1" latinLnBrk="0" hangingPunct="1">
              <a:spcBef>
                <a:spcPct val="0"/>
              </a:spcBef>
              <a:buNone/>
              <a:defRPr sz="9600" kern="1200" spc="15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632713">
              <a:defRPr/>
            </a:pPr>
            <a:r>
              <a:rPr kumimoji="1" lang="id-ID" altLang="ja-JP" sz="2400" b="1" spc="0" dirty="0" smtClean="0">
                <a:solidFill>
                  <a:srgbClr val="008080"/>
                </a:solidFill>
                <a:latin typeface="Arial" pitchFamily="34" charset="0"/>
                <a:cs typeface="Arial" pitchFamily="34" charset="0"/>
              </a:rPr>
              <a:t>BAHASA INDONESIA</a:t>
            </a:r>
            <a:endParaRPr kumimoji="1" lang="ja-JP" altLang="en-US" sz="2400" b="1" spc="0" dirty="0">
              <a:solidFill>
                <a:srgbClr val="0080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87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6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110765" y="1284871"/>
            <a:ext cx="1632813" cy="661182"/>
            <a:chOff x="685800" y="1838738"/>
            <a:chExt cx="1705925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05925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22175" y="1876941"/>
              <a:ext cx="1566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/>
                <a:t>Ko</a:t>
              </a:r>
              <a:r>
                <a:rPr lang="en-US" sz="3200" b="1" dirty="0" err="1" smtClean="0">
                  <a:solidFill>
                    <a:srgbClr val="009999"/>
                  </a:solidFill>
                </a:rPr>
                <a:t>lam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038757" y="2061569"/>
            <a:ext cx="2183420" cy="667590"/>
            <a:chOff x="685800" y="1838738"/>
            <a:chExt cx="2281186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865918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58941" y="1921553"/>
              <a:ext cx="20080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8080"/>
                  </a:solidFill>
                </a:rPr>
                <a:t>k</a:t>
              </a:r>
              <a:r>
                <a:rPr lang="en-US" sz="3200" b="1" dirty="0" err="1">
                  <a:solidFill>
                    <a:srgbClr val="008080"/>
                  </a:solidFill>
                </a:rPr>
                <a:t>o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-</a:t>
              </a:r>
              <a:r>
                <a:rPr lang="en-US" sz="3200" b="1" dirty="0" smtClean="0">
                  <a:solidFill>
                    <a:srgbClr val="009999"/>
                  </a:solidFill>
                </a:rPr>
                <a:t>lam</a:t>
              </a: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522" y="1766837"/>
            <a:ext cx="5581606" cy="296515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3863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G:\Template Bupena Merdeka (Konten QR-Media mengajar)\BACKGROUND\kot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6" y="-106363"/>
            <a:ext cx="9159876" cy="5249863"/>
          </a:xfrm>
          <a:prstGeom prst="rect">
            <a:avLst/>
          </a:prstGeom>
          <a:noFill/>
        </p:spPr>
      </p:pic>
      <p:grpSp>
        <p:nvGrpSpPr>
          <p:cNvPr id="2" name="Group 6"/>
          <p:cNvGrpSpPr/>
          <p:nvPr/>
        </p:nvGrpSpPr>
        <p:grpSpPr>
          <a:xfrm>
            <a:off x="80962" y="214296"/>
            <a:ext cx="8211966" cy="733044"/>
            <a:chOff x="152400" y="214296"/>
            <a:chExt cx="8211966" cy="73304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7803406" cy="73304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10990" y="267070"/>
              <a:ext cx="7753376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Menceritakan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Kembali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Gambar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yang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Diamati</a:t>
              </a:r>
              <a:endParaRPr lang="en-US" sz="26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428742"/>
            <a:ext cx="5655572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Kamu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dapat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menceritakan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kembali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kamu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amati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469383"/>
            <a:ext cx="5583564" cy="2145268"/>
          </a:xfrm>
          <a:prstGeom prst="round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271463" indent="-271463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Perhatikan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baik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1463" indent="-271463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Sebutkan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tokoh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1463" indent="-271463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Sebutkan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tempat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1463" indent="-271463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Sebutkan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waktu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ID" sz="2400" b="1" dirty="0" smtClean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pPr marL="271463" indent="-271463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Sebutkan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juga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kejadian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dalam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gambar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 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6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5" cstate="print"/>
          <a:srcRect b="37640"/>
          <a:stretch>
            <a:fillRect/>
          </a:stretch>
        </p:blipFill>
        <p:spPr bwMode="auto">
          <a:xfrm>
            <a:off x="6357950" y="857238"/>
            <a:ext cx="2775034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ID" altLang="id-ID" sz="3200" b="1" dirty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4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Aku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Pasti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Bisa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512" y="1500180"/>
            <a:ext cx="6696744" cy="639522"/>
            <a:chOff x="115920" y="214296"/>
            <a:chExt cx="6696744" cy="6395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6696744" cy="6395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6136388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Kosakata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tentang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Gerakan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dalam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Cerita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67272" y="2355726"/>
            <a:ext cx="4160712" cy="830997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Ketika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menyimak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cerita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,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kamu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mendengar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banyak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kosakata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pic>
        <p:nvPicPr>
          <p:cNvPr id="15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5" cstate="print"/>
          <a:srcRect b="32516"/>
          <a:stretch>
            <a:fillRect/>
          </a:stretch>
        </p:blipFill>
        <p:spPr bwMode="auto">
          <a:xfrm flipH="1">
            <a:off x="6732240" y="1447825"/>
            <a:ext cx="2127007" cy="3338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241918" y="3363838"/>
            <a:ext cx="5194178" cy="1002618"/>
            <a:chOff x="609600" y="1532362"/>
            <a:chExt cx="4761331" cy="1002618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32362"/>
              <a:ext cx="4761331" cy="1002618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731339" y="1624373"/>
              <a:ext cx="46395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b="1" dirty="0" smtClean="0">
                  <a:solidFill>
                    <a:srgbClr val="008080"/>
                  </a:solidFill>
                </a:rPr>
                <a:t>Kosakata</a:t>
              </a:r>
              <a:r>
                <a:rPr lang="id-ID" sz="2400" b="1" dirty="0" smtClean="0">
                  <a:solidFill>
                    <a:srgbClr val="FF0066"/>
                  </a:solidFill>
                </a:rPr>
                <a:t> adalah kumpulan kata-kata.</a:t>
              </a:r>
            </a:p>
            <a:p>
              <a:r>
                <a:rPr lang="id-ID" sz="2400" b="1" dirty="0" smtClean="0">
                  <a:solidFill>
                    <a:srgbClr val="FF0066"/>
                  </a:solidFill>
                </a:rPr>
                <a:t>Ada kosakata tentang gerakan.</a:t>
              </a:r>
              <a:endParaRPr lang="en-US" sz="2400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54328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Template Bupena Merdeka (Konten QR-Media mengajar)\BACKGROUND\hijau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-7938"/>
            <a:ext cx="9167813" cy="51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3" cstate="print"/>
          <a:srcRect b="32516"/>
          <a:stretch>
            <a:fillRect/>
          </a:stretch>
        </p:blipFill>
        <p:spPr bwMode="auto">
          <a:xfrm>
            <a:off x="500034" y="714362"/>
            <a:ext cx="2582148" cy="4052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5"/>
          <p:cNvGrpSpPr/>
          <p:nvPr/>
        </p:nvGrpSpPr>
        <p:grpSpPr>
          <a:xfrm>
            <a:off x="3821036" y="1148690"/>
            <a:ext cx="4423372" cy="2647196"/>
            <a:chOff x="609600" y="1532362"/>
            <a:chExt cx="4054758" cy="264719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532362"/>
              <a:ext cx="4054758" cy="2647196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910282" y="1603800"/>
              <a:ext cx="3754076" cy="24006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solidFill>
                    <a:srgbClr val="008080"/>
                  </a:solidFill>
                </a:rPr>
                <a:t>Ada </a:t>
              </a:r>
              <a:r>
                <a:rPr lang="en-US" sz="3000" b="1" dirty="0" err="1" smtClean="0">
                  <a:solidFill>
                    <a:srgbClr val="008080"/>
                  </a:solidFill>
                </a:rPr>
                <a:t>banyak</a:t>
              </a:r>
              <a:r>
                <a:rPr lang="en-US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8080"/>
                  </a:solidFill>
                </a:rPr>
                <a:t>gerakan</a:t>
              </a:r>
              <a:r>
                <a:rPr lang="en-US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8080"/>
                  </a:solidFill>
                </a:rPr>
                <a:t>dalam</a:t>
              </a:r>
              <a:r>
                <a:rPr lang="en-US" sz="3000" b="1" dirty="0" smtClean="0">
                  <a:solidFill>
                    <a:srgbClr val="008080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008080"/>
                  </a:solidFill>
                </a:rPr>
                <a:t>cerita</a:t>
              </a:r>
              <a:r>
                <a:rPr lang="en-US" sz="3000" b="1" dirty="0" smtClean="0">
                  <a:solidFill>
                    <a:srgbClr val="008080"/>
                  </a:solidFill>
                </a:rPr>
                <a:t>. </a:t>
              </a:r>
            </a:p>
            <a:p>
              <a:r>
                <a:rPr lang="en-US" sz="3000" b="1" dirty="0" err="1" smtClean="0">
                  <a:solidFill>
                    <a:srgbClr val="660033"/>
                  </a:solidFill>
                </a:rPr>
                <a:t>Selanjutnya</a:t>
              </a:r>
              <a:r>
                <a:rPr lang="en-US" sz="3000" b="1" dirty="0" smtClean="0">
                  <a:solidFill>
                    <a:srgbClr val="660033"/>
                  </a:solidFill>
                </a:rPr>
                <a:t>, </a:t>
              </a:r>
              <a:r>
                <a:rPr lang="en-US" sz="3000" b="1" dirty="0" err="1" smtClean="0">
                  <a:solidFill>
                    <a:srgbClr val="660033"/>
                  </a:solidFill>
                </a:rPr>
                <a:t>tirukan</a:t>
              </a:r>
              <a:r>
                <a:rPr lang="en-US" sz="3000" b="1" dirty="0" smtClean="0">
                  <a:solidFill>
                    <a:srgbClr val="660033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660033"/>
                  </a:solidFill>
                </a:rPr>
                <a:t>gerakan-gerakan</a:t>
              </a:r>
              <a:r>
                <a:rPr lang="en-US" sz="3000" b="1" dirty="0" smtClean="0">
                  <a:solidFill>
                    <a:srgbClr val="660033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660033"/>
                  </a:solidFill>
                </a:rPr>
                <a:t>pada</a:t>
              </a:r>
              <a:r>
                <a:rPr lang="en-US" sz="3000" b="1" dirty="0" smtClean="0">
                  <a:solidFill>
                    <a:srgbClr val="660033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660033"/>
                  </a:solidFill>
                </a:rPr>
                <a:t>gambar</a:t>
              </a:r>
              <a:r>
                <a:rPr lang="en-US" sz="3000" b="1" dirty="0" smtClean="0">
                  <a:solidFill>
                    <a:srgbClr val="660033"/>
                  </a:solidFill>
                </a:rPr>
                <a:t> </a:t>
              </a:r>
              <a:r>
                <a:rPr lang="en-US" sz="3000" b="1" dirty="0" err="1" smtClean="0">
                  <a:solidFill>
                    <a:srgbClr val="660033"/>
                  </a:solidFill>
                </a:rPr>
                <a:t>berikut</a:t>
              </a:r>
              <a:r>
                <a:rPr lang="en-US" sz="3000" b="1" dirty="0" smtClean="0">
                  <a:solidFill>
                    <a:srgbClr val="660033"/>
                  </a:solidFill>
                </a:rPr>
                <a:t>.</a:t>
              </a:r>
              <a:endParaRPr lang="en-US" sz="3000" b="1" dirty="0">
                <a:solidFill>
                  <a:srgbClr val="660033"/>
                </a:solidFill>
              </a:endParaRPr>
            </a:p>
          </p:txBody>
        </p:sp>
      </p:grpSp>
      <p:pic>
        <p:nvPicPr>
          <p:cNvPr id="9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1073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HAN BUPENA 1B\BI\2 Anak lar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898537"/>
            <a:ext cx="1940334" cy="3101973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4065" y="877519"/>
            <a:ext cx="1400895" cy="3150660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1214414" y="4099617"/>
            <a:ext cx="1512168" cy="543835"/>
            <a:chOff x="609600" y="1603800"/>
            <a:chExt cx="1386154" cy="543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75085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Berjalan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560162" y="4028179"/>
            <a:ext cx="1512168" cy="543835"/>
            <a:chOff x="609600" y="1603800"/>
            <a:chExt cx="1386154" cy="5438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779312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Berlari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85720" y="214296"/>
            <a:ext cx="5916814" cy="554000"/>
            <a:chOff x="685800" y="1838738"/>
            <a:chExt cx="6181748" cy="554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6181748" cy="53084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747335" y="1869518"/>
              <a:ext cx="58216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id-ID" sz="2800" b="1" dirty="0" smtClean="0">
                  <a:solidFill>
                    <a:srgbClr val="009999"/>
                  </a:solidFill>
                </a:rPr>
                <a:t>Perhatikan gerakan-gerakan berikut.</a:t>
              </a:r>
              <a:endParaRPr lang="en-US" sz="2800" b="1" dirty="0" smtClean="0">
                <a:solidFill>
                  <a:srgbClr val="0099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03772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20072" y="483518"/>
            <a:ext cx="2352324" cy="3220758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BAHAN BUPENA 1B\BI\1 anak jala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422410" y="416742"/>
            <a:ext cx="941329" cy="3150660"/>
          </a:xfrm>
          <a:prstGeom prst="rect">
            <a:avLst/>
          </a:prstGeom>
          <a:noFill/>
        </p:spPr>
      </p:pic>
      <p:grpSp>
        <p:nvGrpSpPr>
          <p:cNvPr id="2" name="Group 3"/>
          <p:cNvGrpSpPr/>
          <p:nvPr/>
        </p:nvGrpSpPr>
        <p:grpSpPr>
          <a:xfrm>
            <a:off x="1273882" y="3714758"/>
            <a:ext cx="1512168" cy="543835"/>
            <a:chOff x="609600" y="1603800"/>
            <a:chExt cx="1386154" cy="543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779312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Berdiri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5631600" y="3786196"/>
            <a:ext cx="1767627" cy="543835"/>
            <a:chOff x="609600" y="1603800"/>
            <a:chExt cx="1620325" cy="5438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582609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20573" y="1611351"/>
              <a:ext cx="16093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Melompat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47490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HAN BUPENA 1B\BI\2 Anak lari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004048" y="979004"/>
            <a:ext cx="2844948" cy="2307126"/>
          </a:xfrm>
          <a:prstGeom prst="rect">
            <a:avLst/>
          </a:prstGeom>
          <a:noFill/>
        </p:spPr>
      </p:pic>
      <p:pic>
        <p:nvPicPr>
          <p:cNvPr id="1027" name="Picture 3" descr="G:\Template Bupena Merdeka (Konten QR-Media mengajar)\BAHAN BUPENA 1B\BI\1 anak jalan.pn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99935" y="338484"/>
            <a:ext cx="2614743" cy="3271062"/>
          </a:xfrm>
          <a:prstGeom prst="rect">
            <a:avLst/>
          </a:prstGeom>
          <a:noFill/>
        </p:spPr>
      </p:pic>
      <p:grpSp>
        <p:nvGrpSpPr>
          <p:cNvPr id="2" name="Group 3"/>
          <p:cNvGrpSpPr/>
          <p:nvPr/>
        </p:nvGrpSpPr>
        <p:grpSpPr>
          <a:xfrm>
            <a:off x="1273882" y="3714758"/>
            <a:ext cx="1512168" cy="543835"/>
            <a:chOff x="609600" y="1603800"/>
            <a:chExt cx="1386154" cy="54383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" y="1603800"/>
              <a:ext cx="1386154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6" name="TextBox 5"/>
            <p:cNvSpPr txBox="1"/>
            <p:nvPr/>
          </p:nvSpPr>
          <p:spPr>
            <a:xfrm>
              <a:off x="686057" y="1611351"/>
              <a:ext cx="121644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Terbang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3" name="Group 6"/>
          <p:cNvGrpSpPr/>
          <p:nvPr/>
        </p:nvGrpSpPr>
        <p:grpSpPr>
          <a:xfrm>
            <a:off x="5804768" y="3643320"/>
            <a:ext cx="1839065" cy="543835"/>
            <a:chOff x="609599" y="1603800"/>
            <a:chExt cx="1685810" cy="54383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599" y="1603800"/>
              <a:ext cx="1685810" cy="543835"/>
            </a:xfrm>
            <a:prstGeom prst="rect">
              <a:avLst/>
            </a:prstGeom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</p:pic>
        <p:sp>
          <p:nvSpPr>
            <p:cNvPr id="9" name="TextBox 8"/>
            <p:cNvSpPr txBox="1"/>
            <p:nvPr/>
          </p:nvSpPr>
          <p:spPr>
            <a:xfrm>
              <a:off x="620573" y="1611351"/>
              <a:ext cx="1609352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600" b="1" dirty="0" smtClean="0">
                  <a:solidFill>
                    <a:srgbClr val="FF0066"/>
                  </a:solidFill>
                </a:rPr>
                <a:t>Merangkak </a:t>
              </a:r>
              <a:endParaRPr lang="en-US" sz="2600" b="1" dirty="0">
                <a:solidFill>
                  <a:srgbClr val="FF0066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3671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/>
          <p:nvPr/>
        </p:nvGrpSpPr>
        <p:grpSpPr>
          <a:xfrm>
            <a:off x="72546" y="273764"/>
            <a:ext cx="5363550" cy="785818"/>
            <a:chOff x="152400" y="214296"/>
            <a:chExt cx="5363550" cy="785818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400" y="214296"/>
              <a:ext cx="5363550" cy="78581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71472" y="267070"/>
              <a:ext cx="4368414" cy="5663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ID" sz="2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</a:t>
              </a:r>
              <a:r>
                <a:rPr lang="en-US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Bercerita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dengan</a:t>
              </a:r>
              <a:r>
                <a:rPr lang="en-ID" sz="28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8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Runtut</a:t>
              </a:r>
              <a:endParaRPr lang="id-ID" sz="2800" b="1" i="1" dirty="0" smtClean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28596" y="1275606"/>
            <a:ext cx="3639348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Kamu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dapat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menceritakan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kembali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isi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teks</a:t>
            </a:r>
            <a:r>
              <a:rPr lang="en-ID" sz="24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2283718"/>
            <a:ext cx="4359428" cy="830997"/>
          </a:xfrm>
          <a:prstGeom prst="rect">
            <a:avLst/>
          </a:prstGeom>
          <a:solidFill>
            <a:srgbClr val="FFFF99"/>
          </a:solidFill>
          <a:ln w="19050">
            <a:solidFill>
              <a:srgbClr val="008080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Ceritakan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isi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teks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runtut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</a:p>
          <a:p>
            <a:r>
              <a:rPr lang="en-ID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Runtut</a:t>
            </a:r>
            <a:r>
              <a:rPr lang="en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artinya</a:t>
            </a:r>
            <a:r>
              <a:rPr lang="en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berurutan</a:t>
            </a:r>
            <a:r>
              <a:rPr lang="en-ID" sz="2400" b="1" dirty="0" smtClean="0"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8" name="Picture 2" descr="G:\Template Bupena Merdeka (Konten QR-Media mengajar)\BAHAN\tokoh 1.png"/>
          <p:cNvPicPr>
            <a:picLocks noChangeAspect="1" noChangeArrowheads="1"/>
          </p:cNvPicPr>
          <p:nvPr/>
        </p:nvPicPr>
        <p:blipFill>
          <a:blip r:embed="rId3" cstate="print"/>
          <a:srcRect b="37640"/>
          <a:stretch>
            <a:fillRect/>
          </a:stretch>
        </p:blipFill>
        <p:spPr bwMode="auto">
          <a:xfrm>
            <a:off x="6372200" y="1059532"/>
            <a:ext cx="2632158" cy="37267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5536" y="3246911"/>
            <a:ext cx="4680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631825" algn="l"/>
              </a:tabLst>
            </a:pP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Ceritakan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kembali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langkah-langkah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secara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berurutan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dengan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kata-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katamu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400" b="1" dirty="0" err="1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sendiri</a:t>
            </a:r>
            <a:r>
              <a:rPr lang="en-ID" sz="2400" b="1" dirty="0" smtClean="0">
                <a:solidFill>
                  <a:srgbClr val="FF0066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400" b="1" dirty="0">
              <a:solidFill>
                <a:srgbClr val="FF0066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988" y="2139702"/>
            <a:ext cx="3774500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71420"/>
            <a:ext cx="3981923" cy="131362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9148" y="147620"/>
            <a:ext cx="963725" cy="1041975"/>
            <a:chOff x="532024" y="209550"/>
            <a:chExt cx="963725" cy="1041975"/>
          </a:xfrm>
        </p:grpSpPr>
        <p:sp>
          <p:nvSpPr>
            <p:cNvPr id="4" name="Rectangle 16"/>
            <p:cNvSpPr>
              <a:spLocks noChangeArrowheads="1"/>
            </p:cNvSpPr>
            <p:nvPr/>
          </p:nvSpPr>
          <p:spPr bwMode="auto">
            <a:xfrm>
              <a:off x="532024" y="209550"/>
              <a:ext cx="96372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28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BAB</a:t>
              </a:r>
              <a:endParaRPr lang="en-US" altLang="id-ID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 16"/>
            <p:cNvSpPr>
              <a:spLocks noChangeArrowheads="1"/>
            </p:cNvSpPr>
            <p:nvPr/>
          </p:nvSpPr>
          <p:spPr bwMode="auto">
            <a:xfrm>
              <a:off x="807740" y="666750"/>
              <a:ext cx="41229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id-ID" sz="3200" b="1" dirty="0" smtClean="0">
                  <a:solidFill>
                    <a:schemeClr val="tx2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en-US" altLang="id-ID" sz="32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475656" y="506167"/>
            <a:ext cx="6025302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Menjaga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Diri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dari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3400" b="1" dirty="0" err="1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Kuman</a:t>
            </a:r>
            <a:r>
              <a:rPr lang="en-ID" sz="3400" b="1" dirty="0" smtClean="0">
                <a:ln w="0"/>
                <a:solidFill>
                  <a:srgbClr val="008080"/>
                </a:solidFill>
                <a:latin typeface="+mj-lt"/>
                <a:cs typeface="Arial" panose="020B0604020202020204" pitchFamily="34" charset="0"/>
              </a:rPr>
              <a:t> </a:t>
            </a:r>
            <a:endParaRPr lang="id-ID" sz="3400" b="1" dirty="0">
              <a:ln w="0"/>
              <a:solidFill>
                <a:srgbClr val="008080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-36512" y="1500180"/>
            <a:ext cx="8532472" cy="639522"/>
            <a:chOff x="115920" y="214296"/>
            <a:chExt cx="8532472" cy="639522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20" y="214296"/>
              <a:ext cx="8532472" cy="639522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76276" y="267070"/>
              <a:ext cx="7753376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en-US" sz="24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</a:t>
              </a:r>
              <a:r>
                <a:rPr lang="en-US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Melengkapi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Kalimat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berdasarkan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Cerita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yang </a:t>
              </a:r>
              <a:r>
                <a:rPr lang="en-ID" sz="24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Didengar</a:t>
              </a:r>
              <a:r>
                <a:rPr lang="en-ID" sz="24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endParaRPr lang="en-US" sz="2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11288" y="2627265"/>
            <a:ext cx="3440632" cy="1292662"/>
          </a:xfrm>
          <a:prstGeom prst="rect">
            <a:avLst/>
          </a:prstGeom>
          <a:solidFill>
            <a:srgbClr val="CCCCFF"/>
          </a:solidFill>
          <a:ln w="19050">
            <a:solidFill>
              <a:srgbClr val="990033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Ayo, </a:t>
            </a:r>
            <a:r>
              <a:rPr lang="en-ID" sz="26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ingat</a:t>
            </a:r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6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kembali</a:t>
            </a:r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6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sikap</a:t>
            </a:r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yang </a:t>
            </a:r>
            <a:r>
              <a:rPr lang="en-ID" sz="26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tepat</a:t>
            </a:r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6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saat</a:t>
            </a:r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6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mendengarkan</a:t>
            </a:r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ID" sz="2600" b="1" dirty="0" err="1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cerita</a:t>
            </a:r>
            <a:r>
              <a:rPr lang="en-ID" sz="2600" b="1" dirty="0" smtClean="0">
                <a:solidFill>
                  <a:srgbClr val="7030A0"/>
                </a:solidFill>
                <a:latin typeface="+mj-lt"/>
                <a:cs typeface="Arial" panose="020B0604020202020204" pitchFamily="34" charset="0"/>
              </a:rPr>
              <a:t>.</a:t>
            </a:r>
            <a:endParaRPr lang="en-US" sz="2600" dirty="0"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273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25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-1"/>
            <a:ext cx="9144000" cy="5159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0" y="195486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2844" y="1357304"/>
            <a:ext cx="5214973" cy="3214710"/>
            <a:chOff x="3297206" y="712029"/>
            <a:chExt cx="4370706" cy="321471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grpSp>
          <p:nvGrpSpPr>
            <p:cNvPr id="9" name="Group 7"/>
            <p:cNvGrpSpPr/>
            <p:nvPr/>
          </p:nvGrpSpPr>
          <p:grpSpPr>
            <a:xfrm>
              <a:off x="3297206" y="712029"/>
              <a:ext cx="4370706" cy="3214710"/>
              <a:chOff x="4148878" y="934323"/>
              <a:chExt cx="4441200" cy="3214710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4148878" y="934323"/>
                <a:ext cx="4441200" cy="3214710"/>
              </a:xfrm>
              <a:prstGeom prst="roundRect">
                <a:avLst/>
              </a:prstGeom>
              <a:solidFill>
                <a:srgbClr val="0080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4335266" y="1143560"/>
                <a:ext cx="4072297" cy="279115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d-ID"/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3563823" y="1047676"/>
              <a:ext cx="4044217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9250" indent="-349250">
                <a:buClr>
                  <a:srgbClr val="FFFF00"/>
                </a:buClr>
                <a:buFont typeface="+mj-lt"/>
                <a:buAutoNum type="arabicPeriod"/>
              </a:pPr>
              <a:r>
                <a:rPr lang="id-ID" sz="2800" b="1" dirty="0" smtClean="0">
                  <a:solidFill>
                    <a:srgbClr val="FFFF99"/>
                  </a:solidFill>
                </a:rPr>
                <a:t>Duduklah dengan tenang dan jangan bersuara.</a:t>
              </a:r>
            </a:p>
            <a:p>
              <a:pPr marL="349250" indent="-349250">
                <a:buClr>
                  <a:srgbClr val="FFFF00"/>
                </a:buClr>
                <a:buFont typeface="+mj-lt"/>
                <a:buAutoNum type="arabicPeriod"/>
              </a:pPr>
              <a:r>
                <a:rPr lang="id-ID" sz="2800" b="1" dirty="0" smtClean="0">
                  <a:solidFill>
                    <a:srgbClr val="FFFF99"/>
                  </a:solidFill>
                </a:rPr>
                <a:t>Dengarkan cerita dengan saksama.</a:t>
              </a:r>
            </a:p>
            <a:p>
              <a:pPr marL="349250" indent="-349250">
                <a:buClr>
                  <a:srgbClr val="FFFF00"/>
                </a:buClr>
                <a:buFont typeface="+mj-lt"/>
                <a:buAutoNum type="arabicPeriod"/>
              </a:pPr>
              <a:r>
                <a:rPr lang="id-ID" sz="2800" b="1" dirty="0" smtClean="0">
                  <a:solidFill>
                    <a:srgbClr val="FFFF99"/>
                  </a:solidFill>
                </a:rPr>
                <a:t>Catatlah hal-hal penting dalam cerita.</a:t>
              </a:r>
              <a:endParaRPr lang="en-US" sz="2800" b="1" dirty="0">
                <a:solidFill>
                  <a:srgbClr val="FFFF99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285720" y="619770"/>
            <a:ext cx="8001056" cy="523220"/>
          </a:xfrm>
          <a:prstGeom prst="rect">
            <a:avLst/>
          </a:prstGeom>
          <a:solidFill>
            <a:srgbClr val="FF0066"/>
          </a:solidFill>
          <a:ln w="19050">
            <a:solidFill>
              <a:srgbClr val="FF9966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Berikut sikap yang tepat saat mendengarkan cerita.</a:t>
            </a:r>
            <a:endParaRPr lang="en-US" sz="28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1026" name="Picture 2" descr="I:\Template Bupena Merdeka (Konten QR-Media mengajar)\BI BAB 2\Guru membacakan cerit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330" y="1714494"/>
            <a:ext cx="4224702" cy="314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4683"/>
            <a:ext cx="9144000" cy="55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29951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Tere\KONTEN QR\BACKGROUND\gar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9156700" cy="51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23" b="30564"/>
          <a:stretch/>
        </p:blipFill>
        <p:spPr bwMode="auto">
          <a:xfrm>
            <a:off x="495529" y="1203598"/>
            <a:ext cx="2996351" cy="3645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714362"/>
            <a:ext cx="4929222" cy="3762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286248" y="1357304"/>
            <a:ext cx="392909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660033"/>
                </a:solidFill>
              </a:rPr>
              <a:t>Setelah memahami cerita, kita dapat menceritakannya kembali.</a:t>
            </a:r>
            <a:endParaRPr lang="en-US" sz="2800" b="1" dirty="0">
              <a:solidFill>
                <a:srgbClr val="00808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7" name="Picture 6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23478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4286248" y="3189279"/>
            <a:ext cx="39290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800" b="1" dirty="0" smtClean="0">
                <a:solidFill>
                  <a:srgbClr val="008080"/>
                </a:solidFill>
              </a:rPr>
              <a:t>Misalnya, dengan cara menjawab pertanyaan.</a:t>
            </a:r>
            <a:endParaRPr lang="en-US" sz="2800" b="1" dirty="0">
              <a:solidFill>
                <a:srgbClr val="0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44856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Template Bupena Merdeka (Konten QR-Media mengajar)\BACKGROUND\kelas 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2939" y="1655576"/>
            <a:ext cx="2743171" cy="32204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7554" y="928676"/>
            <a:ext cx="4714908" cy="2999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501569" y="1491630"/>
            <a:ext cx="439248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b="1" dirty="0" smtClean="0">
                <a:solidFill>
                  <a:srgbClr val="008080"/>
                </a:solidFill>
              </a:rPr>
              <a:t>Kita juga dapat melengkapi kalimat sesuai isi cerita.</a:t>
            </a:r>
          </a:p>
          <a:p>
            <a:r>
              <a:rPr lang="id-ID" sz="2800" b="1" dirty="0" smtClean="0">
                <a:solidFill>
                  <a:srgbClr val="FF0066"/>
                </a:solidFill>
              </a:rPr>
              <a:t>Dapat juga melengkapi kalimat dengan gambar.</a:t>
            </a:r>
            <a:endParaRPr lang="en-US" sz="28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6515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8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HAN\Guru 1.png"/>
          <p:cNvPicPr>
            <a:picLocks noChangeAspect="1" noChangeArrowheads="1"/>
          </p:cNvPicPr>
          <p:nvPr/>
        </p:nvPicPr>
        <p:blipFill>
          <a:blip r:embed="rId2" cstate="print"/>
          <a:srcRect b="22380"/>
          <a:stretch>
            <a:fillRect/>
          </a:stretch>
        </p:blipFill>
        <p:spPr bwMode="auto">
          <a:xfrm flipH="1">
            <a:off x="500034" y="1148486"/>
            <a:ext cx="3455993" cy="363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4139952" y="1191341"/>
            <a:ext cx="4032448" cy="2316513"/>
            <a:chOff x="3691697" y="1638012"/>
            <a:chExt cx="4032448" cy="231651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91697" y="1638012"/>
              <a:ext cx="4032448" cy="231651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Rectangle 6"/>
            <p:cNvSpPr/>
            <p:nvPr/>
          </p:nvSpPr>
          <p:spPr>
            <a:xfrm>
              <a:off x="4191192" y="2231330"/>
              <a:ext cx="328614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3600" b="1" dirty="0" smtClean="0">
                  <a:solidFill>
                    <a:srgbClr val="C00000"/>
                  </a:solidFill>
                </a:rPr>
                <a:t>Ayo, membaca kata-kata.</a:t>
              </a:r>
              <a:endParaRPr lang="en-US" sz="36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-36512" y="214296"/>
            <a:ext cx="8277252" cy="733044"/>
            <a:chOff x="34926" y="214296"/>
            <a:chExt cx="8277252" cy="73304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926" y="214296"/>
              <a:ext cx="7515374" cy="733044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558802" y="267070"/>
              <a:ext cx="7753376" cy="5103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  <a:buSzPct val="100000"/>
              </a:pP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</a:t>
              </a:r>
              <a:r>
                <a:rPr lang="en-US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. </a:t>
              </a:r>
              <a:r>
                <a:rPr lang="id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ata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yang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Diawali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i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ka</a:t>
              </a:r>
              <a:r>
                <a:rPr lang="en-ID" sz="26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ID" sz="2600" b="1" i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ki</a:t>
              </a:r>
              <a:r>
                <a:rPr lang="en-ID" sz="26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ID" sz="2600" b="1" i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ku</a:t>
              </a:r>
              <a:r>
                <a:rPr lang="en-ID" sz="26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ID" sz="2600" b="1" i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ke</a:t>
              </a:r>
              <a:r>
                <a:rPr lang="en-ID" sz="26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, </a:t>
              </a:r>
              <a:r>
                <a:rPr lang="en-ID" sz="2600" b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dan</a:t>
              </a:r>
              <a:r>
                <a:rPr lang="en-ID" sz="2600" b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ID" sz="2600" b="1" i="1" dirty="0" err="1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ko</a:t>
              </a:r>
              <a:r>
                <a:rPr lang="en-ID" sz="2600" b="1" i="1" dirty="0" smtClean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-</a:t>
              </a:r>
              <a:endParaRPr lang="en-US" sz="2600" b="1" i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18510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Template Bupena Merdeka (Konten QR-Media mengajar)\BACKGROUND\awan.jpg"/>
          <p:cNvPicPr>
            <a:picLocks noChangeAspect="1" noChangeArrowheads="1"/>
          </p:cNvPicPr>
          <p:nvPr/>
        </p:nvPicPr>
        <p:blipFill>
          <a:blip r:embed="rId2" cstate="print"/>
          <a:srcRect l="8109" t="7547" r="11296" b="16644"/>
          <a:stretch>
            <a:fillRect/>
          </a:stretch>
        </p:blipFill>
        <p:spPr bwMode="auto">
          <a:xfrm>
            <a:off x="0" y="0"/>
            <a:ext cx="9144000" cy="5072080"/>
          </a:xfrm>
          <a:prstGeom prst="rect">
            <a:avLst/>
          </a:prstGeom>
          <a:noFill/>
        </p:spPr>
      </p:pic>
      <p:pic>
        <p:nvPicPr>
          <p:cNvPr id="6" name="Picture 5" descr="I:\Template Bupena Merdeka (Konten QR-Media mengajar)\template bupena 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05829"/>
            <a:ext cx="1524000" cy="493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G:\Template Bupena Merdeka (Konten QR-Media mengajar)\BAHAN\tokoh 5.png"/>
          <p:cNvPicPr>
            <a:picLocks noChangeAspect="1" noChangeArrowheads="1"/>
          </p:cNvPicPr>
          <p:nvPr/>
        </p:nvPicPr>
        <p:blipFill>
          <a:blip r:embed="rId4" cstate="print"/>
          <a:srcRect b="32516"/>
          <a:stretch>
            <a:fillRect/>
          </a:stretch>
        </p:blipFill>
        <p:spPr bwMode="auto">
          <a:xfrm flipH="1">
            <a:off x="6072198" y="999315"/>
            <a:ext cx="2412759" cy="378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pic>
        <p:nvPicPr>
          <p:cNvPr id="11" name="Picture 3" descr="G:\Template Bupena Merdeka (Konten QR-Media mengajar)\BAHAN\Notes kunin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0034" y="571486"/>
            <a:ext cx="4438885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285852" y="1438341"/>
            <a:ext cx="31432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3200" b="1" dirty="0" smtClean="0">
                <a:solidFill>
                  <a:srgbClr val="002060"/>
                </a:solidFill>
              </a:rPr>
              <a:t>Kata-kata berikut diawali suku kata </a:t>
            </a:r>
            <a:r>
              <a:rPr lang="id-ID" sz="3200" b="1" i="1" dirty="0" smtClean="0">
                <a:solidFill>
                  <a:srgbClr val="FF0066"/>
                </a:solidFill>
              </a:rPr>
              <a:t>ka-</a:t>
            </a:r>
            <a:r>
              <a:rPr lang="id-ID" sz="3200" b="1" dirty="0" smtClean="0">
                <a:solidFill>
                  <a:srgbClr val="002060"/>
                </a:solidFill>
              </a:rPr>
              <a:t>, </a:t>
            </a:r>
            <a:r>
              <a:rPr lang="id-ID" sz="3200" b="1" i="1" dirty="0" smtClean="0">
                <a:solidFill>
                  <a:srgbClr val="008080"/>
                </a:solidFill>
              </a:rPr>
              <a:t>ki-</a:t>
            </a:r>
            <a:r>
              <a:rPr lang="id-ID" sz="3200" b="1" dirty="0" smtClean="0">
                <a:solidFill>
                  <a:srgbClr val="002060"/>
                </a:solidFill>
              </a:rPr>
              <a:t>, </a:t>
            </a:r>
            <a:r>
              <a:rPr lang="id-ID" sz="3200" b="1" i="1" dirty="0" smtClean="0">
                <a:solidFill>
                  <a:srgbClr val="FF0066"/>
                </a:solidFill>
              </a:rPr>
              <a:t>ku-</a:t>
            </a:r>
            <a:r>
              <a:rPr lang="id-ID" sz="3200" b="1" dirty="0" smtClean="0">
                <a:solidFill>
                  <a:srgbClr val="002060"/>
                </a:solidFill>
              </a:rPr>
              <a:t>, </a:t>
            </a:r>
            <a:r>
              <a:rPr lang="id-ID" sz="3200" b="1" i="1" dirty="0" smtClean="0">
                <a:solidFill>
                  <a:srgbClr val="008080"/>
                </a:solidFill>
              </a:rPr>
              <a:t>ke-</a:t>
            </a:r>
            <a:r>
              <a:rPr lang="id-ID" sz="3200" b="1" dirty="0" smtClean="0">
                <a:solidFill>
                  <a:srgbClr val="002060"/>
                </a:solidFill>
              </a:rPr>
              <a:t>, dan </a:t>
            </a:r>
            <a:r>
              <a:rPr lang="id-ID" sz="3200" b="1" i="1" dirty="0" smtClean="0">
                <a:solidFill>
                  <a:srgbClr val="FF0066"/>
                </a:solidFill>
              </a:rPr>
              <a:t>ko-</a:t>
            </a:r>
            <a:r>
              <a:rPr lang="id-ID" sz="3200" b="1" dirty="0" smtClean="0">
                <a:solidFill>
                  <a:srgbClr val="002060"/>
                </a:solidFill>
              </a:rPr>
              <a:t>.</a:t>
            </a:r>
            <a:endParaRPr lang="en-US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6675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32783" y="2984850"/>
            <a:ext cx="1643072" cy="661182"/>
            <a:chOff x="675082" y="1838738"/>
            <a:chExt cx="1716643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05925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675082" y="1876941"/>
              <a:ext cx="15661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/>
                <a:t>K</a:t>
              </a:r>
              <a:r>
                <a:rPr lang="id-ID" sz="3200" b="1" dirty="0" smtClean="0"/>
                <a:t>a</a:t>
              </a:r>
              <a:r>
                <a:rPr lang="en-US" sz="3200" b="1" dirty="0" err="1" smtClean="0">
                  <a:solidFill>
                    <a:srgbClr val="009999"/>
                  </a:solidFill>
                </a:rPr>
                <a:t>cang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71034" y="3761548"/>
            <a:ext cx="2042632" cy="667590"/>
            <a:chOff x="685800" y="1838738"/>
            <a:chExt cx="2134094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865918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11848" y="1921553"/>
              <a:ext cx="2008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>
                  <a:solidFill>
                    <a:srgbClr val="008080"/>
                  </a:solidFill>
                </a:rPr>
                <a:t>k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a-</a:t>
              </a:r>
              <a:r>
                <a:rPr lang="en-US" sz="3200" b="1" dirty="0" err="1" smtClean="0">
                  <a:solidFill>
                    <a:srgbClr val="009999"/>
                  </a:solidFill>
                </a:rPr>
                <a:t>cang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43570" y="3056288"/>
            <a:ext cx="1500198" cy="667590"/>
            <a:chOff x="685800" y="1838738"/>
            <a:chExt cx="1567371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567371" cy="6611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5073" y="1921553"/>
              <a:ext cx="141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/>
                <a:t>Ki</a:t>
              </a:r>
              <a:r>
                <a:rPr lang="en-US" sz="3200" b="1" dirty="0" err="1" smtClean="0">
                  <a:solidFill>
                    <a:srgbClr val="008080"/>
                  </a:solidFill>
                </a:rPr>
                <a:t>pas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43570" y="3832986"/>
            <a:ext cx="1785950" cy="667590"/>
            <a:chOff x="685800" y="1838738"/>
            <a:chExt cx="186591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642008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5073" y="1921553"/>
              <a:ext cx="1716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8080"/>
                  </a:solidFill>
                </a:rPr>
                <a:t>ki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-</a:t>
              </a:r>
              <a:r>
                <a:rPr lang="en-US" sz="3200" b="1" dirty="0" smtClean="0">
                  <a:solidFill>
                    <a:srgbClr val="008080"/>
                  </a:solidFill>
                </a:rPr>
                <a:t>pas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1711" y="1084006"/>
            <a:ext cx="2277281" cy="158025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314946"/>
            <a:ext cx="1640462" cy="25611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9211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3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9672"/>
            <a:ext cx="9144000" cy="55436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643042" y="2984850"/>
            <a:ext cx="1632814" cy="661182"/>
            <a:chOff x="685800" y="1838738"/>
            <a:chExt cx="1705926" cy="6611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705925" cy="661182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825546" y="1876941"/>
              <a:ext cx="15661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/>
                <a:t>Ku</a:t>
              </a:r>
              <a:r>
                <a:rPr lang="en-US" sz="3200" b="1" dirty="0" err="1" smtClean="0">
                  <a:solidFill>
                    <a:srgbClr val="009999"/>
                  </a:solidFill>
                </a:rPr>
                <a:t>cing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571034" y="3761548"/>
            <a:ext cx="2042632" cy="667590"/>
            <a:chOff x="685800" y="1838738"/>
            <a:chExt cx="2134094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865918" cy="661182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811848" y="1921553"/>
              <a:ext cx="200804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8080"/>
                  </a:solidFill>
                </a:rPr>
                <a:t>k</a:t>
              </a:r>
              <a:r>
                <a:rPr lang="en-US" sz="3200" b="1" dirty="0" err="1">
                  <a:solidFill>
                    <a:srgbClr val="008080"/>
                  </a:solidFill>
                </a:rPr>
                <a:t>u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-</a:t>
              </a:r>
              <a:r>
                <a:rPr lang="en-US" sz="3200" b="1" dirty="0" err="1" smtClean="0">
                  <a:solidFill>
                    <a:srgbClr val="009999"/>
                  </a:solidFill>
                </a:rPr>
                <a:t>cing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43570" y="3056288"/>
            <a:ext cx="1500198" cy="667590"/>
            <a:chOff x="685800" y="1838738"/>
            <a:chExt cx="1567371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567371" cy="661182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835073" y="1921553"/>
              <a:ext cx="141809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/>
                <a:t>Ke</a:t>
              </a:r>
              <a:r>
                <a:rPr lang="en-US" sz="3200" b="1" dirty="0" err="1" smtClean="0">
                  <a:solidFill>
                    <a:srgbClr val="008080"/>
                  </a:solidFill>
                </a:rPr>
                <a:t>pik</a:t>
              </a:r>
              <a:endParaRPr lang="en-US" sz="3200" b="1" dirty="0" smtClean="0">
                <a:solidFill>
                  <a:srgbClr val="008080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643570" y="3832986"/>
            <a:ext cx="1785950" cy="667590"/>
            <a:chOff x="685800" y="1838738"/>
            <a:chExt cx="1865918" cy="66759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1838738"/>
              <a:ext cx="1642008" cy="661182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835073" y="1921553"/>
              <a:ext cx="17166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>
                <a:tabLst>
                  <a:tab pos="358775" algn="l"/>
                </a:tabLst>
              </a:pPr>
              <a:r>
                <a:rPr lang="en-US" sz="3200" b="1" dirty="0" err="1" smtClean="0">
                  <a:solidFill>
                    <a:srgbClr val="008080"/>
                  </a:solidFill>
                </a:rPr>
                <a:t>ke</a:t>
              </a:r>
              <a:r>
                <a:rPr lang="id-ID" sz="3200" b="1" dirty="0" smtClean="0">
                  <a:solidFill>
                    <a:srgbClr val="008080"/>
                  </a:solidFill>
                </a:rPr>
                <a:t>-</a:t>
              </a:r>
              <a:r>
                <a:rPr lang="en-US" sz="3200" b="1" dirty="0" err="1" smtClean="0">
                  <a:solidFill>
                    <a:srgbClr val="008080"/>
                  </a:solidFill>
                </a:rPr>
                <a:t>pik</a:t>
              </a:r>
              <a:endParaRPr lang="en-US" sz="3200" b="1" dirty="0" smtClean="0">
                <a:solidFill>
                  <a:srgbClr val="009999"/>
                </a:solidFill>
              </a:endParaRPr>
            </a:p>
          </p:txBody>
        </p:sp>
      </p:grp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5616" y="383963"/>
            <a:ext cx="2755245" cy="240381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8104" y="820311"/>
            <a:ext cx="2181782" cy="216453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875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1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2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2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3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287</Words>
  <Application>Microsoft Office PowerPoint</Application>
  <PresentationFormat>On-screen Show (16:9)</PresentationFormat>
  <Paragraphs>60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Aulia Dwiningtyas Putri</dc:creator>
  <cp:lastModifiedBy>Tuti Aprianti</cp:lastModifiedBy>
  <cp:revision>55</cp:revision>
  <dcterms:created xsi:type="dcterms:W3CDTF">2022-01-17T01:37:52Z</dcterms:created>
  <dcterms:modified xsi:type="dcterms:W3CDTF">2023-01-17T09:23:37Z</dcterms:modified>
</cp:coreProperties>
</file>