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75" r:id="rId2"/>
    <p:sldId id="277" r:id="rId3"/>
    <p:sldId id="305" r:id="rId4"/>
    <p:sldId id="278" r:id="rId5"/>
    <p:sldId id="306" r:id="rId6"/>
    <p:sldId id="276" r:id="rId7"/>
    <p:sldId id="279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09" r:id="rId16"/>
    <p:sldId id="327" r:id="rId17"/>
    <p:sldId id="281" r:id="rId18"/>
    <p:sldId id="282" r:id="rId19"/>
    <p:sldId id="328" r:id="rId20"/>
    <p:sldId id="329" r:id="rId21"/>
    <p:sldId id="283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290" r:id="rId31"/>
    <p:sldId id="339" r:id="rId32"/>
    <p:sldId id="314" r:id="rId33"/>
    <p:sldId id="338" r:id="rId34"/>
    <p:sldId id="313" r:id="rId35"/>
    <p:sldId id="340" r:id="rId36"/>
    <p:sldId id="292" r:id="rId37"/>
    <p:sldId id="293" r:id="rId38"/>
    <p:sldId id="341" r:id="rId39"/>
    <p:sldId id="342" r:id="rId40"/>
    <p:sldId id="343" r:id="rId41"/>
    <p:sldId id="266" r:id="rId42"/>
    <p:sldId id="268" r:id="rId43"/>
    <p:sldId id="269" r:id="rId44"/>
    <p:sldId id="294" r:id="rId45"/>
    <p:sldId id="295" r:id="rId46"/>
    <p:sldId id="344" r:id="rId47"/>
    <p:sldId id="296" r:id="rId48"/>
    <p:sldId id="345" r:id="rId49"/>
    <p:sldId id="346" r:id="rId50"/>
    <p:sldId id="315" r:id="rId51"/>
    <p:sldId id="316" r:id="rId52"/>
    <p:sldId id="299" r:id="rId53"/>
    <p:sldId id="300" r:id="rId54"/>
    <p:sldId id="347" r:id="rId55"/>
    <p:sldId id="348" r:id="rId56"/>
    <p:sldId id="265" r:id="rId57"/>
    <p:sldId id="349" r:id="rId58"/>
    <p:sldId id="317" r:id="rId59"/>
    <p:sldId id="350" r:id="rId60"/>
    <p:sldId id="351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0033"/>
    <a:srgbClr val="0F4664"/>
    <a:srgbClr val="EE658C"/>
    <a:srgbClr val="FF9966"/>
    <a:srgbClr val="FFCC99"/>
    <a:srgbClr val="FF0066"/>
    <a:srgbClr val="FFFF66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111" d="100"/>
          <a:sy n="111" d="100"/>
        </p:scale>
        <p:origin x="7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sv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2.svg"/><Relationship Id="rId7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svg"/><Relationship Id="rId10" Type="http://schemas.openxmlformats.org/officeDocument/2006/relationships/image" Target="../media/image46.sv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8.sv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2.svg"/><Relationship Id="rId7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4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microsoft.com/office/2007/relationships/hdphoto" Target="../media/hdphoto3.wdp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69.svg"/><Relationship Id="rId4" Type="http://schemas.openxmlformats.org/officeDocument/2006/relationships/image" Target="../media/image21.png"/><Relationship Id="rId9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67.svg"/><Relationship Id="rId4" Type="http://schemas.openxmlformats.org/officeDocument/2006/relationships/image" Target="../media/image21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67.svg"/><Relationship Id="rId4" Type="http://schemas.openxmlformats.org/officeDocument/2006/relationships/image" Target="../media/image21.png"/><Relationship Id="rId9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media1.m4a"/><Relationship Id="rId7" Type="http://schemas.openxmlformats.org/officeDocument/2006/relationships/image" Target="../media/image5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1.jpe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media1.m4a"/><Relationship Id="rId7" Type="http://schemas.openxmlformats.org/officeDocument/2006/relationships/image" Target="../media/image5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51.jpe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sv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sv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sv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4.svg"/><Relationship Id="rId10" Type="http://schemas.openxmlformats.org/officeDocument/2006/relationships/image" Target="../media/image36.sv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EE658C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BAHASA INDONESIA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09DB7404-DF90-2679-FA50-472D83334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0" y="854406"/>
            <a:ext cx="2429771" cy="32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C7FCB6-69E3-AF03-8EC1-C375F2415E90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 splash">
            <a:extLst>
              <a:ext uri="{FF2B5EF4-FFF2-40B4-BE49-F238E27FC236}">
                <a16:creationId xmlns:a16="http://schemas.microsoft.com/office/drawing/2014/main" xmlns="" id="{2D7BAF84-0C02-0658-CCE5-45504D006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922836" y="-926509"/>
            <a:ext cx="3857891" cy="385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Merangkum Informasi 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Mengembangkan</a:t>
            </a:r>
            <a:r>
              <a:rPr lang="en-US" sz="2800" dirty="0"/>
              <a:t> ide </a:t>
            </a:r>
            <a:r>
              <a:rPr lang="en-US" sz="2800" dirty="0" err="1"/>
              <a:t>pokok</a:t>
            </a:r>
            <a:r>
              <a:rPr lang="en-US" sz="2800" dirty="0"/>
              <a:t> dengan</a:t>
            </a:r>
          </a:p>
          <a:p>
            <a:pPr>
              <a:tabLst>
                <a:tab pos="631825" algn="l"/>
              </a:tabLst>
            </a:pPr>
            <a:r>
              <a:rPr lang="en-US" sz="2800" dirty="0" err="1"/>
              <a:t>penyusunan</a:t>
            </a:r>
            <a:r>
              <a:rPr lang="en-US" sz="2800" dirty="0"/>
              <a:t> ide </a:t>
            </a:r>
            <a:r>
              <a:rPr lang="en-US" sz="2800" dirty="0" err="1"/>
              <a:t>pendukung</a:t>
            </a:r>
            <a:r>
              <a:rPr lang="en-US" sz="28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F1EAE2-45F1-A4EE-421E-38D3D6EA7BC3}"/>
              </a:ext>
            </a:extLst>
          </p:cNvPr>
          <p:cNvSpPr txBox="1"/>
          <p:nvPr/>
        </p:nvSpPr>
        <p:spPr>
          <a:xfrm>
            <a:off x="1835696" y="2588435"/>
            <a:ext cx="4464496" cy="1815882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Ide </a:t>
            </a:r>
            <a:r>
              <a:rPr lang="en-US" sz="2800" b="1" i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pendukung</a:t>
            </a:r>
            <a:r>
              <a:rPr lang="en-US" sz="2800" b="1" i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isi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yang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terdapat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dalam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satu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paragraf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pengembangan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ide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pokok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Graphic 11" descr="Pencils with note paper and pencil sharpener">
            <a:extLst>
              <a:ext uri="{FF2B5EF4-FFF2-40B4-BE49-F238E27FC236}">
                <a16:creationId xmlns:a16="http://schemas.microsoft.com/office/drawing/2014/main" xmlns="" id="{BC3B4413-1879-ECEC-0E73-1D8EDB6F16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31059" y="1516661"/>
            <a:ext cx="3555233" cy="35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4FB85C-DB48-B340-C0F0-DA1322772ABA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Assorted circles">
            <a:extLst>
              <a:ext uri="{FF2B5EF4-FFF2-40B4-BE49-F238E27FC236}">
                <a16:creationId xmlns:a16="http://schemas.microsoft.com/office/drawing/2014/main" xmlns="" id="{4E6AC700-7D72-8B77-8138-6AF32C4C7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0192" y="2373130"/>
            <a:ext cx="3101521" cy="3101521"/>
          </a:xfrm>
          <a:prstGeom prst="rect">
            <a:avLst/>
          </a:prstGeom>
        </p:spPr>
      </p:pic>
      <p:pic>
        <p:nvPicPr>
          <p:cNvPr id="12" name="Graphic 11" descr="Puzzle with solid fill">
            <a:extLst>
              <a:ext uri="{FF2B5EF4-FFF2-40B4-BE49-F238E27FC236}">
                <a16:creationId xmlns:a16="http://schemas.microsoft.com/office/drawing/2014/main" xmlns="" id="{9B034A70-519F-9338-BE39-8224EB681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230" y="-10792"/>
            <a:ext cx="1736769" cy="1736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Merangkum Informasi 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Menggunakan</a:t>
            </a:r>
            <a:r>
              <a:rPr lang="en-US" sz="2800" dirty="0"/>
              <a:t> kata </a:t>
            </a:r>
            <a:r>
              <a:rPr lang="en-US" sz="2800" dirty="0" err="1"/>
              <a:t>tanya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, di mana, </a:t>
            </a:r>
            <a:r>
              <a:rPr lang="en-US" sz="2800" dirty="0" err="1"/>
              <a:t>kapan</a:t>
            </a:r>
            <a:r>
              <a:rPr lang="en-US" sz="2800" dirty="0"/>
              <a:t>, siapa, </a:t>
            </a:r>
            <a:r>
              <a:rPr lang="en-US" sz="2800" dirty="0" err="1"/>
              <a:t>mengapa</a:t>
            </a:r>
            <a:r>
              <a:rPr lang="en-US" sz="2800" dirty="0"/>
              <a:t> dan bagaimana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F1EAE2-45F1-A4EE-421E-38D3D6EA7BC3}"/>
              </a:ext>
            </a:extLst>
          </p:cNvPr>
          <p:cNvSpPr txBox="1"/>
          <p:nvPr/>
        </p:nvSpPr>
        <p:spPr>
          <a:xfrm>
            <a:off x="1763688" y="3093781"/>
            <a:ext cx="5832648" cy="138499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Penggunaan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tanya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tersebut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berfungsi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mengembangkan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penyusunan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xmlns="" id="{61BD162E-1342-5A8D-559B-4442583AB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212666" y="-70563"/>
            <a:ext cx="1736769" cy="17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0D2278-5D64-2A10-0EFD-E53263B7AEEC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An organic shape with a flat edge">
            <a:extLst>
              <a:ext uri="{FF2B5EF4-FFF2-40B4-BE49-F238E27FC236}">
                <a16:creationId xmlns:a16="http://schemas.microsoft.com/office/drawing/2014/main" xmlns="" id="{1B7F6CDC-A176-3FB8-39B6-040C1DE1F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5609080" y="1096347"/>
            <a:ext cx="3542464" cy="3542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Merangkum Informasi 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/>
              <a:t>Menyusun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paragraf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 yang </a:t>
            </a:r>
            <a:r>
              <a:rPr lang="en-US" sz="2800" dirty="0" err="1"/>
              <a:t>padu</a:t>
            </a:r>
            <a:r>
              <a:rPr lang="en-US" sz="28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F1EAE2-45F1-A4EE-421E-38D3D6EA7BC3}"/>
              </a:ext>
            </a:extLst>
          </p:cNvPr>
          <p:cNvSpPr txBox="1"/>
          <p:nvPr/>
        </p:nvSpPr>
        <p:spPr>
          <a:xfrm>
            <a:off x="1763688" y="2601338"/>
            <a:ext cx="5904656" cy="1938992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</a:t>
            </a:r>
            <a:r>
              <a:rPr lang="en-US" sz="20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paragraf</a:t>
            </a:r>
            <a:r>
              <a: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padu</a:t>
            </a:r>
            <a:r>
              <a: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: </a:t>
            </a:r>
          </a:p>
          <a:p>
            <a:r>
              <a:rPr lang="en-US" sz="2000" b="1" dirty="0">
                <a:latin typeface="+mj-lt"/>
                <a:cs typeface="Arial" panose="020B0604020202020204" pitchFamily="34" charset="0"/>
              </a:rPr>
              <a:t>Taman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Titik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Nol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Yogyakarta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keindahannya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berkurang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. Pada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bagian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bangku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taman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terdapat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sampah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berserakan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. Selain itu,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bau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tidak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enak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tercium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tempat ini. Hal ini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disebabkan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oleh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kurangnya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kesadaran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masyarakan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akan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lingkungan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. 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Graphic 5" descr="An open book">
            <a:extLst>
              <a:ext uri="{FF2B5EF4-FFF2-40B4-BE49-F238E27FC236}">
                <a16:creationId xmlns:a16="http://schemas.microsoft.com/office/drawing/2014/main" xmlns="" id="{9B117F72-D134-04A0-73A8-98CDEDF908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540568" y="-484818"/>
            <a:ext cx="2396636" cy="23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D7E9131-78F2-0ACF-82D2-E2A3CCF6345A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n organic corner shape">
            <a:extLst>
              <a:ext uri="{FF2B5EF4-FFF2-40B4-BE49-F238E27FC236}">
                <a16:creationId xmlns:a16="http://schemas.microsoft.com/office/drawing/2014/main" xmlns="" id="{5801A7C7-D10D-E468-3D08-5499E20E5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022"/>
            <a:ext cx="3038424" cy="3038424"/>
          </a:xfrm>
          <a:prstGeom prst="rect">
            <a:avLst/>
          </a:prstGeom>
        </p:spPr>
      </p:pic>
      <p:pic>
        <p:nvPicPr>
          <p:cNvPr id="4" name="Graphic 3" descr="Graph and note paper pads with pencil">
            <a:extLst>
              <a:ext uri="{FF2B5EF4-FFF2-40B4-BE49-F238E27FC236}">
                <a16:creationId xmlns:a16="http://schemas.microsoft.com/office/drawing/2014/main" xmlns="" id="{0A6801BB-D1FD-EFFA-E8F9-2710628ED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9512" y="2423334"/>
            <a:ext cx="2213992" cy="2213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Merangkum Informasi 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Mencantumkan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pada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F1EAE2-45F1-A4EE-421E-38D3D6EA7BC3}"/>
              </a:ext>
            </a:extLst>
          </p:cNvPr>
          <p:cNvSpPr txBox="1"/>
          <p:nvPr/>
        </p:nvSpPr>
        <p:spPr>
          <a:xfrm>
            <a:off x="2381837" y="2551162"/>
            <a:ext cx="633670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penyantuman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sumber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: </a:t>
            </a:r>
          </a:p>
          <a:p>
            <a:pPr algn="r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US" sz="2400" dirty="0" err="1">
                <a:latin typeface="+mj-lt"/>
                <a:cs typeface="Arial" panose="020B0604020202020204" pitchFamily="34" charset="0"/>
              </a:rPr>
              <a:t>Sumber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https://badanbahasa.kemdikbud.go.id/</a:t>
            </a:r>
          </a:p>
        </p:txBody>
      </p:sp>
    </p:spTree>
    <p:extLst>
      <p:ext uri="{BB962C8B-B14F-4D97-AF65-F5344CB8AC3E}">
        <p14:creationId xmlns:p14="http://schemas.microsoft.com/office/powerpoint/2010/main" val="107967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483518"/>
            <a:ext cx="4937417" cy="95410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Informasi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juga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bisa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didapatkan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infografis</a:t>
            </a:r>
            <a:r>
              <a:rPr lang="id-ID" sz="2800" dirty="0"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 flipH="1">
            <a:off x="6460824" y="1418957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3EF476-5F3E-B43C-BE4E-88299DB1DEEB}"/>
              </a:ext>
            </a:extLst>
          </p:cNvPr>
          <p:cNvSpPr txBox="1"/>
          <p:nvPr/>
        </p:nvSpPr>
        <p:spPr>
          <a:xfrm>
            <a:off x="1115616" y="1851670"/>
            <a:ext cx="4937417" cy="1815882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Infografis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informasi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disajikan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secara 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visual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dengan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menggabungkan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tulisan dan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983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47FF4C-A1FC-A46A-9091-16C001823317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E7E2CD0-2219-46A3-72F5-381B8785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" y="0"/>
            <a:ext cx="4788024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60918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Perhatikan contoh infografis berikut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-1" y="-151614"/>
            <a:ext cx="9180513" cy="53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69"/>
            <a:ext cx="9180512" cy="556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175" y="1307463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</a:rPr>
              <a:t>Informasi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dari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infografis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tersebut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adalah</a:t>
            </a:r>
            <a:r>
              <a:rPr lang="en-US" sz="2800" b="1" dirty="0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130" y="1846970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800" dirty="0" err="1">
                <a:latin typeface="+mj-lt"/>
                <a:cs typeface="Arial" panose="020B0604020202020204" pitchFamily="34" charset="0"/>
              </a:rPr>
              <a:t>Perlu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adanya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koordinasi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antara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unit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sekolah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fasilitas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setempat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dan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dinas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terkait dengan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pencegahan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COVID-19.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54389A-E6AF-44D1-E254-BAE83B92F068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80962" y="51470"/>
            <a:ext cx="6562740" cy="792088"/>
            <a:chOff x="152400" y="51470"/>
            <a:chExt cx="6562740" cy="1368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470"/>
              <a:ext cx="6562740" cy="13681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3199" y="215071"/>
              <a:ext cx="6038864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Penulisan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Angka dan Nilai Uang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7584" y="3437764"/>
            <a:ext cx="2736304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Nilai uang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berupa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huruf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 flipH="1">
            <a:off x="7164288" y="1543363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026" name="Picture 2" descr="Ilustrasi gratis dari Uang 20000 rupiah">
            <a:extLst>
              <a:ext uri="{FF2B5EF4-FFF2-40B4-BE49-F238E27FC236}">
                <a16:creationId xmlns:a16="http://schemas.microsoft.com/office/drawing/2014/main" xmlns="" id="{759A2A23-53B4-1209-4F8C-FDAE7D4E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2999"/>
            <a:ext cx="4499992" cy="20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BE2B153-EB10-6D3B-1E69-D21FF6078CE9}"/>
              </a:ext>
            </a:extLst>
          </p:cNvPr>
          <p:cNvCxnSpPr/>
          <p:nvPr/>
        </p:nvCxnSpPr>
        <p:spPr>
          <a:xfrm>
            <a:off x="1547664" y="1737878"/>
            <a:ext cx="0" cy="162596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62E00F9-F92B-E2CB-0269-908EE7467137}"/>
              </a:ext>
            </a:extLst>
          </p:cNvPr>
          <p:cNvSpPr txBox="1"/>
          <p:nvPr/>
        </p:nvSpPr>
        <p:spPr>
          <a:xfrm>
            <a:off x="4211960" y="1227123"/>
            <a:ext cx="2808312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Nilai uang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berupa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angka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F783439-03FA-ECC5-4FC4-D8415F9DE428}"/>
              </a:ext>
            </a:extLst>
          </p:cNvPr>
          <p:cNvCxnSpPr>
            <a:cxnSpLocks/>
          </p:cNvCxnSpPr>
          <p:nvPr/>
        </p:nvCxnSpPr>
        <p:spPr>
          <a:xfrm>
            <a:off x="2340867" y="1427178"/>
            <a:ext cx="180020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000C637-42A6-7428-8C42-8BAB26806A4C}"/>
              </a:ext>
            </a:extLst>
          </p:cNvPr>
          <p:cNvSpPr txBox="1"/>
          <p:nvPr/>
        </p:nvSpPr>
        <p:spPr>
          <a:xfrm>
            <a:off x="3995427" y="3916377"/>
            <a:ext cx="2916832" cy="707886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Mata uang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negara Indonesia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cs typeface="Arial" panose="020B0604020202020204" pitchFamily="34" charset="0"/>
              </a:rPr>
              <a:t>rupiah</a:t>
            </a:r>
            <a:r>
              <a:rPr lang="en-US" sz="2000" b="1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C9D61D-7CB4-8C44-50F1-95DA73AD20D2}"/>
              </a:ext>
            </a:extLst>
          </p:cNvPr>
          <p:cNvSpPr txBox="1"/>
          <p:nvPr/>
        </p:nvSpPr>
        <p:spPr>
          <a:xfrm>
            <a:off x="3995427" y="3130975"/>
            <a:ext cx="2916832" cy="707886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Uang </a:t>
            </a:r>
            <a:r>
              <a:rPr lang="sv-SE" sz="2000" dirty="0">
                <a:latin typeface="+mj-lt"/>
                <a:cs typeface="Arial" panose="020B0604020202020204" pitchFamily="34" charset="0"/>
              </a:rPr>
              <a:t>merupakan </a:t>
            </a:r>
            <a:r>
              <a:rPr lang="sv-SE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alat pembayaran</a:t>
            </a:r>
            <a:r>
              <a:rPr lang="sv-SE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2000" dirty="0">
                <a:latin typeface="+mj-lt"/>
                <a:cs typeface="Arial" panose="020B0604020202020204" pitchFamily="34" charset="0"/>
              </a:rPr>
              <a:t>yang</a:t>
            </a:r>
            <a:r>
              <a:rPr lang="sv-SE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2000" b="1" dirty="0">
                <a:solidFill>
                  <a:srgbClr val="0F4664"/>
                </a:solidFill>
                <a:latin typeface="+mj-lt"/>
                <a:cs typeface="Arial" panose="020B0604020202020204" pitchFamily="34" charset="0"/>
              </a:rPr>
              <a:t>sah</a:t>
            </a:r>
            <a:r>
              <a:rPr lang="en-US" sz="2000" b="1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67494"/>
            <a:ext cx="5186825" cy="6129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8080"/>
                </a:solidFill>
              </a:rPr>
              <a:t>Penulisan</a:t>
            </a:r>
            <a:r>
              <a:rPr lang="en-US" sz="3000" b="1" dirty="0">
                <a:solidFill>
                  <a:srgbClr val="008080"/>
                </a:solidFill>
              </a:rPr>
              <a:t> Uang </a:t>
            </a:r>
            <a:r>
              <a:rPr lang="en-US" sz="3000" b="1" dirty="0" err="1">
                <a:solidFill>
                  <a:srgbClr val="008080"/>
                </a:solidFill>
              </a:rPr>
              <a:t>sesuai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Ejaan</a:t>
            </a:r>
            <a:endParaRPr lang="en-US" sz="3000" b="1" dirty="0">
              <a:solidFill>
                <a:srgbClr val="660033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36EA8F60-A212-26E6-40B1-8F9C5451DA9B}"/>
              </a:ext>
            </a:extLst>
          </p:cNvPr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0DA260-1AF3-F2E3-038C-978BF271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0934BC5-45C1-CF26-8FF9-6CC4F4960405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E8D0BC-EF66-039B-882C-49A2181E8BE0}"/>
              </a:ext>
            </a:extLst>
          </p:cNvPr>
          <p:cNvSpPr txBox="1"/>
          <p:nvPr/>
        </p:nvSpPr>
        <p:spPr>
          <a:xfrm>
            <a:off x="1623462" y="1483121"/>
            <a:ext cx="4748738" cy="851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Rupiah </a:t>
            </a:r>
            <a:r>
              <a:rPr lang="en-US" sz="2400" dirty="0" err="1"/>
              <a:t>dilambangkan</a:t>
            </a:r>
            <a:r>
              <a:rPr lang="en-US" sz="2400" dirty="0"/>
              <a:t> dengan </a:t>
            </a:r>
            <a:r>
              <a:rPr lang="en-US" sz="2400" b="1" dirty="0">
                <a:solidFill>
                  <a:srgbClr val="EE658C"/>
                </a:solidFill>
              </a:rPr>
              <a:t>“Rp” </a:t>
            </a:r>
            <a:r>
              <a:rPr lang="en-US" sz="2400" dirty="0"/>
              <a:t>dan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nilai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mata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uangnya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4BE3EB-DD18-EFBB-2393-53A6A2989B55}"/>
              </a:ext>
            </a:extLst>
          </p:cNvPr>
          <p:cNvSpPr txBox="1"/>
          <p:nvPr/>
        </p:nvSpPr>
        <p:spPr>
          <a:xfrm>
            <a:off x="1691680" y="2439195"/>
            <a:ext cx="158417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Rp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100.000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xmlns="" id="{8376A46A-18F6-9B38-6538-A3854D84BDDE}"/>
              </a:ext>
            </a:extLst>
          </p:cNvPr>
          <p:cNvGrpSpPr/>
          <p:nvPr/>
        </p:nvGrpSpPr>
        <p:grpSpPr>
          <a:xfrm>
            <a:off x="827584" y="2974590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29A21D46-F0D0-57D6-2ADC-95EEE9D1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04BDAFF-60B4-FDE7-3D5D-ACB317129ADC}"/>
                </a:ext>
              </a:extLst>
            </p:cNvPr>
            <p:cNvSpPr txBox="1"/>
            <p:nvPr/>
          </p:nvSpPr>
          <p:spPr>
            <a:xfrm>
              <a:off x="835074" y="1921553"/>
              <a:ext cx="1044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CD461B-4898-8F95-83D9-7DDC9F928126}"/>
              </a:ext>
            </a:extLst>
          </p:cNvPr>
          <p:cNvSpPr txBox="1"/>
          <p:nvPr/>
        </p:nvSpPr>
        <p:spPr>
          <a:xfrm>
            <a:off x="1623462" y="2974590"/>
            <a:ext cx="4748738" cy="851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Penulisan </a:t>
            </a:r>
            <a:r>
              <a:rPr lang="sv-SE" sz="2400" b="1" dirty="0">
                <a:solidFill>
                  <a:srgbClr val="EE658C"/>
                </a:solidFill>
              </a:rPr>
              <a:t>“Rp” tidak</a:t>
            </a:r>
            <a:r>
              <a:rPr lang="sv-SE" sz="2400" dirty="0"/>
              <a:t> menggunakan </a:t>
            </a:r>
            <a:r>
              <a:rPr lang="sv-SE" sz="2400" b="1" dirty="0">
                <a:solidFill>
                  <a:srgbClr val="008080"/>
                </a:solidFill>
              </a:rPr>
              <a:t>tanda titik</a:t>
            </a:r>
            <a:r>
              <a:rPr lang="en-US" sz="24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F00320D-9459-93A2-2DA7-0592BE3AF9C4}"/>
              </a:ext>
            </a:extLst>
          </p:cNvPr>
          <p:cNvSpPr txBox="1"/>
          <p:nvPr/>
        </p:nvSpPr>
        <p:spPr>
          <a:xfrm>
            <a:off x="1711542" y="3825936"/>
            <a:ext cx="158417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Arial" panose="020B0604020202020204" pitchFamily="34" charset="0"/>
              </a:rPr>
              <a:t>Rp100.000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xmlns="" id="{AF608376-4CAE-0D2D-8BFF-33071BBF108E}"/>
              </a:ext>
            </a:extLst>
          </p:cNvPr>
          <p:cNvCxnSpPr>
            <a:cxnSpLocks/>
          </p:cNvCxnSpPr>
          <p:nvPr/>
        </p:nvCxnSpPr>
        <p:spPr>
          <a:xfrm>
            <a:off x="2123728" y="415592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1737AF-8566-3EC4-9F69-E8E1CA1FB262}"/>
              </a:ext>
            </a:extLst>
          </p:cNvPr>
          <p:cNvSpPr txBox="1"/>
          <p:nvPr/>
        </p:nvSpPr>
        <p:spPr>
          <a:xfrm>
            <a:off x="4105824" y="4199169"/>
            <a:ext cx="2986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tanda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titik</a:t>
            </a:r>
            <a:r>
              <a:rPr lang="en-US" sz="2400" b="1" dirty="0">
                <a:solidFill>
                  <a:srgbClr val="EE658C"/>
                </a:solidFill>
              </a:rPr>
              <a:t>.</a:t>
            </a:r>
          </a:p>
        </p:txBody>
      </p:sp>
      <p:cxnSp>
        <p:nvCxnSpPr>
          <p:cNvPr id="2058" name="Straight Arrow Connector 2057">
            <a:extLst>
              <a:ext uri="{FF2B5EF4-FFF2-40B4-BE49-F238E27FC236}">
                <a16:creationId xmlns:a16="http://schemas.microsoft.com/office/drawing/2014/main" xmlns="" id="{5A4CC8BA-E19C-3224-68E2-2FC881931FD1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123728" y="4430002"/>
            <a:ext cx="19820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67494"/>
            <a:ext cx="5186825" cy="6129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8080"/>
                </a:solidFill>
              </a:rPr>
              <a:t>Penulisan</a:t>
            </a:r>
            <a:r>
              <a:rPr lang="en-US" sz="3000" b="1" dirty="0">
                <a:solidFill>
                  <a:srgbClr val="008080"/>
                </a:solidFill>
              </a:rPr>
              <a:t> Uang </a:t>
            </a:r>
            <a:r>
              <a:rPr lang="en-US" sz="3000" b="1" dirty="0" err="1">
                <a:solidFill>
                  <a:srgbClr val="008080"/>
                </a:solidFill>
              </a:rPr>
              <a:t>sesuai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Ejaan</a:t>
            </a:r>
            <a:endParaRPr lang="en-US" sz="3000" b="1" dirty="0">
              <a:solidFill>
                <a:srgbClr val="660033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36EA8F60-A212-26E6-40B1-8F9C5451DA9B}"/>
              </a:ext>
            </a:extLst>
          </p:cNvPr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0DA260-1AF3-F2E3-038C-978BF271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0934BC5-45C1-CF26-8FF9-6CC4F4960405}"/>
                </a:ext>
              </a:extLst>
            </p:cNvPr>
            <p:cNvSpPr txBox="1"/>
            <p:nvPr/>
          </p:nvSpPr>
          <p:spPr>
            <a:xfrm>
              <a:off x="835074" y="1921553"/>
              <a:ext cx="1044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E8D0BC-EF66-039B-882C-49A2181E8BE0}"/>
              </a:ext>
            </a:extLst>
          </p:cNvPr>
          <p:cNvSpPr txBox="1"/>
          <p:nvPr/>
        </p:nvSpPr>
        <p:spPr>
          <a:xfrm>
            <a:off x="1623462" y="1483121"/>
            <a:ext cx="7125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E658C"/>
                </a:solidFill>
              </a:rPr>
              <a:t>Tanda </a:t>
            </a:r>
            <a:r>
              <a:rPr lang="en-US" sz="2400" b="1" dirty="0" err="1">
                <a:solidFill>
                  <a:srgbClr val="EE658C"/>
                </a:solidFill>
              </a:rPr>
              <a:t>titik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memisahkan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bilangan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ribuan</a:t>
            </a:r>
            <a:r>
              <a:rPr lang="en-US" sz="2400" b="1" dirty="0">
                <a:solidFill>
                  <a:srgbClr val="008080"/>
                </a:solidFill>
              </a:rPr>
              <a:t> atau </a:t>
            </a:r>
            <a:r>
              <a:rPr lang="en-US" sz="2400" b="1" dirty="0" err="1">
                <a:solidFill>
                  <a:srgbClr val="008080"/>
                </a:solidFill>
              </a:rPr>
              <a:t>kelipatannya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4BE3EB-DD18-EFBB-2393-53A6A2989B55}"/>
              </a:ext>
            </a:extLst>
          </p:cNvPr>
          <p:cNvSpPr txBox="1"/>
          <p:nvPr/>
        </p:nvSpPr>
        <p:spPr>
          <a:xfrm>
            <a:off x="1691680" y="2439195"/>
            <a:ext cx="158417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Arial" panose="020B0604020202020204" pitchFamily="34" charset="0"/>
              </a:rPr>
              <a:t>Rp100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000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xmlns="" id="{8376A46A-18F6-9B38-6538-A3854D84BDDE}"/>
              </a:ext>
            </a:extLst>
          </p:cNvPr>
          <p:cNvGrpSpPr/>
          <p:nvPr/>
        </p:nvGrpSpPr>
        <p:grpSpPr>
          <a:xfrm>
            <a:off x="827584" y="2974590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29A21D46-F0D0-57D6-2ADC-95EEE9D1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04BDAFF-60B4-FDE7-3D5D-ACB317129ADC}"/>
                </a:ext>
              </a:extLst>
            </p:cNvPr>
            <p:cNvSpPr txBox="1"/>
            <p:nvPr/>
          </p:nvSpPr>
          <p:spPr>
            <a:xfrm>
              <a:off x="835074" y="1921553"/>
              <a:ext cx="1044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4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CD461B-4898-8F95-83D9-7DDC9F928126}"/>
              </a:ext>
            </a:extLst>
          </p:cNvPr>
          <p:cNvSpPr txBox="1"/>
          <p:nvPr/>
        </p:nvSpPr>
        <p:spPr>
          <a:xfrm>
            <a:off x="1623462" y="2974590"/>
            <a:ext cx="6044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EE658C"/>
                </a:solidFill>
              </a:rPr>
              <a:t>Tanda koma </a:t>
            </a:r>
            <a:r>
              <a:rPr lang="sv-SE" sz="2400" dirty="0"/>
              <a:t>dipakai di antara </a:t>
            </a:r>
            <a:r>
              <a:rPr lang="sv-SE" sz="2400" b="1" dirty="0">
                <a:solidFill>
                  <a:srgbClr val="008080"/>
                </a:solidFill>
              </a:rPr>
              <a:t>rupiah dan sen </a:t>
            </a:r>
            <a:r>
              <a:rPr lang="sv-SE" sz="2400" dirty="0"/>
              <a:t>yang dinyatakan dengan </a:t>
            </a:r>
            <a:r>
              <a:rPr lang="sv-SE" sz="2400" b="1" dirty="0">
                <a:solidFill>
                  <a:srgbClr val="0F4664"/>
                </a:solidFill>
              </a:rPr>
              <a:t>angka</a:t>
            </a:r>
            <a:r>
              <a:rPr lang="sv-SE" sz="2400" dirty="0"/>
              <a:t>.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F00320D-9459-93A2-2DA7-0592BE3AF9C4}"/>
              </a:ext>
            </a:extLst>
          </p:cNvPr>
          <p:cNvSpPr txBox="1"/>
          <p:nvPr/>
        </p:nvSpPr>
        <p:spPr>
          <a:xfrm>
            <a:off x="1711542" y="3825936"/>
            <a:ext cx="199636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Arial" panose="020B0604020202020204" pitchFamily="34" charset="0"/>
              </a:rPr>
              <a:t>Rp100.000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82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1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5783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Pertukaran</a:t>
            </a:r>
            <a:r>
              <a:rPr lang="en-US" sz="36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Pembayaran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940" y="1534189"/>
            <a:ext cx="4575702" cy="783538"/>
            <a:chOff x="-748176" y="214296"/>
            <a:chExt cx="10297144" cy="78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176" y="214296"/>
              <a:ext cx="10297144" cy="783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8244" y="349762"/>
              <a:ext cx="8872692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Pesan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dalam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Dongeng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6204" y="2472055"/>
            <a:ext cx="32162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3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Dongeng</a:t>
            </a:r>
            <a:r>
              <a:rPr lang="en-US" sz="23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cerita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rekaan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atau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karangan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tentang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suatu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hal</a:t>
            </a:r>
            <a:endParaRPr lang="en-US" sz="2300" dirty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631825" algn="l"/>
              </a:tabLst>
            </a:pPr>
            <a:r>
              <a:rPr lang="en-US" sz="2300" dirty="0">
                <a:latin typeface="+mj-lt"/>
                <a:cs typeface="Arial" panose="020B0604020202020204" pitchFamily="34" charset="0"/>
              </a:rPr>
              <a:t>yang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tidak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benar-benar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terjadi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8727F2-A155-CD47-75F3-F2095343E23F}"/>
              </a:ext>
            </a:extLst>
          </p:cNvPr>
          <p:cNvSpPr txBox="1"/>
          <p:nvPr/>
        </p:nvSpPr>
        <p:spPr>
          <a:xfrm>
            <a:off x="3710848" y="2429310"/>
            <a:ext cx="367879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3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Dongeng</a:t>
            </a:r>
            <a:r>
              <a:rPr lang="en-US" sz="2300" b="1" dirty="0">
                <a:solidFill>
                  <a:srgbClr val="FF99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pesan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atau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nasihat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ingin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disampaikan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penulis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j-lt"/>
                <a:cs typeface="Arial" panose="020B0604020202020204" pitchFamily="34" charset="0"/>
              </a:rPr>
              <a:t>melalui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3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tokoh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percakapan</a:t>
            </a:r>
            <a:r>
              <a:rPr lang="en-US" sz="23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antartokoh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, dan </a:t>
            </a:r>
            <a:r>
              <a:rPr lang="en-US" sz="23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peristiwa</a:t>
            </a:r>
            <a:r>
              <a:rPr lang="en-US" sz="23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3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dialami</a:t>
            </a:r>
            <a:r>
              <a:rPr lang="en-US" sz="23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tokoh</a:t>
            </a:r>
            <a:r>
              <a:rPr lang="en-US" sz="23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3" descr="D:\Tere\BUPENA 1B\PP\BAB 2\a3 Gb anak belajar dirumah.png">
            <a:extLst>
              <a:ext uri="{FF2B5EF4-FFF2-40B4-BE49-F238E27FC236}">
                <a16:creationId xmlns:a16="http://schemas.microsoft.com/office/drawing/2014/main" xmlns="" id="{5A4B396B-7D1C-4DB7-E178-33E628C9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87511" y="2699890"/>
            <a:ext cx="1956489" cy="20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267494"/>
            <a:ext cx="5186825" cy="6129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8080"/>
                </a:solidFill>
              </a:rPr>
              <a:t>Penulisan</a:t>
            </a:r>
            <a:r>
              <a:rPr lang="en-US" sz="3000" b="1" dirty="0">
                <a:solidFill>
                  <a:srgbClr val="008080"/>
                </a:solidFill>
              </a:rPr>
              <a:t> Uang </a:t>
            </a:r>
            <a:r>
              <a:rPr lang="en-US" sz="3000" b="1" dirty="0" err="1">
                <a:solidFill>
                  <a:srgbClr val="008080"/>
                </a:solidFill>
              </a:rPr>
              <a:t>sesuai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Ejaan</a:t>
            </a:r>
            <a:endParaRPr lang="en-US" sz="3000" b="1" dirty="0">
              <a:solidFill>
                <a:srgbClr val="660033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36EA8F60-A212-26E6-40B1-8F9C5451DA9B}"/>
              </a:ext>
            </a:extLst>
          </p:cNvPr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0DA260-1AF3-F2E3-038C-978BF271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0934BC5-45C1-CF26-8FF9-6CC4F4960405}"/>
                </a:ext>
              </a:extLst>
            </p:cNvPr>
            <p:cNvSpPr txBox="1"/>
            <p:nvPr/>
          </p:nvSpPr>
          <p:spPr>
            <a:xfrm>
              <a:off x="835074" y="1921553"/>
              <a:ext cx="1044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E8D0BC-EF66-039B-882C-49A2181E8BE0}"/>
              </a:ext>
            </a:extLst>
          </p:cNvPr>
          <p:cNvSpPr txBox="1"/>
          <p:nvPr/>
        </p:nvSpPr>
        <p:spPr>
          <a:xfrm>
            <a:off x="1623462" y="1483121"/>
            <a:ext cx="7125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E658C"/>
                </a:solidFill>
              </a:rPr>
              <a:t>Angka </a:t>
            </a:r>
            <a:r>
              <a:rPr lang="en-US" sz="2400" dirty="0"/>
              <a:t>yang </a:t>
            </a:r>
            <a:r>
              <a:rPr lang="en-US" sz="2400" dirty="0" err="1"/>
              <a:t>menunjukkan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bilangan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besar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dapat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dengan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huruf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agar lebih </a:t>
            </a:r>
            <a:r>
              <a:rPr lang="en-US" sz="2400" b="1" dirty="0" err="1">
                <a:solidFill>
                  <a:srgbClr val="0F4664"/>
                </a:solidFill>
              </a:rPr>
              <a:t>mudah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dibaca</a:t>
            </a:r>
            <a:r>
              <a:rPr lang="en-US" sz="2400" b="1" dirty="0">
                <a:solidFill>
                  <a:srgbClr val="EE658C"/>
                </a:solidFill>
              </a:rPr>
              <a:t>.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4BE3EB-DD18-EFBB-2393-53A6A2989B55}"/>
              </a:ext>
            </a:extLst>
          </p:cNvPr>
          <p:cNvSpPr txBox="1"/>
          <p:nvPr/>
        </p:nvSpPr>
        <p:spPr>
          <a:xfrm>
            <a:off x="1691680" y="2439195"/>
            <a:ext cx="4464496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Arial" panose="020B0604020202020204" pitchFamily="34" charset="0"/>
              </a:rPr>
              <a:t>Pak Budi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membayar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sebesar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100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juta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rupiah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membeli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mobil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baru.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9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5F9E4F-A18E-1956-C8FA-E49212C1A189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xmlns="" id="{8DFCEACD-D8E7-5A14-29CC-3DC9D7C93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969063"/>
              </p:ext>
            </p:extLst>
          </p:nvPr>
        </p:nvGraphicFramePr>
        <p:xfrm>
          <a:off x="64348" y="57150"/>
          <a:ext cx="6887170" cy="4696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58539">
                  <a:extLst>
                    <a:ext uri="{9D8B030D-6E8A-4147-A177-3AD203B41FA5}">
                      <a16:colId xmlns:a16="http://schemas.microsoft.com/office/drawing/2014/main" xmlns="" val="3696422369"/>
                    </a:ext>
                  </a:extLst>
                </a:gridCol>
                <a:gridCol w="1958097">
                  <a:extLst>
                    <a:ext uri="{9D8B030D-6E8A-4147-A177-3AD203B41FA5}">
                      <a16:colId xmlns:a16="http://schemas.microsoft.com/office/drawing/2014/main" xmlns="" val="3874487055"/>
                    </a:ext>
                  </a:extLst>
                </a:gridCol>
                <a:gridCol w="2770534">
                  <a:extLst>
                    <a:ext uri="{9D8B030D-6E8A-4147-A177-3AD203B41FA5}">
                      <a16:colId xmlns:a16="http://schemas.microsoft.com/office/drawing/2014/main" xmlns="" val="625885360"/>
                    </a:ext>
                  </a:extLst>
                </a:gridCol>
              </a:tblGrid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Nilai Angka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Posisi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9309866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satu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satuan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695827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sepuluh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puluhan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374693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seratus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ratusan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275428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seribu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ribuan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45654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sepuluh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ribu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puluhan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ribuan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177802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seratus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ribu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ratusan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ribuan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299475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satu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juta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jutaan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415020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sepuluh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juta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puluhan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jutaan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425443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seratus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juta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ratusan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jutaan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774804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1.000.000.000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satu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milyar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miliaran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455833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1.000.000.000.000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satu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triliun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triliunan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117363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xmlns="" id="{3B44A759-6054-381E-6DE2-BD6093D6A6DA}"/>
              </a:ext>
            </a:extLst>
          </p:cNvPr>
          <p:cNvSpPr txBox="1">
            <a:spLocks/>
          </p:cNvSpPr>
          <p:nvPr/>
        </p:nvSpPr>
        <p:spPr>
          <a:xfrm>
            <a:off x="7126930" y="1908412"/>
            <a:ext cx="2026228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rgbClr val="002060"/>
                </a:solidFill>
                <a:latin typeface="+mn-lt"/>
              </a:rPr>
              <a:t>Penamaan Nilai </a:t>
            </a:r>
            <a:br>
              <a:rPr lang="en-US" sz="3000" b="1">
                <a:solidFill>
                  <a:srgbClr val="002060"/>
                </a:solidFill>
                <a:latin typeface="+mn-lt"/>
              </a:rPr>
            </a:br>
            <a:r>
              <a:rPr lang="en-US" sz="3000" b="1">
                <a:solidFill>
                  <a:srgbClr val="002060"/>
                </a:solidFill>
                <a:latin typeface="+mn-lt"/>
              </a:rPr>
              <a:t>Uang</a:t>
            </a:r>
            <a:endParaRPr lang="en-US" sz="3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1474790"/>
            <a:ext cx="3203848" cy="3761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205828"/>
            <a:ext cx="3672408" cy="853753"/>
            <a:chOff x="152400" y="214296"/>
            <a:chExt cx="5205418" cy="12410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05418" cy="12410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4395790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Teks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Prosedur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2593" y="1851670"/>
            <a:ext cx="5511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Teks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prosedur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/>
              <a:t>teks</a:t>
            </a:r>
            <a:r>
              <a:rPr lang="en-US" sz="2800" dirty="0"/>
              <a:t> yang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atau </a:t>
            </a:r>
            <a:r>
              <a:rPr lang="en-US" sz="2800" dirty="0" err="1"/>
              <a:t>melakukan</a:t>
            </a:r>
            <a:r>
              <a:rPr lang="en-US" sz="2800" dirty="0"/>
              <a:t> sesuatu secara </a:t>
            </a:r>
            <a:r>
              <a:rPr lang="en-US" sz="2800" dirty="0" err="1"/>
              <a:t>berurutan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5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52536" y="1556473"/>
            <a:ext cx="2376264" cy="322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915566"/>
            <a:ext cx="5257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prosedur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/>
              <a:t>Ada </a:t>
            </a:r>
            <a:r>
              <a:rPr lang="en-US" sz="2400" b="1" dirty="0" err="1">
                <a:solidFill>
                  <a:srgbClr val="EE658C"/>
                </a:solidFill>
              </a:rPr>
              <a:t>tujuan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kegiatan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yang ingin </a:t>
            </a:r>
            <a:r>
              <a:rPr lang="en-US" sz="2400" dirty="0" err="1"/>
              <a:t>dicapai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/>
              <a:t>Ada </a:t>
            </a:r>
            <a:r>
              <a:rPr lang="en-US" sz="2400" b="1" dirty="0" err="1">
                <a:solidFill>
                  <a:srgbClr val="EE658C"/>
                </a:solidFill>
              </a:rPr>
              <a:t>alat</a:t>
            </a:r>
            <a:r>
              <a:rPr lang="en-US" sz="2400" b="1" dirty="0">
                <a:solidFill>
                  <a:srgbClr val="EE658C"/>
                </a:solidFill>
              </a:rPr>
              <a:t> dan </a:t>
            </a:r>
            <a:r>
              <a:rPr lang="en-US" sz="2400" b="1" dirty="0" err="1">
                <a:solidFill>
                  <a:srgbClr val="EE658C"/>
                </a:solidFill>
              </a:rPr>
              <a:t>bahan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atau </a:t>
            </a:r>
            <a:r>
              <a:rPr lang="en-US" sz="2400" b="1" dirty="0" err="1">
                <a:solidFill>
                  <a:srgbClr val="008080"/>
                </a:solidFill>
              </a:rPr>
              <a:t>persyaratan</a:t>
            </a:r>
            <a:r>
              <a:rPr lang="en-US" sz="2400" b="1" dirty="0">
                <a:solidFill>
                  <a:srgbClr val="008080"/>
                </a:solidFill>
              </a:rPr>
              <a:t> dan </a:t>
            </a:r>
            <a:r>
              <a:rPr lang="en-US" sz="2400" b="1" dirty="0" err="1">
                <a:solidFill>
                  <a:srgbClr val="008080"/>
                </a:solidFill>
              </a:rPr>
              <a:t>perlengkapan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dalam </a:t>
            </a:r>
            <a:r>
              <a:rPr lang="en-US" sz="2400" dirty="0" err="1"/>
              <a:t>kegiatan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langkah-langkah</a:t>
            </a:r>
            <a:r>
              <a:rPr lang="en-US" sz="2400" dirty="0"/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urut</a:t>
            </a:r>
            <a:r>
              <a:rPr lang="en-US" sz="2400" dirty="0"/>
              <a:t> atau </a:t>
            </a:r>
            <a:r>
              <a:rPr lang="en-US" sz="2400" b="1" dirty="0">
                <a:solidFill>
                  <a:srgbClr val="EE658C"/>
                </a:solidFill>
              </a:rPr>
              <a:t>proses </a:t>
            </a:r>
            <a:r>
              <a:rPr lang="en-US" sz="2400" dirty="0"/>
              <a:t>secara </a:t>
            </a:r>
            <a:r>
              <a:rPr lang="en-US" sz="2400" b="1" dirty="0" err="1">
                <a:solidFill>
                  <a:srgbClr val="008080"/>
                </a:solidFill>
              </a:rPr>
              <a:t>berurutan</a:t>
            </a:r>
            <a:r>
              <a:rPr lang="en-US" sz="2400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52536" y="1556473"/>
            <a:ext cx="2376264" cy="322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594790"/>
            <a:ext cx="5257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prosedur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kalimat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perintah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b="1" dirty="0" err="1">
                <a:solidFill>
                  <a:srgbClr val="EE658C"/>
                </a:solidFill>
              </a:rPr>
              <a:t>lugas</a:t>
            </a:r>
            <a:r>
              <a:rPr lang="en-US" sz="2400" b="1" dirty="0">
                <a:solidFill>
                  <a:srgbClr val="EE658C"/>
                </a:solidFill>
              </a:rPr>
              <a:t>.</a:t>
            </a:r>
            <a:r>
              <a:rPr lang="en-US" sz="2400" dirty="0"/>
              <a:t> </a:t>
            </a:r>
          </a:p>
          <a:p>
            <a:pPr>
              <a:tabLst>
                <a:tab pos="631825" algn="l"/>
              </a:tabLst>
            </a:pPr>
            <a:endParaRPr lang="en-US" sz="2400" dirty="0"/>
          </a:p>
          <a:p>
            <a:pPr>
              <a:tabLst>
                <a:tab pos="631825" algn="l"/>
              </a:tabLst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EE658C"/>
                </a:solidFill>
              </a:rPr>
              <a:t>kata kerja </a:t>
            </a:r>
            <a:r>
              <a:rPr lang="en-US" sz="2400" b="1" dirty="0" err="1">
                <a:solidFill>
                  <a:srgbClr val="EE658C"/>
                </a:solidFill>
              </a:rPr>
              <a:t>aktif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pada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.</a:t>
            </a:r>
          </a:p>
          <a:p>
            <a:pPr>
              <a:tabLst>
                <a:tab pos="631825" algn="l"/>
              </a:tabLst>
            </a:pPr>
            <a:r>
              <a:rPr lang="en-US" sz="2400" dirty="0"/>
              <a:t>  </a:t>
            </a:r>
          </a:p>
          <a:p>
            <a:pPr>
              <a:tabLst>
                <a:tab pos="631825" algn="l"/>
              </a:tabLst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EE658C"/>
                </a:solidFill>
              </a:rPr>
              <a:t>kata </a:t>
            </a:r>
            <a:r>
              <a:rPr lang="en-US" sz="2400" b="1" dirty="0" err="1">
                <a:solidFill>
                  <a:srgbClr val="EE658C"/>
                </a:solidFill>
              </a:rPr>
              <a:t>hubung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dalam </a:t>
            </a:r>
            <a:r>
              <a:rPr lang="en-US" sz="2400" dirty="0" err="1"/>
              <a:t>mengurutkan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atau </a:t>
            </a:r>
            <a:r>
              <a:rPr lang="en-US" sz="2400" dirty="0" err="1"/>
              <a:t>cara</a:t>
            </a:r>
            <a:r>
              <a:rPr lang="en-US" sz="24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D5502C-179F-B999-B63F-B8D980EE9306}"/>
              </a:ext>
            </a:extLst>
          </p:cNvPr>
          <p:cNvSpPr txBox="1"/>
          <p:nvPr/>
        </p:nvSpPr>
        <p:spPr>
          <a:xfrm>
            <a:off x="2932915" y="1530894"/>
            <a:ext cx="3024336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Arial" panose="020B0604020202020204" pitchFamily="34" charset="0"/>
              </a:rPr>
              <a:t>Akhiran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–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lah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atau –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kan.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A685A7-27FC-3911-5CD4-3BDD7F67B095}"/>
              </a:ext>
            </a:extLst>
          </p:cNvPr>
          <p:cNvSpPr txBox="1"/>
          <p:nvPr/>
        </p:nvSpPr>
        <p:spPr>
          <a:xfrm>
            <a:off x="2915816" y="2971054"/>
            <a:ext cx="4104456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Arial" panose="020B0604020202020204" pitchFamily="34" charset="0"/>
              </a:rPr>
              <a:t>tunggulah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ambillah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, dan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masuklah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.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64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C69E8C-6E74-0CA6-BF69-C244A010F23F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xmlns="" id="{3B44A759-6054-381E-6DE2-BD6093D6A6DA}"/>
              </a:ext>
            </a:extLst>
          </p:cNvPr>
          <p:cNvSpPr txBox="1">
            <a:spLocks/>
          </p:cNvSpPr>
          <p:nvPr/>
        </p:nvSpPr>
        <p:spPr>
          <a:xfrm>
            <a:off x="7126930" y="1908412"/>
            <a:ext cx="2026228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+mn-lt"/>
              </a:rPr>
              <a:t>Contoh Teks </a:t>
            </a:r>
            <a:r>
              <a:rPr lang="en-US" sz="3000" b="1" dirty="0" err="1">
                <a:solidFill>
                  <a:srgbClr val="002060"/>
                </a:solidFill>
                <a:latin typeface="+mn-lt"/>
              </a:rPr>
              <a:t>Prosedur</a:t>
            </a:r>
            <a:endParaRPr lang="en-US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E0A20A-147A-9FBC-A6E3-C8CB9B407781}"/>
              </a:ext>
            </a:extLst>
          </p:cNvPr>
          <p:cNvSpPr txBox="1"/>
          <p:nvPr/>
        </p:nvSpPr>
        <p:spPr>
          <a:xfrm>
            <a:off x="187317" y="184809"/>
            <a:ext cx="71209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/>
                <a:latin typeface="+mj-lt"/>
              </a:rPr>
              <a:t>Cara </a:t>
            </a:r>
            <a:r>
              <a:rPr lang="en-US" b="1" i="0" dirty="0" err="1">
                <a:effectLst/>
                <a:latin typeface="+mj-lt"/>
              </a:rPr>
              <a:t>Membuat</a:t>
            </a:r>
            <a:r>
              <a:rPr lang="en-US" b="1" i="0" dirty="0">
                <a:effectLst/>
                <a:latin typeface="+mj-lt"/>
              </a:rPr>
              <a:t> Es Kopi Susu</a:t>
            </a:r>
          </a:p>
          <a:p>
            <a:pPr algn="just"/>
            <a:r>
              <a:rPr lang="en-US" b="0" i="0" dirty="0" err="1">
                <a:effectLst/>
                <a:latin typeface="+mj-lt"/>
              </a:rPr>
              <a:t>Minum</a:t>
            </a:r>
            <a:r>
              <a:rPr lang="en-US" b="0" i="0" dirty="0">
                <a:effectLst/>
                <a:latin typeface="+mj-lt"/>
              </a:rPr>
              <a:t> es kopi susu dapat </a:t>
            </a:r>
            <a:r>
              <a:rPr lang="en-US" b="0" i="0" dirty="0" err="1">
                <a:effectLst/>
                <a:latin typeface="+mj-lt"/>
              </a:rPr>
              <a:t>meningkatkan</a:t>
            </a:r>
            <a:r>
              <a:rPr lang="en-US" b="0" i="0" dirty="0">
                <a:effectLst/>
                <a:latin typeface="+mj-lt"/>
              </a:rPr>
              <a:t> semangat dan </a:t>
            </a:r>
            <a:r>
              <a:rPr lang="en-US" b="0" i="0" dirty="0" err="1">
                <a:effectLst/>
                <a:latin typeface="+mj-lt"/>
              </a:rPr>
              <a:t>fokus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ketika</a:t>
            </a:r>
            <a:r>
              <a:rPr lang="en-US" b="0" i="0" dirty="0">
                <a:effectLst/>
                <a:latin typeface="+mj-lt"/>
              </a:rPr>
              <a:t> sedang </a:t>
            </a:r>
            <a:r>
              <a:rPr lang="en-US" b="0" i="0" dirty="0" err="1">
                <a:effectLst/>
                <a:latin typeface="+mj-lt"/>
              </a:rPr>
              <a:t>mengerjakan</a:t>
            </a:r>
            <a:r>
              <a:rPr lang="en-US" b="0" i="0" dirty="0">
                <a:effectLst/>
                <a:latin typeface="+mj-lt"/>
              </a:rPr>
              <a:t> sesuatu. Berikut ini </a:t>
            </a:r>
            <a:r>
              <a:rPr lang="en-US" b="0" i="0" dirty="0" err="1">
                <a:effectLst/>
                <a:latin typeface="+mj-lt"/>
              </a:rPr>
              <a:t>cara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membuat</a:t>
            </a:r>
            <a:r>
              <a:rPr lang="en-US" b="0" i="0" dirty="0">
                <a:effectLst/>
                <a:latin typeface="+mj-lt"/>
              </a:rPr>
              <a:t> es kopi susu yang enak dan segar.</a:t>
            </a:r>
          </a:p>
          <a:p>
            <a:pPr algn="just"/>
            <a:r>
              <a:rPr lang="en-US" b="1" i="0" dirty="0" err="1">
                <a:effectLst/>
                <a:latin typeface="+mj-lt"/>
              </a:rPr>
              <a:t>Bahan</a:t>
            </a:r>
            <a:r>
              <a:rPr lang="en-US" b="1" i="0" dirty="0">
                <a:effectLst/>
                <a:latin typeface="+mj-lt"/>
              </a:rPr>
              <a:t>: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2 </a:t>
            </a:r>
            <a:r>
              <a:rPr lang="en-US" b="0" i="0" dirty="0" err="1">
                <a:effectLst/>
                <a:latin typeface="+mj-lt"/>
              </a:rPr>
              <a:t>sdt</a:t>
            </a:r>
            <a:r>
              <a:rPr lang="en-US" b="0" i="0" dirty="0">
                <a:effectLst/>
                <a:latin typeface="+mj-lt"/>
              </a:rPr>
              <a:t> kopi </a:t>
            </a:r>
            <a:r>
              <a:rPr lang="en-US" b="0" i="0" dirty="0" err="1">
                <a:effectLst/>
                <a:latin typeface="+mj-lt"/>
              </a:rPr>
              <a:t>bubuk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1 </a:t>
            </a:r>
            <a:r>
              <a:rPr lang="en-US" b="0" i="0" dirty="0" err="1">
                <a:effectLst/>
                <a:latin typeface="+mj-lt"/>
              </a:rPr>
              <a:t>sdt</a:t>
            </a:r>
            <a:r>
              <a:rPr lang="en-US" b="0" i="0" dirty="0">
                <a:effectLst/>
                <a:latin typeface="+mj-lt"/>
              </a:rPr>
              <a:t> susu atau </a:t>
            </a:r>
            <a:r>
              <a:rPr lang="en-US" b="0" i="1" dirty="0">
                <a:effectLst/>
                <a:latin typeface="+mj-lt"/>
              </a:rPr>
              <a:t>creamer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Gula </a:t>
            </a:r>
            <a:r>
              <a:rPr lang="en-US" b="0" i="0" dirty="0" err="1">
                <a:effectLst/>
                <a:latin typeface="+mj-lt"/>
              </a:rPr>
              <a:t>sesuai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selera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Air </a:t>
            </a:r>
            <a:r>
              <a:rPr lang="en-US" b="0" i="0" dirty="0" err="1">
                <a:effectLst/>
                <a:latin typeface="+mj-lt"/>
              </a:rPr>
              <a:t>panas</a:t>
            </a:r>
            <a:endParaRPr lang="en-US" b="0" i="0" dirty="0">
              <a:effectLst/>
              <a:latin typeface="+mj-lt"/>
            </a:endParaRPr>
          </a:p>
          <a:p>
            <a:pPr algn="just"/>
            <a:r>
              <a:rPr lang="en-US" b="1" i="0" dirty="0">
                <a:effectLst/>
                <a:latin typeface="+mj-lt"/>
              </a:rPr>
              <a:t>Cara </a:t>
            </a:r>
            <a:r>
              <a:rPr lang="en-US" b="1" i="0" dirty="0" err="1">
                <a:effectLst/>
                <a:latin typeface="+mj-lt"/>
              </a:rPr>
              <a:t>membuat</a:t>
            </a:r>
            <a:r>
              <a:rPr lang="en-US" b="1" i="0" dirty="0">
                <a:effectLst/>
                <a:latin typeface="+mj-lt"/>
              </a:rPr>
              <a:t>: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Masukkan gula dan kopi ke dalam </a:t>
            </a:r>
            <a:r>
              <a:rPr lang="en-US" b="0" i="0" dirty="0" err="1">
                <a:effectLst/>
                <a:latin typeface="+mj-lt"/>
              </a:rPr>
              <a:t>gelas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 err="1">
                <a:effectLst/>
                <a:latin typeface="+mj-lt"/>
              </a:rPr>
              <a:t>Tuangkan</a:t>
            </a:r>
            <a:r>
              <a:rPr lang="en-US" b="0" i="0" dirty="0">
                <a:effectLst/>
                <a:latin typeface="+mj-lt"/>
              </a:rPr>
              <a:t> air </a:t>
            </a:r>
            <a:r>
              <a:rPr lang="en-US" b="0" i="0" dirty="0" err="1">
                <a:effectLst/>
                <a:latin typeface="+mj-lt"/>
              </a:rPr>
              <a:t>hangat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kemudian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aduk</a:t>
            </a:r>
            <a:r>
              <a:rPr lang="en-US" b="0" i="0" dirty="0">
                <a:effectLst/>
                <a:latin typeface="+mj-lt"/>
              </a:rPr>
              <a:t> kopi </a:t>
            </a:r>
            <a:r>
              <a:rPr lang="en-US" b="0" i="0" dirty="0" err="1">
                <a:effectLst/>
                <a:latin typeface="+mj-lt"/>
              </a:rPr>
              <a:t>hingga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larut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 err="1">
                <a:effectLst/>
                <a:latin typeface="+mj-lt"/>
              </a:rPr>
              <a:t>Tambahkan</a:t>
            </a:r>
            <a:r>
              <a:rPr lang="en-US" b="0" i="0" dirty="0">
                <a:effectLst/>
                <a:latin typeface="+mj-lt"/>
              </a:rPr>
              <a:t> susu atau </a:t>
            </a:r>
            <a:r>
              <a:rPr lang="en-US" b="0" i="1" dirty="0">
                <a:effectLst/>
                <a:latin typeface="+mj-lt"/>
              </a:rPr>
              <a:t>creamer</a:t>
            </a:r>
            <a:r>
              <a:rPr lang="en-US" b="0" i="0" dirty="0">
                <a:effectLst/>
                <a:latin typeface="+mj-lt"/>
              </a:rPr>
              <a:t> dan </a:t>
            </a:r>
            <a:r>
              <a:rPr lang="en-US" b="0" i="0" dirty="0" err="1">
                <a:effectLst/>
                <a:latin typeface="+mj-lt"/>
              </a:rPr>
              <a:t>aduk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hingga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merata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 err="1">
                <a:effectLst/>
                <a:latin typeface="+mj-lt"/>
              </a:rPr>
              <a:t>Diamkan</a:t>
            </a:r>
            <a:r>
              <a:rPr lang="en-US" b="0" i="0" dirty="0">
                <a:effectLst/>
                <a:latin typeface="+mj-lt"/>
              </a:rPr>
              <a:t> beberapa </a:t>
            </a:r>
            <a:r>
              <a:rPr lang="en-US" b="0" i="0" dirty="0" err="1">
                <a:effectLst/>
                <a:latin typeface="+mj-lt"/>
              </a:rPr>
              <a:t>saat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hingga</a:t>
            </a:r>
            <a:r>
              <a:rPr lang="en-US" b="0" i="0" dirty="0">
                <a:effectLst/>
                <a:latin typeface="+mj-lt"/>
              </a:rPr>
              <a:t> kopi </a:t>
            </a:r>
            <a:r>
              <a:rPr lang="en-US" b="0" i="0" dirty="0" err="1">
                <a:effectLst/>
                <a:latin typeface="+mj-lt"/>
              </a:rPr>
              <a:t>tidak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terlalu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panas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Masukkan es batu </a:t>
            </a:r>
            <a:r>
              <a:rPr lang="en-US" b="0" i="0" dirty="0" err="1">
                <a:effectLst/>
                <a:latin typeface="+mj-lt"/>
              </a:rPr>
              <a:t>secukupnya</a:t>
            </a:r>
            <a:r>
              <a:rPr lang="en-US" b="0" i="0" dirty="0">
                <a:effectLst/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+mj-lt"/>
              </a:rPr>
              <a:t>Es kopi susu </a:t>
            </a:r>
            <a:r>
              <a:rPr lang="en-US" b="0" i="0" dirty="0" err="1">
                <a:effectLst/>
                <a:latin typeface="+mj-lt"/>
              </a:rPr>
              <a:t>siap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untuk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dinikmati</a:t>
            </a:r>
            <a:r>
              <a:rPr lang="en-US" b="0" i="0" dirty="0">
                <a:effectLst/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892475-8932-F107-5C8D-110478BC1B16}"/>
              </a:ext>
            </a:extLst>
          </p:cNvPr>
          <p:cNvSpPr txBox="1"/>
          <p:nvPr/>
        </p:nvSpPr>
        <p:spPr>
          <a:xfrm>
            <a:off x="2843808" y="1347614"/>
            <a:ext cx="4576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/>
                <a:latin typeface="+mj-lt"/>
              </a:rPr>
              <a:t>Alat: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 err="1">
                <a:effectLst/>
                <a:latin typeface="+mj-lt"/>
              </a:rPr>
              <a:t>Cangkir</a:t>
            </a:r>
            <a:endParaRPr lang="en-US" b="0" i="0" dirty="0">
              <a:effectLst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 err="1">
                <a:effectLst/>
                <a:latin typeface="+mj-lt"/>
              </a:rPr>
              <a:t>Sendok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teh</a:t>
            </a:r>
            <a:endParaRPr lang="en-US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157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3683B2-01BD-154E-DF66-BA7693A936F9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107504" y="123478"/>
            <a:ext cx="5848360" cy="1205326"/>
            <a:chOff x="152400" y="214296"/>
            <a:chExt cx="5848360" cy="12053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848360" cy="12053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038732" cy="1016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dengan Kata Sifat dan Kata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Depan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7665329" y="2193787"/>
            <a:ext cx="1995873" cy="282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3810" y="1549072"/>
            <a:ext cx="5756984" cy="132343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4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paling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sedikit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tersusun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subjek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(S)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dan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predikat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(P)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serta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dapat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dilengkapi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keterangan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(K).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734" y="3145071"/>
            <a:ext cx="414658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Harga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itu sangat 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mahal.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27A06C-2E24-EAE6-3224-F79611B4EF0E}"/>
              </a:ext>
            </a:extLst>
          </p:cNvPr>
          <p:cNvSpPr txBox="1"/>
          <p:nvPr/>
        </p:nvSpPr>
        <p:spPr>
          <a:xfrm>
            <a:off x="480734" y="3870458"/>
            <a:ext cx="416350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Andi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di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709D07-B3AF-6B52-90E5-055B69FEAB47}"/>
              </a:ext>
            </a:extLst>
          </p:cNvPr>
          <p:cNvSpPr txBox="1"/>
          <p:nvPr/>
        </p:nvSpPr>
        <p:spPr>
          <a:xfrm>
            <a:off x="4745883" y="3140588"/>
            <a:ext cx="233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Keterangan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Sifat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BDC697-B8C8-DDC8-6E28-A38270E7E7BA}"/>
              </a:ext>
            </a:extLst>
          </p:cNvPr>
          <p:cNvSpPr txBox="1"/>
          <p:nvPr/>
        </p:nvSpPr>
        <p:spPr>
          <a:xfrm>
            <a:off x="4745883" y="3870394"/>
            <a:ext cx="2634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Keterangan</a:t>
            </a:r>
            <a:r>
              <a: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Tempat</a:t>
            </a:r>
          </a:p>
        </p:txBody>
      </p:sp>
    </p:spTree>
    <p:extLst>
      <p:ext uri="{BB962C8B-B14F-4D97-AF65-F5344CB8AC3E}">
        <p14:creationId xmlns:p14="http://schemas.microsoft.com/office/powerpoint/2010/main" val="201782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677726-05E4-5361-7471-B43A04BE29A6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519115" y="1382761"/>
            <a:ext cx="2568922" cy="363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5418" y="379724"/>
            <a:ext cx="414658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Harga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itu sangat </a:t>
            </a:r>
            <a:r>
              <a:rPr lang="en-US" sz="2400" i="1" dirty="0">
                <a:latin typeface="+mj-lt"/>
                <a:cs typeface="Arial" panose="020B0604020202020204" pitchFamily="34" charset="0"/>
              </a:rPr>
              <a:t>mahal.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81329B4E-ED9E-5132-44A6-8D39AB64AD08}"/>
              </a:ext>
            </a:extLst>
          </p:cNvPr>
          <p:cNvCxnSpPr>
            <a:cxnSpLocks/>
          </p:cNvCxnSpPr>
          <p:nvPr/>
        </p:nvCxnSpPr>
        <p:spPr>
          <a:xfrm>
            <a:off x="4067944" y="771550"/>
            <a:ext cx="866996" cy="830655"/>
          </a:xfrm>
          <a:prstGeom prst="bentConnector3">
            <a:avLst>
              <a:gd name="adj1" fmla="val -17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694EEE3-3D49-712D-8045-806C59A272B0}"/>
              </a:ext>
            </a:extLst>
          </p:cNvPr>
          <p:cNvCxnSpPr>
            <a:cxnSpLocks/>
          </p:cNvCxnSpPr>
          <p:nvPr/>
        </p:nvCxnSpPr>
        <p:spPr>
          <a:xfrm>
            <a:off x="3563888" y="771550"/>
            <a:ext cx="792088" cy="0"/>
          </a:xfrm>
          <a:prstGeom prst="line">
            <a:avLst/>
          </a:prstGeom>
          <a:ln w="57150">
            <a:solidFill>
              <a:srgbClr val="EE6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D870A1-F232-0677-371A-FA6817A1EF95}"/>
              </a:ext>
            </a:extLst>
          </p:cNvPr>
          <p:cNvSpPr txBox="1"/>
          <p:nvPr/>
        </p:nvSpPr>
        <p:spPr>
          <a:xfrm>
            <a:off x="5018669" y="1186877"/>
            <a:ext cx="2145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xmlns="" id="{5804303D-D93A-6CA4-B989-150A95F76250}"/>
              </a:ext>
            </a:extLst>
          </p:cNvPr>
          <p:cNvSpPr/>
          <p:nvPr/>
        </p:nvSpPr>
        <p:spPr>
          <a:xfrm>
            <a:off x="397223" y="1602205"/>
            <a:ext cx="2275011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8080"/>
                </a:solidFill>
              </a:rPr>
              <a:t>Ciri Kata Sifat</a:t>
            </a:r>
            <a:endParaRPr lang="en-US" sz="2800" b="1" dirty="0">
              <a:solidFill>
                <a:srgbClr val="66003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66BC3F-1AEF-AFCA-E9A7-00B3B66B27EC}"/>
              </a:ext>
            </a:extLst>
          </p:cNvPr>
          <p:cNvSpPr txBox="1"/>
          <p:nvPr/>
        </p:nvSpPr>
        <p:spPr>
          <a:xfrm>
            <a:off x="397222" y="2341738"/>
            <a:ext cx="57589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Dapat </a:t>
            </a:r>
            <a:r>
              <a:rPr lang="en-US" sz="2400" b="1" dirty="0" err="1">
                <a:solidFill>
                  <a:srgbClr val="FF9966"/>
                </a:solidFill>
              </a:rPr>
              <a:t>digabung</a:t>
            </a:r>
            <a:r>
              <a:rPr lang="en-US" sz="2400" b="1" dirty="0">
                <a:solidFill>
                  <a:srgbClr val="FF9966"/>
                </a:solidFill>
              </a:rPr>
              <a:t> </a:t>
            </a:r>
            <a:r>
              <a:rPr lang="en-US" sz="2400" dirty="0"/>
              <a:t>dengan </a:t>
            </a:r>
            <a:r>
              <a:rPr lang="en-US" sz="2400" b="1" dirty="0">
                <a:solidFill>
                  <a:srgbClr val="FF9966"/>
                </a:solidFill>
              </a:rPr>
              <a:t>kata </a:t>
            </a:r>
            <a:r>
              <a:rPr lang="en-US" sz="2400" b="1" dirty="0" err="1">
                <a:solidFill>
                  <a:srgbClr val="FF9966"/>
                </a:solidFill>
              </a:rPr>
              <a:t>tidak</a:t>
            </a:r>
            <a:r>
              <a:rPr lang="en-US" sz="2400" b="1" dirty="0">
                <a:solidFill>
                  <a:srgbClr val="FF9966"/>
                </a:solidFill>
              </a:rPr>
              <a:t>, sangat, lebih, dan agak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Dapat </a:t>
            </a:r>
            <a:r>
              <a:rPr lang="en-US" sz="2400" b="1" dirty="0" err="1">
                <a:solidFill>
                  <a:srgbClr val="FF9966"/>
                </a:solidFill>
              </a:rPr>
              <a:t>mendampingi</a:t>
            </a:r>
            <a:r>
              <a:rPr lang="en-US" sz="2400" b="1" dirty="0">
                <a:solidFill>
                  <a:srgbClr val="FF9966"/>
                </a:solidFill>
              </a:rPr>
              <a:t> kata </a:t>
            </a:r>
            <a:r>
              <a:rPr lang="en-US" sz="2400" b="1" dirty="0" err="1">
                <a:solidFill>
                  <a:srgbClr val="FF9966"/>
                </a:solidFill>
              </a:rPr>
              <a:t>benda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Dapat </a:t>
            </a:r>
            <a:r>
              <a:rPr lang="en-US" sz="2400" b="1" dirty="0" err="1">
                <a:solidFill>
                  <a:srgbClr val="FF9966"/>
                </a:solidFill>
              </a:rPr>
              <a:t>diulang</a:t>
            </a:r>
            <a:r>
              <a:rPr lang="en-US" sz="2400" dirty="0"/>
              <a:t> dengan </a:t>
            </a:r>
            <a:r>
              <a:rPr lang="en-US" sz="2400" b="1" dirty="0" err="1">
                <a:solidFill>
                  <a:srgbClr val="FF9966"/>
                </a:solidFill>
              </a:rPr>
              <a:t>imbuhan</a:t>
            </a:r>
            <a:r>
              <a:rPr lang="en-US" sz="2400" b="1" dirty="0">
                <a:solidFill>
                  <a:srgbClr val="FF9966"/>
                </a:solidFill>
              </a:rPr>
              <a:t> se-</a:t>
            </a:r>
            <a:r>
              <a:rPr lang="en-US" sz="2400" b="1" dirty="0" err="1">
                <a:solidFill>
                  <a:srgbClr val="FF9966"/>
                </a:solidFill>
              </a:rPr>
              <a:t>nya</a:t>
            </a:r>
            <a:r>
              <a:rPr lang="en-US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Dapat </a:t>
            </a:r>
            <a:r>
              <a:rPr lang="en-US" sz="2400" b="1" dirty="0" err="1">
                <a:solidFill>
                  <a:srgbClr val="FF9966"/>
                </a:solidFill>
              </a:rPr>
              <a:t>diawali</a:t>
            </a:r>
            <a:r>
              <a:rPr lang="en-US" sz="2400" b="1" dirty="0">
                <a:solidFill>
                  <a:srgbClr val="FF9966"/>
                </a:solidFill>
              </a:rPr>
              <a:t> </a:t>
            </a:r>
            <a:r>
              <a:rPr lang="en-US" sz="2400" b="1" dirty="0" err="1">
                <a:solidFill>
                  <a:srgbClr val="FF9966"/>
                </a:solidFill>
              </a:rPr>
              <a:t>imbuhan</a:t>
            </a:r>
            <a:r>
              <a:rPr lang="en-US" sz="2400" b="1" dirty="0">
                <a:solidFill>
                  <a:srgbClr val="FF9966"/>
                </a:solidFill>
              </a:rPr>
              <a:t> </a:t>
            </a:r>
            <a:r>
              <a:rPr lang="en-US" sz="2400" b="1" dirty="0" err="1">
                <a:solidFill>
                  <a:srgbClr val="FF9966"/>
                </a:solidFill>
              </a:rPr>
              <a:t>ter</a:t>
            </a:r>
            <a:r>
              <a:rPr lang="en-US" sz="2400" b="1" dirty="0">
                <a:solidFill>
                  <a:srgbClr val="FF9966"/>
                </a:solidFill>
              </a:rPr>
              <a:t>- </a:t>
            </a:r>
            <a:r>
              <a:rPr lang="en-US" sz="2400" dirty="0"/>
              <a:t>yang berarti paling</a:t>
            </a:r>
          </a:p>
        </p:txBody>
      </p:sp>
    </p:spTree>
    <p:extLst>
      <p:ext uri="{BB962C8B-B14F-4D97-AF65-F5344CB8AC3E}">
        <p14:creationId xmlns:p14="http://schemas.microsoft.com/office/powerpoint/2010/main" val="4051645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8DFF91-CFC5-6F3F-71C3-0FA0F57C2865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212157" y="847002"/>
            <a:ext cx="3042586" cy="430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5418" y="379724"/>
            <a:ext cx="4146582" cy="52322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Andi </a:t>
            </a:r>
            <a:r>
              <a:rPr lang="en-US" sz="2800" dirty="0" err="1">
                <a:cs typeface="Arial" panose="020B0604020202020204" pitchFamily="34" charset="0"/>
              </a:rPr>
              <a:t>berlari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i="1" dirty="0">
                <a:cs typeface="Arial" panose="020B0604020202020204" pitchFamily="34" charset="0"/>
              </a:rPr>
              <a:t>di </a:t>
            </a:r>
            <a:r>
              <a:rPr lang="en-US" sz="2800" dirty="0" err="1">
                <a:cs typeface="Arial" panose="020B0604020202020204" pitchFamily="34" charset="0"/>
              </a:rPr>
              <a:t>lapangan</a:t>
            </a:r>
            <a:r>
              <a:rPr lang="en-US" sz="2800" dirty="0"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81329B4E-ED9E-5132-44A6-8D39AB64AD08}"/>
              </a:ext>
            </a:extLst>
          </p:cNvPr>
          <p:cNvCxnSpPr>
            <a:cxnSpLocks/>
          </p:cNvCxnSpPr>
          <p:nvPr/>
        </p:nvCxnSpPr>
        <p:spPr>
          <a:xfrm>
            <a:off x="2411760" y="824368"/>
            <a:ext cx="490277" cy="461665"/>
          </a:xfrm>
          <a:prstGeom prst="bentConnector3">
            <a:avLst>
              <a:gd name="adj1" fmla="val -8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D870A1-F232-0677-371A-FA6817A1EF95}"/>
              </a:ext>
            </a:extLst>
          </p:cNvPr>
          <p:cNvSpPr txBox="1"/>
          <p:nvPr/>
        </p:nvSpPr>
        <p:spPr>
          <a:xfrm>
            <a:off x="3175513" y="1055200"/>
            <a:ext cx="2275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8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8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694EEE3-3D49-712D-8045-806C59A272B0}"/>
              </a:ext>
            </a:extLst>
          </p:cNvPr>
          <p:cNvCxnSpPr>
            <a:cxnSpLocks/>
          </p:cNvCxnSpPr>
          <p:nvPr/>
        </p:nvCxnSpPr>
        <p:spPr>
          <a:xfrm>
            <a:off x="2181957" y="824368"/>
            <a:ext cx="459606" cy="0"/>
          </a:xfrm>
          <a:prstGeom prst="line">
            <a:avLst/>
          </a:prstGeom>
          <a:ln w="57150">
            <a:solidFill>
              <a:srgbClr val="EE6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B27DC3-E05A-25AE-735D-38005E09132E}"/>
              </a:ext>
            </a:extLst>
          </p:cNvPr>
          <p:cNvSpPr txBox="1"/>
          <p:nvPr/>
        </p:nvSpPr>
        <p:spPr>
          <a:xfrm>
            <a:off x="425418" y="2301891"/>
            <a:ext cx="5120433" cy="138499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Contoh kata </a:t>
            </a:r>
            <a:r>
              <a:rPr lang="en-US" sz="2800" dirty="0" err="1">
                <a:cs typeface="Arial" panose="020B0604020202020204" pitchFamily="34" charset="0"/>
              </a:rPr>
              <a:t>depan</a:t>
            </a:r>
            <a:r>
              <a:rPr lang="en-US" sz="2800" dirty="0"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EE658C"/>
                </a:solidFill>
              </a:rPr>
              <a:t>di, ke, </a:t>
            </a:r>
            <a:r>
              <a:rPr lang="en-US" sz="2800" b="1" dirty="0" err="1">
                <a:solidFill>
                  <a:srgbClr val="EE658C"/>
                </a:solidFill>
              </a:rPr>
              <a:t>dari</a:t>
            </a:r>
            <a:r>
              <a:rPr lang="en-US" sz="2800" b="1" dirty="0">
                <a:solidFill>
                  <a:srgbClr val="EE658C"/>
                </a:solidFill>
              </a:rPr>
              <a:t>, pada, dengan, </a:t>
            </a:r>
            <a:r>
              <a:rPr lang="en-US" sz="2800" b="1" dirty="0" err="1">
                <a:solidFill>
                  <a:srgbClr val="EE658C"/>
                </a:solidFill>
              </a:rPr>
              <a:t>untuk</a:t>
            </a:r>
            <a:r>
              <a:rPr lang="en-US" sz="2800" b="1" dirty="0">
                <a:solidFill>
                  <a:srgbClr val="EE658C"/>
                </a:solidFill>
              </a:rPr>
              <a:t>, daripada, kepada.</a:t>
            </a:r>
            <a:endParaRPr lang="en-US" sz="2800" b="1" dirty="0">
              <a:solidFill>
                <a:srgbClr val="EE658C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70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-1" y="-151614"/>
            <a:ext cx="9180513" cy="53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69"/>
            <a:ext cx="9180512" cy="556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175" y="1307463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Contoh </a:t>
            </a:r>
            <a:r>
              <a:rPr lang="en-US" sz="2800" b="1" dirty="0" err="1">
                <a:solidFill>
                  <a:srgbClr val="0070C0"/>
                </a:solidFill>
              </a:rPr>
              <a:t>kalimat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dengan </a:t>
            </a:r>
            <a:r>
              <a:rPr lang="en-US" sz="2800" b="1" dirty="0">
                <a:solidFill>
                  <a:srgbClr val="0070C0"/>
                </a:solidFill>
              </a:rPr>
              <a:t>kata </a:t>
            </a:r>
            <a:r>
              <a:rPr lang="en-US" sz="2800" b="1" dirty="0" err="1">
                <a:solidFill>
                  <a:srgbClr val="0070C0"/>
                </a:solidFill>
              </a:rPr>
              <a:t>depan</a:t>
            </a:r>
            <a:r>
              <a:rPr lang="en-US" sz="2800" b="1" dirty="0">
                <a:solidFill>
                  <a:srgbClr val="0070C0"/>
                </a:solidFill>
              </a:rPr>
              <a:t> dan kata </a:t>
            </a:r>
            <a:r>
              <a:rPr lang="en-US" sz="2800" b="1" dirty="0" err="1">
                <a:solidFill>
                  <a:srgbClr val="0070C0"/>
                </a:solidFill>
              </a:rPr>
              <a:t>sifat</a:t>
            </a:r>
            <a:r>
              <a:rPr lang="en-US" sz="28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600" y="235735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Jarak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sekolah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rumah Budi sangat </a:t>
            </a:r>
            <a:r>
              <a:rPr lang="en-US" sz="28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jauh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">
            <a:extLst>
              <a:ext uri="{FF2B5EF4-FFF2-40B4-BE49-F238E27FC236}">
                <a16:creationId xmlns:a16="http://schemas.microsoft.com/office/drawing/2014/main" xmlns="" id="{CBE07522-9B62-74F3-BBCA-499FB773E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92798" y="-1100658"/>
            <a:ext cx="2655607" cy="2655607"/>
          </a:xfrm>
          <a:prstGeom prst="rect">
            <a:avLst/>
          </a:prstGeom>
        </p:spPr>
      </p:pic>
      <p:pic>
        <p:nvPicPr>
          <p:cNvPr id="31" name="Graphic 30" descr="Organic shapes reminiscent of river rocks">
            <a:extLst>
              <a:ext uri="{FF2B5EF4-FFF2-40B4-BE49-F238E27FC236}">
                <a16:creationId xmlns:a16="http://schemas.microsoft.com/office/drawing/2014/main" xmlns="" id="{E1E74F8C-E750-DAB1-672E-29C915B6B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3198777">
            <a:off x="5793108" y="1704626"/>
            <a:ext cx="4312295" cy="4312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F4F1EFA-0025-3FF7-5BEA-8A4442A18EAE}"/>
              </a:ext>
            </a:extLst>
          </p:cNvPr>
          <p:cNvSpPr/>
          <p:nvPr/>
        </p:nvSpPr>
        <p:spPr>
          <a:xfrm>
            <a:off x="323528" y="634365"/>
            <a:ext cx="56251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Keesokan</a:t>
            </a:r>
            <a:r>
              <a:rPr lang="en-US" sz="1800" dirty="0"/>
              <a:t> </a:t>
            </a:r>
            <a:r>
              <a:rPr lang="en-US" sz="1800" dirty="0" err="1"/>
              <a:t>paginya</a:t>
            </a:r>
            <a:r>
              <a:rPr lang="en-US" sz="1800" dirty="0"/>
              <a:t>, </a:t>
            </a:r>
            <a:r>
              <a:rPr lang="en-US" sz="1800" dirty="0" err="1"/>
              <a:t>kancil</a:t>
            </a:r>
            <a:r>
              <a:rPr lang="en-US" sz="1800" dirty="0"/>
              <a:t> dan </a:t>
            </a:r>
            <a:r>
              <a:rPr lang="en-US" sz="1800" dirty="0" err="1"/>
              <a:t>kura-kura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kawasan</a:t>
            </a:r>
            <a:r>
              <a:rPr lang="en-US" sz="1800" dirty="0"/>
              <a:t> </a:t>
            </a:r>
            <a:r>
              <a:rPr lang="en-US" sz="1800" dirty="0" err="1"/>
              <a:t>hutan</a:t>
            </a:r>
            <a:r>
              <a:rPr lang="en-US" sz="1800" dirty="0"/>
              <a:t> tempat </a:t>
            </a:r>
            <a:r>
              <a:rPr lang="en-US" sz="1800" dirty="0" err="1"/>
              <a:t>lomba</a:t>
            </a:r>
            <a:r>
              <a:rPr lang="en-US" sz="1800" dirty="0"/>
              <a:t> </a:t>
            </a:r>
            <a:r>
              <a:rPr lang="en-US" sz="1800" dirty="0" err="1"/>
              <a:t>lari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dihadiri</a:t>
            </a:r>
            <a:r>
              <a:rPr lang="en-US" sz="1800" dirty="0"/>
              <a:t> oleh </a:t>
            </a:r>
            <a:r>
              <a:rPr lang="en-US" sz="1800" dirty="0" err="1"/>
              <a:t>sekumpulan</a:t>
            </a:r>
            <a:r>
              <a:rPr lang="en-US" sz="1800" dirty="0"/>
              <a:t> </a:t>
            </a:r>
            <a:r>
              <a:rPr lang="en-US" sz="1800" dirty="0" err="1"/>
              <a:t>hewan</a:t>
            </a:r>
            <a:r>
              <a:rPr lang="en-US" sz="1800" dirty="0"/>
              <a:t> lain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menyaksikan</a:t>
            </a:r>
            <a:r>
              <a:rPr lang="en-US" sz="1800" dirty="0"/>
              <a:t>. </a:t>
            </a:r>
            <a:r>
              <a:rPr lang="en-US" sz="1800" dirty="0" err="1"/>
              <a:t>Keduanya</a:t>
            </a:r>
            <a:r>
              <a:rPr lang="en-US" sz="1800" dirty="0"/>
              <a:t> pun </a:t>
            </a:r>
            <a:r>
              <a:rPr lang="en-US" sz="1800" dirty="0" err="1"/>
              <a:t>memulai</a:t>
            </a:r>
            <a:r>
              <a:rPr lang="en-US" sz="1800" dirty="0"/>
              <a:t> </a:t>
            </a:r>
            <a:r>
              <a:rPr lang="en-US" sz="1800" dirty="0" err="1"/>
              <a:t>perlombaan</a:t>
            </a:r>
            <a:r>
              <a:rPr lang="en-US" sz="1800" dirty="0"/>
              <a:t> </a:t>
            </a:r>
            <a:r>
              <a:rPr lang="en-US" sz="1800" dirty="0" err="1"/>
              <a:t>setelahnya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Sesuai</a:t>
            </a:r>
            <a:r>
              <a:rPr lang="en-US" sz="1800" dirty="0"/>
              <a:t> dengan </a:t>
            </a:r>
            <a:r>
              <a:rPr lang="en-US" sz="1800" dirty="0" err="1"/>
              <a:t>perkiraan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kancil</a:t>
            </a:r>
            <a:r>
              <a:rPr lang="en-US" sz="1800" dirty="0"/>
              <a:t>, </a:t>
            </a:r>
            <a:r>
              <a:rPr lang="en-US" sz="1800" dirty="0" err="1"/>
              <a:t>ia</a:t>
            </a:r>
            <a:r>
              <a:rPr lang="en-US" sz="1800" dirty="0"/>
              <a:t> </a:t>
            </a:r>
            <a:r>
              <a:rPr lang="en-US" sz="1800" dirty="0" err="1"/>
              <a:t>berhasil</a:t>
            </a:r>
            <a:r>
              <a:rPr lang="en-US" sz="1800" dirty="0"/>
              <a:t> </a:t>
            </a:r>
            <a:r>
              <a:rPr lang="en-US" sz="1800" dirty="0" err="1"/>
              <a:t>lari</a:t>
            </a:r>
            <a:r>
              <a:rPr lang="en-US" sz="1800" dirty="0"/>
              <a:t> dengan sangat </a:t>
            </a:r>
            <a:r>
              <a:rPr lang="en-US" sz="1800" dirty="0" err="1"/>
              <a:t>cepat</a:t>
            </a:r>
            <a:r>
              <a:rPr lang="en-US" sz="1800" dirty="0"/>
              <a:t> dan </a:t>
            </a:r>
            <a:r>
              <a:rPr lang="en-US" sz="1800" dirty="0" err="1"/>
              <a:t>mengalahkan</a:t>
            </a:r>
            <a:r>
              <a:rPr lang="en-US" sz="1800" dirty="0"/>
              <a:t> </a:t>
            </a:r>
            <a:r>
              <a:rPr lang="en-US" sz="1800" dirty="0" err="1"/>
              <a:t>kura-kura</a:t>
            </a:r>
            <a:r>
              <a:rPr lang="en-US" sz="1800" dirty="0"/>
              <a:t> yang </a:t>
            </a:r>
            <a:r>
              <a:rPr lang="en-US" sz="1800" dirty="0" err="1"/>
              <a:t>tertinggal</a:t>
            </a:r>
            <a:r>
              <a:rPr lang="en-US" sz="1800" dirty="0"/>
              <a:t> di belakang. </a:t>
            </a:r>
            <a:r>
              <a:rPr lang="en-US" sz="1800" dirty="0" err="1"/>
              <a:t>Mengetahui</a:t>
            </a:r>
            <a:r>
              <a:rPr lang="en-US" sz="1800" dirty="0"/>
              <a:t> bahwa </a:t>
            </a:r>
            <a:r>
              <a:rPr lang="en-US" sz="1800" dirty="0" err="1"/>
              <a:t>kura-kura</a:t>
            </a:r>
            <a:r>
              <a:rPr lang="en-US" sz="1800" dirty="0"/>
              <a:t> </a:t>
            </a: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tertinggal</a:t>
            </a:r>
            <a:r>
              <a:rPr lang="en-US" sz="1800" dirty="0"/>
              <a:t> jauh di belakang, </a:t>
            </a:r>
            <a:r>
              <a:rPr lang="en-US" sz="1800" dirty="0" err="1"/>
              <a:t>kancil</a:t>
            </a:r>
            <a:r>
              <a:rPr lang="en-US" sz="1800" dirty="0"/>
              <a:t> pun </a:t>
            </a:r>
            <a:r>
              <a:rPr lang="en-US" sz="1800" dirty="0" err="1"/>
              <a:t>memutuskan</a:t>
            </a:r>
            <a:r>
              <a:rPr lang="en-US" sz="1800" dirty="0"/>
              <a:t> istirahat </a:t>
            </a:r>
            <a:r>
              <a:rPr lang="en-US" sz="1800" dirty="0" err="1"/>
              <a:t>sejenak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pohon</a:t>
            </a:r>
            <a:r>
              <a:rPr lang="en-US" sz="1800" dirty="0"/>
              <a:t> </a:t>
            </a:r>
            <a:r>
              <a:rPr lang="en-US" sz="1800" dirty="0" err="1"/>
              <a:t>rindang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Terlalu</a:t>
            </a:r>
            <a:r>
              <a:rPr lang="en-US" sz="1800" dirty="0"/>
              <a:t> </a:t>
            </a:r>
            <a:r>
              <a:rPr lang="en-US" sz="1800" dirty="0" err="1"/>
              <a:t>larut</a:t>
            </a:r>
            <a:r>
              <a:rPr lang="en-US" sz="1800" dirty="0"/>
              <a:t> dalam </a:t>
            </a:r>
            <a:r>
              <a:rPr lang="en-US" sz="1800" dirty="0" err="1"/>
              <a:t>suasana</a:t>
            </a:r>
            <a:r>
              <a:rPr lang="en-US" sz="1800" dirty="0"/>
              <a:t> di </a:t>
            </a:r>
            <a:r>
              <a:rPr lang="en-US" sz="1800" dirty="0" err="1"/>
              <a:t>sana</a:t>
            </a:r>
            <a:r>
              <a:rPr lang="en-US" sz="1800" dirty="0"/>
              <a:t>, </a:t>
            </a:r>
            <a:r>
              <a:rPr lang="en-US" sz="1800" dirty="0" err="1"/>
              <a:t>kancil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menyadari</a:t>
            </a:r>
            <a:r>
              <a:rPr lang="en-US" sz="1800" dirty="0"/>
              <a:t> </a:t>
            </a:r>
            <a:r>
              <a:rPr lang="en-US" sz="1800" dirty="0" err="1"/>
              <a:t>dirinya</a:t>
            </a:r>
            <a:r>
              <a:rPr lang="en-US" sz="1800" dirty="0"/>
              <a:t> </a:t>
            </a:r>
            <a:r>
              <a:rPr lang="en-US" sz="1800" dirty="0" err="1"/>
              <a:t>tertidur</a:t>
            </a:r>
            <a:r>
              <a:rPr lang="en-US" sz="1800" dirty="0"/>
              <a:t> pula dan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kura-kura</a:t>
            </a:r>
            <a:r>
              <a:rPr lang="en-US" sz="1800" dirty="0"/>
              <a:t> </a:t>
            </a:r>
            <a:r>
              <a:rPr lang="en-US" sz="1800" dirty="0" err="1"/>
              <a:t>berhasil</a:t>
            </a:r>
            <a:r>
              <a:rPr lang="en-US" sz="1800" dirty="0"/>
              <a:t> </a:t>
            </a:r>
            <a:r>
              <a:rPr lang="en-US" sz="1800" dirty="0" err="1"/>
              <a:t>melewatinya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lebih dulu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digaris</a:t>
            </a:r>
            <a:r>
              <a:rPr lang="en-US" sz="1800" dirty="0"/>
              <a:t> finish.</a:t>
            </a:r>
          </a:p>
        </p:txBody>
      </p:sp>
      <p:pic>
        <p:nvPicPr>
          <p:cNvPr id="1028" name="Picture 4" descr="Cerita Kancil dan Kura-Kura yang Ingin Terbang dan Ulasannya (2023) |  PosKata">
            <a:extLst>
              <a:ext uri="{FF2B5EF4-FFF2-40B4-BE49-F238E27FC236}">
                <a16:creationId xmlns:a16="http://schemas.microsoft.com/office/drawing/2014/main" xmlns="" id="{D619EFE0-D177-F938-D1E3-D6F8F5E0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98" y="1002534"/>
            <a:ext cx="4145248" cy="2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70B16B2-677B-CA86-5D56-0B2D1D93F763}"/>
              </a:ext>
            </a:extLst>
          </p:cNvPr>
          <p:cNvSpPr/>
          <p:nvPr/>
        </p:nvSpPr>
        <p:spPr>
          <a:xfrm>
            <a:off x="323528" y="143682"/>
            <a:ext cx="5625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Bacalah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cuplikan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dongeng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berikut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6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5261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id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462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Keindahan</a:t>
            </a:r>
            <a:r>
              <a:rPr lang="en-US" sz="36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Alam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52536" y="1500180"/>
            <a:ext cx="9110816" cy="733044"/>
            <a:chOff x="-100104" y="214296"/>
            <a:chExt cx="911081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104" y="214296"/>
              <a:ext cx="911081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Membaca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Cerita</a:t>
              </a:r>
            </a:p>
          </p:txBody>
        </p:sp>
      </p:grpSp>
      <p:pic>
        <p:nvPicPr>
          <p:cNvPr id="37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61569" y="1851670"/>
            <a:ext cx="2802743" cy="29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9EF6F37-723E-20D4-CEBA-447E463FD2B3}"/>
              </a:ext>
            </a:extLst>
          </p:cNvPr>
          <p:cNvGrpSpPr/>
          <p:nvPr/>
        </p:nvGrpSpPr>
        <p:grpSpPr>
          <a:xfrm>
            <a:off x="528103" y="2538150"/>
            <a:ext cx="5347827" cy="1896659"/>
            <a:chOff x="671430" y="1423862"/>
            <a:chExt cx="4256515" cy="17145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F3AB01C-CB73-C079-F901-5992D3F98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0" y="1423862"/>
              <a:ext cx="4256515" cy="17145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B311114-75F8-0B13-F2CD-279AB928D2A9}"/>
                </a:ext>
              </a:extLst>
            </p:cNvPr>
            <p:cNvSpPr txBox="1"/>
            <p:nvPr/>
          </p:nvSpPr>
          <p:spPr>
            <a:xfrm>
              <a:off x="867884" y="1566738"/>
              <a:ext cx="3935820" cy="141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66"/>
                  </a:solidFill>
                </a:rPr>
                <a:t>Kalimat</a:t>
              </a:r>
              <a:r>
                <a:rPr lang="en-US" sz="2400" b="1" dirty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</a:rPr>
                <a:t>rumpang</a:t>
              </a:r>
              <a:r>
                <a:rPr lang="en-US" sz="2400" b="1" dirty="0">
                  <a:solidFill>
                    <a:srgbClr val="FF0066"/>
                  </a:solidFill>
                </a:rPr>
                <a:t> </a:t>
              </a:r>
              <a:r>
                <a:rPr lang="en-US" sz="2400" dirty="0" err="1"/>
                <a:t>merupakan</a:t>
              </a:r>
              <a:r>
                <a:rPr lang="en-US" sz="2400" dirty="0"/>
                <a:t> </a:t>
              </a:r>
              <a:r>
                <a:rPr lang="en-US" sz="2400" dirty="0" err="1"/>
                <a:t>kalimat</a:t>
              </a:r>
              <a:r>
                <a:rPr lang="en-US" sz="2400" dirty="0"/>
                <a:t> yang </a:t>
              </a:r>
              <a:r>
                <a:rPr lang="en-US" sz="2400" dirty="0" err="1"/>
                <a:t>memiliki</a:t>
              </a:r>
              <a:r>
                <a:rPr lang="en-US" sz="2400" dirty="0"/>
                <a:t> </a:t>
              </a:r>
              <a:r>
                <a:rPr lang="en-US" sz="2400" dirty="0" err="1"/>
                <a:t>bagian</a:t>
              </a:r>
              <a:r>
                <a:rPr lang="en-US" sz="2400" dirty="0"/>
                <a:t> </a:t>
              </a:r>
              <a:r>
                <a:rPr lang="en-US" sz="2400" dirty="0" err="1"/>
                <a:t>kosong</a:t>
              </a:r>
              <a:r>
                <a:rPr lang="en-US" sz="2400" dirty="0"/>
                <a:t>. Bagian </a:t>
              </a:r>
              <a:r>
                <a:rPr lang="en-US" sz="2400" dirty="0" err="1"/>
                <a:t>kosong</a:t>
              </a:r>
              <a:r>
                <a:rPr lang="en-US" sz="2400" dirty="0"/>
                <a:t> </a:t>
              </a:r>
              <a:r>
                <a:rPr lang="en-US" sz="2400" dirty="0" err="1"/>
                <a:t>tersebut</a:t>
              </a:r>
              <a:r>
                <a:rPr lang="en-US" sz="2400" dirty="0"/>
                <a:t> </a:t>
              </a:r>
              <a:r>
                <a:rPr lang="en-US" sz="2400" dirty="0" err="1"/>
                <a:t>perlu</a:t>
              </a:r>
              <a:r>
                <a:rPr lang="en-US" sz="2400" dirty="0"/>
                <a:t> </a:t>
              </a:r>
              <a:r>
                <a:rPr lang="en-US" sz="2400" dirty="0" err="1"/>
                <a:t>diisi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kata yang </a:t>
              </a:r>
              <a:r>
                <a:rPr lang="en-US" sz="2400" dirty="0" err="1"/>
                <a:t>tepat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22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5143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3E3583-676B-1092-26D9-280070FC39E5}"/>
              </a:ext>
            </a:extLst>
          </p:cNvPr>
          <p:cNvSpPr txBox="1"/>
          <p:nvPr/>
        </p:nvSpPr>
        <p:spPr>
          <a:xfrm>
            <a:off x="1043608" y="1023246"/>
            <a:ext cx="6768750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Ada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titik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titik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yang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harus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diisi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sehingga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menjadi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kalimat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utuh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atau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lengkap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456070-C6C1-E791-621B-C21EAEFB57D6}"/>
              </a:ext>
            </a:extLst>
          </p:cNvPr>
          <p:cNvSpPr txBox="1"/>
          <p:nvPr/>
        </p:nvSpPr>
        <p:spPr>
          <a:xfrm>
            <a:off x="1043607" y="2035058"/>
            <a:ext cx="6768751" cy="1328023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Umumnya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titik-titik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tersebut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berada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di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tengah-tengah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kalimat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namun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bisa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juga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ada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di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akhir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kalimat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E4F92E-EBF5-7840-21AB-AAC6B66D42FD}"/>
              </a:ext>
            </a:extLst>
          </p:cNvPr>
          <p:cNvSpPr txBox="1"/>
          <p:nvPr/>
        </p:nvSpPr>
        <p:spPr>
          <a:xfrm>
            <a:off x="1055188" y="3454721"/>
            <a:ext cx="6757170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Kalimat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harus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sejalan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dengan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topik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 yang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Quicksand"/>
              </a:rPr>
              <a:t>diusung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Quicksand"/>
              </a:rPr>
              <a:t>.  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671731-F7E8-F4E5-929F-95D032C5FFB4}"/>
              </a:ext>
            </a:extLst>
          </p:cNvPr>
          <p:cNvSpPr/>
          <p:nvPr/>
        </p:nvSpPr>
        <p:spPr>
          <a:xfrm>
            <a:off x="971600" y="26110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8080"/>
                </a:solidFill>
              </a:rPr>
              <a:t>Ciri-ciri</a:t>
            </a:r>
            <a:r>
              <a:rPr lang="en-US" sz="3600" b="1" dirty="0">
                <a:solidFill>
                  <a:srgbClr val="008080"/>
                </a:solidFill>
              </a:rPr>
              <a:t> </a:t>
            </a:r>
            <a:r>
              <a:rPr lang="en-US" sz="3600" b="1" dirty="0" err="1">
                <a:solidFill>
                  <a:srgbClr val="008080"/>
                </a:solidFill>
              </a:rPr>
              <a:t>kalimat</a:t>
            </a:r>
            <a:r>
              <a:rPr lang="en-US" sz="3600" b="1" dirty="0">
                <a:solidFill>
                  <a:srgbClr val="008080"/>
                </a:solidFill>
              </a:rPr>
              <a:t> </a:t>
            </a:r>
            <a:r>
              <a:rPr lang="en-US" sz="3600" b="1" dirty="0" err="1">
                <a:solidFill>
                  <a:srgbClr val="008080"/>
                </a:solidFill>
              </a:rPr>
              <a:t>rumpang</a:t>
            </a:r>
            <a:r>
              <a:rPr lang="en-US" sz="3600" b="1" dirty="0">
                <a:solidFill>
                  <a:srgbClr val="008080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92404360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5143500"/>
          </a:xfrm>
          <a:prstGeom prst="rect">
            <a:avLst/>
          </a:prstGeom>
          <a:noFill/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C345403D-565E-EEAC-3BC4-AF82972A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424"/>
          <a:stretch>
            <a:fillRect/>
          </a:stretch>
        </p:blipFill>
        <p:spPr bwMode="auto">
          <a:xfrm flipH="1">
            <a:off x="-468561" y="1252032"/>
            <a:ext cx="2491657" cy="353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FCA692-CAD3-2A8B-34E0-B4706C23C69D}"/>
              </a:ext>
            </a:extLst>
          </p:cNvPr>
          <p:cNvSpPr txBox="1"/>
          <p:nvPr/>
        </p:nvSpPr>
        <p:spPr>
          <a:xfrm>
            <a:off x="701080" y="543351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b="1" dirty="0">
                <a:solidFill>
                  <a:srgbClr val="7030A0"/>
                </a:solidFill>
              </a:rPr>
              <a:t>Perhatikan contoh teks berikut.</a:t>
            </a:r>
            <a:endParaRPr lang="en-US" sz="3000" b="1" dirty="0">
              <a:solidFill>
                <a:srgbClr val="00808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E0EC44-1F3A-0BBF-6C47-09241C924AE7}"/>
              </a:ext>
            </a:extLst>
          </p:cNvPr>
          <p:cNvSpPr txBox="1"/>
          <p:nvPr/>
        </p:nvSpPr>
        <p:spPr>
          <a:xfrm>
            <a:off x="1759133" y="1424139"/>
            <a:ext cx="6737303" cy="972562"/>
          </a:xfrm>
          <a:prstGeom prst="roundRect">
            <a:avLst>
              <a:gd name="adj" fmla="val 4596"/>
            </a:avLst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357188">
              <a:buClr>
                <a:srgbClr val="008080"/>
              </a:buClr>
            </a:pPr>
            <a:r>
              <a:rPr lang="id-ID" sz="2800" dirty="0"/>
              <a:t>Indonesia merupakan negara . . . karena terdiri atas beribu-ribu pulau.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08E914-70F0-DEF7-C612-58EA82D7264C}"/>
              </a:ext>
            </a:extLst>
          </p:cNvPr>
          <p:cNvSpPr txBox="1"/>
          <p:nvPr/>
        </p:nvSpPr>
        <p:spPr>
          <a:xfrm>
            <a:off x="2023097" y="2840804"/>
            <a:ext cx="6737303" cy="972562"/>
          </a:xfrm>
          <a:prstGeom prst="roundRect">
            <a:avLst>
              <a:gd name="adj" fmla="val 4596"/>
            </a:avLst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357188">
              <a:buClr>
                <a:srgbClr val="008080"/>
              </a:buClr>
            </a:pPr>
            <a:r>
              <a:rPr lang="en-US" sz="2800" dirty="0"/>
              <a:t>Jadi, kata yang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melengkapi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r>
              <a:rPr lang="en-US" sz="2800" dirty="0"/>
              <a:t> </a:t>
            </a:r>
            <a:r>
              <a:rPr lang="en-US" sz="2800" dirty="0" err="1"/>
              <a:t>rumpang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kepulauan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  <a:endParaRPr lang="id-ID" sz="2800" b="1" dirty="0">
              <a:solidFill>
                <a:srgbClr val="FF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825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3203" y="278744"/>
            <a:ext cx="657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FF0066"/>
                </a:solidFill>
              </a:rPr>
              <a:t>Ayo, baca</a:t>
            </a:r>
            <a:r>
              <a:rPr lang="en-US" sz="2800" b="1" dirty="0">
                <a:solidFill>
                  <a:srgbClr val="FF0066"/>
                </a:solidFill>
              </a:rPr>
              <a:t> dan </a:t>
            </a:r>
            <a:r>
              <a:rPr lang="en-US" sz="2800" b="1" dirty="0" err="1">
                <a:solidFill>
                  <a:srgbClr val="FF0066"/>
                </a:solidFill>
              </a:rPr>
              <a:t>cobalah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lengkapi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kalimat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rumpang</a:t>
            </a:r>
            <a:r>
              <a:rPr lang="en-US" sz="2800" b="1" dirty="0">
                <a:solidFill>
                  <a:srgbClr val="FF0066"/>
                </a:solidFill>
              </a:rPr>
              <a:t> pada </a:t>
            </a:r>
            <a:r>
              <a:rPr lang="en-US" sz="2800" b="1" dirty="0" err="1">
                <a:solidFill>
                  <a:srgbClr val="FF0066"/>
                </a:solidFill>
              </a:rPr>
              <a:t>paragraf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berikut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347614"/>
            <a:ext cx="7488832" cy="32778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300" dirty="0" err="1"/>
              <a:t>Ayam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hewan</a:t>
            </a:r>
            <a:r>
              <a:rPr lang="en-US" sz="2300" dirty="0"/>
              <a:t> (1). . . </a:t>
            </a:r>
            <a:r>
              <a:rPr lang="en-US" sz="2300" dirty="0" err="1"/>
              <a:t>berkaki</a:t>
            </a:r>
            <a:r>
              <a:rPr lang="en-US" sz="2300" dirty="0"/>
              <a:t> </a:t>
            </a:r>
            <a:r>
              <a:rPr lang="en-US" sz="2300" dirty="0" err="1"/>
              <a:t>dua</a:t>
            </a:r>
            <a:r>
              <a:rPr lang="en-US" sz="2300" dirty="0"/>
              <a:t> yang biasa </a:t>
            </a:r>
            <a:r>
              <a:rPr lang="en-US" sz="2300" dirty="0" err="1"/>
              <a:t>dipelihara</a:t>
            </a:r>
            <a:r>
              <a:rPr lang="en-US" sz="2300" dirty="0"/>
              <a:t> dengan </a:t>
            </a:r>
            <a:r>
              <a:rPr lang="en-US" sz="2300" dirty="0" err="1"/>
              <a:t>tujuan</a:t>
            </a:r>
            <a:r>
              <a:rPr lang="en-US" sz="2300" dirty="0"/>
              <a:t> </a:t>
            </a:r>
            <a:r>
              <a:rPr lang="en-US" sz="2300" dirty="0" err="1"/>
              <a:t>dipotong</a:t>
            </a:r>
            <a:r>
              <a:rPr lang="en-US" sz="2300" dirty="0"/>
              <a:t> atau </a:t>
            </a:r>
            <a:r>
              <a:rPr lang="en-US" sz="2300" dirty="0" err="1"/>
              <a:t>diadu</a:t>
            </a:r>
            <a:r>
              <a:rPr lang="en-US" sz="2300" dirty="0"/>
              <a:t> oleh beberapa orang. </a:t>
            </a:r>
            <a:r>
              <a:rPr lang="en-US" sz="2300" dirty="0" err="1"/>
              <a:t>Bentuk</a:t>
            </a:r>
            <a:r>
              <a:rPr lang="en-US" sz="2300" dirty="0"/>
              <a:t> </a:t>
            </a:r>
            <a:r>
              <a:rPr lang="en-US" sz="2300" dirty="0" err="1"/>
              <a:t>fisik</a:t>
            </a:r>
            <a:r>
              <a:rPr lang="en-US" sz="2300" dirty="0"/>
              <a:t> </a:t>
            </a:r>
            <a:r>
              <a:rPr lang="en-US" sz="2300" dirty="0" err="1"/>
              <a:t>ayam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bulu</a:t>
            </a:r>
            <a:r>
              <a:rPr lang="en-US" sz="2300" dirty="0"/>
              <a:t> di </a:t>
            </a:r>
            <a:r>
              <a:rPr lang="en-US" sz="2300" dirty="0" err="1"/>
              <a:t>sekujur</a:t>
            </a:r>
            <a:r>
              <a:rPr lang="en-US" sz="2300" dirty="0"/>
              <a:t> (2). . ., </a:t>
            </a:r>
            <a:r>
              <a:rPr lang="en-US" sz="2300" dirty="0" err="1"/>
              <a:t>kecuali</a:t>
            </a:r>
            <a:r>
              <a:rPr lang="en-US" sz="2300" dirty="0"/>
              <a:t> area </a:t>
            </a:r>
            <a:r>
              <a:rPr lang="en-US" sz="2300" dirty="0" err="1"/>
              <a:t>tertentu</a:t>
            </a:r>
            <a:r>
              <a:rPr lang="en-US" sz="2300" dirty="0"/>
              <a:t>, seperti </a:t>
            </a:r>
            <a:r>
              <a:rPr lang="en-US" sz="2300" dirty="0" err="1"/>
              <a:t>cekernya</a:t>
            </a:r>
            <a:r>
              <a:rPr lang="en-US" sz="2300" dirty="0"/>
              <a:t>. Bulu </a:t>
            </a:r>
            <a:r>
              <a:rPr lang="en-US" sz="2300" dirty="0" err="1"/>
              <a:t>ayam</a:t>
            </a:r>
            <a:r>
              <a:rPr lang="en-US" sz="2300" dirty="0"/>
              <a:t> dapat </a:t>
            </a:r>
            <a:r>
              <a:rPr lang="en-US" sz="2300" dirty="0" err="1"/>
              <a:t>dimanfaatkan</a:t>
            </a:r>
            <a:r>
              <a:rPr lang="en-US" sz="2300" dirty="0"/>
              <a:t> sebagai (3). . . atau </a:t>
            </a:r>
            <a:r>
              <a:rPr lang="en-US" sz="2300" dirty="0" err="1"/>
              <a:t>alat</a:t>
            </a:r>
            <a:r>
              <a:rPr lang="en-US" sz="2300" dirty="0"/>
              <a:t> </a:t>
            </a:r>
            <a:r>
              <a:rPr lang="en-US" sz="2300" dirty="0" err="1"/>
              <a:t>pembersih</a:t>
            </a:r>
            <a:r>
              <a:rPr lang="en-US" sz="2300" dirty="0"/>
              <a:t> </a:t>
            </a:r>
            <a:r>
              <a:rPr lang="en-US" sz="2300" dirty="0" err="1"/>
              <a:t>debu</a:t>
            </a:r>
            <a:r>
              <a:rPr lang="en-US" sz="2300" dirty="0"/>
              <a:t> di rumah. </a:t>
            </a:r>
            <a:r>
              <a:rPr lang="en-US" sz="2300" dirty="0" err="1"/>
              <a:t>Warna</a:t>
            </a:r>
            <a:r>
              <a:rPr lang="en-US" sz="2300" dirty="0"/>
              <a:t> </a:t>
            </a:r>
            <a:r>
              <a:rPr lang="en-US" sz="2300" dirty="0" err="1"/>
              <a:t>bulu</a:t>
            </a:r>
            <a:r>
              <a:rPr lang="en-US" sz="2300" dirty="0"/>
              <a:t> </a:t>
            </a:r>
            <a:r>
              <a:rPr lang="en-US" sz="2300" dirty="0" err="1"/>
              <a:t>ayam</a:t>
            </a:r>
            <a:r>
              <a:rPr lang="en-US" sz="2300" dirty="0"/>
              <a:t> (4) . . ., mulai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merah</a:t>
            </a:r>
            <a:r>
              <a:rPr lang="en-US" sz="2300" dirty="0"/>
              <a:t>, </a:t>
            </a:r>
            <a:r>
              <a:rPr lang="en-US" sz="2300" dirty="0" err="1"/>
              <a:t>hitam</a:t>
            </a:r>
            <a:r>
              <a:rPr lang="en-US" sz="2300" dirty="0"/>
              <a:t>, </a:t>
            </a:r>
            <a:r>
              <a:rPr lang="en-US" sz="2300" dirty="0" err="1"/>
              <a:t>putih</a:t>
            </a:r>
            <a:r>
              <a:rPr lang="en-US" sz="2300" dirty="0"/>
              <a:t>, </a:t>
            </a:r>
            <a:r>
              <a:rPr lang="en-US" sz="2300" dirty="0" err="1"/>
              <a:t>coklat</a:t>
            </a:r>
            <a:r>
              <a:rPr lang="en-US" sz="2300" dirty="0"/>
              <a:t>, dan </a:t>
            </a:r>
            <a:r>
              <a:rPr lang="en-US" sz="2300" dirty="0" err="1"/>
              <a:t>sebagainya</a:t>
            </a:r>
            <a:r>
              <a:rPr lang="en-US" sz="2300" dirty="0"/>
              <a:t>. </a:t>
            </a:r>
            <a:r>
              <a:rPr lang="en-US" sz="2300" dirty="0" err="1"/>
              <a:t>Ayam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sepasang</a:t>
            </a:r>
            <a:r>
              <a:rPr lang="en-US" sz="2300" dirty="0"/>
              <a:t> (5). . . seperti </a:t>
            </a:r>
            <a:r>
              <a:rPr lang="en-US" sz="2300" dirty="0" err="1"/>
              <a:t>burung</a:t>
            </a:r>
            <a:r>
              <a:rPr lang="en-US" sz="2300" dirty="0"/>
              <a:t>, </a:t>
            </a:r>
            <a:r>
              <a:rPr lang="en-US" sz="2300" dirty="0" err="1"/>
              <a:t>namun</a:t>
            </a:r>
            <a:r>
              <a:rPr lang="en-US" sz="2300" dirty="0"/>
              <a:t> </a:t>
            </a:r>
            <a:r>
              <a:rPr lang="en-US" sz="2300" dirty="0" err="1"/>
              <a:t>kemampuan</a:t>
            </a:r>
            <a:r>
              <a:rPr lang="en-US" sz="2300" dirty="0"/>
              <a:t> </a:t>
            </a:r>
            <a:r>
              <a:rPr lang="en-US" sz="2300" dirty="0" err="1"/>
              <a:t>terbangnya</a:t>
            </a:r>
            <a:r>
              <a:rPr lang="en-US" sz="2300" dirty="0"/>
              <a:t> sangat minim, </a:t>
            </a:r>
            <a:r>
              <a:rPr lang="en-US" sz="2300" dirty="0" err="1"/>
              <a:t>bahkan</a:t>
            </a:r>
            <a:r>
              <a:rPr lang="en-US" sz="2300" dirty="0"/>
              <a:t> </a:t>
            </a:r>
            <a:r>
              <a:rPr lang="en-US" sz="2300" dirty="0" err="1"/>
              <a:t>bisa</a:t>
            </a:r>
            <a:r>
              <a:rPr lang="en-US" sz="2300" dirty="0"/>
              <a:t> </a:t>
            </a:r>
            <a:r>
              <a:rPr lang="en-US" sz="2300" dirty="0" err="1"/>
              <a:t>dibilang</a:t>
            </a:r>
            <a:r>
              <a:rPr lang="en-US" sz="2300" dirty="0"/>
              <a:t> hanya </a:t>
            </a:r>
            <a:r>
              <a:rPr lang="en-US" sz="2300" dirty="0" err="1"/>
              <a:t>melompat</a:t>
            </a:r>
            <a:r>
              <a:rPr lang="en-US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613312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-1" y="-151614"/>
            <a:ext cx="9180513" cy="53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77613" y="1879280"/>
            <a:ext cx="2752105" cy="28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69"/>
            <a:ext cx="9180512" cy="556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A474A2-FC0E-BD03-24A9-3358B176B315}"/>
              </a:ext>
            </a:extLst>
          </p:cNvPr>
          <p:cNvSpPr txBox="1"/>
          <p:nvPr/>
        </p:nvSpPr>
        <p:spPr>
          <a:xfrm>
            <a:off x="1240818" y="84355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90033"/>
                </a:solidFill>
              </a:rPr>
              <a:t>Jawaban</a:t>
            </a:r>
            <a:r>
              <a:rPr lang="en-US" sz="3200" b="1" dirty="0">
                <a:solidFill>
                  <a:srgbClr val="990033"/>
                </a:solidFill>
              </a:rPr>
              <a:t> yang </a:t>
            </a:r>
            <a:r>
              <a:rPr lang="en-US" sz="3200" b="1" dirty="0" err="1">
                <a:solidFill>
                  <a:srgbClr val="990033"/>
                </a:solidFill>
              </a:rPr>
              <a:t>tepat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untuk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mengisi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kalimat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rumpang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  <a:r>
              <a:rPr lang="en-US" sz="3200" b="1" dirty="0" err="1">
                <a:solidFill>
                  <a:srgbClr val="990033"/>
                </a:solidFill>
              </a:rPr>
              <a:t>tersebut</a:t>
            </a:r>
            <a:r>
              <a:rPr lang="en-US" sz="3200" b="1" dirty="0">
                <a:solidFill>
                  <a:srgbClr val="990033"/>
                </a:solidFill>
              </a:rPr>
              <a:t>:</a:t>
            </a:r>
            <a:endParaRPr lang="en-US" sz="3200" b="1" dirty="0">
              <a:solidFill>
                <a:srgbClr val="00808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3EE9428-1E15-ED46-B37C-F396DD549BC5}"/>
              </a:ext>
            </a:extLst>
          </p:cNvPr>
          <p:cNvGrpSpPr/>
          <p:nvPr/>
        </p:nvGrpSpPr>
        <p:grpSpPr>
          <a:xfrm>
            <a:off x="1386744" y="2413218"/>
            <a:ext cx="4648028" cy="1986596"/>
            <a:chOff x="3571868" y="706382"/>
            <a:chExt cx="526495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C59A433-B202-3CCE-D4DD-7615297595D2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8" name="Rounded Rectangle 13">
                <a:extLst>
                  <a:ext uri="{FF2B5EF4-FFF2-40B4-BE49-F238E27FC236}">
                    <a16:creationId xmlns:a16="http://schemas.microsoft.com/office/drawing/2014/main" xmlns="" id="{8CFADB12-0C37-D7D9-6315-51BA35537700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xmlns="" id="{A10362F4-3D85-7B20-9AA1-13F52A5FA90A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032A51-DA5B-D5DC-DA4E-E83009B2F344}"/>
                </a:ext>
              </a:extLst>
            </p:cNvPr>
            <p:cNvSpPr txBox="1"/>
            <p:nvPr/>
          </p:nvSpPr>
          <p:spPr>
            <a:xfrm>
              <a:off x="3782814" y="846562"/>
              <a:ext cx="5054010" cy="747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8080"/>
                  </a:solidFill>
                </a:rPr>
                <a:t>(</a:t>
              </a:r>
              <a:r>
                <a:rPr lang="en-US" sz="2800" b="1" dirty="0">
                  <a:solidFill>
                    <a:srgbClr val="008080"/>
                  </a:solidFill>
                </a:rPr>
                <a:t>1</a:t>
              </a:r>
              <a:r>
                <a:rPr lang="id-ID" sz="2800" b="1" dirty="0">
                  <a:solidFill>
                    <a:srgbClr val="008080"/>
                  </a:solidFill>
                </a:rPr>
                <a:t>) </a:t>
              </a:r>
              <a:r>
                <a:rPr lang="en-US" sz="2800" b="1" dirty="0" err="1">
                  <a:solidFill>
                    <a:srgbClr val="7030A0"/>
                  </a:solidFill>
                </a:rPr>
                <a:t>peliharaan</a:t>
              </a:r>
              <a:r>
                <a:rPr lang="en-US" sz="2800" b="1" dirty="0">
                  <a:solidFill>
                    <a:srgbClr val="008080"/>
                  </a:solidFill>
                </a:rPr>
                <a:t>, (2) </a:t>
              </a:r>
              <a:r>
                <a:rPr lang="en-US" sz="2800" b="1" dirty="0" err="1">
                  <a:solidFill>
                    <a:srgbClr val="7030A0"/>
                  </a:solidFill>
                </a:rPr>
                <a:t>tubuh</a:t>
              </a:r>
              <a:r>
                <a:rPr lang="en-US" sz="2800" b="1" dirty="0">
                  <a:solidFill>
                    <a:srgbClr val="008080"/>
                  </a:solidFill>
                </a:rPr>
                <a:t>,   (3) </a:t>
              </a:r>
              <a:r>
                <a:rPr lang="en-US" sz="2800" b="1" dirty="0" err="1">
                  <a:solidFill>
                    <a:srgbClr val="7030A0"/>
                  </a:solidFill>
                </a:rPr>
                <a:t>kemoceng</a:t>
              </a:r>
              <a:r>
                <a:rPr lang="en-US" sz="2800" b="1" dirty="0">
                  <a:solidFill>
                    <a:srgbClr val="008080"/>
                  </a:solidFill>
                </a:rPr>
                <a:t>, (4) </a:t>
              </a:r>
              <a:r>
                <a:rPr lang="en-US" sz="2800" b="1" dirty="0" err="1">
                  <a:solidFill>
                    <a:srgbClr val="7030A0"/>
                  </a:solidFill>
                </a:rPr>
                <a:t>beragam</a:t>
              </a:r>
              <a:r>
                <a:rPr lang="en-US" sz="2800" b="1" dirty="0">
                  <a:solidFill>
                    <a:srgbClr val="008080"/>
                  </a:solidFill>
                </a:rPr>
                <a:t>, </a:t>
              </a:r>
              <a:r>
                <a:rPr lang="id-ID" sz="2800" b="1" dirty="0">
                  <a:solidFill>
                    <a:srgbClr val="008080"/>
                  </a:solidFill>
                </a:rPr>
                <a:t>(</a:t>
              </a:r>
              <a:r>
                <a:rPr lang="en-US" sz="2800" b="1" dirty="0">
                  <a:solidFill>
                    <a:srgbClr val="008080"/>
                  </a:solidFill>
                </a:rPr>
                <a:t>5</a:t>
              </a:r>
              <a:r>
                <a:rPr lang="id-ID" sz="2800" b="1" dirty="0">
                  <a:solidFill>
                    <a:srgbClr val="008080"/>
                  </a:solidFill>
                </a:rPr>
                <a:t>)</a:t>
              </a:r>
              <a:r>
                <a:rPr lang="en-US" sz="2800" b="1" dirty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</a:rPr>
                <a:t>sayap</a:t>
              </a:r>
              <a:r>
                <a:rPr lang="en-US" sz="2800" b="1" dirty="0">
                  <a:solidFill>
                    <a:srgbClr val="008080"/>
                  </a:solidFill>
                </a:rPr>
                <a:t>. 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99179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7164288" y="1775872"/>
            <a:ext cx="2378486" cy="336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D3395F61-F0B7-61F3-7DEA-F3365A041A06}"/>
              </a:ext>
            </a:extLst>
          </p:cNvPr>
          <p:cNvSpPr/>
          <p:nvPr/>
        </p:nvSpPr>
        <p:spPr>
          <a:xfrm>
            <a:off x="425418" y="321116"/>
            <a:ext cx="5120432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80"/>
                </a:solidFill>
              </a:rPr>
              <a:t>Menceritakan</a:t>
            </a:r>
            <a:r>
              <a:rPr lang="en-US" sz="2800" b="1" dirty="0">
                <a:solidFill>
                  <a:srgbClr val="008080"/>
                </a:solidFill>
              </a:rPr>
              <a:t> Kembali Isi Cerita </a:t>
            </a:r>
            <a:endParaRPr lang="en-US" sz="2800" b="1" dirty="0">
              <a:solidFill>
                <a:srgbClr val="66003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135A07-D94A-F3A0-6596-91B3E044E790}"/>
              </a:ext>
            </a:extLst>
          </p:cNvPr>
          <p:cNvSpPr txBox="1"/>
          <p:nvPr/>
        </p:nvSpPr>
        <p:spPr>
          <a:xfrm>
            <a:off x="510824" y="1982834"/>
            <a:ext cx="49496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EE658C"/>
                </a:solidFill>
              </a:rPr>
              <a:t>Bacalah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cerita dengan </a:t>
            </a:r>
            <a:r>
              <a:rPr lang="en-US" sz="2400" b="1" dirty="0" err="1">
                <a:solidFill>
                  <a:srgbClr val="EE658C"/>
                </a:solidFill>
              </a:rPr>
              <a:t>saksama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EE658C"/>
                </a:solidFill>
              </a:rPr>
              <a:t>Catatlah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informasi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terdapat</a:t>
            </a:r>
            <a:r>
              <a:rPr lang="en-US" sz="2400" dirty="0"/>
              <a:t> di dalam </a:t>
            </a:r>
            <a:r>
              <a:rPr lang="en-US" sz="2400" b="1" dirty="0">
                <a:solidFill>
                  <a:srgbClr val="EE658C"/>
                </a:solidFill>
              </a:rPr>
              <a:t>cerita</a:t>
            </a:r>
            <a:r>
              <a:rPr lang="en-US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EE658C"/>
                </a:solidFill>
              </a:rPr>
              <a:t>Rangkailah</a:t>
            </a:r>
            <a:r>
              <a:rPr lang="en-US" sz="2400" dirty="0"/>
              <a:t> beberapa </a:t>
            </a:r>
            <a:r>
              <a:rPr lang="en-US" sz="2400" dirty="0" err="1"/>
              <a:t>kalimat</a:t>
            </a:r>
            <a:r>
              <a:rPr lang="en-US" sz="2400" dirty="0"/>
              <a:t> baru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menceritakan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kembali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 err="1"/>
              <a:t>isi</a:t>
            </a:r>
            <a:r>
              <a:rPr lang="en-US" sz="2400" dirty="0"/>
              <a:t> cerita.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A8922AC-4B07-17CC-B049-705785FAF99F}"/>
              </a:ext>
            </a:extLst>
          </p:cNvPr>
          <p:cNvGrpSpPr/>
          <p:nvPr/>
        </p:nvGrpSpPr>
        <p:grpSpPr>
          <a:xfrm>
            <a:off x="323528" y="1124332"/>
            <a:ext cx="3257264" cy="734596"/>
            <a:chOff x="3571868" y="706382"/>
            <a:chExt cx="526495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0FF8E0E-7E00-EE7E-2502-8C9BEC879F38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6" name="Rounded Rectangle 13">
                <a:extLst>
                  <a:ext uri="{FF2B5EF4-FFF2-40B4-BE49-F238E27FC236}">
                    <a16:creationId xmlns:a16="http://schemas.microsoft.com/office/drawing/2014/main" xmlns="" id="{74A5B232-18D0-DFC2-D7C7-2D119D78595F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xmlns="" id="{46158679-AB7A-E7EA-9B23-D84C5A3BD4D7}"/>
                  </a:ext>
                </a:extLst>
              </p:cNvPr>
              <p:cNvSpPr/>
              <p:nvPr/>
            </p:nvSpPr>
            <p:spPr>
              <a:xfrm>
                <a:off x="4500561" y="1000114"/>
                <a:ext cx="5082467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D512D3A-3517-B20B-4A03-C792EC5B8DD5}"/>
                </a:ext>
              </a:extLst>
            </p:cNvPr>
            <p:cNvSpPr txBox="1"/>
            <p:nvPr/>
          </p:nvSpPr>
          <p:spPr>
            <a:xfrm>
              <a:off x="3782814" y="846562"/>
              <a:ext cx="5054010" cy="282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8080"/>
                  </a:solidFill>
                </a:rPr>
                <a:t>Langkah – </a:t>
              </a:r>
              <a:r>
                <a:rPr lang="en-US" sz="2800" b="1" dirty="0" err="1">
                  <a:solidFill>
                    <a:srgbClr val="008080"/>
                  </a:solidFill>
                </a:rPr>
                <a:t>langkah</a:t>
              </a:r>
              <a:r>
                <a:rPr lang="en-US" sz="2800" b="1" dirty="0">
                  <a:solidFill>
                    <a:srgbClr val="008080"/>
                  </a:solidFill>
                </a:rPr>
                <a:t>: 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6648EB7-DE7C-BB35-5045-95CCB6D75D0C}"/>
              </a:ext>
            </a:extLst>
          </p:cNvPr>
          <p:cNvSpPr txBox="1"/>
          <p:nvPr/>
        </p:nvSpPr>
        <p:spPr>
          <a:xfrm>
            <a:off x="5545850" y="2297726"/>
            <a:ext cx="1728192" cy="1785104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200" dirty="0"/>
              <a:t>Gunakan </a:t>
            </a:r>
            <a:r>
              <a:rPr lang="fi-FI" sz="2200" b="1" dirty="0">
                <a:solidFill>
                  <a:srgbClr val="EE658C"/>
                </a:solidFill>
              </a:rPr>
              <a:t>bahasamu sendiri </a:t>
            </a:r>
            <a:r>
              <a:rPr lang="fi-FI" sz="2200" dirty="0"/>
              <a:t>saat merangkai kalimat. 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71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1474790"/>
            <a:ext cx="3203848" cy="3761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205829"/>
            <a:ext cx="3600400" cy="709737"/>
            <a:chOff x="152400" y="214296"/>
            <a:chExt cx="5205418" cy="12410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05418" cy="12410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4395790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Efektif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F19F33-92C3-596A-7B74-C834F7A52BB3}"/>
              </a:ext>
            </a:extLst>
          </p:cNvPr>
          <p:cNvGrpSpPr/>
          <p:nvPr/>
        </p:nvGrpSpPr>
        <p:grpSpPr>
          <a:xfrm>
            <a:off x="3275856" y="1023396"/>
            <a:ext cx="5256715" cy="1598469"/>
            <a:chOff x="671430" y="1423862"/>
            <a:chExt cx="4256515" cy="4596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B457ED0-5436-A9EE-2AF7-3CC7BC96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0" y="1423862"/>
              <a:ext cx="4256515" cy="459643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E4A28C9-A6E8-B73A-B654-2AAE1E96681A}"/>
                </a:ext>
              </a:extLst>
            </p:cNvPr>
            <p:cNvSpPr txBox="1"/>
            <p:nvPr/>
          </p:nvSpPr>
          <p:spPr>
            <a:xfrm>
              <a:off x="841700" y="1708510"/>
              <a:ext cx="3915974" cy="345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66"/>
                  </a:solidFill>
                </a:rPr>
                <a:t>Kalimat</a:t>
              </a:r>
              <a:r>
                <a:rPr lang="en-US" sz="2400" b="1" dirty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</a:rPr>
                <a:t>efektif</a:t>
              </a:r>
              <a:r>
                <a:rPr lang="en-US" sz="2400" b="1" dirty="0">
                  <a:solidFill>
                    <a:srgbClr val="FF0066"/>
                  </a:solidFill>
                </a:rPr>
                <a:t> </a:t>
              </a:r>
              <a:r>
                <a:rPr lang="id-ID" sz="2400" b="1" dirty="0">
                  <a:solidFill>
                    <a:srgbClr val="008080"/>
                  </a:solidFill>
                </a:rPr>
                <a:t>adalah </a:t>
              </a:r>
              <a:r>
                <a:rPr lang="en-US" sz="2400" b="1" dirty="0" err="1">
                  <a:solidFill>
                    <a:srgbClr val="008080"/>
                  </a:solidFill>
                </a:rPr>
                <a:t>kalimat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singkat</a:t>
              </a:r>
              <a:r>
                <a:rPr lang="en-US" sz="2400" b="1" dirty="0">
                  <a:solidFill>
                    <a:srgbClr val="008080"/>
                  </a:solidFill>
                </a:rPr>
                <a:t>, </a:t>
              </a:r>
              <a:r>
                <a:rPr lang="en-US" sz="2400" b="1" dirty="0" err="1">
                  <a:solidFill>
                    <a:srgbClr val="008080"/>
                  </a:solidFill>
                </a:rPr>
                <a:t>padat</a:t>
              </a:r>
              <a:r>
                <a:rPr lang="en-US" sz="2400" b="1" dirty="0">
                  <a:solidFill>
                    <a:srgbClr val="008080"/>
                  </a:solidFill>
                </a:rPr>
                <a:t>, </a:t>
              </a:r>
              <a:r>
                <a:rPr lang="en-US" sz="2400" b="1" dirty="0" err="1">
                  <a:solidFill>
                    <a:srgbClr val="008080"/>
                  </a:solidFill>
                </a:rPr>
                <a:t>jelas</a:t>
              </a:r>
              <a:r>
                <a:rPr lang="en-US" sz="2400" b="1" dirty="0">
                  <a:solidFill>
                    <a:srgbClr val="008080"/>
                  </a:solidFill>
                </a:rPr>
                <a:t>, dan </a:t>
              </a:r>
              <a:r>
                <a:rPr lang="en-US" sz="2400" b="1" dirty="0" err="1">
                  <a:solidFill>
                    <a:srgbClr val="008080"/>
                  </a:solidFill>
                </a:rPr>
                <a:t>tepat</a:t>
              </a:r>
              <a:r>
                <a:rPr lang="en-US" sz="2400" b="1" dirty="0">
                  <a:solidFill>
                    <a:srgbClr val="008080"/>
                  </a:solidFill>
                </a:rPr>
                <a:t> dalam </a:t>
              </a:r>
              <a:r>
                <a:rPr lang="en-US" sz="2400" b="1" dirty="0" err="1">
                  <a:solidFill>
                    <a:srgbClr val="008080"/>
                  </a:solidFill>
                </a:rPr>
                <a:t>menyampaikan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informasi</a:t>
              </a:r>
              <a:r>
                <a:rPr lang="id-ID" sz="2400" b="1" dirty="0">
                  <a:solidFill>
                    <a:srgbClr val="008080"/>
                  </a:solidFill>
                </a:rPr>
                <a:t>.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79BF7D-B9B0-6AAA-E435-5D7B8510F36D}"/>
              </a:ext>
            </a:extLst>
          </p:cNvPr>
          <p:cNvGrpSpPr/>
          <p:nvPr/>
        </p:nvGrpSpPr>
        <p:grpSpPr>
          <a:xfrm>
            <a:off x="3635896" y="2772916"/>
            <a:ext cx="4809156" cy="1887211"/>
            <a:chOff x="3571868" y="706381"/>
            <a:chExt cx="5229581" cy="1805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xmlns="" id="{9AB652D5-EB7D-1617-FE0A-4AC8F4479C22}"/>
                </a:ext>
              </a:extLst>
            </p:cNvPr>
            <p:cNvGrpSpPr/>
            <p:nvPr/>
          </p:nvGrpSpPr>
          <p:grpSpPr>
            <a:xfrm>
              <a:off x="3571868" y="706381"/>
              <a:ext cx="5214974" cy="1805636"/>
              <a:chOff x="4427972" y="928675"/>
              <a:chExt cx="5299086" cy="1805636"/>
            </a:xfrm>
          </p:grpSpPr>
          <p:sp>
            <p:nvSpPr>
              <p:cNvPr id="24" name="Rounded Rectangle 13">
                <a:extLst>
                  <a:ext uri="{FF2B5EF4-FFF2-40B4-BE49-F238E27FC236}">
                    <a16:creationId xmlns:a16="http://schemas.microsoft.com/office/drawing/2014/main" xmlns="" id="{537B3F07-4586-D0B8-477E-8A4FE1B61E4A}"/>
                  </a:ext>
                </a:extLst>
              </p:cNvPr>
              <p:cNvSpPr/>
              <p:nvPr/>
            </p:nvSpPr>
            <p:spPr>
              <a:xfrm>
                <a:off x="4427972" y="928675"/>
                <a:ext cx="5299086" cy="1805636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25" name="Rounded Rectangle 14">
                <a:extLst>
                  <a:ext uri="{FF2B5EF4-FFF2-40B4-BE49-F238E27FC236}">
                    <a16:creationId xmlns:a16="http://schemas.microsoft.com/office/drawing/2014/main" xmlns="" id="{CD957FE8-C0D0-F351-D4AF-4154AD0581DA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16718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FC8D7B3-7936-25CA-A7A3-7D9115B3A7F3}"/>
                </a:ext>
              </a:extLst>
            </p:cNvPr>
            <p:cNvSpPr txBox="1"/>
            <p:nvPr/>
          </p:nvSpPr>
          <p:spPr>
            <a:xfrm>
              <a:off x="3729351" y="882666"/>
              <a:ext cx="5072098" cy="128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Susunan</a:t>
              </a:r>
              <a:r>
                <a:rPr lang="en-US" sz="2400" b="1" dirty="0">
                  <a:solidFill>
                    <a:srgbClr val="0070C0"/>
                  </a:solidFill>
                </a:rPr>
                <a:t> kata, </a:t>
              </a:r>
              <a:r>
                <a:rPr lang="en-US" sz="2400" b="1" dirty="0" err="1">
                  <a:solidFill>
                    <a:srgbClr val="0070C0"/>
                  </a:solidFill>
                </a:rPr>
                <a:t>tanda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baca</a:t>
              </a:r>
              <a:r>
                <a:rPr lang="en-US" sz="2400" b="1" dirty="0">
                  <a:solidFill>
                    <a:srgbClr val="0070C0"/>
                  </a:solidFill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</a:rPr>
                <a:t>ejaan</a:t>
              </a:r>
              <a:r>
                <a:rPr lang="en-US" sz="2400" b="1" dirty="0">
                  <a:solidFill>
                    <a:srgbClr val="0070C0"/>
                  </a:solidFill>
                </a:rPr>
                <a:t>, dan </a:t>
              </a:r>
              <a:r>
                <a:rPr lang="en-US" sz="2400" b="1" dirty="0" err="1">
                  <a:solidFill>
                    <a:srgbClr val="0070C0"/>
                  </a:solidFill>
                </a:rPr>
                <a:t>struktur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kalimat</a:t>
              </a:r>
              <a:r>
                <a:rPr lang="id-ID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>
                  <a:solidFill>
                    <a:srgbClr val="008080"/>
                  </a:solidFill>
                </a:rPr>
                <a:t>dalam </a:t>
              </a:r>
              <a:r>
                <a:rPr lang="en-US" sz="2400" b="1" dirty="0" err="1">
                  <a:solidFill>
                    <a:srgbClr val="008080"/>
                  </a:solidFill>
                </a:rPr>
                <a:t>kalimat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efektif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sesuai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kaidah</a:t>
              </a:r>
              <a:r>
                <a:rPr lang="id-ID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72224B"/>
                  </a:solidFill>
                </a:rPr>
                <a:t>penulisan</a:t>
              </a:r>
              <a:r>
                <a:rPr lang="en-US" sz="2400" b="1" dirty="0">
                  <a:solidFill>
                    <a:srgbClr val="72224B"/>
                  </a:solidFill>
                </a:rPr>
                <a:t> Bahasa Indonesia</a:t>
              </a:r>
              <a:r>
                <a:rPr lang="id-ID" sz="2400" b="1" dirty="0">
                  <a:solidFill>
                    <a:srgbClr val="72224B"/>
                  </a:solidFill>
                </a:rPr>
                <a:t>.</a:t>
              </a:r>
              <a:endParaRPr lang="en-US" sz="2400" b="1" dirty="0">
                <a:solidFill>
                  <a:srgbClr val="7222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48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2BD34BFE-4E63-054E-BFAD-3BC1196F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2"/>
            <a:ext cx="9159876" cy="524986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1F619AC-17CB-0AEA-DAD5-90B2187F652C}"/>
              </a:ext>
            </a:extLst>
          </p:cNvPr>
          <p:cNvSpPr txBox="1"/>
          <p:nvPr/>
        </p:nvSpPr>
        <p:spPr>
          <a:xfrm>
            <a:off x="780426" y="1397168"/>
            <a:ext cx="683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Pertama</a:t>
            </a:r>
            <a:r>
              <a:rPr lang="en-US" sz="2800" b="1" dirty="0">
                <a:solidFill>
                  <a:srgbClr val="7030A0"/>
                </a:solidFill>
              </a:rPr>
              <a:t>,</a:t>
            </a:r>
            <a:r>
              <a:rPr lang="id-ID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memiliki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subjek</a:t>
            </a:r>
            <a:r>
              <a:rPr lang="en-US" sz="2800" b="1" dirty="0">
                <a:solidFill>
                  <a:srgbClr val="008080"/>
                </a:solidFill>
              </a:rPr>
              <a:t> (S) dan </a:t>
            </a:r>
            <a:r>
              <a:rPr lang="en-US" sz="2800" b="1" dirty="0" err="1">
                <a:solidFill>
                  <a:srgbClr val="008080"/>
                </a:solidFill>
              </a:rPr>
              <a:t>predikat</a:t>
            </a:r>
            <a:r>
              <a:rPr lang="en-US" sz="2800" b="1" dirty="0">
                <a:solidFill>
                  <a:srgbClr val="008080"/>
                </a:solidFill>
              </a:rPr>
              <a:t> (P) yang </a:t>
            </a:r>
            <a:r>
              <a:rPr lang="en-US" sz="2800" b="1" dirty="0" err="1">
                <a:solidFill>
                  <a:srgbClr val="008080"/>
                </a:solidFill>
              </a:rPr>
              <a:t>digunakan</a:t>
            </a:r>
            <a:r>
              <a:rPr lang="en-US" sz="2800" b="1" dirty="0">
                <a:solidFill>
                  <a:srgbClr val="008080"/>
                </a:solidFill>
              </a:rPr>
              <a:t> dengan </a:t>
            </a:r>
            <a:r>
              <a:rPr lang="en-US" sz="2800" b="1" dirty="0" err="1">
                <a:solidFill>
                  <a:srgbClr val="008080"/>
                </a:solidFill>
              </a:rPr>
              <a:t>tepat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C6308D2-7375-89F7-455E-10D72C08F6B1}"/>
              </a:ext>
            </a:extLst>
          </p:cNvPr>
          <p:cNvSpPr/>
          <p:nvPr/>
        </p:nvSpPr>
        <p:spPr>
          <a:xfrm>
            <a:off x="1265592" y="2893099"/>
            <a:ext cx="1433204" cy="55436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cs typeface="Arial" panose="020B0604020202020204" pitchFamily="34" charset="0"/>
              </a:rPr>
              <a:t>Ibu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C31C830-F091-1901-675A-816CB88E3A9A}"/>
              </a:ext>
            </a:extLst>
          </p:cNvPr>
          <p:cNvSpPr/>
          <p:nvPr/>
        </p:nvSpPr>
        <p:spPr>
          <a:xfrm>
            <a:off x="2954528" y="2887042"/>
            <a:ext cx="1561527" cy="55436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cs typeface="Arial" panose="020B0604020202020204" pitchFamily="34" charset="0"/>
              </a:rPr>
              <a:t>membeli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2AC4329-3B44-4059-247E-624795422F50}"/>
              </a:ext>
            </a:extLst>
          </p:cNvPr>
          <p:cNvSpPr/>
          <p:nvPr/>
        </p:nvSpPr>
        <p:spPr>
          <a:xfrm>
            <a:off x="4812472" y="2884431"/>
            <a:ext cx="2800554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cs typeface="Arial" panose="020B0604020202020204" pitchFamily="34" charset="0"/>
              </a:rPr>
              <a:t>buah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untuk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adik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1F70A81-03B4-CB23-EC35-2CFC8A888A68}"/>
              </a:ext>
            </a:extLst>
          </p:cNvPr>
          <p:cNvSpPr txBox="1"/>
          <p:nvPr/>
        </p:nvSpPr>
        <p:spPr>
          <a:xfrm>
            <a:off x="1762175" y="3435846"/>
            <a:ext cx="44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C3E3B1-CC5F-F123-E4F9-DA1EFC62CCAE}"/>
              </a:ext>
            </a:extLst>
          </p:cNvPr>
          <p:cNvSpPr txBox="1"/>
          <p:nvPr/>
        </p:nvSpPr>
        <p:spPr>
          <a:xfrm>
            <a:off x="3563888" y="3435846"/>
            <a:ext cx="44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1C460D1-7AB7-B904-F34C-80AAC42CF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C5B7E58-E166-168A-EA07-75C9420DAC09}"/>
              </a:ext>
            </a:extLst>
          </p:cNvPr>
          <p:cNvGrpSpPr/>
          <p:nvPr/>
        </p:nvGrpSpPr>
        <p:grpSpPr>
          <a:xfrm>
            <a:off x="416630" y="313481"/>
            <a:ext cx="4731433" cy="661182"/>
            <a:chOff x="685798" y="1838738"/>
            <a:chExt cx="4473837" cy="66118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9897608-0E06-8091-C39F-A17A39AAC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8" y="1838738"/>
              <a:ext cx="4473837" cy="6611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043AD1-D071-7925-0E24-6129CCB891FE}"/>
                </a:ext>
              </a:extLst>
            </p:cNvPr>
            <p:cNvSpPr txBox="1"/>
            <p:nvPr/>
          </p:nvSpPr>
          <p:spPr>
            <a:xfrm>
              <a:off x="685800" y="1946712"/>
              <a:ext cx="4405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>
                  <a:solidFill>
                    <a:srgbClr val="7030A0"/>
                  </a:solidFill>
                </a:rPr>
                <a:t>Terdapat</a:t>
              </a:r>
              <a:r>
                <a:rPr lang="en-US" sz="2800" b="1" dirty="0">
                  <a:solidFill>
                    <a:srgbClr val="7030A0"/>
                  </a:solidFill>
                </a:rPr>
                <a:t> </a:t>
              </a:r>
              <a:r>
                <a:rPr lang="en-US" sz="2800" b="1" dirty="0">
                  <a:solidFill>
                    <a:srgbClr val="008080"/>
                  </a:solidFill>
                </a:rPr>
                <a:t>4 </a:t>
              </a:r>
              <a:r>
                <a:rPr lang="en-US" sz="2800" b="1" dirty="0" err="1">
                  <a:solidFill>
                    <a:srgbClr val="008080"/>
                  </a:solidFill>
                </a:rPr>
                <a:t>ciri</a:t>
              </a:r>
              <a:r>
                <a:rPr lang="en-US" sz="2800" b="1" dirty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kalimat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efektif</a:t>
              </a:r>
              <a:r>
                <a:rPr lang="en-US" sz="2800" b="1" dirty="0">
                  <a:solidFill>
                    <a:srgbClr val="FF0066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406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2BD34BFE-4E63-054E-BFAD-3BC1196F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2"/>
            <a:ext cx="9159876" cy="5249861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16630" y="313481"/>
            <a:ext cx="4731433" cy="661182"/>
            <a:chOff x="685798" y="1838738"/>
            <a:chExt cx="4473837" cy="6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8" y="1838738"/>
              <a:ext cx="4473837" cy="6611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1946712"/>
              <a:ext cx="4405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>
                  <a:solidFill>
                    <a:srgbClr val="7030A0"/>
                  </a:solidFill>
                </a:rPr>
                <a:t>Terdapat</a:t>
              </a:r>
              <a:r>
                <a:rPr lang="en-US" sz="2800" b="1" dirty="0">
                  <a:solidFill>
                    <a:srgbClr val="7030A0"/>
                  </a:solidFill>
                </a:rPr>
                <a:t> </a:t>
              </a:r>
              <a:r>
                <a:rPr lang="en-US" sz="2800" b="1" dirty="0">
                  <a:solidFill>
                    <a:srgbClr val="008080"/>
                  </a:solidFill>
                </a:rPr>
                <a:t>4 </a:t>
              </a:r>
              <a:r>
                <a:rPr lang="en-US" sz="2800" b="1" dirty="0" err="1">
                  <a:solidFill>
                    <a:srgbClr val="008080"/>
                  </a:solidFill>
                </a:rPr>
                <a:t>ciri</a:t>
              </a:r>
              <a:r>
                <a:rPr lang="en-US" sz="2800" b="1" dirty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kalimat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efektif</a:t>
              </a:r>
              <a:r>
                <a:rPr lang="en-US" sz="2800" b="1" dirty="0">
                  <a:solidFill>
                    <a:srgbClr val="FF0066"/>
                  </a:solidFill>
                </a:rPr>
                <a:t>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1C460D1-7AB7-B904-F34C-80AAC42CF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92391E-E127-140F-7532-C85AB0A4F70C}"/>
              </a:ext>
            </a:extLst>
          </p:cNvPr>
          <p:cNvSpPr txBox="1"/>
          <p:nvPr/>
        </p:nvSpPr>
        <p:spPr>
          <a:xfrm>
            <a:off x="350110" y="111567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Kedua</a:t>
            </a:r>
            <a:r>
              <a:rPr lang="en-US" sz="2800" b="1" dirty="0">
                <a:solidFill>
                  <a:srgbClr val="7030A0"/>
                </a:solidFill>
              </a:rPr>
              <a:t>,</a:t>
            </a:r>
            <a:r>
              <a:rPr lang="id-ID" sz="2800" b="1" dirty="0">
                <a:solidFill>
                  <a:srgbClr val="008080"/>
                </a:solidFill>
              </a:rPr>
              <a:t> </a:t>
            </a:r>
            <a:r>
              <a:rPr lang="sv-SE" sz="2800" b="1" dirty="0">
                <a:solidFill>
                  <a:srgbClr val="008080"/>
                </a:solidFill>
              </a:rPr>
              <a:t>tidak mengulang kata yang maknanya sama.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xmlns="" id="{67D6C40A-6900-D5AD-B72E-665889A0DA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30204" y="3450781"/>
            <a:ext cx="914400" cy="914400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xmlns="" id="{51D1ADC9-FDF0-2738-676D-B6B58D6EED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30204" y="227965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DFCF71-D8E9-9E38-667C-9D0E82BB7F38}"/>
              </a:ext>
            </a:extLst>
          </p:cNvPr>
          <p:cNvSpPr txBox="1"/>
          <p:nvPr/>
        </p:nvSpPr>
        <p:spPr>
          <a:xfrm>
            <a:off x="467544" y="2201962"/>
            <a:ext cx="6768750" cy="105560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Ada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banyak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macam-macam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cendera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mata</a:t>
            </a:r>
            <a:r>
              <a:rPr lang="en-US" sz="2800" b="1" dirty="0"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cs typeface="Arial" panose="020B0604020202020204" pitchFamily="34" charset="0"/>
              </a:rPr>
              <a:t>dijual</a:t>
            </a:r>
            <a:r>
              <a:rPr lang="en-US" sz="2800" b="1" dirty="0"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cs typeface="Arial" panose="020B0604020202020204" pitchFamily="34" charset="0"/>
              </a:rPr>
              <a:t>toko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itu</a:t>
            </a:r>
            <a:r>
              <a:rPr lang="en-US" sz="28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2C04C8-0C10-2C92-77ED-AA6065393AF5}"/>
              </a:ext>
            </a:extLst>
          </p:cNvPr>
          <p:cNvSpPr txBox="1"/>
          <p:nvPr/>
        </p:nvSpPr>
        <p:spPr>
          <a:xfrm>
            <a:off x="467544" y="3429369"/>
            <a:ext cx="6768750" cy="105560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cs typeface="Arial" panose="020B0604020202020204" pitchFamily="34" charset="0"/>
              </a:rPr>
              <a:t>Ada </a:t>
            </a:r>
            <a:r>
              <a:rPr lang="pt-BR" sz="2800" b="1" dirty="0">
                <a:solidFill>
                  <a:srgbClr val="00B050"/>
                </a:solidFill>
                <a:cs typeface="Arial" panose="020B0604020202020204" pitchFamily="34" charset="0"/>
              </a:rPr>
              <a:t>macam-macam</a:t>
            </a:r>
            <a:r>
              <a:rPr lang="pt-BR" sz="2800" b="1" dirty="0">
                <a:cs typeface="Arial" panose="020B0604020202020204" pitchFamily="34" charset="0"/>
              </a:rPr>
              <a:t> cendera mata yang dijual di toko itu.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2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2BD34BFE-4E63-054E-BFAD-3BC1196F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2"/>
            <a:ext cx="9159876" cy="5249861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16630" y="313481"/>
            <a:ext cx="4731433" cy="661182"/>
            <a:chOff x="685798" y="1838738"/>
            <a:chExt cx="4473837" cy="6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8" y="1838738"/>
              <a:ext cx="4473837" cy="6611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1946712"/>
              <a:ext cx="4405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>
                  <a:solidFill>
                    <a:srgbClr val="7030A0"/>
                  </a:solidFill>
                </a:rPr>
                <a:t>Terdapat</a:t>
              </a:r>
              <a:r>
                <a:rPr lang="en-US" sz="2800" b="1" dirty="0">
                  <a:solidFill>
                    <a:srgbClr val="7030A0"/>
                  </a:solidFill>
                </a:rPr>
                <a:t> </a:t>
              </a:r>
              <a:r>
                <a:rPr lang="en-US" sz="2800" b="1" dirty="0">
                  <a:solidFill>
                    <a:srgbClr val="008080"/>
                  </a:solidFill>
                </a:rPr>
                <a:t>4 </a:t>
              </a:r>
              <a:r>
                <a:rPr lang="en-US" sz="2800" b="1" dirty="0" err="1">
                  <a:solidFill>
                    <a:srgbClr val="008080"/>
                  </a:solidFill>
                </a:rPr>
                <a:t>ciri</a:t>
              </a:r>
              <a:r>
                <a:rPr lang="en-US" sz="2800" b="1" dirty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kalimat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efektif</a:t>
              </a:r>
              <a:r>
                <a:rPr lang="en-US" sz="2800" b="1" dirty="0">
                  <a:solidFill>
                    <a:srgbClr val="FF0066"/>
                  </a:solidFill>
                </a:rPr>
                <a:t>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1C460D1-7AB7-B904-F34C-80AAC42CF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F8AD82-400D-D625-3511-1565AF4BB75F}"/>
              </a:ext>
            </a:extLst>
          </p:cNvPr>
          <p:cNvSpPr txBox="1"/>
          <p:nvPr/>
        </p:nvSpPr>
        <p:spPr>
          <a:xfrm>
            <a:off x="426722" y="11600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Ketiga</a:t>
            </a:r>
            <a:r>
              <a:rPr lang="en-US" sz="2800" b="1" dirty="0">
                <a:solidFill>
                  <a:srgbClr val="7030A0"/>
                </a:solidFill>
              </a:rPr>
              <a:t>,</a:t>
            </a:r>
            <a:r>
              <a:rPr lang="id-ID" sz="2800" b="1" dirty="0">
                <a:solidFill>
                  <a:srgbClr val="008080"/>
                </a:solidFill>
              </a:rPr>
              <a:t> </a:t>
            </a:r>
            <a:r>
              <a:rPr lang="sv-SE" sz="2800" b="1" dirty="0">
                <a:solidFill>
                  <a:srgbClr val="008080"/>
                </a:solidFill>
              </a:rPr>
              <a:t>singkat dan jelas.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B6AFC8-2603-5F52-ED11-EA07898728E7}"/>
              </a:ext>
            </a:extLst>
          </p:cNvPr>
          <p:cNvSpPr txBox="1"/>
          <p:nvPr/>
        </p:nvSpPr>
        <p:spPr>
          <a:xfrm>
            <a:off x="577832" y="2042150"/>
            <a:ext cx="6525866" cy="105560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id-ID" sz="2800" b="1" dirty="0">
                <a:solidFill>
                  <a:srgbClr val="FF0000"/>
                </a:solidFill>
              </a:rPr>
              <a:t>Bagi</a:t>
            </a:r>
            <a:r>
              <a:rPr lang="id-ID" sz="2800" b="1" dirty="0"/>
              <a:t> seluruh siswa </a:t>
            </a:r>
            <a:r>
              <a:rPr lang="id-ID" sz="2800" b="1" dirty="0">
                <a:solidFill>
                  <a:srgbClr val="FF0000"/>
                </a:solidFill>
              </a:rPr>
              <a:t>diharuskan</a:t>
            </a:r>
            <a:r>
              <a:rPr lang="id-ID" sz="2800" b="1" dirty="0"/>
              <a:t> hadir tepat waktu.</a:t>
            </a:r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0EA9379-3DD0-DF14-D48A-4868E5D86844}"/>
              </a:ext>
            </a:extLst>
          </p:cNvPr>
          <p:cNvSpPr txBox="1"/>
          <p:nvPr/>
        </p:nvSpPr>
        <p:spPr>
          <a:xfrm>
            <a:off x="577832" y="3289259"/>
            <a:ext cx="652586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id-ID" sz="2800" b="1" dirty="0"/>
              <a:t>Seluruh siswa </a:t>
            </a:r>
            <a:r>
              <a:rPr lang="id-ID" sz="2800" b="1" dirty="0">
                <a:solidFill>
                  <a:srgbClr val="00B050"/>
                </a:solidFill>
              </a:rPr>
              <a:t>harus</a:t>
            </a:r>
            <a:r>
              <a:rPr lang="id-ID" sz="2800" b="1" dirty="0"/>
              <a:t> hadir tepat waktu.</a:t>
            </a:r>
            <a:endParaRPr lang="en-US" sz="2800" b="1" dirty="0"/>
          </a:p>
        </p:txBody>
      </p:sp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xmlns="" id="{48AF984A-2FE3-DBF2-66D5-BC2084CCD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40492" y="2047151"/>
            <a:ext cx="914400" cy="91440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xmlns="" id="{AC0582FB-5280-FB85-4A90-45D34626AD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40492" y="3218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8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-1" y="-151614"/>
            <a:ext cx="9180513" cy="53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69"/>
            <a:ext cx="9180512" cy="556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958" y="98757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Pesan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dari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cuplikan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dongeng</a:t>
            </a:r>
            <a:r>
              <a:rPr lang="en-US" sz="2400" b="1" dirty="0">
                <a:solidFill>
                  <a:schemeClr val="accent2"/>
                </a:solidFill>
              </a:rPr>
              <a:t> “</a:t>
            </a:r>
            <a:r>
              <a:rPr lang="en-US" sz="2800" b="1" dirty="0">
                <a:solidFill>
                  <a:srgbClr val="0070C0"/>
                </a:solidFill>
              </a:rPr>
              <a:t>Si </a:t>
            </a:r>
            <a:r>
              <a:rPr lang="en-US" sz="2800" b="1" dirty="0" err="1">
                <a:solidFill>
                  <a:srgbClr val="0070C0"/>
                </a:solidFill>
              </a:rPr>
              <a:t>Kancil</a:t>
            </a:r>
            <a:r>
              <a:rPr lang="en-US" sz="2800" b="1" dirty="0">
                <a:solidFill>
                  <a:srgbClr val="0070C0"/>
                </a:solidFill>
              </a:rPr>
              <a:t> dan Kura - </a:t>
            </a:r>
            <a:r>
              <a:rPr lang="en-US" sz="2800" b="1" dirty="0" err="1">
                <a:solidFill>
                  <a:srgbClr val="0070C0"/>
                </a:solidFill>
              </a:rPr>
              <a:t>Kuara</a:t>
            </a:r>
            <a:r>
              <a:rPr lang="en-US" sz="2400" b="1" dirty="0">
                <a:solidFill>
                  <a:schemeClr val="accent2"/>
                </a:solidFill>
              </a:rPr>
              <a:t>”: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175" y="200987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Tetap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menerapkan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rendah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meremehkan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kemampuan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seseorang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Tetap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berusaha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dalam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keadaan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apapun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karena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hasil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mengkhianati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usaha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2BD34BFE-4E63-054E-BFAD-3BC1196F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2"/>
            <a:ext cx="9159876" cy="5249861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16630" y="313481"/>
            <a:ext cx="4731433" cy="661182"/>
            <a:chOff x="685798" y="1838738"/>
            <a:chExt cx="4473837" cy="6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8" y="1838738"/>
              <a:ext cx="4473837" cy="6611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1946712"/>
              <a:ext cx="4405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>
                  <a:solidFill>
                    <a:srgbClr val="7030A0"/>
                  </a:solidFill>
                </a:rPr>
                <a:t>Terdapat</a:t>
              </a:r>
              <a:r>
                <a:rPr lang="en-US" sz="2800" b="1" dirty="0">
                  <a:solidFill>
                    <a:srgbClr val="7030A0"/>
                  </a:solidFill>
                </a:rPr>
                <a:t> </a:t>
              </a:r>
              <a:r>
                <a:rPr lang="en-US" sz="2800" b="1" dirty="0">
                  <a:solidFill>
                    <a:srgbClr val="008080"/>
                  </a:solidFill>
                </a:rPr>
                <a:t>4 </a:t>
              </a:r>
              <a:r>
                <a:rPr lang="en-US" sz="2800" b="1" dirty="0" err="1">
                  <a:solidFill>
                    <a:srgbClr val="008080"/>
                  </a:solidFill>
                </a:rPr>
                <a:t>ciri</a:t>
              </a:r>
              <a:r>
                <a:rPr lang="en-US" sz="2800" b="1" dirty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kalimat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efektif</a:t>
              </a:r>
              <a:r>
                <a:rPr lang="en-US" sz="2800" b="1" dirty="0">
                  <a:solidFill>
                    <a:srgbClr val="FF0066"/>
                  </a:solidFill>
                </a:rPr>
                <a:t>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1C460D1-7AB7-B904-F34C-80AAC42CF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CDA569-1E07-54CF-4303-FAEF2D3B17D0}"/>
              </a:ext>
            </a:extLst>
          </p:cNvPr>
          <p:cNvSpPr txBox="1"/>
          <p:nvPr/>
        </p:nvSpPr>
        <p:spPr>
          <a:xfrm>
            <a:off x="413537" y="1064299"/>
            <a:ext cx="780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Keempat</a:t>
            </a:r>
            <a:r>
              <a:rPr lang="en-US" sz="2800" b="1" dirty="0">
                <a:solidFill>
                  <a:srgbClr val="7030A0"/>
                </a:solidFill>
              </a:rPr>
              <a:t>,</a:t>
            </a:r>
            <a:r>
              <a:rPr lang="id-ID" sz="2800" b="1" dirty="0">
                <a:solidFill>
                  <a:srgbClr val="008080"/>
                </a:solidFill>
              </a:rPr>
              <a:t> </a:t>
            </a:r>
            <a:r>
              <a:rPr lang="sv-SE" sz="2800" b="1" dirty="0">
                <a:solidFill>
                  <a:srgbClr val="008080"/>
                </a:solidFill>
              </a:rPr>
              <a:t>bagi seluruh siswa diharuskan hadir tepat waktu.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F5A839-6173-004B-A2D9-393EC5E8784A}"/>
              </a:ext>
            </a:extLst>
          </p:cNvPr>
          <p:cNvSpPr txBox="1"/>
          <p:nvPr/>
        </p:nvSpPr>
        <p:spPr>
          <a:xfrm>
            <a:off x="607398" y="2229781"/>
            <a:ext cx="6224530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/>
              <a:t>Orang itu terlihat seperti</a:t>
            </a:r>
            <a:r>
              <a:rPr lang="id-ID" sz="2800" b="1" dirty="0">
                <a:solidFill>
                  <a:srgbClr val="FF0000"/>
                </a:solidFill>
              </a:rPr>
              <a:t> beruang.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3C1693-4FC5-BCBE-838A-D005620C2B80}"/>
              </a:ext>
            </a:extLst>
          </p:cNvPr>
          <p:cNvSpPr txBox="1"/>
          <p:nvPr/>
        </p:nvSpPr>
        <p:spPr>
          <a:xfrm>
            <a:off x="607398" y="3072225"/>
            <a:ext cx="6141403" cy="105560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id-ID" sz="2800" b="1" dirty="0"/>
              <a:t>Orang itu terlihat </a:t>
            </a:r>
            <a:r>
              <a:rPr lang="id-ID" sz="2800" b="1" dirty="0">
                <a:solidFill>
                  <a:srgbClr val="00B050"/>
                </a:solidFill>
              </a:rPr>
              <a:t>memiliki banyak uang.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xmlns="" id="{D6A40BDD-D42D-3E3D-6D5D-42AADD674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54716" y="2103701"/>
            <a:ext cx="914400" cy="9144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xmlns="" id="{93D5D568-9834-519C-645E-1B74975A14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54716" y="3266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5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ere\KONTEN QR\BACKGROUND\kuning.jpg">
            <a:extLst>
              <a:ext uri="{FF2B5EF4-FFF2-40B4-BE49-F238E27FC236}">
                <a16:creationId xmlns:a16="http://schemas.microsoft.com/office/drawing/2014/main" xmlns="" id="{659456FC-DD1F-DEEC-6430-C196FECFF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-77086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xmlns="" id="{F2554235-FA5C-1815-14C5-E71FFD06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389476" y="895325"/>
            <a:ext cx="2811472" cy="398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D6E749-62F7-4321-E036-85EBC8C456F7}"/>
              </a:ext>
            </a:extLst>
          </p:cNvPr>
          <p:cNvSpPr txBox="1"/>
          <p:nvPr/>
        </p:nvSpPr>
        <p:spPr>
          <a:xfrm>
            <a:off x="1009360" y="963930"/>
            <a:ext cx="487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</a:rPr>
              <a:t>Manakah yang menunjukkan kalimat efektif?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23EEA7-93F7-A177-105E-A29CF7E9EDA0}"/>
              </a:ext>
            </a:extLst>
          </p:cNvPr>
          <p:cNvSpPr txBox="1"/>
          <p:nvPr/>
        </p:nvSpPr>
        <p:spPr>
          <a:xfrm>
            <a:off x="1002603" y="2011181"/>
            <a:ext cx="5163136" cy="98750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8080"/>
              </a:buClr>
              <a:buFont typeface="+mj-lt"/>
              <a:buAutoNum type="arabicPeriod"/>
            </a:pPr>
            <a:r>
              <a:rPr lang="id-ID" sz="2600" b="1" dirty="0">
                <a:solidFill>
                  <a:srgbClr val="002060"/>
                </a:solidFill>
              </a:rPr>
              <a:t>Banyak wisatawan datang ke Bunaken untuk menyelam.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31CA6B-E113-0A90-14A1-57897F169A28}"/>
              </a:ext>
            </a:extLst>
          </p:cNvPr>
          <p:cNvSpPr txBox="1"/>
          <p:nvPr/>
        </p:nvSpPr>
        <p:spPr>
          <a:xfrm>
            <a:off x="1002604" y="3192066"/>
            <a:ext cx="5163135" cy="98750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80"/>
              </a:buClr>
              <a:buFont typeface="+mj-lt"/>
              <a:buAutoNum type="arabicPeriod" startAt="2"/>
            </a:pPr>
            <a:r>
              <a:rPr lang="id-ID" sz="2600" b="1" dirty="0">
                <a:solidFill>
                  <a:srgbClr val="002060"/>
                </a:solidFill>
              </a:rPr>
              <a:t>Banyak para wisawatan datang ke Bunaken untuk menyelam.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1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-77086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BF4F51D-F8F0-4D5A-B779-0D3A230BCBDA}"/>
              </a:ext>
            </a:extLst>
          </p:cNvPr>
          <p:cNvGrpSpPr/>
          <p:nvPr/>
        </p:nvGrpSpPr>
        <p:grpSpPr>
          <a:xfrm>
            <a:off x="3572627" y="1903118"/>
            <a:ext cx="4912045" cy="2231625"/>
            <a:chOff x="3571868" y="706382"/>
            <a:chExt cx="5471509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19237D4-6652-AF45-11EF-325DC66B30A2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1" name="Rounded Rectangle 13">
                <a:extLst>
                  <a:ext uri="{FF2B5EF4-FFF2-40B4-BE49-F238E27FC236}">
                    <a16:creationId xmlns:a16="http://schemas.microsoft.com/office/drawing/2014/main" xmlns="" id="{B47A34E5-F04D-90A5-04CB-5DA51070BD5E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/>
              </a:p>
            </p:txBody>
          </p:sp>
          <p:sp>
            <p:nvSpPr>
              <p:cNvPr id="12" name="Rounded Rectangle 14">
                <a:extLst>
                  <a:ext uri="{FF2B5EF4-FFF2-40B4-BE49-F238E27FC236}">
                    <a16:creationId xmlns:a16="http://schemas.microsoft.com/office/drawing/2014/main" xmlns="" id="{804CF9CB-4563-281D-7ECB-4547648D73DC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443E2E5-5932-BF27-0490-003E9F381069}"/>
                </a:ext>
              </a:extLst>
            </p:cNvPr>
            <p:cNvSpPr txBox="1"/>
            <p:nvPr/>
          </p:nvSpPr>
          <p:spPr>
            <a:xfrm>
              <a:off x="3899843" y="823354"/>
              <a:ext cx="5143534" cy="871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Kalimat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efektif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ditunjukkan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 oleh no 1 </a:t>
              </a: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karena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memiliki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kalimat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 yang</a:t>
              </a:r>
              <a:r>
                <a:rPr lang="en-US" sz="2800" b="1" dirty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singkat</a:t>
              </a:r>
              <a:r>
                <a:rPr lang="en-US" sz="2800" b="1" dirty="0">
                  <a:solidFill>
                    <a:srgbClr val="FF0000"/>
                  </a:solidFill>
                </a:rPr>
                <a:t> dan </a:t>
              </a:r>
              <a:r>
                <a:rPr lang="en-US" sz="2800" b="1" dirty="0" err="1">
                  <a:solidFill>
                    <a:srgbClr val="FF0000"/>
                  </a:solidFill>
                </a:rPr>
                <a:t>jelas</a:t>
              </a:r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C5BAE5-7099-F931-6153-2FDC0C02745C}"/>
              </a:ext>
            </a:extLst>
          </p:cNvPr>
          <p:cNvSpPr txBox="1"/>
          <p:nvPr/>
        </p:nvSpPr>
        <p:spPr>
          <a:xfrm>
            <a:off x="3700895" y="607516"/>
            <a:ext cx="494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90033"/>
                </a:solidFill>
              </a:rPr>
              <a:t>Jawaban</a:t>
            </a:r>
            <a:r>
              <a:rPr lang="en-US" sz="3600" b="1" dirty="0">
                <a:solidFill>
                  <a:srgbClr val="990033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dari</a:t>
            </a:r>
            <a:r>
              <a:rPr lang="en-US" sz="3600" b="1" dirty="0">
                <a:solidFill>
                  <a:srgbClr val="990033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soal</a:t>
            </a:r>
            <a:r>
              <a:rPr lang="en-US" sz="3600" b="1" dirty="0">
                <a:solidFill>
                  <a:srgbClr val="990033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tersebut</a:t>
            </a:r>
            <a:endParaRPr lang="en-US" sz="3600" b="1" dirty="0">
              <a:solidFill>
                <a:srgbClr val="00808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D400123-F7B1-7BF7-4E67-B19139A1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2424"/>
          <a:stretch>
            <a:fillRect/>
          </a:stretch>
        </p:blipFill>
        <p:spPr bwMode="auto">
          <a:xfrm flipH="1">
            <a:off x="-196926" y="929539"/>
            <a:ext cx="2930950" cy="41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226"/>
    </mc:Choice>
    <mc:Fallback xmlns="">
      <p:transition advClick="0" advTm="2822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-77086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C5BAE5-7099-F931-6153-2FDC0C02745C}"/>
              </a:ext>
            </a:extLst>
          </p:cNvPr>
          <p:cNvSpPr txBox="1"/>
          <p:nvPr/>
        </p:nvSpPr>
        <p:spPr>
          <a:xfrm>
            <a:off x="2979819" y="748089"/>
            <a:ext cx="5867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Ayo, </a:t>
            </a:r>
            <a:r>
              <a:rPr lang="en-US" sz="2800" b="1" dirty="0" err="1">
                <a:solidFill>
                  <a:srgbClr val="990033"/>
                </a:solidFill>
              </a:rPr>
              <a:t>coba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tentukan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manakah</a:t>
            </a:r>
            <a:r>
              <a:rPr lang="en-US" sz="2800" b="1" dirty="0">
                <a:solidFill>
                  <a:srgbClr val="990033"/>
                </a:solidFill>
              </a:rPr>
              <a:t> yang </a:t>
            </a:r>
            <a:r>
              <a:rPr lang="en-US" sz="2800" b="1" dirty="0" err="1">
                <a:solidFill>
                  <a:srgbClr val="990033"/>
                </a:solidFill>
              </a:rPr>
              <a:t>merupakan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kalimat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efektif</a:t>
            </a:r>
            <a:r>
              <a:rPr lang="en-US" sz="2800" b="1" dirty="0">
                <a:solidFill>
                  <a:srgbClr val="990033"/>
                </a:solidFill>
              </a:rPr>
              <a:t>?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52BC10-F83D-B5C8-C671-86CD61CFA5FA}"/>
              </a:ext>
            </a:extLst>
          </p:cNvPr>
          <p:cNvSpPr txBox="1"/>
          <p:nvPr/>
        </p:nvSpPr>
        <p:spPr>
          <a:xfrm>
            <a:off x="3575918" y="1805583"/>
            <a:ext cx="5048537" cy="153233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2060"/>
                </a:solidFill>
              </a:rPr>
              <a:t>Putri </a:t>
            </a:r>
            <a:r>
              <a:rPr lang="en-US" sz="2800" b="1" dirty="0" err="1">
                <a:solidFill>
                  <a:srgbClr val="002060"/>
                </a:solidFill>
              </a:rPr>
              <a:t>mengiris</a:t>
            </a:r>
            <a:r>
              <a:rPr lang="en-US" sz="2800" b="1" dirty="0">
                <a:solidFill>
                  <a:srgbClr val="002060"/>
                </a:solidFill>
              </a:rPr>
              <a:t> dan </a:t>
            </a:r>
            <a:r>
              <a:rPr lang="en-US" sz="2800" b="1" dirty="0" err="1">
                <a:solidFill>
                  <a:srgbClr val="002060"/>
                </a:solidFill>
              </a:rPr>
              <a:t>memotong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sayuran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wortel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dengan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cepat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sekali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0410AA-F8DE-0018-E85B-4290757B70AA}"/>
              </a:ext>
            </a:extLst>
          </p:cNvPr>
          <p:cNvSpPr txBox="1"/>
          <p:nvPr/>
        </p:nvSpPr>
        <p:spPr>
          <a:xfrm>
            <a:off x="3575918" y="3490030"/>
            <a:ext cx="5048537" cy="105560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80"/>
              </a:buClr>
              <a:buFont typeface="+mj-lt"/>
              <a:buAutoNum type="arabicPeriod" startAt="2"/>
            </a:pPr>
            <a:r>
              <a:rPr lang="id-ID" sz="2800" b="1" dirty="0">
                <a:solidFill>
                  <a:srgbClr val="002060"/>
                </a:solidFill>
              </a:rPr>
              <a:t>B</a:t>
            </a:r>
            <a:r>
              <a:rPr lang="en-US" sz="2800" b="1" dirty="0">
                <a:solidFill>
                  <a:srgbClr val="002060"/>
                </a:solidFill>
              </a:rPr>
              <a:t>uku </a:t>
            </a:r>
            <a:r>
              <a:rPr lang="en-US" sz="2800" b="1" dirty="0" err="1">
                <a:solidFill>
                  <a:srgbClr val="002060"/>
                </a:solidFill>
              </a:rPr>
              <a:t>itu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sudah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saya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baca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tiga</a:t>
            </a:r>
            <a:r>
              <a:rPr lang="en-US" sz="2800" b="1" dirty="0">
                <a:solidFill>
                  <a:srgbClr val="002060"/>
                </a:solidFill>
              </a:rPr>
              <a:t> kali.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8A9BA02-4414-58F7-081C-2953B98F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2424"/>
          <a:stretch>
            <a:fillRect/>
          </a:stretch>
        </p:blipFill>
        <p:spPr bwMode="auto">
          <a:xfrm flipH="1">
            <a:off x="488161" y="1261561"/>
            <a:ext cx="2491657" cy="353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9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226"/>
    </mc:Choice>
    <mc:Fallback xmlns="">
      <p:transition advClick="0" advTm="2822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80962" y="214296"/>
            <a:ext cx="5848360" cy="733044"/>
            <a:chOff x="152400" y="214296"/>
            <a:chExt cx="584836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84836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038732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Puisi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976" y="1194021"/>
            <a:ext cx="598039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i-FI" sz="2400" dirty="0"/>
              <a:t>karya sastra berisi ungkapan perasaan yang menggunakan kata - kata indah</a:t>
            </a:r>
            <a:r>
              <a:rPr lang="id-ID" sz="2400" dirty="0">
                <a:latin typeface="+mj-lt"/>
                <a:cs typeface="Arial" panose="020B0604020202020204" pitchFamily="34" charset="0"/>
              </a:rPr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976" y="3296172"/>
            <a:ext cx="403501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Baris dalam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disebut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larik</a:t>
            </a:r>
            <a:r>
              <a:rPr lang="id-ID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2A20A3-8E31-23A0-A279-0C2CDCC85496}"/>
              </a:ext>
            </a:extLst>
          </p:cNvPr>
          <p:cNvSpPr txBox="1"/>
          <p:nvPr/>
        </p:nvSpPr>
        <p:spPr>
          <a:xfrm>
            <a:off x="464976" y="2216234"/>
            <a:ext cx="598039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ditulis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dalam </a:t>
            </a:r>
            <a:r>
              <a:rPr lang="en-US" sz="2400" dirty="0"/>
              <a:t>baris-baris kata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80"/>
                </a:solidFill>
              </a:rPr>
              <a:t>bait</a:t>
            </a:r>
            <a:r>
              <a:rPr lang="id-ID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D12E62-CF98-BEB2-D416-D00B956292AD}"/>
              </a:ext>
            </a:extLst>
          </p:cNvPr>
          <p:cNvSpPr txBox="1"/>
          <p:nvPr/>
        </p:nvSpPr>
        <p:spPr>
          <a:xfrm>
            <a:off x="1947227" y="3864062"/>
            <a:ext cx="4035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Puisi</a:t>
            </a:r>
            <a:r>
              <a:rPr lang="en-US" sz="2400" dirty="0"/>
              <a:t> dapat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atau beberapa </a:t>
            </a:r>
            <a:r>
              <a:rPr lang="en-US" sz="2400" b="1" dirty="0">
                <a:solidFill>
                  <a:srgbClr val="008080"/>
                </a:solidFill>
              </a:rPr>
              <a:t>bait</a:t>
            </a:r>
            <a:r>
              <a:rPr lang="en-US" sz="2400" dirty="0"/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514A0DA-C6DC-5121-FF7A-9D91D2C38B75}"/>
              </a:ext>
            </a:extLst>
          </p:cNvPr>
          <p:cNvCxnSpPr/>
          <p:nvPr/>
        </p:nvCxnSpPr>
        <p:spPr>
          <a:xfrm>
            <a:off x="5076056" y="2931790"/>
            <a:ext cx="0" cy="932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57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76285" y="610557"/>
            <a:ext cx="3071834" cy="41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2820" y="539138"/>
            <a:ext cx="52565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Unsur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pembangun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EE658C"/>
                </a:solidFill>
              </a:rPr>
              <a:t>Tema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gagasan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pokok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pembuatan</a:t>
            </a:r>
            <a:r>
              <a:rPr lang="en-US" sz="2400" dirty="0"/>
              <a:t> </a:t>
            </a:r>
            <a:r>
              <a:rPr lang="en-US" sz="2400" dirty="0" err="1"/>
              <a:t>puisi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EE658C"/>
                </a:solidFill>
              </a:rPr>
              <a:t>Diksi</a:t>
            </a:r>
            <a:r>
              <a:rPr lang="en-US" sz="2400" dirty="0">
                <a:solidFill>
                  <a:srgbClr val="EE658C"/>
                </a:solidFill>
              </a:rPr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pilihan</a:t>
            </a:r>
            <a:r>
              <a:rPr lang="en-US" sz="2400" b="1" dirty="0">
                <a:solidFill>
                  <a:srgbClr val="EE658C"/>
                </a:solidFill>
              </a:rPr>
              <a:t> kata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B77741-C32A-CC40-9C74-6B23A0A00BF2}"/>
              </a:ext>
            </a:extLst>
          </p:cNvPr>
          <p:cNvSpPr txBox="1"/>
          <p:nvPr/>
        </p:nvSpPr>
        <p:spPr>
          <a:xfrm>
            <a:off x="3503086" y="1849546"/>
            <a:ext cx="4309274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Contoh: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Tema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Keindahan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Alam</a:t>
            </a:r>
            <a:r>
              <a:rPr lang="id-ID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80D4D3-91CC-7E28-8D81-7805B5B42DE7}"/>
              </a:ext>
            </a:extLst>
          </p:cNvPr>
          <p:cNvSpPr txBox="1"/>
          <p:nvPr/>
        </p:nvSpPr>
        <p:spPr>
          <a:xfrm>
            <a:off x="3503086" y="2968447"/>
            <a:ext cx="438128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Contoh: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US" sz="2400" b="1" dirty="0" err="1">
                <a:solidFill>
                  <a:srgbClr val="008080"/>
                </a:solidFill>
              </a:rPr>
              <a:t>inar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mentari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tersenyum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menyinari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bumi</a:t>
            </a:r>
            <a:r>
              <a:rPr lang="id-ID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51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52536" y="611043"/>
            <a:ext cx="3071834" cy="41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565406"/>
            <a:ext cx="5655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Unsur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pembangun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>
                <a:solidFill>
                  <a:srgbClr val="EE658C"/>
                </a:solidFill>
              </a:rPr>
              <a:t>Rima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persamaan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bunyi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akhir</a:t>
            </a:r>
            <a:r>
              <a:rPr lang="en-US" sz="2400" b="1" dirty="0">
                <a:solidFill>
                  <a:srgbClr val="EE658C"/>
                </a:solidFill>
              </a:rPr>
              <a:t> baris </a:t>
            </a:r>
            <a:r>
              <a:rPr lang="en-US" sz="2400" dirty="0"/>
              <a:t>pada </a:t>
            </a:r>
            <a:r>
              <a:rPr lang="en-US" sz="2400" dirty="0" err="1"/>
              <a:t>puisi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EE658C"/>
                </a:solidFill>
              </a:rPr>
              <a:t>Amanat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58C"/>
                </a:solidFill>
              </a:rPr>
              <a:t>pesan</a:t>
            </a:r>
            <a:r>
              <a:rPr lang="en-US" sz="2400" b="1" dirty="0">
                <a:solidFill>
                  <a:srgbClr val="EE658C"/>
                </a:solidFill>
              </a:rPr>
              <a:t> yang </a:t>
            </a:r>
            <a:r>
              <a:rPr lang="en-US" sz="2400" b="1" dirty="0" err="1">
                <a:solidFill>
                  <a:srgbClr val="EE658C"/>
                </a:solidFill>
              </a:rPr>
              <a:t>disampaikan</a:t>
            </a:r>
            <a:r>
              <a:rPr lang="en-US" sz="2400" b="1" dirty="0">
                <a:solidFill>
                  <a:srgbClr val="EE658C"/>
                </a:solidFill>
              </a:rPr>
              <a:t> </a:t>
            </a:r>
            <a:r>
              <a:rPr lang="en-US" sz="2400" dirty="0"/>
              <a:t>dalam </a:t>
            </a:r>
            <a:r>
              <a:rPr lang="en-US" sz="2400" dirty="0" err="1"/>
              <a:t>puisi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B77741-C32A-CC40-9C74-6B23A0A00BF2}"/>
              </a:ext>
            </a:extLst>
          </p:cNvPr>
          <p:cNvSpPr txBox="1"/>
          <p:nvPr/>
        </p:nvSpPr>
        <p:spPr>
          <a:xfrm>
            <a:off x="3326082" y="1875814"/>
            <a:ext cx="430927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/>
              <a:t>Bunyi</a:t>
            </a:r>
            <a:r>
              <a:rPr lang="en-US" sz="2400" dirty="0"/>
              <a:t> </a:t>
            </a:r>
            <a:r>
              <a:rPr lang="en-US" sz="2400" dirty="0" err="1"/>
              <a:t>rima</a:t>
            </a:r>
            <a:r>
              <a:rPr lang="en-US" sz="2400" dirty="0"/>
              <a:t> pada </a:t>
            </a:r>
            <a:r>
              <a:rPr lang="en-US" sz="2400" dirty="0" err="1"/>
              <a:t>puisi</a:t>
            </a:r>
            <a:r>
              <a:rPr lang="en-US" sz="2400" dirty="0"/>
              <a:t> dapat </a:t>
            </a:r>
            <a:r>
              <a:rPr lang="en-US" sz="2400" dirty="0" err="1"/>
              <a:t>ditandakan</a:t>
            </a:r>
            <a:r>
              <a:rPr lang="en-US" sz="2400" dirty="0"/>
              <a:t> dengan </a:t>
            </a:r>
            <a:r>
              <a:rPr lang="en-US" sz="2400" b="1" dirty="0">
                <a:solidFill>
                  <a:srgbClr val="008080"/>
                </a:solidFill>
              </a:rPr>
              <a:t>a-a-a-a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atau </a:t>
            </a:r>
            <a:r>
              <a:rPr lang="en-US" sz="2400" b="1" dirty="0">
                <a:solidFill>
                  <a:srgbClr val="008080"/>
                </a:solidFill>
              </a:rPr>
              <a:t>a-b-a-b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66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0"/>
          <a:stretch/>
        </p:blipFill>
        <p:spPr bwMode="auto">
          <a:xfrm flipH="1">
            <a:off x="210412" y="1517274"/>
            <a:ext cx="2129668" cy="328672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2555776" y="228204"/>
            <a:ext cx="5409676" cy="1141471"/>
            <a:chOff x="628207" y="1151399"/>
            <a:chExt cx="3238736" cy="9595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07" y="1151399"/>
              <a:ext cx="3238736" cy="9595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18131" y="1202973"/>
              <a:ext cx="2670170" cy="80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Langkah – </a:t>
              </a:r>
              <a:r>
                <a:rPr lang="en-US" sz="2800" b="1" dirty="0" err="1"/>
                <a:t>langkah</a:t>
              </a:r>
              <a:r>
                <a:rPr lang="en-US" sz="2800" b="1" dirty="0"/>
                <a:t> </a:t>
              </a:r>
              <a:r>
                <a:rPr lang="en-US" sz="2800" b="1" dirty="0" err="1"/>
                <a:t>menulis</a:t>
              </a:r>
              <a:r>
                <a:rPr lang="en-US" sz="2800" b="1" dirty="0"/>
                <a:t> </a:t>
              </a:r>
              <a:r>
                <a:rPr lang="en-US" sz="2800" b="1" dirty="0" err="1"/>
                <a:t>puisi</a:t>
              </a:r>
              <a:r>
                <a:rPr lang="en-US" sz="2800" b="1" dirty="0"/>
                <a:t>: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20538"/>
            <a:ext cx="1520223" cy="4870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2DEC6B0-9EC8-8ED6-B905-35B847191916}"/>
              </a:ext>
            </a:extLst>
          </p:cNvPr>
          <p:cNvSpPr txBox="1"/>
          <p:nvPr/>
        </p:nvSpPr>
        <p:spPr>
          <a:xfrm>
            <a:off x="2333234" y="1387678"/>
            <a:ext cx="6687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Tentukan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tema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judul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Tentukan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jumlah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bait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dalam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Tentukan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isi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disampaikan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pada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tiap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bait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Kembangkan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(daftar kata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sesuai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tema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Susunlah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baris</a:t>
            </a:r>
            <a:r>
              <a:rPr lang="en-US" sz="2400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dengan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pilihan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kata yang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tepat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Susunlah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baris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bait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puisi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7808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5118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5A20D2-6C0E-26C5-8A3D-C49D1470DEC7}"/>
              </a:ext>
            </a:extLst>
          </p:cNvPr>
          <p:cNvGrpSpPr/>
          <p:nvPr/>
        </p:nvGrpSpPr>
        <p:grpSpPr>
          <a:xfrm>
            <a:off x="1835696" y="699542"/>
            <a:ext cx="3873106" cy="3055162"/>
            <a:chOff x="2481943" y="414599"/>
            <a:chExt cx="3347357" cy="2148987"/>
          </a:xfrm>
        </p:grpSpPr>
        <p:sp>
          <p:nvSpPr>
            <p:cNvPr id="10" name="Rectangular Callout 6">
              <a:extLst>
                <a:ext uri="{FF2B5EF4-FFF2-40B4-BE49-F238E27FC236}">
                  <a16:creationId xmlns:a16="http://schemas.microsoft.com/office/drawing/2014/main" xmlns="" id="{6807070F-ADDD-762B-6D0A-39A9A4592BE5}"/>
                </a:ext>
              </a:extLst>
            </p:cNvPr>
            <p:cNvSpPr/>
            <p:nvPr/>
          </p:nvSpPr>
          <p:spPr>
            <a:xfrm>
              <a:off x="2481943" y="414599"/>
              <a:ext cx="3347357" cy="2148987"/>
            </a:xfrm>
            <a:prstGeom prst="wedgeRectCallout">
              <a:avLst>
                <a:gd name="adj1" fmla="val 71947"/>
                <a:gd name="adj2" fmla="val 292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ular Callout 7">
              <a:extLst>
                <a:ext uri="{FF2B5EF4-FFF2-40B4-BE49-F238E27FC236}">
                  <a16:creationId xmlns:a16="http://schemas.microsoft.com/office/drawing/2014/main" xmlns="" id="{4F0A41F0-9135-D316-503D-A5F0C5F4EC92}"/>
                </a:ext>
              </a:extLst>
            </p:cNvPr>
            <p:cNvSpPr/>
            <p:nvPr/>
          </p:nvSpPr>
          <p:spPr>
            <a:xfrm>
              <a:off x="2645228" y="519026"/>
              <a:ext cx="3120345" cy="1962917"/>
            </a:xfrm>
            <a:prstGeom prst="wedgeRectCallout">
              <a:avLst>
                <a:gd name="adj1" fmla="val 67913"/>
                <a:gd name="adj2" fmla="val 275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3F17EFD-FB78-561D-7CF1-2B091F0DC9BE}"/>
              </a:ext>
            </a:extLst>
          </p:cNvPr>
          <p:cNvSpPr/>
          <p:nvPr/>
        </p:nvSpPr>
        <p:spPr>
          <a:xfrm>
            <a:off x="2060467" y="867793"/>
            <a:ext cx="3501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Ayo, </a:t>
            </a:r>
            <a:r>
              <a:rPr lang="en-US" sz="2400" dirty="0" err="1"/>
              <a:t>cobalah</a:t>
            </a:r>
            <a:r>
              <a:rPr lang="en-US" sz="2400" dirty="0"/>
              <a:t> </a:t>
            </a:r>
            <a:r>
              <a:rPr lang="en-US" sz="2400" dirty="0" err="1"/>
              <a:t>menulis</a:t>
            </a:r>
            <a:r>
              <a:rPr lang="en-US" sz="2400" dirty="0"/>
              <a:t> </a:t>
            </a:r>
            <a:r>
              <a:rPr lang="en-US" sz="2400" dirty="0" err="1"/>
              <a:t>puisi</a:t>
            </a:r>
            <a:r>
              <a:rPr lang="en-US" sz="2400" dirty="0"/>
              <a:t>. Ada </a:t>
            </a:r>
            <a:r>
              <a:rPr lang="en-US" sz="2400" dirty="0" err="1"/>
              <a:t>puisi</a:t>
            </a:r>
            <a:r>
              <a:rPr lang="en-US" sz="2400" dirty="0"/>
              <a:t> yang </a:t>
            </a:r>
            <a:r>
              <a:rPr lang="en-US" sz="2400" dirty="0" err="1"/>
              <a:t>rima</a:t>
            </a:r>
            <a:r>
              <a:rPr lang="en-US" sz="2400" dirty="0"/>
              <a:t>, </a:t>
            </a:r>
            <a:r>
              <a:rPr lang="en-US" sz="2400" dirty="0" err="1"/>
              <a:t>penyusunan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, dan </a:t>
            </a:r>
            <a:r>
              <a:rPr lang="en-US" sz="2400" dirty="0" err="1"/>
              <a:t>baitnya</a:t>
            </a:r>
            <a:r>
              <a:rPr lang="en-US" sz="2400" dirty="0"/>
              <a:t> </a:t>
            </a:r>
            <a:r>
              <a:rPr lang="en-US" sz="2400" dirty="0" err="1"/>
              <a:t>teratur</a:t>
            </a:r>
            <a:r>
              <a:rPr lang="en-US" sz="2400" dirty="0"/>
              <a:t>. Ada juga </a:t>
            </a:r>
            <a:r>
              <a:rPr lang="en-US" sz="2400" dirty="0" err="1"/>
              <a:t>puisi</a:t>
            </a:r>
            <a:r>
              <a:rPr lang="en-US" sz="2400" dirty="0"/>
              <a:t> bebas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terikat</a:t>
            </a:r>
            <a:r>
              <a:rPr lang="en-US" sz="2400" dirty="0"/>
              <a:t> </a:t>
            </a:r>
            <a:r>
              <a:rPr lang="en-US" sz="2400" dirty="0" err="1"/>
              <a:t>rima</a:t>
            </a:r>
            <a:r>
              <a:rPr lang="en-US" sz="2400" dirty="0"/>
              <a:t>, </a:t>
            </a:r>
            <a:r>
              <a:rPr lang="en-US" sz="2400" dirty="0" err="1"/>
              <a:t>jumlah</a:t>
            </a:r>
            <a:r>
              <a:rPr lang="en-US" sz="2400" dirty="0"/>
              <a:t> kata, atau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5" name="Graphic 14" descr="Circles and an organic shape">
            <a:extLst>
              <a:ext uri="{FF2B5EF4-FFF2-40B4-BE49-F238E27FC236}">
                <a16:creationId xmlns:a16="http://schemas.microsoft.com/office/drawing/2014/main" xmlns="" id="{D1FDC028-76CC-6CB2-BF72-C282F554A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2124744" y="-1239211"/>
            <a:ext cx="4572000" cy="4572000"/>
          </a:xfrm>
          <a:prstGeom prst="rect">
            <a:avLst/>
          </a:prstGeom>
        </p:spPr>
      </p:pic>
      <p:pic>
        <p:nvPicPr>
          <p:cNvPr id="17" name="Graphic 16" descr="A brushstroke">
            <a:extLst>
              <a:ext uri="{FF2B5EF4-FFF2-40B4-BE49-F238E27FC236}">
                <a16:creationId xmlns:a16="http://schemas.microsoft.com/office/drawing/2014/main" xmlns="" id="{F85445A6-4D8C-293A-32B5-4E1B39B432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720758" y="2868910"/>
            <a:ext cx="3150096" cy="31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9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07504" y="123478"/>
            <a:ext cx="5848360" cy="687899"/>
            <a:chOff x="152400" y="214296"/>
            <a:chExt cx="5848360" cy="12053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848360" cy="12053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038732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Mencermati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Isi Teks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Narasi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703953" y="1491630"/>
            <a:ext cx="2431833" cy="344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0734" y="1017414"/>
            <a:ext cx="5756984" cy="132343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Teks </a:t>
            </a:r>
            <a:r>
              <a:rPr lang="en-US" sz="32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narasi</a:t>
            </a:r>
            <a:r>
              <a:rPr lang="en-US" sz="32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menceritakan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peristiwa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atau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kejadian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secara </a:t>
            </a: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berurutan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658" y="2571750"/>
            <a:ext cx="5756984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Teks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narasi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dapat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dilengkapi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dengan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ilustrasi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27A06C-2E24-EAE6-3224-F79611B4EF0E}"/>
              </a:ext>
            </a:extLst>
          </p:cNvPr>
          <p:cNvSpPr txBox="1"/>
          <p:nvPr/>
        </p:nvSpPr>
        <p:spPr>
          <a:xfrm>
            <a:off x="497658" y="3633644"/>
            <a:ext cx="5756984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Ilustrasi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digunakan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memperjelas</a:t>
            </a:r>
            <a:r>
              <a: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isi</a:t>
            </a:r>
            <a:r>
              <a: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34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5118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5A20D2-6C0E-26C5-8A3D-C49D1470DEC7}"/>
              </a:ext>
            </a:extLst>
          </p:cNvPr>
          <p:cNvGrpSpPr/>
          <p:nvPr/>
        </p:nvGrpSpPr>
        <p:grpSpPr>
          <a:xfrm>
            <a:off x="1907704" y="699542"/>
            <a:ext cx="3801098" cy="2622357"/>
            <a:chOff x="2481943" y="414599"/>
            <a:chExt cx="3347357" cy="2148987"/>
          </a:xfrm>
        </p:grpSpPr>
        <p:sp>
          <p:nvSpPr>
            <p:cNvPr id="10" name="Rectangular Callout 6">
              <a:extLst>
                <a:ext uri="{FF2B5EF4-FFF2-40B4-BE49-F238E27FC236}">
                  <a16:creationId xmlns:a16="http://schemas.microsoft.com/office/drawing/2014/main" xmlns="" id="{6807070F-ADDD-762B-6D0A-39A9A4592BE5}"/>
                </a:ext>
              </a:extLst>
            </p:cNvPr>
            <p:cNvSpPr/>
            <p:nvPr/>
          </p:nvSpPr>
          <p:spPr>
            <a:xfrm>
              <a:off x="2481943" y="414599"/>
              <a:ext cx="3347357" cy="2148987"/>
            </a:xfrm>
            <a:prstGeom prst="wedgeRectCallout">
              <a:avLst>
                <a:gd name="adj1" fmla="val 71947"/>
                <a:gd name="adj2" fmla="val 292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ular Callout 7">
              <a:extLst>
                <a:ext uri="{FF2B5EF4-FFF2-40B4-BE49-F238E27FC236}">
                  <a16:creationId xmlns:a16="http://schemas.microsoft.com/office/drawing/2014/main" xmlns="" id="{4F0A41F0-9135-D316-503D-A5F0C5F4EC92}"/>
                </a:ext>
              </a:extLst>
            </p:cNvPr>
            <p:cNvSpPr/>
            <p:nvPr/>
          </p:nvSpPr>
          <p:spPr>
            <a:xfrm>
              <a:off x="2645228" y="519026"/>
              <a:ext cx="3120345" cy="1962917"/>
            </a:xfrm>
            <a:prstGeom prst="wedgeRectCallout">
              <a:avLst>
                <a:gd name="adj1" fmla="val 67913"/>
                <a:gd name="adj2" fmla="val 275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3F17EFD-FB78-561D-7CF1-2B091F0DC9BE}"/>
              </a:ext>
            </a:extLst>
          </p:cNvPr>
          <p:cNvSpPr/>
          <p:nvPr/>
        </p:nvSpPr>
        <p:spPr>
          <a:xfrm>
            <a:off x="2060467" y="867793"/>
            <a:ext cx="3501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Ingat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dongeng</a:t>
            </a:r>
            <a:r>
              <a:rPr lang="en-US" sz="2400" dirty="0"/>
              <a:t>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dongeng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cermat</a:t>
            </a:r>
            <a:r>
              <a:rPr lang="en-US" sz="2400" dirty="0"/>
              <a:t> agar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dongeng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utuh</a:t>
            </a:r>
            <a:r>
              <a:rPr lang="en-US" sz="2400" dirty="0"/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5" name="Graphic 14" descr="Circles and an organic shape">
            <a:extLst>
              <a:ext uri="{FF2B5EF4-FFF2-40B4-BE49-F238E27FC236}">
                <a16:creationId xmlns:a16="http://schemas.microsoft.com/office/drawing/2014/main" xmlns="" id="{D1FDC028-76CC-6CB2-BF72-C282F554A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2124744" y="-1239211"/>
            <a:ext cx="4572000" cy="4572000"/>
          </a:xfrm>
          <a:prstGeom prst="rect">
            <a:avLst/>
          </a:prstGeom>
        </p:spPr>
      </p:pic>
      <p:pic>
        <p:nvPicPr>
          <p:cNvPr id="17" name="Graphic 16" descr="A brushstroke">
            <a:extLst>
              <a:ext uri="{FF2B5EF4-FFF2-40B4-BE49-F238E27FC236}">
                <a16:creationId xmlns:a16="http://schemas.microsoft.com/office/drawing/2014/main" xmlns="" id="{F85445A6-4D8C-293A-32B5-4E1B39B432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720758" y="2868910"/>
            <a:ext cx="3150096" cy="31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52536" y="611043"/>
            <a:ext cx="3071834" cy="41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5412" y="66430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Langkah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melihat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keseuaian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dengan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ilustrasi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008080"/>
                </a:solidFill>
              </a:rPr>
              <a:t>Bacalah</a:t>
            </a:r>
            <a:r>
              <a:rPr lang="en-US" sz="2400" dirty="0"/>
              <a:t> atau </a:t>
            </a:r>
            <a:r>
              <a:rPr lang="en-US" sz="2400" b="1" dirty="0" err="1">
                <a:solidFill>
                  <a:srgbClr val="008080"/>
                </a:solidFill>
              </a:rPr>
              <a:t>dengarkan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dengan baik. </a:t>
            </a:r>
            <a:r>
              <a:rPr lang="en-US" sz="2400" dirty="0" err="1"/>
              <a:t>Setelah</a:t>
            </a:r>
            <a:r>
              <a:rPr lang="en-US" sz="2400" dirty="0"/>
              <a:t> itu, </a:t>
            </a:r>
            <a:r>
              <a:rPr lang="en-US" sz="2400" b="1" dirty="0" err="1">
                <a:solidFill>
                  <a:srgbClr val="008080"/>
                </a:solidFill>
              </a:rPr>
              <a:t>cermatilah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ilustrasi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teks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dirty="0" err="1"/>
              <a:t>Temukan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persamaan</a:t>
            </a:r>
            <a:r>
              <a:rPr lang="en-US" sz="2400" b="1" dirty="0"/>
              <a:t>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008080"/>
                </a:solidFill>
              </a:rPr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cerita dan </a:t>
            </a:r>
            <a:r>
              <a:rPr lang="en-US" sz="2400" dirty="0" err="1"/>
              <a:t>ilustrasi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B5A046-E32A-DC2A-D9B2-79029DBF74D0}"/>
              </a:ext>
            </a:extLst>
          </p:cNvPr>
          <p:cNvSpPr txBox="1"/>
          <p:nvPr/>
        </p:nvSpPr>
        <p:spPr>
          <a:xfrm>
            <a:off x="3275856" y="3446950"/>
            <a:ext cx="5340196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Ilustrasi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gambar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sesuai</a:t>
            </a:r>
            <a:r>
              <a:rPr lang="en-US" sz="2400" dirty="0"/>
              <a:t> dengan </a:t>
            </a:r>
            <a:r>
              <a:rPr lang="en-US" sz="2400" b="1" dirty="0" err="1">
                <a:solidFill>
                  <a:srgbClr val="990033"/>
                </a:solidFill>
              </a:rPr>
              <a:t>teks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tidak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terdapat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perbedaan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dirty="0" err="1"/>
              <a:t>antara</a:t>
            </a:r>
            <a:r>
              <a:rPr lang="en-US" sz="2400" dirty="0"/>
              <a:t> cerita dan </a:t>
            </a:r>
            <a:r>
              <a:rPr lang="en-US" sz="2400" dirty="0" err="1"/>
              <a:t>ilustrasi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589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7171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 flipH="1">
            <a:off x="-252536" y="611043"/>
            <a:ext cx="3071834" cy="417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3535" y="610557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/>
              <a:t>Dalam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narasi</a:t>
            </a:r>
            <a:r>
              <a:rPr lang="en-US" sz="2400" dirty="0"/>
              <a:t>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tokoh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diceritakan</a:t>
            </a:r>
            <a:r>
              <a:rPr lang="en-US" sz="2400" dirty="0"/>
              <a:t>. </a:t>
            </a:r>
            <a:r>
              <a:rPr lang="en-US" sz="2400" dirty="0" err="1"/>
              <a:t>Tokoh</a:t>
            </a:r>
            <a:r>
              <a:rPr lang="en-US" sz="2400" dirty="0"/>
              <a:t> cerita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berbagai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kejadian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dengan </a:t>
            </a:r>
            <a:r>
              <a:rPr lang="en-US" sz="2400" b="1" dirty="0" err="1">
                <a:solidFill>
                  <a:srgbClr val="008080"/>
                </a:solidFill>
              </a:rPr>
              <a:t>suasana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berbeda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3535" y="215625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kejadian</a:t>
            </a:r>
            <a:r>
              <a:rPr lang="en-US" sz="2400" dirty="0"/>
              <a:t> dan </a:t>
            </a:r>
            <a:r>
              <a:rPr lang="en-US" sz="2400" b="1" dirty="0" err="1">
                <a:solidFill>
                  <a:srgbClr val="990033"/>
                </a:solidFill>
              </a:rPr>
              <a:t>suasana</a:t>
            </a:r>
            <a:r>
              <a:rPr lang="en-US" sz="2400" dirty="0"/>
              <a:t> itu dapat </a:t>
            </a:r>
            <a:r>
              <a:rPr lang="en-US" sz="2400" b="1" dirty="0" err="1">
                <a:solidFill>
                  <a:srgbClr val="990033"/>
                </a:solidFill>
              </a:rPr>
              <a:t>memengaruhi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perasaan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dirty="0" err="1"/>
              <a:t>tokoh</a:t>
            </a:r>
            <a:r>
              <a:rPr lang="en-US" sz="2400" dirty="0"/>
              <a:t> cerita.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780361-B74D-AF83-8795-6CDD5F273FB2}"/>
              </a:ext>
            </a:extLst>
          </p:cNvPr>
          <p:cNvSpPr txBox="1"/>
          <p:nvPr/>
        </p:nvSpPr>
        <p:spPr>
          <a:xfrm>
            <a:off x="3028013" y="3125746"/>
            <a:ext cx="5340196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F4664"/>
                </a:solidFill>
              </a:rPr>
              <a:t>Bacalah</a:t>
            </a:r>
            <a:r>
              <a:rPr lang="en-US" sz="2400" b="1" dirty="0">
                <a:solidFill>
                  <a:srgbClr val="0F4664"/>
                </a:solidFill>
              </a:rPr>
              <a:t> cerita </a:t>
            </a:r>
            <a:r>
              <a:rPr lang="en-US" sz="2400" dirty="0"/>
              <a:t>dengan </a:t>
            </a:r>
            <a:r>
              <a:rPr lang="en-US" sz="2400" b="1" dirty="0" err="1">
                <a:solidFill>
                  <a:srgbClr val="0F4664"/>
                </a:solidFill>
              </a:rPr>
              <a:t>saksama</a:t>
            </a:r>
            <a:r>
              <a:rPr lang="en-US" sz="2400" dirty="0"/>
              <a:t> agar dapat </a:t>
            </a:r>
            <a:r>
              <a:rPr lang="en-US" sz="2400" b="1" dirty="0" err="1">
                <a:solidFill>
                  <a:srgbClr val="0F4664"/>
                </a:solidFill>
              </a:rPr>
              <a:t>menjelaskan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kejadian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0F4664"/>
                </a:solidFill>
              </a:rPr>
              <a:t>perubahan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perasaan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tokoh</a:t>
            </a:r>
            <a:r>
              <a:rPr lang="en-US" sz="2400" dirty="0"/>
              <a:t> dengan baik.</a:t>
            </a:r>
          </a:p>
        </p:txBody>
      </p:sp>
    </p:spTree>
    <p:extLst>
      <p:ext uri="{BB962C8B-B14F-4D97-AF65-F5344CB8AC3E}">
        <p14:creationId xmlns:p14="http://schemas.microsoft.com/office/powerpoint/2010/main" val="3055725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" y="-985"/>
            <a:ext cx="9163082" cy="5145470"/>
          </a:xfrm>
          <a:prstGeom prst="rect">
            <a:avLst/>
          </a:prstGeom>
        </p:spPr>
      </p:pic>
      <p:pic>
        <p:nvPicPr>
          <p:cNvPr id="13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87697" y="1563386"/>
            <a:ext cx="3052325" cy="32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-71470" y="214296"/>
            <a:ext cx="8377282" cy="773278"/>
            <a:chOff x="152400" y="214296"/>
            <a:chExt cx="8377282" cy="7732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857059" cy="7732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76306" y="288248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Majas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Metafora</a:t>
              </a:r>
              <a:endParaRPr lang="en-US" sz="2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99264AA4-F94E-258F-1E8E-43E04B25EFBD}"/>
              </a:ext>
            </a:extLst>
          </p:cNvPr>
          <p:cNvSpPr txBox="1"/>
          <p:nvPr/>
        </p:nvSpPr>
        <p:spPr>
          <a:xfrm>
            <a:off x="1259632" y="1197625"/>
            <a:ext cx="5029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66"/>
                </a:solidFill>
              </a:rPr>
              <a:t>Majas </a:t>
            </a:r>
            <a:r>
              <a:rPr lang="en-US" sz="2800" b="1" dirty="0" err="1">
                <a:solidFill>
                  <a:srgbClr val="FF0066"/>
                </a:solidFill>
              </a:rPr>
              <a:t>metafora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id-ID" sz="2800" b="1" dirty="0">
                <a:solidFill>
                  <a:srgbClr val="008080"/>
                </a:solidFill>
              </a:rPr>
              <a:t>merupakan kata atau kelompok kata yang bukan </a:t>
            </a:r>
          </a:p>
          <a:p>
            <a:r>
              <a:rPr lang="id-ID" sz="2800" b="1" dirty="0">
                <a:solidFill>
                  <a:srgbClr val="008080"/>
                </a:solidFill>
              </a:rPr>
              <a:t>arti sebenarnya.</a:t>
            </a:r>
            <a:r>
              <a:rPr lang="en-US" sz="2800" b="1" dirty="0">
                <a:solidFill>
                  <a:srgbClr val="008080"/>
                </a:solidFill>
              </a:rPr>
              <a:t>  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90BF35-5049-7196-C221-8B0F04F5E52F}"/>
              </a:ext>
            </a:extLst>
          </p:cNvPr>
          <p:cNvGrpSpPr/>
          <p:nvPr/>
        </p:nvGrpSpPr>
        <p:grpSpPr>
          <a:xfrm>
            <a:off x="484324" y="2664063"/>
            <a:ext cx="5745470" cy="1833091"/>
            <a:chOff x="3571868" y="706382"/>
            <a:chExt cx="52722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xmlns="" id="{9CE65A0C-55FD-1984-46D2-D5CE75183801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1" name="Rounded Rectangle 13">
                <a:extLst>
                  <a:ext uri="{FF2B5EF4-FFF2-40B4-BE49-F238E27FC236}">
                    <a16:creationId xmlns:a16="http://schemas.microsoft.com/office/drawing/2014/main" xmlns="" id="{A383E3DE-D523-EF16-B7F3-A7AF97AE209E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xmlns="" id="{800D0990-5B6B-2DDD-F412-77CD9544B268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C0CA09D-E045-F30E-D4CA-2FD00CD8A624}"/>
                </a:ext>
              </a:extLst>
            </p:cNvPr>
            <p:cNvSpPr txBox="1"/>
            <p:nvPr/>
          </p:nvSpPr>
          <p:spPr>
            <a:xfrm>
              <a:off x="3772044" y="832959"/>
              <a:ext cx="5072098" cy="80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Majas </a:t>
              </a:r>
              <a:r>
                <a:rPr lang="en-US" sz="2800" b="1" dirty="0" err="1">
                  <a:solidFill>
                    <a:srgbClr val="0070C0"/>
                  </a:solidFill>
                </a:rPr>
                <a:t>metafora</a:t>
              </a:r>
              <a:r>
                <a:rPr lang="id-ID" sz="2800" b="1" dirty="0">
                  <a:solidFill>
                    <a:srgbClr val="0070C0"/>
                  </a:solidFill>
                </a:rPr>
                <a:t> </a:t>
              </a:r>
              <a:r>
                <a:rPr lang="id-ID" sz="2800" b="1" dirty="0">
                  <a:solidFill>
                    <a:srgbClr val="008080"/>
                  </a:solidFill>
                </a:rPr>
                <a:t>merupakan salah satu </a:t>
              </a:r>
              <a:r>
                <a:rPr lang="en-US" sz="2800" b="1" dirty="0" err="1">
                  <a:solidFill>
                    <a:srgbClr val="008080"/>
                  </a:solidFill>
                </a:rPr>
                <a:t>jenis</a:t>
              </a:r>
              <a:r>
                <a:rPr lang="en-US" sz="2800" b="1" dirty="0">
                  <a:solidFill>
                    <a:srgbClr val="008080"/>
                  </a:solidFill>
                </a:rPr>
                <a:t> majas,</a:t>
              </a:r>
              <a:r>
                <a:rPr lang="en-US" sz="2800" b="1" dirty="0">
                  <a:solidFill>
                    <a:srgbClr val="72224B"/>
                  </a:solidFill>
                </a:rPr>
                <a:t> yaitu majas </a:t>
              </a:r>
              <a:r>
                <a:rPr lang="en-US" sz="2800" b="1" dirty="0" err="1">
                  <a:solidFill>
                    <a:srgbClr val="72224B"/>
                  </a:solidFill>
                </a:rPr>
                <a:t>perbandingan</a:t>
              </a:r>
              <a:r>
                <a:rPr lang="id-ID" sz="2800" b="1" dirty="0">
                  <a:solidFill>
                    <a:srgbClr val="72224B"/>
                  </a:solidFill>
                </a:rPr>
                <a:t>.</a:t>
              </a:r>
              <a:endParaRPr lang="en-US" sz="2800" b="1" dirty="0">
                <a:solidFill>
                  <a:srgbClr val="7222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264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1D783A-5737-8928-FA2E-68B24F7ECC16}"/>
              </a:ext>
            </a:extLst>
          </p:cNvPr>
          <p:cNvSpPr txBox="1"/>
          <p:nvPr/>
        </p:nvSpPr>
        <p:spPr>
          <a:xfrm>
            <a:off x="295469" y="255356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3 </a:t>
            </a:r>
            <a:r>
              <a:rPr lang="en-US" sz="2800" b="1" dirty="0" err="1">
                <a:solidFill>
                  <a:srgbClr val="008080"/>
                </a:solidFill>
              </a:rPr>
              <a:t>ciri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majas </a:t>
            </a:r>
            <a:r>
              <a:rPr lang="en-US" sz="2800" b="1" dirty="0" err="1">
                <a:solidFill>
                  <a:srgbClr val="FF0066"/>
                </a:solidFill>
              </a:rPr>
              <a:t>metafora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C9FEDE-04BB-D342-D22D-20590905609B}"/>
              </a:ext>
            </a:extLst>
          </p:cNvPr>
          <p:cNvSpPr txBox="1"/>
          <p:nvPr/>
        </p:nvSpPr>
        <p:spPr>
          <a:xfrm>
            <a:off x="826721" y="2553747"/>
            <a:ext cx="4309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</a:t>
            </a:r>
            <a:r>
              <a:rPr lang="en-US" sz="2800" b="1" dirty="0" err="1">
                <a:solidFill>
                  <a:srgbClr val="7030A0"/>
                </a:solidFill>
              </a:rPr>
              <a:t>Majas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metafora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tidak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menggunakan</a:t>
            </a:r>
            <a:r>
              <a:rPr lang="id-ID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kata </a:t>
            </a:r>
            <a:r>
              <a:rPr lang="en-US" sz="2800" b="1" dirty="0" err="1">
                <a:solidFill>
                  <a:srgbClr val="008080"/>
                </a:solidFill>
              </a:rPr>
              <a:t>hubung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56FD2C54-2124-6A32-F9DE-66E7A490DF5E}"/>
              </a:ext>
            </a:extLst>
          </p:cNvPr>
          <p:cNvSpPr txBox="1"/>
          <p:nvPr/>
        </p:nvSpPr>
        <p:spPr>
          <a:xfrm>
            <a:off x="635081" y="1130080"/>
            <a:ext cx="5278007" cy="1191816"/>
          </a:xfrm>
          <a:prstGeom prst="roundRect">
            <a:avLst/>
          </a:prstGeom>
          <a:solidFill>
            <a:srgbClr val="FFFFA7"/>
          </a:solidFill>
          <a:ln w="19050">
            <a:solidFill>
              <a:srgbClr val="990033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rgbClr val="004342"/>
                </a:solidFill>
              </a:rPr>
              <a:t>Keindahan hutan kini lenyap karena dilahap </a:t>
            </a:r>
            <a:r>
              <a:rPr lang="id-ID" sz="3200" b="1" dirty="0">
                <a:solidFill>
                  <a:srgbClr val="FF0000"/>
                </a:solidFill>
              </a:rPr>
              <a:t>si jago merah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2" name="Picture 4" descr="Api Foto Stok, Potret &amp; Gambar Bebas Royalti - iStock">
            <a:extLst>
              <a:ext uri="{FF2B5EF4-FFF2-40B4-BE49-F238E27FC236}">
                <a16:creationId xmlns:a16="http://schemas.microsoft.com/office/drawing/2014/main" xmlns="" id="{9B669118-E7D3-FC42-97CB-D78D75D1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07" y="1983666"/>
            <a:ext cx="2113402" cy="21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6B14A7E-3847-5171-08E0-9F3D4863D0CB}"/>
              </a:ext>
            </a:extLst>
          </p:cNvPr>
          <p:cNvSpPr/>
          <p:nvPr/>
        </p:nvSpPr>
        <p:spPr>
          <a:xfrm>
            <a:off x="1741741" y="3803111"/>
            <a:ext cx="4948619" cy="739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Si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jago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merah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bermakna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api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99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1D783A-5737-8928-FA2E-68B24F7ECC16}"/>
              </a:ext>
            </a:extLst>
          </p:cNvPr>
          <p:cNvSpPr txBox="1"/>
          <p:nvPr/>
        </p:nvSpPr>
        <p:spPr>
          <a:xfrm>
            <a:off x="295469" y="255356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3 </a:t>
            </a:r>
            <a:r>
              <a:rPr lang="en-US" sz="2800" b="1" dirty="0" err="1">
                <a:solidFill>
                  <a:srgbClr val="008080"/>
                </a:solidFill>
              </a:rPr>
              <a:t>ciri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majas </a:t>
            </a:r>
            <a:r>
              <a:rPr lang="en-US" sz="2800" b="1" dirty="0" err="1">
                <a:solidFill>
                  <a:srgbClr val="FF0066"/>
                </a:solidFill>
              </a:rPr>
              <a:t>metafora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89249F-66C3-DAF6-27DC-4952D8209975}"/>
              </a:ext>
            </a:extLst>
          </p:cNvPr>
          <p:cNvSpPr txBox="1"/>
          <p:nvPr/>
        </p:nvSpPr>
        <p:spPr>
          <a:xfrm>
            <a:off x="1835696" y="2220458"/>
            <a:ext cx="4847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2. </a:t>
            </a:r>
            <a:r>
              <a:rPr lang="en-US" sz="2800" b="1" dirty="0" err="1">
                <a:solidFill>
                  <a:srgbClr val="7030A0"/>
                </a:solidFill>
              </a:rPr>
              <a:t>Majas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metafora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fi-FI" sz="2800" b="1" dirty="0">
                <a:solidFill>
                  <a:srgbClr val="990033"/>
                </a:solidFill>
              </a:rPr>
              <a:t>menggunakan kelompok kata yang memiliki </a:t>
            </a:r>
            <a:r>
              <a:rPr lang="en-US" sz="2800" b="1" dirty="0" err="1">
                <a:solidFill>
                  <a:srgbClr val="008080"/>
                </a:solidFill>
              </a:rPr>
              <a:t>makna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kiasan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755CFC34-5A0C-FE19-DE4F-4F816DF7A143}"/>
              </a:ext>
            </a:extLst>
          </p:cNvPr>
          <p:cNvSpPr txBox="1"/>
          <p:nvPr/>
        </p:nvSpPr>
        <p:spPr>
          <a:xfrm>
            <a:off x="1256719" y="977431"/>
            <a:ext cx="4247148" cy="1191816"/>
          </a:xfrm>
          <a:prstGeom prst="roundRect">
            <a:avLst/>
          </a:prstGeom>
          <a:solidFill>
            <a:srgbClr val="FFFFA7"/>
          </a:solidFill>
          <a:ln w="19050">
            <a:solidFill>
              <a:srgbClr val="990033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1" dirty="0">
                <a:solidFill>
                  <a:srgbClr val="FF0000"/>
                </a:solidFill>
              </a:rPr>
              <a:t>Raja siang </a:t>
            </a:r>
            <a:r>
              <a:rPr lang="fi-FI" sz="3200" b="1" dirty="0">
                <a:solidFill>
                  <a:srgbClr val="004342"/>
                </a:solidFill>
              </a:rPr>
              <a:t>keluar dari peraduannya.</a:t>
            </a:r>
            <a:endParaRPr lang="en-US" sz="3200" b="1" dirty="0">
              <a:solidFill>
                <a:srgbClr val="004342"/>
              </a:solidFill>
            </a:endParaRPr>
          </a:p>
        </p:txBody>
      </p:sp>
      <p:pic>
        <p:nvPicPr>
          <p:cNvPr id="1026" name="Picture 2" descr="Berapa Umur Matahari? - Anak Bertanya">
            <a:extLst>
              <a:ext uri="{FF2B5EF4-FFF2-40B4-BE49-F238E27FC236}">
                <a16:creationId xmlns:a16="http://schemas.microsoft.com/office/drawing/2014/main" xmlns="" id="{EF532965-C8B5-E0E8-26C1-2779BF89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31" y="2799170"/>
            <a:ext cx="2061004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xmlns="" id="{5772F01F-88EB-1A55-B5B8-BF67FB53853A}"/>
              </a:ext>
            </a:extLst>
          </p:cNvPr>
          <p:cNvSpPr/>
          <p:nvPr/>
        </p:nvSpPr>
        <p:spPr>
          <a:xfrm flipV="1">
            <a:off x="1140722" y="1678030"/>
            <a:ext cx="602673" cy="119181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612EB0B-873E-B538-BB7C-A7FC177C6F30}"/>
              </a:ext>
            </a:extLst>
          </p:cNvPr>
          <p:cNvSpPr/>
          <p:nvPr/>
        </p:nvSpPr>
        <p:spPr>
          <a:xfrm>
            <a:off x="1140722" y="3870669"/>
            <a:ext cx="6352890" cy="739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Raja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siang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merujuk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pada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matahari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59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1D783A-5737-8928-FA2E-68B24F7ECC16}"/>
              </a:ext>
            </a:extLst>
          </p:cNvPr>
          <p:cNvSpPr txBox="1"/>
          <p:nvPr/>
        </p:nvSpPr>
        <p:spPr>
          <a:xfrm>
            <a:off x="295469" y="255356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3 </a:t>
            </a:r>
            <a:r>
              <a:rPr lang="en-US" sz="2800" b="1" dirty="0" err="1">
                <a:solidFill>
                  <a:srgbClr val="008080"/>
                </a:solidFill>
              </a:rPr>
              <a:t>ciri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majas </a:t>
            </a:r>
            <a:r>
              <a:rPr lang="en-US" sz="2800" b="1" dirty="0" err="1">
                <a:solidFill>
                  <a:srgbClr val="FF0066"/>
                </a:solidFill>
              </a:rPr>
              <a:t>metafora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68C07B-F3AB-4CAF-ACD7-0903D234B338}"/>
              </a:ext>
            </a:extLst>
          </p:cNvPr>
          <p:cNvSpPr txBox="1"/>
          <p:nvPr/>
        </p:nvSpPr>
        <p:spPr>
          <a:xfrm>
            <a:off x="610919" y="2357509"/>
            <a:ext cx="4146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3. </a:t>
            </a:r>
            <a:r>
              <a:rPr lang="en-US" sz="2800" b="1" dirty="0" err="1">
                <a:solidFill>
                  <a:srgbClr val="7030A0"/>
                </a:solidFill>
              </a:rPr>
              <a:t>Majas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metafora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membandingkan</a:t>
            </a:r>
            <a:r>
              <a:rPr lang="id-ID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0F4664"/>
                </a:solidFill>
              </a:rPr>
              <a:t>objek</a:t>
            </a:r>
            <a:r>
              <a:rPr lang="en-US" sz="2800" b="1" dirty="0">
                <a:solidFill>
                  <a:srgbClr val="0F4664"/>
                </a:solidFill>
              </a:rPr>
              <a:t> dengan </a:t>
            </a:r>
            <a:r>
              <a:rPr lang="en-US" sz="2800" b="1" dirty="0" err="1">
                <a:solidFill>
                  <a:srgbClr val="0F4664"/>
                </a:solidFill>
              </a:rPr>
              <a:t>perbandingan</a:t>
            </a:r>
            <a:r>
              <a:rPr lang="en-US" sz="2800" b="1" dirty="0">
                <a:solidFill>
                  <a:srgbClr val="0F4664"/>
                </a:solidFill>
              </a:rPr>
              <a:t> </a:t>
            </a:r>
            <a:r>
              <a:rPr lang="en-US" sz="2800" b="1" dirty="0" err="1">
                <a:solidFill>
                  <a:srgbClr val="0F4664"/>
                </a:solidFill>
              </a:rPr>
              <a:t>langsung</a:t>
            </a:r>
            <a:r>
              <a:rPr lang="en-US" sz="2800" b="1" dirty="0">
                <a:solidFill>
                  <a:srgbClr val="0F4664"/>
                </a:solidFill>
              </a:rPr>
              <a:t> </a:t>
            </a:r>
            <a:r>
              <a:rPr lang="en-US" sz="2800" b="1" dirty="0" err="1">
                <a:solidFill>
                  <a:srgbClr val="0F4664"/>
                </a:solidFill>
              </a:rPr>
              <a:t>tanpa</a:t>
            </a:r>
            <a:r>
              <a:rPr lang="en-US" sz="2800" b="1" dirty="0">
                <a:solidFill>
                  <a:srgbClr val="0F4664"/>
                </a:solidFill>
              </a:rPr>
              <a:t> </a:t>
            </a:r>
          </a:p>
          <a:p>
            <a:r>
              <a:rPr lang="en-US" sz="2800" b="1" dirty="0" err="1">
                <a:solidFill>
                  <a:srgbClr val="0F4664"/>
                </a:solidFill>
              </a:rPr>
              <a:t>ada</a:t>
            </a:r>
            <a:r>
              <a:rPr lang="en-US" sz="2800" b="1" dirty="0">
                <a:solidFill>
                  <a:srgbClr val="0F4664"/>
                </a:solidFill>
              </a:rPr>
              <a:t> kata banding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xmlns="" id="{7B27348A-BC79-2812-911D-AA283744581D}"/>
              </a:ext>
            </a:extLst>
          </p:cNvPr>
          <p:cNvSpPr txBox="1"/>
          <p:nvPr/>
        </p:nvSpPr>
        <p:spPr>
          <a:xfrm>
            <a:off x="903178" y="1073716"/>
            <a:ext cx="5278007" cy="1191816"/>
          </a:xfrm>
          <a:prstGeom prst="roundRect">
            <a:avLst/>
          </a:prstGeom>
          <a:solidFill>
            <a:srgbClr val="FFFFA7"/>
          </a:solidFill>
          <a:ln w="19050">
            <a:solidFill>
              <a:srgbClr val="990033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004342"/>
                </a:solidFill>
              </a:rPr>
              <a:t>Sejak</a:t>
            </a:r>
            <a:r>
              <a:rPr lang="en-US" sz="3200" b="1" dirty="0">
                <a:solidFill>
                  <a:srgbClr val="004342"/>
                </a:solidFill>
              </a:rPr>
              <a:t> </a:t>
            </a:r>
            <a:r>
              <a:rPr lang="en-US" sz="3200" b="1" dirty="0" err="1">
                <a:solidFill>
                  <a:srgbClr val="004342"/>
                </a:solidFill>
              </a:rPr>
              <a:t>kelas</a:t>
            </a:r>
            <a:r>
              <a:rPr lang="en-US" sz="3200" b="1" dirty="0">
                <a:solidFill>
                  <a:srgbClr val="004342"/>
                </a:solidFill>
              </a:rPr>
              <a:t> </a:t>
            </a:r>
            <a:r>
              <a:rPr lang="en-US" sz="3200" b="1" dirty="0" err="1">
                <a:solidFill>
                  <a:srgbClr val="004342"/>
                </a:solidFill>
              </a:rPr>
              <a:t>satu</a:t>
            </a:r>
            <a:r>
              <a:rPr lang="en-US" sz="3200" b="1" dirty="0">
                <a:solidFill>
                  <a:srgbClr val="004342"/>
                </a:solidFill>
              </a:rPr>
              <a:t>, Fina </a:t>
            </a:r>
            <a:r>
              <a:rPr lang="en-US" sz="3200" b="1" dirty="0" err="1">
                <a:solidFill>
                  <a:srgbClr val="004342"/>
                </a:solidFill>
              </a:rPr>
              <a:t>sudah</a:t>
            </a:r>
            <a:r>
              <a:rPr lang="en-US" sz="3200" b="1" dirty="0">
                <a:solidFill>
                  <a:srgbClr val="004342"/>
                </a:solidFill>
              </a:rPr>
              <a:t> </a:t>
            </a:r>
            <a:r>
              <a:rPr lang="en-US" sz="3200" b="1" dirty="0" err="1">
                <a:solidFill>
                  <a:srgbClr val="004342"/>
                </a:solidFill>
              </a:rPr>
              <a:t>menjadi</a:t>
            </a:r>
            <a:r>
              <a:rPr lang="en-US" sz="3200" b="1" dirty="0">
                <a:solidFill>
                  <a:srgbClr val="004342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bintang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kelas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107B1EF7-AAAB-8CD5-8F54-4029B700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923" y="1441748"/>
            <a:ext cx="1763688" cy="20705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Bent 20">
            <a:extLst>
              <a:ext uri="{FF2B5EF4-FFF2-40B4-BE49-F238E27FC236}">
                <a16:creationId xmlns:a16="http://schemas.microsoft.com/office/drawing/2014/main" xmlns="" id="{02DC609B-9F09-2531-E13E-C8259591E7B6}"/>
              </a:ext>
            </a:extLst>
          </p:cNvPr>
          <p:cNvSpPr/>
          <p:nvPr/>
        </p:nvSpPr>
        <p:spPr>
          <a:xfrm flipH="1" flipV="1">
            <a:off x="4225800" y="2132694"/>
            <a:ext cx="602673" cy="119181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ECB1865-D281-46BD-760A-6FE4615E7CEE}"/>
              </a:ext>
            </a:extLst>
          </p:cNvPr>
          <p:cNvSpPr/>
          <p:nvPr/>
        </p:nvSpPr>
        <p:spPr>
          <a:xfrm>
            <a:off x="4864575" y="3085371"/>
            <a:ext cx="3578779" cy="14519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bintang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kelas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bermakna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murid yang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berprestasi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19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Tere\KONTEN QR\BACKGROUND\kuning.jpg">
            <a:extLst>
              <a:ext uri="{FF2B5EF4-FFF2-40B4-BE49-F238E27FC236}">
                <a16:creationId xmlns:a16="http://schemas.microsoft.com/office/drawing/2014/main" xmlns="" id="{1F04DE09-F394-1A95-9C57-2DC003E76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1" y="0"/>
            <a:ext cx="9132375" cy="51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D37E92-2FE9-3DE2-1D3A-8B9095F3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424"/>
          <a:stretch>
            <a:fillRect/>
          </a:stretch>
        </p:blipFill>
        <p:spPr bwMode="auto">
          <a:xfrm>
            <a:off x="6641273" y="1082324"/>
            <a:ext cx="2645486" cy="375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D35E4D-3CBE-6799-9EEC-DBD3F52356D3}"/>
              </a:ext>
            </a:extLst>
          </p:cNvPr>
          <p:cNvSpPr txBox="1"/>
          <p:nvPr/>
        </p:nvSpPr>
        <p:spPr>
          <a:xfrm>
            <a:off x="513162" y="1156882"/>
            <a:ext cx="612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Coba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jelaskan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makna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kalimat</a:t>
            </a:r>
            <a:r>
              <a:rPr lang="en-US" sz="3600" b="1" dirty="0">
                <a:solidFill>
                  <a:srgbClr val="C00000"/>
                </a:solidFill>
              </a:rPr>
              <a:t> majas </a:t>
            </a:r>
            <a:r>
              <a:rPr lang="en-US" sz="3600" b="1" dirty="0" err="1">
                <a:solidFill>
                  <a:srgbClr val="C00000"/>
                </a:solidFill>
              </a:rPr>
              <a:t>metafora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berikut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9DEDA4-FFBC-EEA9-238A-C08FB0C3F095}"/>
              </a:ext>
            </a:extLst>
          </p:cNvPr>
          <p:cNvSpPr txBox="1"/>
          <p:nvPr/>
        </p:nvSpPr>
        <p:spPr>
          <a:xfrm>
            <a:off x="1374125" y="2571750"/>
            <a:ext cx="4714948" cy="119181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3200" b="1" dirty="0" err="1">
                <a:solidFill>
                  <a:srgbClr val="002060"/>
                </a:solidFill>
              </a:rPr>
              <a:t>Amel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merupakan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anak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emas</a:t>
            </a:r>
            <a:r>
              <a:rPr lang="en-US" sz="3200" b="1" dirty="0">
                <a:solidFill>
                  <a:srgbClr val="002060"/>
                </a:solidFill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</a:rPr>
              <a:t>keluarganya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932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1474790"/>
            <a:ext cx="3203848" cy="3761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205829"/>
            <a:ext cx="4248472" cy="1046741"/>
            <a:chOff x="152400" y="214296"/>
            <a:chExt cx="5205418" cy="18303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05418" cy="12410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4395789" cy="1777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F. Laporan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Perjalanan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F19F33-92C3-596A-7B74-C834F7A52BB3}"/>
              </a:ext>
            </a:extLst>
          </p:cNvPr>
          <p:cNvGrpSpPr/>
          <p:nvPr/>
        </p:nvGrpSpPr>
        <p:grpSpPr>
          <a:xfrm>
            <a:off x="3275856" y="906236"/>
            <a:ext cx="5256715" cy="1710701"/>
            <a:chOff x="671430" y="1423862"/>
            <a:chExt cx="4256515" cy="4596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B457ED0-5436-A9EE-2AF7-3CC7BC96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0" y="1423862"/>
              <a:ext cx="4256515" cy="459643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E4A28C9-A6E8-B73A-B654-2AAE1E96681A}"/>
                </a:ext>
              </a:extLst>
            </p:cNvPr>
            <p:cNvSpPr txBox="1"/>
            <p:nvPr/>
          </p:nvSpPr>
          <p:spPr>
            <a:xfrm>
              <a:off x="841700" y="1708509"/>
              <a:ext cx="3915974" cy="421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F4664"/>
                  </a:solidFill>
                </a:rPr>
                <a:t>Laporan </a:t>
              </a:r>
              <a:r>
                <a:rPr lang="en-US" sz="2400" b="1" dirty="0" err="1">
                  <a:solidFill>
                    <a:srgbClr val="0F4664"/>
                  </a:solidFill>
                </a:rPr>
                <a:t>perjalanan</a:t>
              </a:r>
              <a:r>
                <a:rPr lang="en-US" sz="2400" b="1" dirty="0">
                  <a:solidFill>
                    <a:srgbClr val="0F4664"/>
                  </a:solidFill>
                </a:rPr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EE658C"/>
                  </a:solidFill>
                </a:rPr>
                <a:t>tulisan yang </a:t>
              </a:r>
              <a:r>
                <a:rPr lang="en-US" sz="2400" b="1" dirty="0" err="1">
                  <a:solidFill>
                    <a:srgbClr val="EE658C"/>
                  </a:solidFill>
                </a:rPr>
                <a:t>berisi</a:t>
              </a:r>
              <a:r>
                <a:rPr lang="en-US" sz="2400" b="1" dirty="0">
                  <a:solidFill>
                    <a:srgbClr val="EE658C"/>
                  </a:solidFill>
                </a:rPr>
                <a:t> </a:t>
              </a:r>
              <a:r>
                <a:rPr lang="en-US" sz="2400" b="1" dirty="0" err="1">
                  <a:solidFill>
                    <a:srgbClr val="EE658C"/>
                  </a:solidFill>
                </a:rPr>
                <a:t>kegiatan</a:t>
              </a:r>
              <a:r>
                <a:rPr lang="en-US" sz="2400" b="1" dirty="0">
                  <a:solidFill>
                    <a:srgbClr val="EE658C"/>
                  </a:solidFill>
                </a:rPr>
                <a:t> </a:t>
              </a:r>
              <a:r>
                <a:rPr lang="en-US" sz="2400" dirty="0" err="1"/>
                <a:t>melakukan</a:t>
              </a:r>
              <a:r>
                <a:rPr lang="en-US" sz="2400" dirty="0"/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perjalanan</a:t>
              </a:r>
              <a:r>
                <a:rPr lang="en-US" sz="2400" b="1" dirty="0">
                  <a:solidFill>
                    <a:srgbClr val="008080"/>
                  </a:solidFill>
                </a:rPr>
                <a:t> atau </a:t>
              </a:r>
              <a:r>
                <a:rPr lang="en-US" sz="2400" b="1" dirty="0" err="1">
                  <a:solidFill>
                    <a:srgbClr val="008080"/>
                  </a:solidFill>
                </a:rPr>
                <a:t>kunjungan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dirty="0"/>
                <a:t>ke </a:t>
              </a:r>
              <a:r>
                <a:rPr lang="en-US" sz="2400" dirty="0" err="1"/>
                <a:t>suatu</a:t>
              </a:r>
              <a:r>
                <a:rPr lang="en-US" sz="2400" dirty="0"/>
                <a:t> tempat.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79BF7D-B9B0-6AAA-E435-5D7B8510F36D}"/>
              </a:ext>
            </a:extLst>
          </p:cNvPr>
          <p:cNvGrpSpPr/>
          <p:nvPr/>
        </p:nvGrpSpPr>
        <p:grpSpPr>
          <a:xfrm>
            <a:off x="3635896" y="2772917"/>
            <a:ext cx="4809156" cy="1527026"/>
            <a:chOff x="3571868" y="706381"/>
            <a:chExt cx="5229581" cy="1805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xmlns="" id="{9AB652D5-EB7D-1617-FE0A-4AC8F4479C22}"/>
                </a:ext>
              </a:extLst>
            </p:cNvPr>
            <p:cNvGrpSpPr/>
            <p:nvPr/>
          </p:nvGrpSpPr>
          <p:grpSpPr>
            <a:xfrm>
              <a:off x="3571868" y="706381"/>
              <a:ext cx="5214974" cy="1805636"/>
              <a:chOff x="4427972" y="928675"/>
              <a:chExt cx="5299086" cy="1805636"/>
            </a:xfrm>
          </p:grpSpPr>
          <p:sp>
            <p:nvSpPr>
              <p:cNvPr id="24" name="Rounded Rectangle 13">
                <a:extLst>
                  <a:ext uri="{FF2B5EF4-FFF2-40B4-BE49-F238E27FC236}">
                    <a16:creationId xmlns:a16="http://schemas.microsoft.com/office/drawing/2014/main" xmlns="" id="{537B3F07-4586-D0B8-477E-8A4FE1B61E4A}"/>
                  </a:ext>
                </a:extLst>
              </p:cNvPr>
              <p:cNvSpPr/>
              <p:nvPr/>
            </p:nvSpPr>
            <p:spPr>
              <a:xfrm>
                <a:off x="4427972" y="928675"/>
                <a:ext cx="5299086" cy="1805636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25" name="Rounded Rectangle 14">
                <a:extLst>
                  <a:ext uri="{FF2B5EF4-FFF2-40B4-BE49-F238E27FC236}">
                    <a16:creationId xmlns:a16="http://schemas.microsoft.com/office/drawing/2014/main" xmlns="" id="{CD957FE8-C0D0-F351-D4AF-4154AD0581DA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16718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FC8D7B3-7936-25CA-A7A3-7D9115B3A7F3}"/>
                </a:ext>
              </a:extLst>
            </p:cNvPr>
            <p:cNvSpPr txBox="1"/>
            <p:nvPr/>
          </p:nvSpPr>
          <p:spPr>
            <a:xfrm>
              <a:off x="3729351" y="882666"/>
              <a:ext cx="5072098" cy="141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80"/>
                  </a:solidFill>
                </a:rPr>
                <a:t>Laporan </a:t>
              </a:r>
              <a:r>
                <a:rPr lang="en-US" sz="2400" b="1" dirty="0" err="1">
                  <a:solidFill>
                    <a:srgbClr val="008080"/>
                  </a:solidFill>
                </a:rPr>
                <a:t>perjalanan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dirty="0" err="1"/>
                <a:t>ditulis</a:t>
              </a:r>
              <a:r>
                <a:rPr lang="en-US" sz="2400" dirty="0"/>
                <a:t> </a:t>
              </a:r>
              <a:r>
                <a:rPr lang="en-US" sz="2400" b="1" dirty="0" err="1">
                  <a:solidFill>
                    <a:srgbClr val="EE658C"/>
                  </a:solidFill>
                </a:rPr>
                <a:t>sesuai</a:t>
              </a:r>
              <a:r>
                <a:rPr lang="en-US" sz="2400" b="1" dirty="0">
                  <a:solidFill>
                    <a:srgbClr val="EE658C"/>
                  </a:solidFill>
                </a:rPr>
                <a:t> </a:t>
              </a:r>
              <a:r>
                <a:rPr lang="en-US" sz="2400" dirty="0"/>
                <a:t>dengan </a:t>
              </a:r>
              <a:r>
                <a:rPr lang="en-US" sz="2400" b="1" dirty="0" err="1">
                  <a:solidFill>
                    <a:srgbClr val="0F4664"/>
                  </a:solidFill>
                </a:rPr>
                <a:t>pengalaman</a:t>
              </a:r>
              <a:r>
                <a:rPr lang="en-US" sz="2400" b="1" dirty="0">
                  <a:solidFill>
                    <a:srgbClr val="0F4664"/>
                  </a:solidFill>
                </a:rPr>
                <a:t> </a:t>
              </a:r>
              <a:r>
                <a:rPr lang="en-US" sz="2400" b="1" dirty="0" err="1">
                  <a:solidFill>
                    <a:srgbClr val="0F4664"/>
                  </a:solidFill>
                </a:rPr>
                <a:t>nyata</a:t>
              </a:r>
              <a:r>
                <a:rPr lang="en-US" sz="2400" b="1" dirty="0">
                  <a:solidFill>
                    <a:srgbClr val="0F4664"/>
                  </a:solidFill>
                </a:rPr>
                <a:t> dan </a:t>
              </a:r>
              <a:r>
                <a:rPr lang="en-US" sz="2400" b="1" dirty="0" err="1">
                  <a:solidFill>
                    <a:srgbClr val="0F4664"/>
                  </a:solidFill>
                </a:rPr>
                <a:t>pengamatan</a:t>
              </a:r>
              <a:r>
                <a:rPr lang="en-US" sz="2400" b="1" dirty="0">
                  <a:solidFill>
                    <a:srgbClr val="0F4664"/>
                  </a:solidFill>
                </a:rPr>
                <a:t> </a:t>
              </a:r>
              <a:r>
                <a:rPr lang="en-US" sz="2400" b="1" dirty="0" err="1">
                  <a:solidFill>
                    <a:srgbClr val="0F4664"/>
                  </a:solidFill>
                </a:rPr>
                <a:t>langsung</a:t>
              </a:r>
              <a:r>
                <a:rPr lang="en-US" sz="2400" dirty="0"/>
                <a:t>.</a:t>
              </a:r>
              <a:endParaRPr lang="en-US" sz="2400" b="1" dirty="0">
                <a:solidFill>
                  <a:srgbClr val="7222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430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1419622"/>
            <a:ext cx="3203848" cy="3761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E4188-2795-6FB9-47AC-3834FF908CA1}"/>
              </a:ext>
            </a:extLst>
          </p:cNvPr>
          <p:cNvSpPr/>
          <p:nvPr/>
        </p:nvSpPr>
        <p:spPr>
          <a:xfrm>
            <a:off x="7380312" y="123478"/>
            <a:ext cx="1656184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51772" y="252749"/>
            <a:ext cx="5704403" cy="1058012"/>
            <a:chOff x="685800" y="1838738"/>
            <a:chExt cx="3990543" cy="76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0543" cy="7650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2210" y="1955417"/>
              <a:ext cx="3904133" cy="64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58775" algn="l"/>
                </a:tabLst>
              </a:pPr>
              <a:r>
                <a:rPr lang="es-ES" sz="2400" b="1" dirty="0" err="1">
                  <a:solidFill>
                    <a:srgbClr val="990033"/>
                  </a:solidFill>
                </a:rPr>
                <a:t>Laporan</a:t>
              </a:r>
              <a:r>
                <a:rPr lang="es-ES" sz="2400" b="1" dirty="0">
                  <a:solidFill>
                    <a:srgbClr val="990033"/>
                  </a:solidFill>
                </a:rPr>
                <a:t> </a:t>
              </a:r>
              <a:r>
                <a:rPr lang="es-ES" sz="2400" b="1" dirty="0" err="1">
                  <a:solidFill>
                    <a:srgbClr val="990033"/>
                  </a:solidFill>
                </a:rPr>
                <a:t>perjalanan</a:t>
              </a:r>
              <a:r>
                <a:rPr lang="es-ES" sz="2400" b="1" dirty="0">
                  <a:solidFill>
                    <a:srgbClr val="990033"/>
                  </a:solidFill>
                </a:rPr>
                <a:t> </a:t>
              </a:r>
              <a:r>
                <a:rPr lang="es-ES" sz="2400" dirty="0" err="1"/>
                <a:t>harus</a:t>
              </a:r>
              <a:r>
                <a:rPr lang="es-ES" sz="2400" dirty="0"/>
                <a:t> </a:t>
              </a:r>
              <a:r>
                <a:rPr lang="es-ES" sz="2400" dirty="0" err="1"/>
                <a:t>ditulis</a:t>
              </a:r>
              <a:r>
                <a:rPr lang="es-ES" sz="2400" dirty="0"/>
                <a:t> </a:t>
              </a:r>
              <a:r>
                <a:rPr lang="es-ES" sz="2400" dirty="0" err="1"/>
                <a:t>dalam</a:t>
              </a:r>
              <a:r>
                <a:rPr lang="es-ES" sz="2400" dirty="0"/>
                <a:t> </a:t>
              </a:r>
              <a:r>
                <a:rPr lang="es-ES" sz="2400" b="1" dirty="0">
                  <a:solidFill>
                    <a:srgbClr val="008080"/>
                  </a:solidFill>
                </a:rPr>
                <a:t>bahasa Indonesia yang </a:t>
              </a:r>
              <a:r>
                <a:rPr lang="es-ES" sz="2400" b="1" dirty="0" err="1">
                  <a:solidFill>
                    <a:srgbClr val="008080"/>
                  </a:solidFill>
                </a:rPr>
                <a:t>baik</a:t>
              </a:r>
              <a:r>
                <a:rPr lang="es-ES" sz="2400" b="1" dirty="0">
                  <a:solidFill>
                    <a:srgbClr val="008080"/>
                  </a:solidFill>
                </a:rPr>
                <a:t> dan </a:t>
              </a:r>
              <a:r>
                <a:rPr lang="es-ES" sz="2400" b="1" dirty="0" err="1">
                  <a:solidFill>
                    <a:srgbClr val="008080"/>
                  </a:solidFill>
                </a:rPr>
                <a:t>benar</a:t>
              </a:r>
              <a:r>
                <a:rPr lang="es-ES" sz="2400" dirty="0"/>
                <a:t>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D765E-774B-8B77-F7F4-59EB10A6EB7C}"/>
              </a:ext>
            </a:extLst>
          </p:cNvPr>
          <p:cNvSpPr txBox="1"/>
          <p:nvPr/>
        </p:nvSpPr>
        <p:spPr>
          <a:xfrm>
            <a:off x="3674685" y="1827664"/>
            <a:ext cx="487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Laporan perjalanan terdiri atas: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9B2D53-641F-C790-E18D-0DF46B7C15AB}"/>
              </a:ext>
            </a:extLst>
          </p:cNvPr>
          <p:cNvSpPr txBox="1"/>
          <p:nvPr/>
        </p:nvSpPr>
        <p:spPr>
          <a:xfrm>
            <a:off x="3779913" y="2304315"/>
            <a:ext cx="4929754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Pendahuluan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(</a:t>
            </a:r>
            <a:r>
              <a:rPr lang="en-US" sz="2400" b="1" dirty="0" err="1">
                <a:solidFill>
                  <a:srgbClr val="008080"/>
                </a:solidFill>
              </a:rPr>
              <a:t>latar</a:t>
            </a:r>
            <a:r>
              <a:rPr lang="en-US" sz="2400" b="1" dirty="0">
                <a:solidFill>
                  <a:srgbClr val="008080"/>
                </a:solidFill>
              </a:rPr>
              <a:t> belakang atau </a:t>
            </a:r>
            <a:r>
              <a:rPr lang="en-US" sz="2400" b="1" dirty="0" err="1">
                <a:solidFill>
                  <a:srgbClr val="008080"/>
                </a:solidFill>
              </a:rPr>
              <a:t>tujuan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perjalanan</a:t>
            </a:r>
            <a:r>
              <a:rPr lang="en-US" sz="2400" b="1" dirty="0">
                <a:solidFill>
                  <a:srgbClr val="008080"/>
                </a:solidFill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76D76B-0997-2914-E80A-2B1C01019520}"/>
              </a:ext>
            </a:extLst>
          </p:cNvPr>
          <p:cNvSpPr txBox="1"/>
          <p:nvPr/>
        </p:nvSpPr>
        <p:spPr>
          <a:xfrm>
            <a:off x="3779912" y="3295610"/>
            <a:ext cx="4953155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>
                <a:solidFill>
                  <a:srgbClr val="002060"/>
                </a:solidFill>
              </a:rPr>
              <a:t>2. Isi laporan </a:t>
            </a:r>
            <a:r>
              <a:rPr lang="en-US" sz="2400" b="1" dirty="0">
                <a:solidFill>
                  <a:srgbClr val="008080"/>
                </a:solidFill>
              </a:rPr>
              <a:t>(</a:t>
            </a:r>
            <a:r>
              <a:rPr lang="en-US" sz="2400" b="1" dirty="0" err="1">
                <a:solidFill>
                  <a:srgbClr val="008080"/>
                </a:solidFill>
              </a:rPr>
              <a:t>hasil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pengamatan</a:t>
            </a:r>
            <a:r>
              <a:rPr lang="en-US" sz="2400" b="1" dirty="0">
                <a:solidFill>
                  <a:srgbClr val="008080"/>
                </a:solidFill>
              </a:rPr>
              <a:t>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8B0647-FD91-F921-E297-B07388ED3A60}"/>
              </a:ext>
            </a:extLst>
          </p:cNvPr>
          <p:cNvSpPr txBox="1"/>
          <p:nvPr/>
        </p:nvSpPr>
        <p:spPr>
          <a:xfrm>
            <a:off x="3779913" y="3934865"/>
            <a:ext cx="4953154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Penutup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(</a:t>
            </a:r>
            <a:r>
              <a:rPr lang="en-US" sz="2400" b="1" dirty="0" err="1">
                <a:solidFill>
                  <a:srgbClr val="008080"/>
                </a:solidFill>
              </a:rPr>
              <a:t>kesimpulan</a:t>
            </a:r>
            <a:r>
              <a:rPr lang="en-US" sz="2400" b="1" dirty="0">
                <a:solidFill>
                  <a:srgbClr val="008080"/>
                </a:solidFill>
              </a:rPr>
              <a:t> dan saran).</a:t>
            </a:r>
          </a:p>
        </p:txBody>
      </p:sp>
    </p:spTree>
    <p:extLst>
      <p:ext uri="{BB962C8B-B14F-4D97-AF65-F5344CB8AC3E}">
        <p14:creationId xmlns:p14="http://schemas.microsoft.com/office/powerpoint/2010/main" val="1556387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:\Template Bupena Merdeka (Konten QR-Media mengajar)\BACKGROUND\bukit.jpg">
            <a:extLst>
              <a:ext uri="{FF2B5EF4-FFF2-40B4-BE49-F238E27FC236}">
                <a16:creationId xmlns:a16="http://schemas.microsoft.com/office/drawing/2014/main" xmlns="" id="{5DB1CFD3-B5AA-514C-7A78-AE81BFA2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E4188-2795-6FB9-47AC-3834FF908CA1}"/>
              </a:ext>
            </a:extLst>
          </p:cNvPr>
          <p:cNvSpPr/>
          <p:nvPr/>
        </p:nvSpPr>
        <p:spPr>
          <a:xfrm>
            <a:off x="7380312" y="123478"/>
            <a:ext cx="1656184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329"/>
            <a:ext cx="9144000" cy="55436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720498" y="1158252"/>
            <a:ext cx="3176407" cy="1970192"/>
            <a:chOff x="685800" y="1838738"/>
            <a:chExt cx="3990543" cy="76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0543" cy="7650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2210" y="1955417"/>
              <a:ext cx="3904133" cy="64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58775" algn="l"/>
                </a:tabLst>
              </a:pPr>
              <a:r>
                <a:rPr lang="sv-SE" sz="2400" b="1" dirty="0">
                  <a:solidFill>
                    <a:srgbClr val="0070C0"/>
                  </a:solidFill>
                </a:rPr>
                <a:t>Laporan perjalanan </a:t>
              </a:r>
              <a:r>
                <a:rPr lang="sv-SE" sz="2400" dirty="0"/>
                <a:t>dapat juga ditulis dalam bentuk </a:t>
              </a:r>
              <a:r>
                <a:rPr lang="sv-SE" sz="2400" b="1" dirty="0">
                  <a:solidFill>
                    <a:srgbClr val="008080"/>
                  </a:solidFill>
                </a:rPr>
                <a:t>karangan narasi. </a:t>
              </a:r>
              <a:endParaRPr lang="en-US" sz="2400" b="1" dirty="0">
                <a:solidFill>
                  <a:srgbClr val="008080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D765E-774B-8B77-F7F4-59EB10A6EB7C}"/>
              </a:ext>
            </a:extLst>
          </p:cNvPr>
          <p:cNvSpPr txBox="1"/>
          <p:nvPr/>
        </p:nvSpPr>
        <p:spPr>
          <a:xfrm>
            <a:off x="461489" y="463745"/>
            <a:ext cx="4872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C00000"/>
                </a:solidFill>
              </a:rPr>
              <a:t>Susunan laporan perjalanan: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833ACF-2221-B05B-187D-4370A40EE5C4}"/>
              </a:ext>
            </a:extLst>
          </p:cNvPr>
          <p:cNvSpPr txBox="1"/>
          <p:nvPr/>
        </p:nvSpPr>
        <p:spPr>
          <a:xfrm>
            <a:off x="584118" y="1275606"/>
            <a:ext cx="3627841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002060"/>
                </a:solidFill>
              </a:rPr>
              <a:t>1. </a:t>
            </a:r>
            <a:r>
              <a:rPr lang="en-US" sz="2800" b="1" dirty="0" err="1">
                <a:solidFill>
                  <a:srgbClr val="002060"/>
                </a:solidFill>
              </a:rPr>
              <a:t>Judul</a:t>
            </a:r>
            <a:r>
              <a:rPr lang="en-US" sz="2800" b="1" dirty="0">
                <a:solidFill>
                  <a:srgbClr val="002060"/>
                </a:solidFill>
              </a:rPr>
              <a:t> laporan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291493-EA9F-4C3C-0407-F2F8A0FC06C5}"/>
              </a:ext>
            </a:extLst>
          </p:cNvPr>
          <p:cNvSpPr txBox="1"/>
          <p:nvPr/>
        </p:nvSpPr>
        <p:spPr>
          <a:xfrm>
            <a:off x="594065" y="2067694"/>
            <a:ext cx="4310534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002060"/>
                </a:solidFill>
              </a:rPr>
              <a:t>2. Bagian </a:t>
            </a:r>
            <a:r>
              <a:rPr lang="en-US" sz="2800" b="1" dirty="0" err="1">
                <a:solidFill>
                  <a:srgbClr val="002060"/>
                </a:solidFill>
              </a:rPr>
              <a:t>awal</a:t>
            </a:r>
            <a:r>
              <a:rPr lang="en-US" sz="2800" b="1" dirty="0">
                <a:solidFill>
                  <a:srgbClr val="002060"/>
                </a:solidFill>
              </a:rPr>
              <a:t> (1 </a:t>
            </a:r>
            <a:r>
              <a:rPr lang="en-US" sz="2800" b="1" dirty="0" err="1">
                <a:solidFill>
                  <a:srgbClr val="002060"/>
                </a:solidFill>
              </a:rPr>
              <a:t>paragraf</a:t>
            </a:r>
            <a:r>
              <a:rPr lang="en-US" sz="2800" b="1" dirty="0">
                <a:solidFill>
                  <a:srgbClr val="002060"/>
                </a:solidFill>
              </a:rPr>
              <a:t>) 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454ABE-F61A-03B9-030F-6A961BFB5FF6}"/>
              </a:ext>
            </a:extLst>
          </p:cNvPr>
          <p:cNvSpPr txBox="1"/>
          <p:nvPr/>
        </p:nvSpPr>
        <p:spPr>
          <a:xfrm>
            <a:off x="573849" y="2865022"/>
            <a:ext cx="543831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500" dirty="0"/>
              <a:t>Diisi dengan </a:t>
            </a:r>
            <a:r>
              <a:rPr lang="en-US" sz="2500" b="1" dirty="0" err="1">
                <a:solidFill>
                  <a:srgbClr val="0070C0"/>
                </a:solidFill>
              </a:rPr>
              <a:t>pengenalan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tokoh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dirty="0" err="1"/>
              <a:t>melakukan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perjalanan</a:t>
            </a:r>
            <a:r>
              <a:rPr lang="en-US" sz="2500" b="1" dirty="0">
                <a:solidFill>
                  <a:srgbClr val="0070C0"/>
                </a:solidFill>
              </a:rPr>
              <a:t>, </a:t>
            </a:r>
            <a:r>
              <a:rPr lang="en-US" sz="2500" b="1" dirty="0" err="1">
                <a:solidFill>
                  <a:srgbClr val="0070C0"/>
                </a:solidFill>
              </a:rPr>
              <a:t>waktu</a:t>
            </a:r>
            <a:r>
              <a:rPr lang="en-US" sz="2500" b="1" dirty="0">
                <a:solidFill>
                  <a:srgbClr val="0070C0"/>
                </a:solidFill>
              </a:rPr>
              <a:t>, dan </a:t>
            </a:r>
            <a:r>
              <a:rPr lang="en-US" sz="2500" b="1" dirty="0" err="1">
                <a:solidFill>
                  <a:srgbClr val="0070C0"/>
                </a:solidFill>
              </a:rPr>
              <a:t>tujuan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perjalanan</a:t>
            </a:r>
            <a:r>
              <a:rPr lang="en-US" sz="25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5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ere\KONTEN QR\BACKGROUND\ruan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 bwMode="auto">
          <a:xfrm flipH="1">
            <a:off x="-36512" y="-18"/>
            <a:ext cx="9180544" cy="5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5754" y="64247"/>
            <a:ext cx="8383198" cy="1219383"/>
            <a:chOff x="197192" y="64247"/>
            <a:chExt cx="8383198" cy="12193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92" y="64247"/>
              <a:ext cx="6215106" cy="12193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7014" y="158287"/>
              <a:ext cx="7753376" cy="1016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Informasi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dari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Berbagai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Sumber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   dan Cara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merangkumnya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1419622"/>
            <a:ext cx="4175267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Dalam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sering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kali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terdapat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informasi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penting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2386611"/>
            <a:ext cx="4175267" cy="230832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  <a:cs typeface="Arial" panose="020B0604020202020204" pitchFamily="34" charset="0"/>
              </a:rPr>
              <a:t>Setelah mendapat informasi yang diinginkan, kamu dapat </a:t>
            </a:r>
            <a:r>
              <a:rPr lang="sv-SE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merangkum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 dan </a:t>
            </a:r>
            <a:r>
              <a:rPr lang="sv-SE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menuliskan kembali informasi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 yang kamu temukan menjadi sebuah </a:t>
            </a:r>
            <a:r>
              <a:rPr lang="sv-SE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teks baru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3" descr="G:\Template Bupena Merdeka (Konten QR-Media mengajar)\WARNA BUPENA 1A\BAHASA INDONESIA\BAB 1\a16 Gb menulis di meja ada alat tulis 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73181"/>
            <a:ext cx="4143372" cy="30308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:\Template Bupena Merdeka (Konten QR-Media mengajar)\BACKGROUND\bukit.jpg">
            <a:extLst>
              <a:ext uri="{FF2B5EF4-FFF2-40B4-BE49-F238E27FC236}">
                <a16:creationId xmlns:a16="http://schemas.microsoft.com/office/drawing/2014/main" xmlns="" id="{5DB1CFD3-B5AA-514C-7A78-AE81BFA2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E4188-2795-6FB9-47AC-3834FF908CA1}"/>
              </a:ext>
            </a:extLst>
          </p:cNvPr>
          <p:cNvSpPr/>
          <p:nvPr/>
        </p:nvSpPr>
        <p:spPr>
          <a:xfrm>
            <a:off x="7380312" y="123478"/>
            <a:ext cx="1656184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329"/>
            <a:ext cx="9144000" cy="55436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497346" y="1515596"/>
            <a:ext cx="3176407" cy="1970192"/>
            <a:chOff x="685800" y="1838738"/>
            <a:chExt cx="3990543" cy="76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0543" cy="7650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2210" y="1955417"/>
              <a:ext cx="3904133" cy="64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58775" algn="l"/>
                </a:tabLst>
              </a:pPr>
              <a:r>
                <a:rPr lang="sv-SE" sz="2400" b="1" dirty="0">
                  <a:solidFill>
                    <a:srgbClr val="0070C0"/>
                  </a:solidFill>
                </a:rPr>
                <a:t>Laporan perjalanan </a:t>
              </a:r>
              <a:r>
                <a:rPr lang="sv-SE" sz="2400" dirty="0"/>
                <a:t>dapat juga ditulis dalam bentuk </a:t>
              </a:r>
              <a:r>
                <a:rPr lang="sv-SE" sz="2400" b="1" dirty="0">
                  <a:solidFill>
                    <a:srgbClr val="008080"/>
                  </a:solidFill>
                </a:rPr>
                <a:t>karangan narasi. </a:t>
              </a:r>
              <a:endParaRPr lang="en-US" sz="2400" b="1" dirty="0">
                <a:solidFill>
                  <a:srgbClr val="008080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ED765E-774B-8B77-F7F4-59EB10A6EB7C}"/>
              </a:ext>
            </a:extLst>
          </p:cNvPr>
          <p:cNvSpPr txBox="1"/>
          <p:nvPr/>
        </p:nvSpPr>
        <p:spPr>
          <a:xfrm>
            <a:off x="510997" y="289560"/>
            <a:ext cx="4872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C00000"/>
                </a:solidFill>
              </a:rPr>
              <a:t>Susunan laporan perjalanan: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833ACF-2221-B05B-187D-4370A40EE5C4}"/>
              </a:ext>
            </a:extLst>
          </p:cNvPr>
          <p:cNvSpPr txBox="1"/>
          <p:nvPr/>
        </p:nvSpPr>
        <p:spPr>
          <a:xfrm>
            <a:off x="527068" y="891818"/>
            <a:ext cx="4310534" cy="52780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500" b="1" dirty="0">
                <a:solidFill>
                  <a:srgbClr val="002060"/>
                </a:solidFill>
              </a:rPr>
              <a:t>3. Bagian </a:t>
            </a:r>
            <a:r>
              <a:rPr lang="en-US" sz="2500" b="1" dirty="0" err="1">
                <a:solidFill>
                  <a:srgbClr val="002060"/>
                </a:solidFill>
              </a:rPr>
              <a:t>tengah</a:t>
            </a:r>
            <a:r>
              <a:rPr lang="en-US" sz="2500" b="1" dirty="0">
                <a:solidFill>
                  <a:srgbClr val="002060"/>
                </a:solidFill>
              </a:rPr>
              <a:t> (2-3 </a:t>
            </a:r>
            <a:r>
              <a:rPr lang="en-US" sz="2500" b="1" dirty="0" err="1">
                <a:solidFill>
                  <a:srgbClr val="002060"/>
                </a:solidFill>
              </a:rPr>
              <a:t>paragraf</a:t>
            </a:r>
            <a:r>
              <a:rPr lang="en-US" sz="2500" b="1" dirty="0">
                <a:solidFill>
                  <a:srgbClr val="002060"/>
                </a:solidFill>
              </a:rPr>
              <a:t>)</a:t>
            </a:r>
            <a:endParaRPr lang="en-US" sz="2500" b="1" dirty="0">
              <a:solidFill>
                <a:srgbClr val="008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291493-EA9F-4C3C-0407-F2F8A0FC06C5}"/>
              </a:ext>
            </a:extLst>
          </p:cNvPr>
          <p:cNvSpPr txBox="1"/>
          <p:nvPr/>
        </p:nvSpPr>
        <p:spPr>
          <a:xfrm>
            <a:off x="508914" y="2715766"/>
            <a:ext cx="4310534" cy="527804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500" b="1" dirty="0">
                <a:solidFill>
                  <a:srgbClr val="002060"/>
                </a:solidFill>
              </a:rPr>
              <a:t>4. Bagian </a:t>
            </a:r>
            <a:r>
              <a:rPr lang="en-US" sz="2500" b="1" dirty="0" err="1">
                <a:solidFill>
                  <a:srgbClr val="002060"/>
                </a:solidFill>
              </a:rPr>
              <a:t>akhir</a:t>
            </a:r>
            <a:r>
              <a:rPr lang="en-US" sz="2500" b="1" dirty="0">
                <a:solidFill>
                  <a:srgbClr val="002060"/>
                </a:solidFill>
              </a:rPr>
              <a:t>(1 </a:t>
            </a:r>
            <a:r>
              <a:rPr lang="en-US" sz="2500" b="1" dirty="0" err="1">
                <a:solidFill>
                  <a:srgbClr val="002060"/>
                </a:solidFill>
              </a:rPr>
              <a:t>paragraf</a:t>
            </a:r>
            <a:r>
              <a:rPr lang="en-US" sz="2500" b="1" dirty="0">
                <a:solidFill>
                  <a:srgbClr val="002060"/>
                </a:solidFill>
              </a:rPr>
              <a:t>) </a:t>
            </a:r>
            <a:endParaRPr lang="en-US" sz="2500" b="1" dirty="0">
              <a:solidFill>
                <a:srgbClr val="00808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454ABE-F61A-03B9-030F-6A961BFB5FF6}"/>
              </a:ext>
            </a:extLst>
          </p:cNvPr>
          <p:cNvSpPr txBox="1"/>
          <p:nvPr/>
        </p:nvSpPr>
        <p:spPr>
          <a:xfrm>
            <a:off x="527068" y="329183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00" dirty="0"/>
              <a:t>Diisi </a:t>
            </a:r>
            <a:r>
              <a:rPr lang="fi-FI" sz="2400" dirty="0"/>
              <a:t>dengan </a:t>
            </a:r>
            <a:r>
              <a:rPr lang="fi-FI" sz="2400" b="1" dirty="0">
                <a:solidFill>
                  <a:srgbClr val="0070C0"/>
                </a:solidFill>
              </a:rPr>
              <a:t>kesimpulan dan saran </a:t>
            </a:r>
            <a:r>
              <a:rPr lang="fi-FI" sz="2400" dirty="0"/>
              <a:t>untuk perjalanan selanjutnya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1C41B9-9C56-9162-2739-4376B382826B}"/>
              </a:ext>
            </a:extLst>
          </p:cNvPr>
          <p:cNvSpPr txBox="1"/>
          <p:nvPr/>
        </p:nvSpPr>
        <p:spPr>
          <a:xfrm>
            <a:off x="509573" y="141962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Diisi</a:t>
            </a:r>
            <a:r>
              <a:rPr lang="en-US" sz="2400" dirty="0"/>
              <a:t> dengan </a:t>
            </a:r>
            <a:r>
              <a:rPr lang="en-US" sz="2400" b="1" dirty="0" err="1">
                <a:solidFill>
                  <a:srgbClr val="0070C0"/>
                </a:solidFill>
              </a:rPr>
              <a:t>runtutan</a:t>
            </a:r>
            <a:r>
              <a:rPr lang="en-US" sz="2400" b="1" dirty="0">
                <a:solidFill>
                  <a:srgbClr val="0070C0"/>
                </a:solidFill>
              </a:rPr>
              <a:t> cerita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0070C0"/>
                </a:solidFill>
              </a:rPr>
              <a:t>peristiwa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terjadi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selama </a:t>
            </a:r>
            <a:r>
              <a:rPr lang="en-US" sz="2400" dirty="0" err="1"/>
              <a:t>perjalanan</a:t>
            </a:r>
            <a:r>
              <a:rPr lang="en-US" sz="2400" dirty="0"/>
              <a:t>. 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D3DFBA-518B-E994-888F-8C0C2A8B57D5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309866"/>
            <a:ext cx="4572000" cy="4572000"/>
          </a:xfrm>
          <a:prstGeom prst="rect">
            <a:avLst/>
          </a:prstGeom>
        </p:spPr>
      </p:pic>
      <p:pic>
        <p:nvPicPr>
          <p:cNvPr id="27" name="Graphic 26" descr="Pencils with eraser, sticky notes and pencil shavings">
            <a:extLst>
              <a:ext uri="{FF2B5EF4-FFF2-40B4-BE49-F238E27FC236}">
                <a16:creationId xmlns:a16="http://schemas.microsoft.com/office/drawing/2014/main" xmlns="" id="{656626AB-CE0B-6739-1129-D48A2AF59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64471" y="-197356"/>
            <a:ext cx="2011068" cy="2011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Mencari Informasi (Berbagai Sumber)</a:t>
            </a:r>
            <a:endParaRPr lang="en-US" sz="28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atau </a:t>
            </a:r>
            <a:r>
              <a:rPr lang="en-US" sz="2800" dirty="0" err="1"/>
              <a:t>hal</a:t>
            </a:r>
            <a:r>
              <a:rPr lang="en-US" sz="2800" dirty="0"/>
              <a:t> yang ingin </a:t>
            </a:r>
            <a:r>
              <a:rPr lang="en-US" sz="2800" dirty="0" err="1"/>
              <a:t>dicari</a:t>
            </a:r>
            <a:r>
              <a:rPr lang="en-US" sz="2800" dirty="0"/>
              <a:t> </a:t>
            </a:r>
            <a:r>
              <a:rPr lang="en-US" sz="2800" dirty="0" err="1"/>
              <a:t>informasinya</a:t>
            </a:r>
            <a:r>
              <a:rPr lang="en-US" sz="2800" dirty="0"/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9B6EA545-A5E0-AD8C-380A-D61BD88D7690}"/>
              </a:ext>
            </a:extLst>
          </p:cNvPr>
          <p:cNvGrpSpPr/>
          <p:nvPr/>
        </p:nvGrpSpPr>
        <p:grpSpPr>
          <a:xfrm>
            <a:off x="833821" y="2780158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E687383-2627-EE14-0B18-FD83B46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5005C0-8F4E-5378-E04E-BB8C844AF8B5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36C09F-F61D-8620-C7FB-6B2FDD2D2C40}"/>
              </a:ext>
            </a:extLst>
          </p:cNvPr>
          <p:cNvSpPr txBox="1"/>
          <p:nvPr/>
        </p:nvSpPr>
        <p:spPr>
          <a:xfrm>
            <a:off x="1697917" y="28799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Kumpulkan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bacaan</a:t>
            </a:r>
            <a:r>
              <a:rPr lang="en-US" sz="2800" dirty="0"/>
              <a:t>.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text, queen&#10;&#10;Description automatically generated">
            <a:extLst>
              <a:ext uri="{FF2B5EF4-FFF2-40B4-BE49-F238E27FC236}">
                <a16:creationId xmlns:a16="http://schemas.microsoft.com/office/drawing/2014/main" xmlns="" id="{CA75A429-7F92-C790-511B-4C89C5E97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62" y="2068474"/>
            <a:ext cx="2745732" cy="2745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142A9D-00DF-6CFA-1F45-369CCAB7D5A9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0" y="-164554"/>
            <a:ext cx="5364088" cy="5364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Mencari Informasi (Berbagai Sumber)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/>
              <a:t>Baca dan </a:t>
            </a:r>
            <a:r>
              <a:rPr lang="en-US" sz="2800" dirty="0" err="1"/>
              <a:t>pahami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bacaan</a:t>
            </a:r>
            <a:r>
              <a:rPr lang="en-US" sz="2800" dirty="0"/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9B6EA545-A5E0-AD8C-380A-D61BD88D7690}"/>
              </a:ext>
            </a:extLst>
          </p:cNvPr>
          <p:cNvGrpSpPr/>
          <p:nvPr/>
        </p:nvGrpSpPr>
        <p:grpSpPr>
          <a:xfrm>
            <a:off x="833821" y="2780158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E687383-2627-EE14-0B18-FD83B46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5005C0-8F4E-5378-E04E-BB8C844AF8B5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36C09F-F61D-8620-C7FB-6B2FDD2D2C40}"/>
              </a:ext>
            </a:extLst>
          </p:cNvPr>
          <p:cNvSpPr txBox="1"/>
          <p:nvPr/>
        </p:nvSpPr>
        <p:spPr>
          <a:xfrm>
            <a:off x="1697917" y="28799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Kumpulkan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bacaan</a:t>
            </a:r>
            <a:r>
              <a:rPr lang="en-US" sz="2800" dirty="0"/>
              <a:t>.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F2BBB7-B02D-748B-1D7E-7073BAFD8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74762"/>
            <a:ext cx="3275856" cy="3275856"/>
          </a:xfrm>
          <a:prstGeom prst="rect">
            <a:avLst/>
          </a:prstGeom>
        </p:spPr>
      </p:pic>
      <p:pic>
        <p:nvPicPr>
          <p:cNvPr id="14" name="Graphic 13" descr="Pencils with pencil shavings">
            <a:extLst>
              <a:ext uri="{FF2B5EF4-FFF2-40B4-BE49-F238E27FC236}">
                <a16:creationId xmlns:a16="http://schemas.microsoft.com/office/drawing/2014/main" xmlns="" id="{BC8CBCB3-F6DE-6E01-EB88-2233F72FFC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266847" y="-146997"/>
            <a:ext cx="1819784" cy="18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BCCAC6-859F-D7D2-007A-C7C6AC585DDD}"/>
              </a:ext>
            </a:extLst>
          </p:cNvPr>
          <p:cNvSpPr/>
          <p:nvPr/>
        </p:nvSpPr>
        <p:spPr>
          <a:xfrm>
            <a:off x="7452320" y="51470"/>
            <a:ext cx="16916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Gambar Murid Kartun Menulis Pekerjaan Rumah Png Transparan Bawah, Menulis  Clipart, Kartun, Siswa PNG Transparan Clipart dan File PSD untuk Unduh  Gratis">
            <a:extLst>
              <a:ext uri="{FF2B5EF4-FFF2-40B4-BE49-F238E27FC236}">
                <a16:creationId xmlns:a16="http://schemas.microsoft.com/office/drawing/2014/main" xmlns="" id="{56DF8909-73BB-7A66-E8A5-5608B334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8" b="90000" l="10000" r="90000">
                        <a14:foregroundMark x1="31406" y1="10469" x2="51250" y2="9688"/>
                        <a14:foregroundMark x1="51250" y1="9688" x2="51719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6" y="2121147"/>
            <a:ext cx="2960383" cy="29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Two overlapping organic shapes">
            <a:extLst>
              <a:ext uri="{FF2B5EF4-FFF2-40B4-BE49-F238E27FC236}">
                <a16:creationId xmlns:a16="http://schemas.microsoft.com/office/drawing/2014/main" xmlns="" id="{A6DA4051-C144-E45A-07A4-A6EB93ADA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692696" y="-1197507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Cara Merangkum Informasi 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paragraf</a:t>
            </a:r>
            <a:endParaRPr lang="en-US" sz="2800" dirty="0"/>
          </a:p>
          <a:p>
            <a:pPr>
              <a:tabLst>
                <a:tab pos="631825" algn="l"/>
              </a:tabLst>
            </a:pPr>
            <a:r>
              <a:rPr lang="en-US" sz="2800" dirty="0"/>
              <a:t>dengan </a:t>
            </a:r>
            <a:r>
              <a:rPr lang="en-US" sz="2800" dirty="0" err="1"/>
              <a:t>penyusunan</a:t>
            </a:r>
            <a:r>
              <a:rPr lang="en-US" sz="2800" dirty="0"/>
              <a:t> ide </a:t>
            </a:r>
            <a:r>
              <a:rPr lang="en-US" sz="2800" dirty="0" err="1"/>
              <a:t>pokok</a:t>
            </a:r>
            <a:r>
              <a:rPr lang="en-US" sz="28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F1EAE2-45F1-A4EE-421E-38D3D6EA7BC3}"/>
              </a:ext>
            </a:extLst>
          </p:cNvPr>
          <p:cNvSpPr txBox="1"/>
          <p:nvPr/>
        </p:nvSpPr>
        <p:spPr>
          <a:xfrm>
            <a:off x="1763688" y="2793745"/>
            <a:ext cx="4320480" cy="138499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Ide </a:t>
            </a:r>
            <a:r>
              <a:rPr lang="en-US" sz="2800" b="1" i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pokok</a:t>
            </a:r>
            <a:r>
              <a:rPr lang="en-US" sz="2800" b="1" i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inti atau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permasalahan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suatu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teks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Graphic 23" descr="A lightbulb">
            <a:extLst>
              <a:ext uri="{FF2B5EF4-FFF2-40B4-BE49-F238E27FC236}">
                <a16:creationId xmlns:a16="http://schemas.microsoft.com/office/drawing/2014/main" xmlns="" id="{E144C17A-1B85-4CA6-B7FF-1E4164D997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33933" y="2364956"/>
            <a:ext cx="1874630" cy="18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7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|5.8|1.4|6.9|1.4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|5.8|1.4|6.9|1.4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2101</Words>
  <Application>Microsoft Office PowerPoint</Application>
  <PresentationFormat>On-screen Show (16:9)</PresentationFormat>
  <Paragraphs>310</Paragraphs>
  <Slides>60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ＭＳ Ｐゴシック</vt:lpstr>
      <vt:lpstr>Quicksand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Addana</dc:creator>
  <cp:lastModifiedBy>Fajar Addana</cp:lastModifiedBy>
  <cp:revision>98</cp:revision>
  <dcterms:created xsi:type="dcterms:W3CDTF">2022-01-17T01:37:52Z</dcterms:created>
  <dcterms:modified xsi:type="dcterms:W3CDTF">2023-03-24T06:32:54Z</dcterms:modified>
</cp:coreProperties>
</file>