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77" r:id="rId3"/>
    <p:sldId id="301" r:id="rId4"/>
    <p:sldId id="302" r:id="rId5"/>
    <p:sldId id="289" r:id="rId6"/>
    <p:sldId id="303" r:id="rId7"/>
    <p:sldId id="304" r:id="rId8"/>
    <p:sldId id="276" r:id="rId9"/>
    <p:sldId id="305" r:id="rId10"/>
    <p:sldId id="306" r:id="rId11"/>
    <p:sldId id="307" r:id="rId12"/>
    <p:sldId id="308" r:id="rId13"/>
    <p:sldId id="316" r:id="rId14"/>
    <p:sldId id="317" r:id="rId15"/>
    <p:sldId id="318" r:id="rId16"/>
    <p:sldId id="309" r:id="rId17"/>
    <p:sldId id="310" r:id="rId18"/>
    <p:sldId id="311" r:id="rId19"/>
    <p:sldId id="312" r:id="rId20"/>
    <p:sldId id="313" r:id="rId21"/>
    <p:sldId id="314" r:id="rId22"/>
    <p:sldId id="31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80"/>
    <a:srgbClr val="FFFF99"/>
    <a:srgbClr val="990033"/>
    <a:srgbClr val="FFFF66"/>
    <a:srgbClr val="FF9966"/>
    <a:srgbClr val="FF99CC"/>
    <a:srgbClr val="FFCC99"/>
    <a:srgbClr val="C9C0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>
        <p:scale>
          <a:sx n="90" d="100"/>
          <a:sy n="90" d="100"/>
        </p:scale>
        <p:origin x="-73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e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60292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ILMU PENGETAHUAN ALAM </a:t>
            </a:r>
          </a:p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DAN SOSIAL (IPAS)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D:\JOB TUTI\JOB 2022\5. Bupena Merdeka 1A\COVER\Bupena Merdeka 1A SD Ari New dep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/>
          <a:stretch/>
        </p:blipFill>
        <p:spPr bwMode="auto">
          <a:xfrm>
            <a:off x="1425010" y="863342"/>
            <a:ext cx="2463588" cy="32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1472" y="428610"/>
            <a:ext cx="3786214" cy="2123658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+mj-lt"/>
                <a:cs typeface="Arial" panose="020B0604020202020204" pitchFamily="34" charset="0"/>
              </a:rPr>
              <a:t>Di wajah ada hidung, telinga, dan mulut.</a:t>
            </a:r>
          </a:p>
          <a:p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Hidung</a:t>
            </a:r>
            <a:r>
              <a:rPr lang="id-ID" sz="2200" dirty="0" smtClean="0">
                <a:latin typeface="+mj-lt"/>
                <a:cs typeface="Arial" panose="020B0604020202020204" pitchFamily="34" charset="0"/>
              </a:rPr>
              <a:t> untuk mencium bau.</a:t>
            </a:r>
          </a:p>
          <a:p>
            <a:r>
              <a:rPr lang="id-ID" sz="22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Telinga</a:t>
            </a:r>
            <a:r>
              <a:rPr lang="id-ID" sz="2200" dirty="0" smtClean="0">
                <a:latin typeface="+mj-lt"/>
                <a:cs typeface="Arial" panose="020B0604020202020204" pitchFamily="34" charset="0"/>
              </a:rPr>
              <a:t> untuk mendengar.</a:t>
            </a:r>
          </a:p>
          <a:p>
            <a:r>
              <a:rPr lang="id-ID" sz="22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Mulut</a:t>
            </a:r>
            <a:r>
              <a:rPr lang="id-ID" sz="2200" dirty="0" smtClean="0">
                <a:latin typeface="+mj-lt"/>
                <a:cs typeface="Arial" panose="020B0604020202020204" pitchFamily="34" charset="0"/>
              </a:rPr>
              <a:t> untuk makan.</a:t>
            </a:r>
          </a:p>
          <a:p>
            <a:r>
              <a:rPr lang="id-ID" sz="2200" dirty="0" smtClean="0">
                <a:latin typeface="+mj-lt"/>
                <a:cs typeface="Arial" panose="020B0604020202020204" pitchFamily="34" charset="0"/>
              </a:rPr>
              <a:t>Mulut juga untuk berbicara.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7640"/>
          <a:stretch>
            <a:fillRect/>
          </a:stretch>
        </p:blipFill>
        <p:spPr bwMode="auto">
          <a:xfrm>
            <a:off x="6215074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2839712"/>
            <a:ext cx="4714908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+mj-lt"/>
                <a:cs typeface="Arial" panose="020B0604020202020204" pitchFamily="34" charset="0"/>
              </a:rPr>
              <a:t>Di dalam mulut ada gigi dan lidah.</a:t>
            </a:r>
          </a:p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Gigi</a:t>
            </a:r>
            <a:r>
              <a:rPr lang="id-ID" sz="2200" dirty="0" smtClean="0">
                <a:latin typeface="+mj-lt"/>
                <a:cs typeface="Arial" panose="020B0604020202020204" pitchFamily="34" charset="0"/>
              </a:rPr>
              <a:t> untuk menggigit dan mengunyah makanan.</a:t>
            </a:r>
          </a:p>
          <a:p>
            <a:r>
              <a:rPr lang="id-ID" sz="22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Lidah</a:t>
            </a:r>
            <a:r>
              <a:rPr lang="id-ID" sz="2200" dirty="0" smtClean="0">
                <a:latin typeface="+mj-lt"/>
                <a:cs typeface="Arial" panose="020B0604020202020204" pitchFamily="34" charset="0"/>
              </a:rPr>
              <a:t> untuk mengecap rasa makanan.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:\Template Bupena Merdeka (Konten QR-Media mengajar)\BACKGROUND\anak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9058" y="1381138"/>
            <a:ext cx="5214942" cy="34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950" y="464468"/>
            <a:ext cx="4678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Tangan berguna untuk memegang benda.</a:t>
            </a:r>
          </a:p>
          <a:p>
            <a:r>
              <a:rPr lang="id-ID" sz="2600" b="1" dirty="0" smtClean="0">
                <a:solidFill>
                  <a:srgbClr val="008080"/>
                </a:solidFill>
              </a:rPr>
              <a:t>Tangan berguna untuk menulis.</a:t>
            </a:r>
          </a:p>
          <a:p>
            <a:r>
              <a:rPr lang="id-ID" sz="2600" b="1" dirty="0" smtClean="0">
                <a:solidFill>
                  <a:srgbClr val="7030A0"/>
                </a:solidFill>
              </a:rPr>
              <a:t>Tangan berguna untuk menggambar.</a:t>
            </a:r>
          </a:p>
          <a:p>
            <a:r>
              <a:rPr lang="id-ID" sz="2600" b="1" dirty="0" smtClean="0">
                <a:solidFill>
                  <a:srgbClr val="002060"/>
                </a:solidFill>
              </a:rPr>
              <a:t>Tangan bisa melempar dan menangkap bola</a:t>
            </a:r>
            <a:endParaRPr lang="en-US" sz="2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4500576"/>
            <a:ext cx="2164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Sumber</a:t>
            </a:r>
            <a:r>
              <a:rPr lang="en-US" sz="1200" i="1" dirty="0" smtClean="0"/>
              <a:t>: www.shutterstock.com</a:t>
            </a:r>
            <a:endParaRPr lang="en-US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Template Bupena Merdeka (Konten QR-Media mengajar)\BACKGROUND\anak 3.jpg"/>
          <p:cNvPicPr>
            <a:picLocks noChangeAspect="1" noChangeArrowheads="1"/>
          </p:cNvPicPr>
          <p:nvPr/>
        </p:nvPicPr>
        <p:blipFill>
          <a:blip r:embed="rId2" cstate="print"/>
          <a:srcRect t="14539" r="46379"/>
          <a:stretch>
            <a:fillRect/>
          </a:stretch>
        </p:blipFill>
        <p:spPr bwMode="auto">
          <a:xfrm>
            <a:off x="71406" y="71420"/>
            <a:ext cx="4357718" cy="5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810" y="1418576"/>
            <a:ext cx="4572032" cy="1938992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</a:t>
            </a: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aki berguna untuk berdiri.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Kaki berguna untuk berjalan.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Kaki berguna untuk melompat.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Kaki untuk menendang bola.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Kaki untuk mengayuh sepeda.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059" y="4474268"/>
            <a:ext cx="2164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Sumber</a:t>
            </a:r>
            <a:r>
              <a:rPr lang="en-US" sz="1200" i="1" dirty="0" smtClean="0"/>
              <a:t>: www.shutterstock.com</a:t>
            </a:r>
            <a:endParaRPr lang="en-US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Template Bupena Merdeka (Konten QR-Media mengajar)\BACKGROUND\anak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290" y="1142990"/>
            <a:ext cx="5036380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500048"/>
            <a:ext cx="2392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0066"/>
                </a:solidFill>
              </a:rPr>
              <a:t>Alis</a:t>
            </a:r>
          </a:p>
          <a:p>
            <a:r>
              <a:rPr lang="id-ID" sz="2000" dirty="0" smtClean="0"/>
              <a:t>untuk melindung mata dari kotoran, debu, dan keringat.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2285998"/>
            <a:ext cx="1785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0066"/>
                </a:solidFill>
              </a:rPr>
              <a:t>Mata</a:t>
            </a:r>
          </a:p>
          <a:p>
            <a:r>
              <a:rPr lang="id-ID" sz="2000" dirty="0" smtClean="0"/>
              <a:t>untuk melihat benda dan membedakan warna.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6" y="500048"/>
            <a:ext cx="2392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0066"/>
                </a:solidFill>
              </a:rPr>
              <a:t>Rambut </a:t>
            </a:r>
          </a:p>
          <a:p>
            <a:r>
              <a:rPr lang="id-ID" sz="2000" dirty="0" smtClean="0"/>
              <a:t>untuk melindung kepala.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3636" y="1928808"/>
            <a:ext cx="2392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0066"/>
                </a:solidFill>
              </a:rPr>
              <a:t>Kelopak mata</a:t>
            </a:r>
          </a:p>
          <a:p>
            <a:r>
              <a:rPr lang="id-ID" sz="2000" dirty="0" smtClean="0"/>
              <a:t>untuk melindung mata dari cahaya yang menyilaukan dan mencegah mata kering.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357554" y="1214428"/>
            <a:ext cx="1071570" cy="785818"/>
          </a:xfrm>
          <a:prstGeom prst="straightConnector1">
            <a:avLst/>
          </a:prstGeom>
          <a:ln w="127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786314" y="1000114"/>
            <a:ext cx="785818" cy="500066"/>
          </a:xfrm>
          <a:prstGeom prst="straightConnector1">
            <a:avLst/>
          </a:prstGeom>
          <a:ln w="127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071670" y="2357436"/>
            <a:ext cx="2357454" cy="142876"/>
          </a:xfrm>
          <a:prstGeom prst="straightConnector1">
            <a:avLst/>
          </a:prstGeom>
          <a:ln w="127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14942" y="2357436"/>
            <a:ext cx="857256" cy="71438"/>
          </a:xfrm>
          <a:prstGeom prst="straightConnector1">
            <a:avLst/>
          </a:prstGeom>
          <a:ln w="127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1059" y="4474268"/>
            <a:ext cx="2164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Sumber</a:t>
            </a:r>
            <a:r>
              <a:rPr lang="en-US" sz="1200" i="1" dirty="0" smtClean="0"/>
              <a:t>: www.shutterstock.com</a:t>
            </a:r>
            <a:endParaRPr lang="en-US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Template Bupena Merdeka (Konten QR-Media mengajar)\BACKGROUND\anak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892914"/>
            <a:ext cx="3714776" cy="27859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9190" y="1928808"/>
            <a:ext cx="2392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</a:rPr>
              <a:t>Lidah</a:t>
            </a:r>
          </a:p>
          <a:p>
            <a:r>
              <a:rPr lang="id-ID" sz="2400" dirty="0" smtClean="0"/>
              <a:t>untuk mengecap rasa makanan.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71736" y="2357436"/>
            <a:ext cx="2214578" cy="142876"/>
          </a:xfrm>
          <a:prstGeom prst="straightConnector1">
            <a:avLst/>
          </a:prstGeom>
          <a:ln w="127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1059" y="4474268"/>
            <a:ext cx="2164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Sumber</a:t>
            </a:r>
            <a:r>
              <a:rPr lang="en-US" sz="1200" i="1" dirty="0" smtClean="0"/>
              <a:t>: www.shutterstock.com</a:t>
            </a:r>
            <a:endParaRPr lang="en-US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Template Bupena Merdeka (Konten QR-Media mengajar)\BACKGROUND\anak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714363"/>
            <a:ext cx="6099837" cy="4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6823" y="1285866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0066"/>
                </a:solidFill>
              </a:rPr>
              <a:t>Hidung</a:t>
            </a:r>
          </a:p>
          <a:p>
            <a:r>
              <a:rPr lang="id-ID" sz="2000" dirty="0" smtClean="0"/>
              <a:t>untuk mencium aroma.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3947" y="2571750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0066"/>
                </a:solidFill>
              </a:rPr>
              <a:t>Gigi </a:t>
            </a:r>
          </a:p>
          <a:p>
            <a:r>
              <a:rPr lang="id-ID" sz="2000" dirty="0" smtClean="0"/>
              <a:t>untuk melumatkan makanan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7351" y="3071816"/>
            <a:ext cx="2392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0066"/>
                </a:solidFill>
              </a:rPr>
              <a:t>Mulut </a:t>
            </a:r>
          </a:p>
          <a:p>
            <a:r>
              <a:rPr lang="id-ID" sz="2000" dirty="0" smtClean="0"/>
              <a:t>untuk makan dan berbicara.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8855" y="1285866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rgbClr val="FF0066"/>
                </a:solidFill>
              </a:rPr>
              <a:t>Telinga</a:t>
            </a:r>
          </a:p>
          <a:p>
            <a:r>
              <a:rPr lang="id-ID" sz="2000" dirty="0" smtClean="0"/>
              <a:t>untuk mendengar bunyi.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711269" y="2071684"/>
            <a:ext cx="1500198" cy="642942"/>
          </a:xfrm>
          <a:prstGeom prst="straightConnector1">
            <a:avLst/>
          </a:prstGeom>
          <a:ln w="127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54343" y="3286130"/>
            <a:ext cx="1214446" cy="71438"/>
          </a:xfrm>
          <a:prstGeom prst="straightConnector1">
            <a:avLst/>
          </a:prstGeom>
          <a:ln w="127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425517" y="2857502"/>
            <a:ext cx="1785950" cy="357190"/>
          </a:xfrm>
          <a:prstGeom prst="straightConnector1">
            <a:avLst/>
          </a:prstGeom>
          <a:ln w="127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283037" y="1928808"/>
            <a:ext cx="714380" cy="714380"/>
          </a:xfrm>
          <a:prstGeom prst="straightConnector1">
            <a:avLst/>
          </a:prstGeom>
          <a:ln w="127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31059" y="4474268"/>
            <a:ext cx="2164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Sumber</a:t>
            </a:r>
            <a:r>
              <a:rPr lang="en-US" sz="1200" i="1" dirty="0" smtClean="0"/>
              <a:t>: www.shutterstock.com</a:t>
            </a:r>
            <a:endParaRPr lang="en-US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 rotWithShape="1">
          <a:blip r:embed="rId2" cstate="print"/>
          <a:srcRect l="909"/>
          <a:stretch/>
        </p:blipFill>
        <p:spPr bwMode="auto">
          <a:xfrm>
            <a:off x="0" y="0"/>
            <a:ext cx="914399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8211"/>
          <a:stretch>
            <a:fillRect/>
          </a:stretch>
        </p:blipFill>
        <p:spPr bwMode="auto">
          <a:xfrm>
            <a:off x="285720" y="1141477"/>
            <a:ext cx="2071702" cy="371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71736" y="2214560"/>
            <a:ext cx="48577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Tubuh kita memiliki lima indra.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1736" y="2679330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Lima indra disebut juga </a:t>
            </a:r>
            <a:r>
              <a:rPr lang="id-ID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pancaindra</a:t>
            </a:r>
            <a:r>
              <a:rPr lang="id-ID" sz="2600" b="1" dirty="0" smtClean="0">
                <a:solidFill>
                  <a:srgbClr val="008080"/>
                </a:solidFill>
              </a:rPr>
              <a:t>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grpSp>
        <p:nvGrpSpPr>
          <p:cNvPr id="9" name="Group 6"/>
          <p:cNvGrpSpPr/>
          <p:nvPr/>
        </p:nvGrpSpPr>
        <p:grpSpPr>
          <a:xfrm>
            <a:off x="295276" y="214296"/>
            <a:ext cx="3490906" cy="733044"/>
            <a:chOff x="152400" y="214296"/>
            <a:chExt cx="3490906" cy="7330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3490906" cy="7330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76276" y="267070"/>
              <a:ext cx="275271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Pancaindra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571736" y="1322008"/>
            <a:ext cx="4857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Indra</a:t>
            </a:r>
            <a:r>
              <a:rPr lang="id-ID" sz="2600" b="1" dirty="0" smtClean="0">
                <a:solidFill>
                  <a:srgbClr val="FF0066"/>
                </a:solidFill>
              </a:rPr>
              <a:t> adalah alat untuk mengetahui lingkungan sekitar.</a:t>
            </a:r>
            <a:endParaRPr lang="en-US" sz="2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Template Bupena Merdeka (Konten QR-Media mengajar)\BACKGROUND\ab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8" y="0"/>
            <a:ext cx="919129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Template Bupena Merdeka (Konten QR-Media mengajar)\BACKGROUND\anak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/>
          <a:stretch/>
        </p:blipFill>
        <p:spPr bwMode="auto">
          <a:xfrm>
            <a:off x="867359" y="642924"/>
            <a:ext cx="6776475" cy="44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1440011" y="2027915"/>
            <a:ext cx="1512168" cy="543835"/>
            <a:chOff x="609600" y="1603800"/>
            <a:chExt cx="1386154" cy="5438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77994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Mata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 rot="11866330" flipH="1" flipV="1">
            <a:off x="2711728" y="1971566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964542" y="2885171"/>
            <a:ext cx="1512168" cy="543835"/>
            <a:chOff x="609600" y="1603800"/>
            <a:chExt cx="1386154" cy="54383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785781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Telinga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 rot="10267357" flipH="1" flipV="1">
            <a:off x="2246685" y="2414564"/>
            <a:ext cx="1217525" cy="480122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6149954" y="1792997"/>
            <a:ext cx="1512168" cy="543835"/>
            <a:chOff x="609600" y="1603800"/>
            <a:chExt cx="1386154" cy="5438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807622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Hidung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 rot="9733670" flipV="1">
            <a:off x="4267914" y="2207881"/>
            <a:ext cx="2044389" cy="199498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7"/>
          <p:cNvGrpSpPr/>
          <p:nvPr/>
        </p:nvGrpSpPr>
        <p:grpSpPr>
          <a:xfrm>
            <a:off x="5907982" y="2675398"/>
            <a:ext cx="1512168" cy="543835"/>
            <a:chOff x="609600" y="1603800"/>
            <a:chExt cx="1386154" cy="5438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877994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Lidah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 rot="9733670" flipV="1">
            <a:off x="4320663" y="2833812"/>
            <a:ext cx="1696919" cy="490803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1"/>
          <p:cNvGrpSpPr/>
          <p:nvPr/>
        </p:nvGrpSpPr>
        <p:grpSpPr>
          <a:xfrm>
            <a:off x="5580112" y="3795886"/>
            <a:ext cx="1512168" cy="543835"/>
            <a:chOff x="609600" y="1603800"/>
            <a:chExt cx="1386154" cy="5438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877994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Kulit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9733670" flipV="1">
            <a:off x="3793590" y="3501603"/>
            <a:ext cx="1844851" cy="84988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1059" y="4474268"/>
            <a:ext cx="2164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Sumber</a:t>
            </a:r>
            <a:r>
              <a:rPr lang="en-US" sz="1200" i="1" dirty="0" smtClean="0"/>
              <a:t>: www.shutterstock.com</a:t>
            </a:r>
            <a:endParaRPr lang="en-US" sz="1200" i="1" dirty="0"/>
          </a:p>
        </p:txBody>
      </p:sp>
      <p:grpSp>
        <p:nvGrpSpPr>
          <p:cNvPr id="27" name="Group 7"/>
          <p:cNvGrpSpPr/>
          <p:nvPr/>
        </p:nvGrpSpPr>
        <p:grpSpPr>
          <a:xfrm>
            <a:off x="214282" y="267494"/>
            <a:ext cx="3929090" cy="661182"/>
            <a:chOff x="685800" y="1838738"/>
            <a:chExt cx="4105022" cy="66118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657201" cy="66118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60437" y="1921553"/>
              <a:ext cx="40303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009999"/>
                  </a:solidFill>
                </a:rPr>
                <a:t>Ini bagian pancaindra.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1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6854" b="26361"/>
          <a:stretch>
            <a:fillRect/>
          </a:stretch>
        </p:blipFill>
        <p:spPr bwMode="auto">
          <a:xfrm flipH="1">
            <a:off x="179512" y="1059582"/>
            <a:ext cx="4067365" cy="372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3438" y="1107590"/>
            <a:ext cx="3787354" cy="31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860032" y="1571618"/>
            <a:ext cx="4104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C00000"/>
                </a:solidFill>
              </a:rPr>
              <a:t>Mata</a:t>
            </a:r>
            <a:r>
              <a:rPr lang="id-ID" sz="2600" b="1" dirty="0" smtClean="0">
                <a:solidFill>
                  <a:srgbClr val="006666"/>
                </a:solidFill>
              </a:rPr>
              <a:t> adalah indra penglihat.</a:t>
            </a:r>
            <a:endParaRPr lang="en-US" sz="2600" b="1" dirty="0" smtClean="0">
              <a:solidFill>
                <a:srgbClr val="006666"/>
              </a:solidFill>
            </a:endParaRPr>
          </a:p>
        </p:txBody>
      </p:sp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60032" y="2428874"/>
            <a:ext cx="324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990033"/>
                </a:solidFill>
              </a:rPr>
              <a:t>Kita dapat melihat menggunakan mata.</a:t>
            </a:r>
            <a:endParaRPr lang="en-US" sz="2600" b="1" dirty="0" smtClean="0">
              <a:solidFill>
                <a:srgbClr val="99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9" name="Group 7"/>
          <p:cNvGrpSpPr/>
          <p:nvPr/>
        </p:nvGrpSpPr>
        <p:grpSpPr>
          <a:xfrm>
            <a:off x="642910" y="410370"/>
            <a:ext cx="1714513" cy="661182"/>
            <a:chOff x="685800" y="1838738"/>
            <a:chExt cx="1791283" cy="6611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716645" cy="6611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0437" y="1921553"/>
              <a:ext cx="17166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FF0066"/>
                  </a:solidFill>
                </a:rPr>
                <a:t>1. Mata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268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ruangan.jpg"/>
          <p:cNvPicPr>
            <a:picLocks noChangeAspect="1" noChangeArrowheads="1"/>
          </p:cNvPicPr>
          <p:nvPr/>
        </p:nvPicPr>
        <p:blipFill rotWithShape="1">
          <a:blip r:embed="rId2" cstate="print"/>
          <a:srcRect r="1175"/>
          <a:stretch/>
        </p:blipFill>
        <p:spPr bwMode="auto">
          <a:xfrm>
            <a:off x="-108519" y="0"/>
            <a:ext cx="9252520" cy="5068868"/>
          </a:xfrm>
          <a:prstGeom prst="rect">
            <a:avLst/>
          </a:prstGeom>
          <a:noFill/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23599"/>
          <a:stretch/>
        </p:blipFill>
        <p:spPr bwMode="auto">
          <a:xfrm flipH="1">
            <a:off x="4740503" y="771551"/>
            <a:ext cx="4368001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18" y="1365854"/>
            <a:ext cx="3811892" cy="2777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75858" y="2164343"/>
            <a:ext cx="3419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C00000"/>
                </a:solidFill>
              </a:rPr>
              <a:t>Telinga adalah alat pendengar.</a:t>
            </a:r>
            <a:endParaRPr lang="en-US" sz="2600" b="1" dirty="0" smtClean="0">
              <a:solidFill>
                <a:srgbClr val="FFFF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902" y="3008928"/>
            <a:ext cx="38576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2060"/>
                </a:solidFill>
              </a:rPr>
              <a:t>Kita dapat mendengar berbagai bunyi</a:t>
            </a:r>
            <a:r>
              <a:rPr lang="en-US" sz="2600" b="1" dirty="0" smtClean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9" name="Group 7"/>
          <p:cNvGrpSpPr/>
          <p:nvPr/>
        </p:nvGrpSpPr>
        <p:grpSpPr>
          <a:xfrm>
            <a:off x="357158" y="410370"/>
            <a:ext cx="1714513" cy="661182"/>
            <a:chOff x="685800" y="1838738"/>
            <a:chExt cx="1791283" cy="6611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716645" cy="66118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0437" y="1921553"/>
              <a:ext cx="17166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FF0066"/>
                  </a:solidFill>
                </a:rPr>
                <a:t>2. Telinga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Tubuhku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44" y="1500180"/>
            <a:ext cx="4643470" cy="733044"/>
            <a:chOff x="295276" y="214296"/>
            <a:chExt cx="46434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6434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3976718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Bagian-Bagian Tubuh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2428874"/>
            <a:ext cx="3929090" cy="1200329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Tubuhku sehat.</a:t>
            </a:r>
          </a:p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Tubuhku membuatku dapat bermain bersama teman.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812455"/>
            <a:ext cx="4214842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Tubuh memiliki bagian-bagian.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87935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r="1004" b="1223"/>
          <a:stretch>
            <a:fillRect/>
          </a:stretch>
        </p:blipFill>
        <p:spPr bwMode="auto">
          <a:xfrm>
            <a:off x="32" y="0"/>
            <a:ext cx="9144000" cy="488685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b="27908"/>
          <a:stretch>
            <a:fillRect/>
          </a:stretch>
        </p:blipFill>
        <p:spPr bwMode="auto">
          <a:xfrm flipH="1">
            <a:off x="71438" y="484607"/>
            <a:ext cx="2428860" cy="430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026" name="Picture 2" descr="I:\Template Bupena Merdeka (Konten QR-Media mengajar)\BAHAN\Kun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333846"/>
            <a:ext cx="4286280" cy="30238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5398" y="1751162"/>
            <a:ext cx="3419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C00000"/>
                </a:solidFill>
              </a:rPr>
              <a:t>Hidung adalah indra pencium.</a:t>
            </a:r>
            <a:endParaRPr lang="en-US" sz="2600" b="1" dirty="0" smtClean="0">
              <a:solidFill>
                <a:srgbClr val="FFFF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0442" y="2643188"/>
            <a:ext cx="35090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2060"/>
                </a:solidFill>
              </a:rPr>
              <a:t>Hidung untu</a:t>
            </a:r>
            <a:r>
              <a:rPr lang="en-US" sz="2600" b="1" dirty="0" smtClean="0">
                <a:solidFill>
                  <a:srgbClr val="002060"/>
                </a:solidFill>
              </a:rPr>
              <a:t>k</a:t>
            </a:r>
            <a:r>
              <a:rPr lang="id-ID" sz="2600" b="1" dirty="0" smtClean="0">
                <a:solidFill>
                  <a:srgbClr val="002060"/>
                </a:solidFill>
              </a:rPr>
              <a:t> mencium bau harum dan juga bau tidak sedap.</a:t>
            </a:r>
            <a:endParaRPr lang="en-US" sz="26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7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7"/>
          <p:cNvGrpSpPr/>
          <p:nvPr/>
        </p:nvGrpSpPr>
        <p:grpSpPr>
          <a:xfrm>
            <a:off x="3071801" y="428610"/>
            <a:ext cx="1714513" cy="661182"/>
            <a:chOff x="685800" y="1838738"/>
            <a:chExt cx="1791283" cy="6611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716645" cy="66118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0437" y="1921553"/>
              <a:ext cx="17166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FF0066"/>
                  </a:solidFill>
                </a:rPr>
                <a:t>3. Hidung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Template Bupena Merdeka (Konten QR-Media mengajar)\BACKGROUND\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905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699542"/>
            <a:ext cx="3712496" cy="322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496" y="1203598"/>
            <a:ext cx="488626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419385" y="1309967"/>
            <a:ext cx="3419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6666"/>
                </a:solidFill>
              </a:rPr>
              <a:t>Lidah</a:t>
            </a:r>
            <a:r>
              <a:rPr lang="id-ID" sz="2600" b="1" dirty="0" smtClean="0">
                <a:solidFill>
                  <a:srgbClr val="C00000"/>
                </a:solidFill>
              </a:rPr>
              <a:t> adalah indra pengecap.</a:t>
            </a:r>
            <a:endParaRPr lang="en-US" sz="2600" b="1" dirty="0" smtClean="0">
              <a:solidFill>
                <a:srgbClr val="FFFF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4429" y="2214560"/>
            <a:ext cx="30460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2060"/>
                </a:solidFill>
              </a:rPr>
              <a:t>Lidah </a:t>
            </a:r>
            <a:r>
              <a:rPr lang="en-US" sz="2600" b="1" dirty="0" err="1" smtClean="0">
                <a:solidFill>
                  <a:srgbClr val="002060"/>
                </a:solidFill>
              </a:rPr>
              <a:t>berfungsi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id-ID" sz="2600" b="1" dirty="0" smtClean="0">
                <a:solidFill>
                  <a:srgbClr val="002060"/>
                </a:solidFill>
              </a:rPr>
              <a:t>untuk merasakan makanan.</a:t>
            </a:r>
            <a:endParaRPr lang="en-US" sz="26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9" name="Group 7"/>
          <p:cNvGrpSpPr/>
          <p:nvPr/>
        </p:nvGrpSpPr>
        <p:grpSpPr>
          <a:xfrm>
            <a:off x="642910" y="285734"/>
            <a:ext cx="1714513" cy="661182"/>
            <a:chOff x="685800" y="1838738"/>
            <a:chExt cx="1791283" cy="6611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716645" cy="66118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0437" y="1921553"/>
              <a:ext cx="17166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FF0066"/>
                  </a:solidFill>
                </a:rPr>
                <a:t>4. Lidah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2" y="-20537"/>
            <a:ext cx="914400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04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16" y="357172"/>
            <a:ext cx="3927918" cy="359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99466" y="1336148"/>
            <a:ext cx="28295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</a:rPr>
              <a:t>Kulit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id-ID" sz="2600" b="1" dirty="0" smtClean="0">
                <a:solidFill>
                  <a:srgbClr val="006666"/>
                </a:solidFill>
              </a:rPr>
              <a:t>adalah indra pe</a:t>
            </a:r>
            <a:r>
              <a:rPr lang="en-US" sz="2600" b="1" dirty="0" err="1" smtClean="0">
                <a:solidFill>
                  <a:srgbClr val="006666"/>
                </a:solidFill>
              </a:rPr>
              <a:t>raba</a:t>
            </a:r>
            <a:r>
              <a:rPr lang="id-ID" sz="2600" b="1" dirty="0" smtClean="0">
                <a:solidFill>
                  <a:srgbClr val="006666"/>
                </a:solidFill>
              </a:rPr>
              <a:t>.</a:t>
            </a:r>
            <a:endParaRPr lang="en-US" sz="2600" b="1" dirty="0" smtClean="0">
              <a:solidFill>
                <a:srgbClr val="0066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2285998"/>
            <a:ext cx="3388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990033"/>
                </a:solidFill>
              </a:rPr>
              <a:t>Kulit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berguna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untuk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meraba</a:t>
            </a:r>
            <a:r>
              <a:rPr lang="en-US" sz="2600" b="1" dirty="0" smtClean="0">
                <a:solidFill>
                  <a:srgbClr val="990033"/>
                </a:solidFill>
              </a:rPr>
              <a:t>, </a:t>
            </a:r>
            <a:r>
              <a:rPr lang="en-US" sz="2600" b="1" dirty="0" err="1" smtClean="0">
                <a:solidFill>
                  <a:srgbClr val="990033"/>
                </a:solidFill>
              </a:rPr>
              <a:t>merasakan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permukaan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benda</a:t>
            </a:r>
            <a:r>
              <a:rPr lang="en-US" sz="2600" b="1" dirty="0" smtClean="0">
                <a:solidFill>
                  <a:srgbClr val="990033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11960" y="987574"/>
            <a:ext cx="4916988" cy="3894292"/>
            <a:chOff x="4211960" y="987574"/>
            <a:chExt cx="4916988" cy="3894292"/>
          </a:xfrm>
        </p:grpSpPr>
        <p:sp>
          <p:nvSpPr>
            <p:cNvPr id="2" name="Rectangle 1"/>
            <p:cNvSpPr/>
            <p:nvPr/>
          </p:nvSpPr>
          <p:spPr>
            <a:xfrm>
              <a:off x="4253617" y="4604683"/>
              <a:ext cx="4875331" cy="277183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1960" y="987574"/>
              <a:ext cx="4875331" cy="381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2" y="4609672"/>
            <a:ext cx="9144000" cy="554366"/>
          </a:xfrm>
          <a:prstGeom prst="rect">
            <a:avLst/>
          </a:prstGeom>
        </p:spPr>
      </p:pic>
      <p:grpSp>
        <p:nvGrpSpPr>
          <p:cNvPr id="12" name="Group 7"/>
          <p:cNvGrpSpPr/>
          <p:nvPr/>
        </p:nvGrpSpPr>
        <p:grpSpPr>
          <a:xfrm>
            <a:off x="4143372" y="214296"/>
            <a:ext cx="1714513" cy="661182"/>
            <a:chOff x="685800" y="1838738"/>
            <a:chExt cx="1791283" cy="6611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716645" cy="66118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60437" y="1921553"/>
              <a:ext cx="17166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FF0066"/>
                  </a:solidFill>
                </a:rPr>
                <a:t>5. Kulit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91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0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4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17731" y="411510"/>
            <a:ext cx="2162381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"/>
          <p:cNvGrpSpPr/>
          <p:nvPr/>
        </p:nvGrpSpPr>
        <p:grpSpPr>
          <a:xfrm>
            <a:off x="1835696" y="601837"/>
            <a:ext cx="1512168" cy="543835"/>
            <a:chOff x="609600" y="1603800"/>
            <a:chExt cx="1386154" cy="5438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79312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Kepala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1350498" y="1491630"/>
            <a:ext cx="1512168" cy="543835"/>
            <a:chOff x="609600" y="1603800"/>
            <a:chExt cx="1386154" cy="5438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62025" y="1611351"/>
              <a:ext cx="12164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Pundak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1917789" y="2171931"/>
            <a:ext cx="1286059" cy="543835"/>
            <a:chOff x="609600" y="1603800"/>
            <a:chExt cx="1178887" cy="5438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78887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63801" y="1611351"/>
              <a:ext cx="1007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Perut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2058179" y="3219822"/>
            <a:ext cx="1145669" cy="543835"/>
            <a:chOff x="609600" y="1603800"/>
            <a:chExt cx="1050197" cy="5438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050197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762025" y="1611351"/>
              <a:ext cx="8977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Kaki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6372200" y="2441817"/>
            <a:ext cx="1512168" cy="543835"/>
            <a:chOff x="609600" y="1603800"/>
            <a:chExt cx="1386154" cy="5438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62025" y="1611351"/>
              <a:ext cx="12164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Tangan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5854406" y="1450685"/>
            <a:ext cx="1237874" cy="543835"/>
            <a:chOff x="609600" y="1603800"/>
            <a:chExt cx="1134718" cy="54383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34718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762025" y="1611351"/>
              <a:ext cx="9822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Dada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1" name="Group 26"/>
          <p:cNvGrpSpPr/>
          <p:nvPr/>
        </p:nvGrpSpPr>
        <p:grpSpPr>
          <a:xfrm>
            <a:off x="1388219" y="4083918"/>
            <a:ext cx="2247677" cy="568605"/>
            <a:chOff x="50110" y="1579030"/>
            <a:chExt cx="2060371" cy="56860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0" y="1603800"/>
              <a:ext cx="1945643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182125" y="1579030"/>
              <a:ext cx="19283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Jari-jari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kaki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5576726" y="3291830"/>
            <a:ext cx="2523666" cy="568605"/>
            <a:chOff x="50110" y="1579030"/>
            <a:chExt cx="2313361" cy="56860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0" y="1603800"/>
              <a:ext cx="2313361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182125" y="1579030"/>
              <a:ext cx="21813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Jari-jari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tangan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 rot="11866330" flipH="1" flipV="1">
            <a:off x="3107413" y="545488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1866330" flipH="1" flipV="1">
            <a:off x="2740463" y="1483093"/>
            <a:ext cx="1421222" cy="39458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1866330" flipH="1" flipV="1">
            <a:off x="3063769" y="2181641"/>
            <a:ext cx="1421222" cy="39458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1866330" flipH="1">
            <a:off x="2939487" y="3648186"/>
            <a:ext cx="1421222" cy="191187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1866330" flipH="1" flipV="1">
            <a:off x="3354084" y="4389736"/>
            <a:ext cx="602390" cy="8971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9733670" flipV="1">
            <a:off x="4541055" y="1627109"/>
            <a:ext cx="1421222" cy="39458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9733670" flipV="1">
            <a:off x="5160766" y="2063225"/>
            <a:ext cx="1217408" cy="813918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3677541" flipV="1">
            <a:off x="5386877" y="2998659"/>
            <a:ext cx="602390" cy="8971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17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0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ere\vector\Foto Anak\happy-boy-little-cute-adorable-white-t-shirt-blue-jeans-pin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7"/>
          <a:stretch/>
        </p:blipFill>
        <p:spPr bwMode="auto">
          <a:xfrm>
            <a:off x="107504" y="0"/>
            <a:ext cx="8817582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8" name="Picture 7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4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8"/>
          <p:cNvGrpSpPr/>
          <p:nvPr/>
        </p:nvGrpSpPr>
        <p:grpSpPr>
          <a:xfrm>
            <a:off x="1515990" y="310948"/>
            <a:ext cx="1512168" cy="543835"/>
            <a:chOff x="609600" y="1603800"/>
            <a:chExt cx="1386154" cy="5438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36921" y="1611351"/>
              <a:ext cx="1216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66"/>
                  </a:solidFill>
                </a:rPr>
                <a:t>Rambut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259632" y="1019803"/>
            <a:ext cx="1368153" cy="543835"/>
            <a:chOff x="609600" y="1603800"/>
            <a:chExt cx="1254140" cy="5438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96073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79312" y="1611351"/>
              <a:ext cx="1084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Mata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2267744" y="2643758"/>
            <a:ext cx="1116915" cy="543835"/>
            <a:chOff x="609600" y="1603800"/>
            <a:chExt cx="1023839" cy="5438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023839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779312" y="1611351"/>
              <a:ext cx="796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Gigi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5796136" y="411510"/>
            <a:ext cx="1152128" cy="543835"/>
            <a:chOff x="609600" y="1603800"/>
            <a:chExt cx="1056117" cy="5438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056117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79312" y="1611351"/>
              <a:ext cx="754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66"/>
                  </a:solidFill>
                </a:rPr>
                <a:t>Alis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6012160" y="1203598"/>
            <a:ext cx="1512168" cy="543835"/>
            <a:chOff x="609600" y="1603800"/>
            <a:chExt cx="1386154" cy="5438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779312" y="1611351"/>
              <a:ext cx="1084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66"/>
                  </a:solidFill>
                </a:rPr>
                <a:t>Telinga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5652120" y="2355726"/>
            <a:ext cx="1512168" cy="543835"/>
            <a:chOff x="609600" y="1603800"/>
            <a:chExt cx="1386154" cy="54383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779312" y="1611351"/>
              <a:ext cx="1084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66"/>
                  </a:solidFill>
                </a:rPr>
                <a:t>Mulut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1475656" y="1707654"/>
            <a:ext cx="1512168" cy="543835"/>
            <a:chOff x="609600" y="1603800"/>
            <a:chExt cx="1386154" cy="5438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779312" y="1611351"/>
              <a:ext cx="1084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66"/>
                  </a:solidFill>
                </a:rPr>
                <a:t>Hidung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5" name="Group 31"/>
          <p:cNvGrpSpPr/>
          <p:nvPr/>
        </p:nvGrpSpPr>
        <p:grpSpPr>
          <a:xfrm>
            <a:off x="4932040" y="2859782"/>
            <a:ext cx="1289536" cy="543835"/>
            <a:chOff x="609600" y="1603800"/>
            <a:chExt cx="1182075" cy="54383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82075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779312" y="1611351"/>
              <a:ext cx="880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66"/>
                  </a:solidFill>
                </a:rPr>
                <a:t>Lidah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8" name="Group 34"/>
          <p:cNvGrpSpPr/>
          <p:nvPr/>
        </p:nvGrpSpPr>
        <p:grpSpPr>
          <a:xfrm>
            <a:off x="3491880" y="2787774"/>
            <a:ext cx="1189948" cy="543835"/>
            <a:chOff x="609600" y="1603800"/>
            <a:chExt cx="1090786" cy="54383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090786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779312" y="1611351"/>
              <a:ext cx="921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66"/>
                  </a:solidFill>
                </a:rPr>
                <a:t>Bibir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38" name="Freeform 37"/>
          <p:cNvSpPr/>
          <p:nvPr/>
        </p:nvSpPr>
        <p:spPr>
          <a:xfrm rot="11398047" flipH="1" flipV="1">
            <a:off x="3050779" y="421329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1381230" flipH="1" flipV="1">
            <a:off x="2620414" y="960319"/>
            <a:ext cx="1421222" cy="39458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0242919" flipH="1" flipV="1">
            <a:off x="2984240" y="1387672"/>
            <a:ext cx="1421222" cy="394584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0800000" flipH="1" flipV="1">
            <a:off x="3078872" y="1419622"/>
            <a:ext cx="1349112" cy="1138172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8503992" flipV="1">
            <a:off x="4778971" y="607503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1065292">
            <a:off x="5014478" y="1384637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1065292" flipV="1">
            <a:off x="4589361" y="1754995"/>
            <a:ext cx="1247371" cy="498518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7828923" flipH="1" flipV="1">
            <a:off x="3726540" y="2163917"/>
            <a:ext cx="972355" cy="30810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2592104" flipH="1">
            <a:off x="4186075" y="2176780"/>
            <a:ext cx="1449929" cy="200427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631059" y="4474268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Sumber</a:t>
            </a:r>
            <a:r>
              <a:rPr lang="en-US" sz="1200" i="1" dirty="0" smtClean="0"/>
              <a:t>: www.</a:t>
            </a:r>
            <a:r>
              <a:rPr lang="id-ID" sz="1200" i="1" dirty="0" smtClean="0"/>
              <a:t>freepik</a:t>
            </a:r>
            <a:r>
              <a:rPr lang="en-US" sz="1200" i="1" dirty="0" smtClean="0"/>
              <a:t>.com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93068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680148" y="602376"/>
            <a:ext cx="2963158" cy="661182"/>
            <a:chOff x="685800" y="1838738"/>
            <a:chExt cx="3095839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095839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4" y="1921553"/>
              <a:ext cx="27972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009999"/>
                  </a:solidFill>
                </a:rPr>
                <a:t>Ini bagian kepala.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10" y="1477872"/>
            <a:ext cx="4572032" cy="2308324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da rambut di bagian atas.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Ada telinga di bagian samping.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Ada mata di bagian depan.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Ada alis di atas mata.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Ada hidung di bagian depan.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Ada mulut di bawah hidung.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87935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e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39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Tere\vector\Foto Anak\portrait-young-cute-childr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0"/>
          <a:stretch/>
        </p:blipFill>
        <p:spPr bwMode="auto">
          <a:xfrm>
            <a:off x="-36512" y="-100186"/>
            <a:ext cx="3845159" cy="49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4" y="10823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3491880" y="1131590"/>
            <a:ext cx="1512168" cy="543835"/>
            <a:chOff x="609600" y="1603800"/>
            <a:chExt cx="1386154" cy="5438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79312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Leher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3990721" y="2139702"/>
            <a:ext cx="1517383" cy="543835"/>
            <a:chOff x="609600" y="1603800"/>
            <a:chExt cx="1390935" cy="5438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29850" y="1611351"/>
              <a:ext cx="12706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Pundak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3491880" y="3147814"/>
            <a:ext cx="1298429" cy="543835"/>
            <a:chOff x="609600" y="1603800"/>
            <a:chExt cx="1190227" cy="5438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190227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79312" y="1611351"/>
              <a:ext cx="82249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66"/>
                  </a:solidFill>
                </a:rPr>
                <a:t>Dada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5508104" y="1379843"/>
            <a:ext cx="1512168" cy="543835"/>
            <a:chOff x="609600" y="1603800"/>
            <a:chExt cx="1386154" cy="54383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845319" y="1611351"/>
              <a:ext cx="10844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Perut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5940152" y="3684099"/>
            <a:ext cx="1872208" cy="543835"/>
            <a:chOff x="576680" y="1603800"/>
            <a:chExt cx="1716190" cy="5438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680" y="1603800"/>
              <a:ext cx="168327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708694" y="1611351"/>
              <a:ext cx="15841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FF0066"/>
                  </a:solidFill>
                </a:rPr>
                <a:t>Pinggang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rot="10201953">
            <a:off x="1943572" y="1622198"/>
            <a:ext cx="1534378" cy="29475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1092797" flipV="1">
            <a:off x="2446244" y="2128990"/>
            <a:ext cx="1507258" cy="264888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1092797" flipV="1">
            <a:off x="1903019" y="2476827"/>
            <a:ext cx="1932846" cy="557557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1092797">
            <a:off x="2653057" y="3889937"/>
            <a:ext cx="3209248" cy="27399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1092797">
            <a:off x="2522600" y="1859563"/>
            <a:ext cx="3260652" cy="2134773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7"/>
          <p:cNvGrpSpPr/>
          <p:nvPr/>
        </p:nvGrpSpPr>
        <p:grpSpPr>
          <a:xfrm>
            <a:off x="3180478" y="124618"/>
            <a:ext cx="2963158" cy="661182"/>
            <a:chOff x="685800" y="1838738"/>
            <a:chExt cx="3095839" cy="66118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095839" cy="66118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35074" y="1921553"/>
              <a:ext cx="27972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009999"/>
                  </a:solidFill>
                </a:rPr>
                <a:t>Ini bagian badan.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31059" y="4474268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Sumber</a:t>
            </a:r>
            <a:r>
              <a:rPr lang="en-US" sz="1200" i="1" dirty="0" smtClean="0"/>
              <a:t>: www.</a:t>
            </a:r>
            <a:r>
              <a:rPr lang="id-ID" sz="1200" i="1" dirty="0" smtClean="0"/>
              <a:t>freepik</a:t>
            </a:r>
            <a:r>
              <a:rPr lang="en-US" sz="1200" i="1" dirty="0" smtClean="0"/>
              <a:t>.com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91546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ere\vector\Foto Anak\young-boy-with-soccer-ball-doing-flying-ki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r="20416"/>
          <a:stretch/>
        </p:blipFill>
        <p:spPr bwMode="auto">
          <a:xfrm>
            <a:off x="1190273" y="196940"/>
            <a:ext cx="5953495" cy="475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5436096" y="595306"/>
            <a:ext cx="2230280" cy="543835"/>
            <a:chOff x="609600" y="1603800"/>
            <a:chExt cx="2044424" cy="5438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630851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93554" y="1611351"/>
              <a:ext cx="19604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rgbClr val="FF0066"/>
                  </a:solidFill>
                </a:rPr>
                <a:t>Lengan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FF0066"/>
                  </a:solidFill>
                </a:rPr>
                <a:t>atas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5076057" y="2139702"/>
            <a:ext cx="2520280" cy="543835"/>
            <a:chOff x="609601" y="1603800"/>
            <a:chExt cx="2310257" cy="5438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1" y="1603800"/>
              <a:ext cx="1960888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93554" y="1611351"/>
              <a:ext cx="22263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rgbClr val="FF0066"/>
                  </a:solidFill>
                </a:rPr>
                <a:t>Lengan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FF0066"/>
                  </a:solidFill>
                </a:rPr>
                <a:t>bawah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1917583" y="937104"/>
            <a:ext cx="1053905" cy="543835"/>
            <a:chOff x="609600" y="1603800"/>
            <a:chExt cx="966080" cy="5438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96608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93554" y="1611351"/>
              <a:ext cx="8821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rgbClr val="FF0066"/>
                  </a:solidFill>
                </a:rPr>
                <a:t>Siku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6380584" y="1419622"/>
            <a:ext cx="1431776" cy="543835"/>
            <a:chOff x="609600" y="1603800"/>
            <a:chExt cx="1312462" cy="5438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12462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93554" y="1611351"/>
              <a:ext cx="10740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rgbClr val="FF0066"/>
                  </a:solidFill>
                </a:rPr>
                <a:t>Tangan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1500166" y="1739883"/>
            <a:ext cx="2500330" cy="543835"/>
            <a:chOff x="336607" y="1603800"/>
            <a:chExt cx="2291969" cy="54383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07" y="1603800"/>
              <a:ext cx="202686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447230" y="1647590"/>
              <a:ext cx="21813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rgbClr val="FF0066"/>
                  </a:solidFill>
                </a:rPr>
                <a:t>Jari-jari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FF0066"/>
                  </a:solidFill>
                </a:rPr>
                <a:t>tangan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5580112" y="3180043"/>
            <a:ext cx="1053905" cy="543835"/>
            <a:chOff x="609600" y="1603800"/>
            <a:chExt cx="966080" cy="5438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96608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93554" y="1611351"/>
              <a:ext cx="8821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rgbClr val="FF0066"/>
                  </a:solidFill>
                </a:rPr>
                <a:t>Lutut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2411760" y="2571750"/>
            <a:ext cx="1053905" cy="543835"/>
            <a:chOff x="609600" y="1603800"/>
            <a:chExt cx="966080" cy="54383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96608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693554" y="1611351"/>
              <a:ext cx="8821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0066"/>
                  </a:solidFill>
                </a:rPr>
                <a:t>Paha 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0" name="Group 25"/>
          <p:cNvGrpSpPr/>
          <p:nvPr/>
        </p:nvGrpSpPr>
        <p:grpSpPr>
          <a:xfrm>
            <a:off x="2771800" y="3363838"/>
            <a:ext cx="1053905" cy="543835"/>
            <a:chOff x="609600" y="1603800"/>
            <a:chExt cx="966080" cy="5438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96608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693554" y="1611351"/>
              <a:ext cx="8821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rgbClr val="FF0066"/>
                  </a:solidFill>
                </a:rPr>
                <a:t>Betis</a:t>
              </a:r>
              <a:r>
                <a:rPr lang="en-US" sz="2200" b="1" dirty="0" smtClean="0">
                  <a:solidFill>
                    <a:srgbClr val="FF0066"/>
                  </a:solidFill>
                </a:rPr>
                <a:t> 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3" name="Group 28"/>
          <p:cNvGrpSpPr/>
          <p:nvPr/>
        </p:nvGrpSpPr>
        <p:grpSpPr>
          <a:xfrm>
            <a:off x="1961881" y="4061240"/>
            <a:ext cx="1053905" cy="543835"/>
            <a:chOff x="609600" y="1603800"/>
            <a:chExt cx="966080" cy="54383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96608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693554" y="1611351"/>
              <a:ext cx="8821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0066"/>
                  </a:solidFill>
                </a:rPr>
                <a:t>Kaki </a:t>
              </a:r>
              <a:endParaRPr lang="en-US" sz="22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 rot="12358415" flipH="1" flipV="1">
            <a:off x="3025357" y="1142838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2358415" flipH="1" flipV="1">
            <a:off x="3816095" y="1212867"/>
            <a:ext cx="359681" cy="905859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11278457" flipH="1" flipV="1">
            <a:off x="3355116" y="2758244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3160320" flipH="1" flipV="1">
            <a:off x="3766731" y="3709879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3160320" flipH="1" flipV="1">
            <a:off x="3064354" y="4065718"/>
            <a:ext cx="1335462" cy="718813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8286626" flipV="1">
            <a:off x="4615120" y="991230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5456006">
            <a:off x="4778270" y="1755217"/>
            <a:ext cx="644357" cy="350647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9241585" flipV="1">
            <a:off x="5590797" y="1561052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1050356" flipV="1">
            <a:off x="4747110" y="3206350"/>
            <a:ext cx="754633" cy="20231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7"/>
          <p:cNvGrpSpPr/>
          <p:nvPr/>
        </p:nvGrpSpPr>
        <p:grpSpPr>
          <a:xfrm>
            <a:off x="142844" y="124618"/>
            <a:ext cx="4286280" cy="589744"/>
            <a:chOff x="685800" y="1838738"/>
            <a:chExt cx="4478206" cy="58974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4254296" cy="58974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85800" y="1921553"/>
              <a:ext cx="44782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009999"/>
                  </a:solidFill>
                </a:rPr>
                <a:t>Ini bagian tangan dan kaki.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631059" y="4474268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Sumber</a:t>
            </a:r>
            <a:r>
              <a:rPr lang="en-US" sz="1200" i="1" dirty="0" smtClean="0"/>
              <a:t>: www.</a:t>
            </a:r>
            <a:r>
              <a:rPr lang="id-ID" sz="1200" i="1" dirty="0" smtClean="0"/>
              <a:t>freepik</a:t>
            </a:r>
            <a:r>
              <a:rPr lang="en-US" sz="1200" i="1" dirty="0" smtClean="0"/>
              <a:t>.com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02447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962" y="214296"/>
            <a:ext cx="6062674" cy="733044"/>
            <a:chOff x="152400" y="214296"/>
            <a:chExt cx="6062674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84836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5538798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Kegunaan Bagian-Bagian Tubuh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34" y="1428742"/>
            <a:ext cx="3643338" cy="2308324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Rambut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 ada di kepala.</a:t>
            </a:r>
          </a:p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Rambut melindungi kepala.</a:t>
            </a:r>
          </a:p>
          <a:p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Mata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 ada di wajah.</a:t>
            </a:r>
          </a:p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Mata untuk melihat.</a:t>
            </a:r>
          </a:p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Alis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 ada di atas mata.</a:t>
            </a:r>
          </a:p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Alis melindungi mata.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4" cstate="print"/>
          <a:srcRect b="37640"/>
          <a:stretch>
            <a:fillRect/>
          </a:stretch>
        </p:blipFill>
        <p:spPr bwMode="auto">
          <a:xfrm>
            <a:off x="6215074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80962" y="214296"/>
            <a:ext cx="6062674" cy="733044"/>
            <a:chOff x="152400" y="214296"/>
            <a:chExt cx="6062674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84836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5538798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Kegunaan Bagian-Bagian Tubuh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34" y="1428742"/>
            <a:ext cx="3643338" cy="2308324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Rambut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 ada di kepala.</a:t>
            </a:r>
          </a:p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Rambut melindungi kepala.</a:t>
            </a:r>
          </a:p>
          <a:p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Mata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 ada di wajah.</a:t>
            </a:r>
          </a:p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Mata untuk melihat.</a:t>
            </a:r>
          </a:p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Alis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 ada di atas mata.</a:t>
            </a:r>
          </a:p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Alis melindungi mata.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3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4" cstate="print"/>
          <a:srcRect b="37640"/>
          <a:stretch>
            <a:fillRect/>
          </a:stretch>
        </p:blipFill>
        <p:spPr bwMode="auto">
          <a:xfrm>
            <a:off x="6215074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504</Words>
  <Application>Microsoft Office PowerPoint</Application>
  <PresentationFormat>On-screen Show (16:9)</PresentationFormat>
  <Paragraphs>137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54</cp:revision>
  <dcterms:created xsi:type="dcterms:W3CDTF">2022-01-17T01:37:52Z</dcterms:created>
  <dcterms:modified xsi:type="dcterms:W3CDTF">2022-11-23T08:11:13Z</dcterms:modified>
</cp:coreProperties>
</file>