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3"/>
  </p:notesMasterIdLst>
  <p:sldIdLst>
    <p:sldId id="401" r:id="rId2"/>
    <p:sldId id="402" r:id="rId3"/>
    <p:sldId id="403" r:id="rId4"/>
    <p:sldId id="404" r:id="rId5"/>
    <p:sldId id="405" r:id="rId6"/>
    <p:sldId id="406" r:id="rId7"/>
    <p:sldId id="359" r:id="rId8"/>
    <p:sldId id="358" r:id="rId9"/>
    <p:sldId id="357" r:id="rId10"/>
    <p:sldId id="407" r:id="rId11"/>
    <p:sldId id="364" r:id="rId12"/>
    <p:sldId id="361" r:id="rId13"/>
    <p:sldId id="410" r:id="rId14"/>
    <p:sldId id="362" r:id="rId15"/>
    <p:sldId id="371" r:id="rId16"/>
    <p:sldId id="415" r:id="rId17"/>
    <p:sldId id="414" r:id="rId18"/>
    <p:sldId id="413" r:id="rId19"/>
    <p:sldId id="412" r:id="rId20"/>
    <p:sldId id="411" r:id="rId21"/>
    <p:sldId id="378" r:id="rId22"/>
    <p:sldId id="416" r:id="rId23"/>
    <p:sldId id="389" r:id="rId24"/>
    <p:sldId id="390" r:id="rId25"/>
    <p:sldId id="391" r:id="rId26"/>
    <p:sldId id="392" r:id="rId27"/>
    <p:sldId id="393" r:id="rId28"/>
    <p:sldId id="394" r:id="rId29"/>
    <p:sldId id="417" r:id="rId30"/>
    <p:sldId id="409" r:id="rId31"/>
    <p:sldId id="418" r:id="rId32"/>
  </p:sldIdLst>
  <p:sldSz cx="9144000" cy="5143500" type="screen16x9"/>
  <p:notesSz cx="6858000" cy="9144000"/>
  <p:defaultTextStyle>
    <a:defPPr>
      <a:defRPr lang="en-US"/>
    </a:defPPr>
    <a:lvl1pPr marL="0" algn="l" defTabSz="816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041" algn="l" defTabSz="816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080" algn="l" defTabSz="816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120" algn="l" defTabSz="816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161" algn="l" defTabSz="816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201" algn="l" defTabSz="816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241" algn="l" defTabSz="816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281" algn="l" defTabSz="816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4321" algn="l" defTabSz="816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2EA"/>
    <a:srgbClr val="A9E4FF"/>
    <a:srgbClr val="E0FCFF"/>
    <a:srgbClr val="FFFF99"/>
    <a:srgbClr val="F0287E"/>
    <a:srgbClr val="C727C7"/>
    <a:srgbClr val="FFFFCC"/>
    <a:srgbClr val="FFFFFF"/>
    <a:srgbClr val="FF3300"/>
    <a:srgbClr val="EC4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88" autoAdjust="0"/>
    <p:restoredTop sz="99505" autoAdjust="0"/>
  </p:normalViewPr>
  <p:slideViewPr>
    <p:cSldViewPr>
      <p:cViewPr varScale="1">
        <p:scale>
          <a:sx n="91" d="100"/>
          <a:sy n="91" d="100"/>
        </p:scale>
        <p:origin x="66" y="2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2A04F-C6EB-4694-8F19-4A70B75F5CDE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48388-2F61-4853-9FE5-66164E540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7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0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041" algn="l" defTabSz="8160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080" algn="l" defTabSz="8160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120" algn="l" defTabSz="8160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161" algn="l" defTabSz="8160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201" algn="l" defTabSz="8160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8241" algn="l" defTabSz="8160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6281" algn="l" defTabSz="8160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4321" algn="l" defTabSz="8160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F82A-F11F-40EE-9AC4-549935F514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4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F82A-F11F-40EE-9AC4-549935F514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3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F82A-F11F-40EE-9AC4-549935F514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66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F82A-F11F-40EE-9AC4-549935F514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F82A-F11F-40EE-9AC4-549935F514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42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F82A-F11F-40EE-9AC4-549935F514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2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F82A-F11F-40EE-9AC4-549935F514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8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B3EE-D3F1-4687-A909-90CD3ACE0CF3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275D-32EA-46DF-BDDB-FAE1D2904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19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B3EE-D3F1-4687-A909-90CD3ACE0CF3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275D-32EA-46DF-BDDB-FAE1D2904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7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B3EE-D3F1-4687-A909-90CD3ACE0CF3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275D-32EA-46DF-BDDB-FAE1D2904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24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148590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53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148590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50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31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B3EE-D3F1-4687-A909-90CD3ACE0CF3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275D-32EA-46DF-BDDB-FAE1D2904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6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B3EE-D3F1-4687-A909-90CD3ACE0CF3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275D-32EA-46DF-BDDB-FAE1D2904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1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B3EE-D3F1-4687-A909-90CD3ACE0CF3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275D-32EA-46DF-BDDB-FAE1D2904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6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B3EE-D3F1-4687-A909-90CD3ACE0CF3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275D-32EA-46DF-BDDB-FAE1D2904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65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B3EE-D3F1-4687-A909-90CD3ACE0CF3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275D-32EA-46DF-BDDB-FAE1D2904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2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B3EE-D3F1-4687-A909-90CD3ACE0CF3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275D-32EA-46DF-BDDB-FAE1D2904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5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B3EE-D3F1-4687-A909-90CD3ACE0CF3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275D-32EA-46DF-BDDB-FAE1D2904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B3EE-D3F1-4687-A909-90CD3ACE0CF3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275D-32EA-46DF-BDDB-FAE1D2904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4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EB3EE-D3F1-4687-A909-90CD3ACE0CF3}" type="datetimeFigureOut">
              <a:rPr lang="en-US" smtClean="0"/>
              <a:pPr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A275D-32EA-46DF-BDDB-FAE1D2904B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2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60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37.jpe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2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4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7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4.jp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64.jp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1.png"/><Relationship Id="rId4" Type="http://schemas.openxmlformats.org/officeDocument/2006/relationships/image" Target="../media/image70.jpe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64.jp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1.png"/><Relationship Id="rId4" Type="http://schemas.openxmlformats.org/officeDocument/2006/relationships/image" Target="../media/image70.jpe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2.png"/><Relationship Id="rId7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81.png"/><Relationship Id="rId5" Type="http://schemas.openxmlformats.org/officeDocument/2006/relationships/image" Target="../media/image1.png"/><Relationship Id="rId10" Type="http://schemas.openxmlformats.org/officeDocument/2006/relationships/image" Target="../media/image80.png"/><Relationship Id="rId4" Type="http://schemas.openxmlformats.org/officeDocument/2006/relationships/image" Target="../media/image14.png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3.jpeg"/><Relationship Id="rId7" Type="http://schemas.openxmlformats.org/officeDocument/2006/relationships/image" Target="../media/image8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3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sz="6000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5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ube 6"/>
          <p:cNvSpPr/>
          <p:nvPr/>
        </p:nvSpPr>
        <p:spPr>
          <a:xfrm>
            <a:off x="1529080" y="841249"/>
            <a:ext cx="2377966" cy="3102102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1713" t="13984" r="22921" b="3758"/>
          <a:stretch/>
        </p:blipFill>
        <p:spPr>
          <a:xfrm>
            <a:off x="1541599" y="971550"/>
            <a:ext cx="227255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4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1" y="1588694"/>
            <a:ext cx="734398" cy="734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1" b="8449"/>
          <a:stretch/>
        </p:blipFill>
        <p:spPr>
          <a:xfrm>
            <a:off x="-16042" y="1450824"/>
            <a:ext cx="9160042" cy="3670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47407" r="55348" b="3703"/>
          <a:stretch/>
        </p:blipFill>
        <p:spPr>
          <a:xfrm>
            <a:off x="990600" y="850729"/>
            <a:ext cx="7315200" cy="131859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579026" y="190502"/>
            <a:ext cx="4008025" cy="570378"/>
            <a:chOff x="-381002" y="4800600"/>
            <a:chExt cx="9218457" cy="990600"/>
          </a:xfrm>
        </p:grpSpPr>
        <p:sp>
          <p:nvSpPr>
            <p:cNvPr id="3" name="Rounded Rectangle 2"/>
            <p:cNvSpPr/>
            <p:nvPr/>
          </p:nvSpPr>
          <p:spPr>
            <a:xfrm>
              <a:off x="-381002" y="4800600"/>
              <a:ext cx="9218457" cy="9906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31757" y="4827493"/>
              <a:ext cx="5507354" cy="908699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d.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Pegunungan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4328" y="1032243"/>
            <a:ext cx="6382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211D1E"/>
                </a:solidFill>
              </a:rPr>
              <a:t>Kumpulan </a:t>
            </a:r>
            <a:r>
              <a:rPr lang="en-US" sz="2400" dirty="0" err="1">
                <a:solidFill>
                  <a:srgbClr val="211D1E"/>
                </a:solidFill>
              </a:rPr>
              <a:t>beberapa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gunung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besar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gunung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kecil</a:t>
            </a:r>
            <a:r>
              <a:rPr lang="en-US" sz="2400" dirty="0">
                <a:solidFill>
                  <a:srgbClr val="211D1E"/>
                </a:solidFill>
              </a:rPr>
              <a:t> yang </a:t>
            </a:r>
            <a:r>
              <a:rPr lang="en-US" sz="2400" dirty="0" err="1">
                <a:solidFill>
                  <a:srgbClr val="211D1E"/>
                </a:solidFill>
              </a:rPr>
              <a:t>memanjang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bersambungan</a:t>
            </a:r>
            <a:r>
              <a:rPr lang="en-US" sz="2400" dirty="0">
                <a:solidFill>
                  <a:srgbClr val="211D1E"/>
                </a:solidFill>
              </a:rPr>
              <a:t>.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5000" y="2402547"/>
            <a:ext cx="3134104" cy="2458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35603"/>
            <a:ext cx="734398" cy="73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8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" y="0"/>
            <a:ext cx="9159949" cy="48010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63218" y="190501"/>
            <a:ext cx="4601818" cy="523220"/>
            <a:chOff x="-381002" y="4800600"/>
            <a:chExt cx="10584181" cy="1674301"/>
          </a:xfrm>
        </p:grpSpPr>
        <p:sp>
          <p:nvSpPr>
            <p:cNvPr id="9" name="Rounded Rectangle 8"/>
            <p:cNvSpPr/>
            <p:nvPr/>
          </p:nvSpPr>
          <p:spPr>
            <a:xfrm>
              <a:off x="-381002" y="4800600"/>
              <a:ext cx="10584181" cy="167430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28799" y="4800600"/>
              <a:ext cx="7873169" cy="1674301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e.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Lembah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dan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Ngarai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  <p:pic>
        <p:nvPicPr>
          <p:cNvPr id="25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79" y="3085273"/>
            <a:ext cx="4494951" cy="171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E:\ELISA\MEDIA ESPS IPS KELAS 4\BAB 4\Post it hijau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4" y="855896"/>
            <a:ext cx="3535138" cy="14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843130" y="3238948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/>
              <a:t>Lembah</a:t>
            </a:r>
            <a:r>
              <a:rPr lang="en-US" sz="2400" dirty="0"/>
              <a:t> 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bersisi</a:t>
            </a:r>
            <a:r>
              <a:rPr lang="en-US" sz="2400" dirty="0"/>
              <a:t> </a:t>
            </a:r>
            <a:r>
              <a:rPr lang="en-US" sz="2400" dirty="0" err="1"/>
              <a:t>terjal</a:t>
            </a:r>
            <a:r>
              <a:rPr lang="en-US" sz="2400" dirty="0"/>
              <a:t> yang </a:t>
            </a:r>
            <a:r>
              <a:rPr lang="en-US" sz="2400" dirty="0" err="1"/>
              <a:t>terbentuk</a:t>
            </a:r>
            <a:r>
              <a:rPr lang="en-US" sz="2400" dirty="0"/>
              <a:t> </a:t>
            </a:r>
            <a:r>
              <a:rPr lang="en-US" sz="2400" dirty="0" err="1"/>
              <a:t>akibat</a:t>
            </a:r>
            <a:r>
              <a:rPr lang="en-US" sz="2400" dirty="0"/>
              <a:t> </a:t>
            </a:r>
            <a:r>
              <a:rPr lang="en-US" sz="2400" dirty="0" err="1"/>
              <a:t>erosi</a:t>
            </a:r>
            <a:r>
              <a:rPr lang="en-US" sz="2400" dirty="0"/>
              <a:t> </a:t>
            </a:r>
            <a:r>
              <a:rPr lang="en-US" sz="2400" dirty="0" err="1"/>
              <a:t>aliran</a:t>
            </a:r>
            <a:r>
              <a:rPr lang="en-US" sz="2400" dirty="0"/>
              <a:t> air </a:t>
            </a:r>
            <a:r>
              <a:rPr lang="en-US" sz="2400" dirty="0" err="1" smtClean="0"/>
              <a:t>sungai</a:t>
            </a:r>
            <a:r>
              <a:rPr lang="en-US" sz="2400" dirty="0"/>
              <a:t> </a:t>
            </a:r>
            <a:r>
              <a:rPr lang="en-US" sz="2400" dirty="0" err="1" smtClean="0"/>
              <a:t>disebut</a:t>
            </a:r>
            <a:r>
              <a:rPr lang="en-US" sz="2400" dirty="0" smtClean="0"/>
              <a:t> </a:t>
            </a:r>
            <a:r>
              <a:rPr lang="en-US" sz="2400" b="1" dirty="0" err="1" smtClean="0"/>
              <a:t>ngarai</a:t>
            </a:r>
            <a:r>
              <a:rPr lang="en-US" sz="2400" dirty="0" smtClean="0"/>
              <a:t>.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071" y="941879"/>
            <a:ext cx="3004083" cy="1143174"/>
          </a:xfrm>
          <a:prstGeom prst="rect">
            <a:avLst/>
          </a:prstGeom>
        </p:spPr>
        <p:txBody>
          <a:bodyPr wrap="square" lIns="34839" tIns="17419" rIns="34839" bIns="17419">
            <a:spAutoFit/>
          </a:bodyPr>
          <a:lstStyle/>
          <a:p>
            <a:pPr algn="ctr"/>
            <a:r>
              <a:rPr lang="en-US" sz="2400" dirty="0" err="1" smtClean="0"/>
              <a:t>Daratan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terdapat</a:t>
            </a:r>
            <a:r>
              <a:rPr lang="en-US" sz="2400" dirty="0" smtClean="0"/>
              <a:t> di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yang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 smtClean="0"/>
              <a:t>tinggi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/>
          <a:srcRect l="14414" t="7692" b="11966"/>
          <a:stretch/>
        </p:blipFill>
        <p:spPr bwMode="auto">
          <a:xfrm>
            <a:off x="5350576" y="-522271"/>
            <a:ext cx="4071948" cy="263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E:\Erlangga\PPT ESPS\ESPS IPA 3\set 3\bab 7\danau toba iStock_000017928480_Large-.jpg"/>
          <p:cNvPicPr>
            <a:picLocks noChangeAspect="1" noChangeArrowheads="1"/>
          </p:cNvPicPr>
          <p:nvPr/>
        </p:nvPicPr>
        <p:blipFill rotWithShape="1">
          <a:blip r:embed="rId3"/>
          <a:srcRect l="12575"/>
          <a:stretch/>
        </p:blipFill>
        <p:spPr bwMode="auto">
          <a:xfrm>
            <a:off x="1682535" y="2102288"/>
            <a:ext cx="4419624" cy="277240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62146" y="851086"/>
            <a:ext cx="4209854" cy="1143174"/>
          </a:xfrm>
          <a:prstGeom prst="rect">
            <a:avLst/>
          </a:prstGeom>
        </p:spPr>
        <p:txBody>
          <a:bodyPr wrap="square" lIns="34839" tIns="17419" rIns="34839" bIns="17419">
            <a:spAutoFit/>
          </a:bodyPr>
          <a:lstStyle/>
          <a:p>
            <a:r>
              <a:rPr lang="en-US" sz="2400" dirty="0" err="1" smtClean="0"/>
              <a:t>Sekitar</a:t>
            </a:r>
            <a:r>
              <a:rPr lang="en-US" sz="2400" dirty="0" smtClean="0"/>
              <a:t> 71% </a:t>
            </a:r>
            <a:r>
              <a:rPr lang="en-US" sz="2400" dirty="0" err="1" smtClean="0"/>
              <a:t>wilayah</a:t>
            </a:r>
            <a:r>
              <a:rPr lang="en-US" sz="2400" dirty="0" smtClean="0"/>
              <a:t> </a:t>
            </a:r>
            <a:r>
              <a:rPr lang="en-US" sz="2400" dirty="0" err="1" smtClean="0"/>
              <a:t>Bumi</a:t>
            </a:r>
            <a:r>
              <a:rPr lang="en-US" sz="2400" dirty="0" smtClean="0"/>
              <a:t> </a:t>
            </a:r>
            <a:r>
              <a:rPr lang="en-US" sz="2400" dirty="0" err="1" smtClean="0"/>
              <a:t>berupa</a:t>
            </a:r>
            <a:r>
              <a:rPr lang="en-US" sz="2400" dirty="0" smtClean="0"/>
              <a:t> </a:t>
            </a:r>
            <a:r>
              <a:rPr lang="en-US" sz="2400" dirty="0" err="1" smtClean="0"/>
              <a:t>perairan</a:t>
            </a:r>
            <a:r>
              <a:rPr lang="en-US" sz="2400" dirty="0" smtClean="0"/>
              <a:t>. </a:t>
            </a:r>
            <a:r>
              <a:rPr lang="en-US" sz="2400" dirty="0" err="1" smtClean="0"/>
              <a:t>Kenampakan</a:t>
            </a:r>
            <a:r>
              <a:rPr lang="en-US" sz="2400" dirty="0" smtClean="0"/>
              <a:t> </a:t>
            </a:r>
            <a:r>
              <a:rPr lang="en-US" sz="2400" dirty="0" err="1" smtClean="0"/>
              <a:t>perairan</a:t>
            </a:r>
            <a:r>
              <a:rPr lang="en-US" sz="2400" dirty="0" smtClean="0"/>
              <a:t> di </a:t>
            </a:r>
            <a:r>
              <a:rPr lang="en-US" sz="2400" dirty="0" err="1" smtClean="0"/>
              <a:t>Bumi</a:t>
            </a:r>
            <a:r>
              <a:rPr lang="en-US" sz="2400" dirty="0" smtClean="0"/>
              <a:t> </a:t>
            </a:r>
            <a:r>
              <a:rPr lang="en-US" sz="2400" dirty="0" err="1" smtClean="0"/>
              <a:t>antara</a:t>
            </a:r>
            <a:r>
              <a:rPr lang="en-US" sz="2400" dirty="0" smtClean="0"/>
              <a:t> lain: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398481" y="201243"/>
            <a:ext cx="4008025" cy="570378"/>
            <a:chOff x="-381002" y="4800600"/>
            <a:chExt cx="9218457" cy="990600"/>
          </a:xfrm>
        </p:grpSpPr>
        <p:sp>
          <p:nvSpPr>
            <p:cNvPr id="14" name="Rounded Rectangle 13"/>
            <p:cNvSpPr/>
            <p:nvPr/>
          </p:nvSpPr>
          <p:spPr>
            <a:xfrm>
              <a:off x="-381002" y="4800600"/>
              <a:ext cx="9218457" cy="990600"/>
            </a:xfrm>
            <a:prstGeom prst="round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31757" y="4827493"/>
              <a:ext cx="4113704" cy="908699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2.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Perairan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8" name="Picture 2" descr="E:\Erlangga\PPT ESPS\ESPS IPA 3\bab 7\wave-923159_1920-.jpg"/>
          <p:cNvPicPr>
            <a:picLocks noChangeAspect="1" noChangeArrowheads="1"/>
          </p:cNvPicPr>
          <p:nvPr/>
        </p:nvPicPr>
        <p:blipFill rotWithShape="1">
          <a:blip r:embed="rId4"/>
          <a:srcRect l="27204"/>
          <a:stretch/>
        </p:blipFill>
        <p:spPr bwMode="auto">
          <a:xfrm>
            <a:off x="0" y="2115090"/>
            <a:ext cx="3032504" cy="270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/>
          <a:srcRect r="22619"/>
          <a:stretch/>
        </p:blipFill>
        <p:spPr bwMode="auto">
          <a:xfrm>
            <a:off x="6092219" y="2115090"/>
            <a:ext cx="3364584" cy="277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2116106"/>
            <a:ext cx="94488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10977" y="2101272"/>
            <a:ext cx="4127" cy="263608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073300" y="2115135"/>
            <a:ext cx="9810" cy="270674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32" y="1365146"/>
            <a:ext cx="1105269" cy="6900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16" y="4044626"/>
            <a:ext cx="1105269" cy="6125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18683" y="1516618"/>
            <a:ext cx="8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Sungai</a:t>
            </a:r>
            <a:endParaRPr lang="en-US" sz="18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928935" y="4151489"/>
            <a:ext cx="89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/>
              <a:t>Laut</a:t>
            </a:r>
            <a:endParaRPr lang="en-US" sz="1800" b="1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31" y="4067562"/>
            <a:ext cx="1105269" cy="6853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361" y="4067561"/>
            <a:ext cx="1105269" cy="69003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047926" y="4216448"/>
            <a:ext cx="86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Danau</a:t>
            </a:r>
            <a:endParaRPr lang="en-US" sz="18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8239449" y="4226537"/>
            <a:ext cx="73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Rawa</a:t>
            </a:r>
            <a:endParaRPr lang="en-US" sz="1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0" grpId="0"/>
      <p:bldP spid="42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10301" r="7032"/>
          <a:stretch/>
        </p:blipFill>
        <p:spPr>
          <a:xfrm>
            <a:off x="4572000" y="2190750"/>
            <a:ext cx="4800600" cy="2952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52400" y="189353"/>
            <a:ext cx="1981200" cy="481862"/>
            <a:chOff x="-381000" y="4735970"/>
            <a:chExt cx="4556761" cy="1541955"/>
          </a:xfrm>
        </p:grpSpPr>
        <p:sp>
          <p:nvSpPr>
            <p:cNvPr id="3" name="Rounded Rectangle 2"/>
            <p:cNvSpPr/>
            <p:nvPr/>
          </p:nvSpPr>
          <p:spPr>
            <a:xfrm>
              <a:off x="-381000" y="4800600"/>
              <a:ext cx="4556761" cy="1477325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23469" y="4735970"/>
              <a:ext cx="3063527" cy="1477325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a.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Sungai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66631" y="909391"/>
            <a:ext cx="3327417" cy="1866943"/>
            <a:chOff x="12192000" y="9844253"/>
            <a:chExt cx="7653058" cy="4343399"/>
          </a:xfrm>
        </p:grpSpPr>
        <p:pic>
          <p:nvPicPr>
            <p:cNvPr id="6" name="Picture 7" descr="E:\ELISA\MEDIA ESPA IPS KELAS 4\BAB 4\Post it kuning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9844253"/>
              <a:ext cx="7653058" cy="4343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2456429" y="10087305"/>
              <a:ext cx="7010399" cy="3794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Kumpulan air </a:t>
              </a:r>
              <a:r>
                <a:rPr lang="en-US" sz="2000" dirty="0" err="1"/>
                <a:t>asin</a:t>
              </a:r>
              <a:r>
                <a:rPr lang="en-US" sz="2000" dirty="0"/>
                <a:t> </a:t>
              </a:r>
              <a:r>
                <a:rPr lang="en-US" sz="2000" dirty="0" err="1"/>
                <a:t>dalam</a:t>
              </a:r>
              <a:r>
                <a:rPr lang="en-US" sz="2000" dirty="0"/>
                <a:t> </a:t>
              </a:r>
              <a:r>
                <a:rPr lang="en-US" sz="2000" dirty="0" err="1"/>
                <a:t>jumlah</a:t>
              </a:r>
              <a:r>
                <a:rPr lang="en-US" sz="2000" dirty="0"/>
                <a:t> </a:t>
              </a:r>
              <a:r>
                <a:rPr lang="en-US" sz="2000" dirty="0" err="1"/>
                <a:t>banyak</a:t>
              </a:r>
              <a:r>
                <a:rPr lang="en-US" sz="2000" dirty="0"/>
                <a:t> </a:t>
              </a:r>
              <a:r>
                <a:rPr lang="en-US" sz="2000" dirty="0" err="1"/>
                <a:t>dan</a:t>
              </a:r>
              <a:r>
                <a:rPr lang="en-US" sz="2000" dirty="0"/>
                <a:t> </a:t>
              </a:r>
              <a:r>
                <a:rPr lang="en-US" sz="2000" dirty="0" err="1"/>
                <a:t>luas</a:t>
              </a:r>
              <a:r>
                <a:rPr lang="en-US" sz="2000" dirty="0"/>
                <a:t> yang </a:t>
              </a:r>
              <a:r>
                <a:rPr lang="en-US" sz="2000" dirty="0" err="1"/>
                <a:t>menggenangi</a:t>
              </a:r>
              <a:r>
                <a:rPr lang="en-US" sz="2000" dirty="0"/>
                <a:t> </a:t>
              </a:r>
              <a:r>
                <a:rPr lang="en-US" sz="2000" dirty="0" err="1"/>
                <a:t>dan</a:t>
              </a:r>
              <a:r>
                <a:rPr lang="en-US" sz="2000" dirty="0"/>
                <a:t> </a:t>
              </a:r>
              <a:r>
                <a:rPr lang="en-US" sz="2000" dirty="0" err="1"/>
                <a:t>membagi</a:t>
              </a:r>
              <a:r>
                <a:rPr lang="en-US" sz="2000" dirty="0"/>
                <a:t> </a:t>
              </a:r>
              <a:r>
                <a:rPr lang="en-US" sz="2000" dirty="0" err="1"/>
                <a:t>daratan</a:t>
              </a:r>
              <a:r>
                <a:rPr lang="en-US" sz="2000" dirty="0"/>
                <a:t> </a:t>
              </a:r>
              <a:r>
                <a:rPr lang="en-US" sz="2000" dirty="0" err="1"/>
                <a:t>menjadi</a:t>
              </a:r>
              <a:r>
                <a:rPr lang="en-US" sz="2000" dirty="0"/>
                <a:t> </a:t>
              </a:r>
              <a:r>
                <a:rPr lang="en-US" sz="2000" dirty="0" err="1"/>
                <a:t>benua</a:t>
              </a:r>
              <a:r>
                <a:rPr lang="en-US" sz="2000" dirty="0"/>
                <a:t> </a:t>
              </a:r>
              <a:r>
                <a:rPr lang="en-US" sz="2000" dirty="0" err="1"/>
                <a:t>dan</a:t>
              </a:r>
              <a:r>
                <a:rPr lang="en-US" sz="2000" dirty="0"/>
                <a:t> </a:t>
              </a:r>
              <a:r>
                <a:rPr lang="en-US" sz="2000" dirty="0" err="1" smtClean="0"/>
                <a:t>pulau</a:t>
              </a:r>
              <a:r>
                <a:rPr lang="en-US" sz="2000" dirty="0" smtClean="0"/>
                <a:t>. </a:t>
              </a:r>
              <a:endParaRPr lang="en-US" sz="2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" y="819150"/>
            <a:ext cx="4460916" cy="2971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00868" y="209550"/>
            <a:ext cx="1964635" cy="461665"/>
            <a:chOff x="1120137" y="4800600"/>
            <a:chExt cx="4518661" cy="1477325"/>
          </a:xfrm>
        </p:grpSpPr>
        <p:sp>
          <p:nvSpPr>
            <p:cNvPr id="15" name="Rounded Rectangle 14"/>
            <p:cNvSpPr/>
            <p:nvPr/>
          </p:nvSpPr>
          <p:spPr>
            <a:xfrm>
              <a:off x="1120137" y="4800600"/>
              <a:ext cx="4518661" cy="1477325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81199" y="4800600"/>
              <a:ext cx="2426723" cy="1477325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b.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Laut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20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36" y="436798"/>
            <a:ext cx="2144771" cy="137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91233" y="555976"/>
            <a:ext cx="19004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/>
              <a:t>Aliran</a:t>
            </a:r>
            <a:r>
              <a:rPr lang="fr-FR" sz="2000" dirty="0"/>
              <a:t> air yang </a:t>
            </a:r>
            <a:r>
              <a:rPr lang="fr-FR" sz="2000" dirty="0" err="1"/>
              <a:t>mengalir</a:t>
            </a:r>
            <a:r>
              <a:rPr lang="fr-FR" sz="2000" dirty="0"/>
              <a:t> dari h</a:t>
            </a:r>
            <a:r>
              <a:rPr lang="en-US" sz="2000" dirty="0" err="1"/>
              <a:t>ulu</a:t>
            </a:r>
            <a:r>
              <a:rPr lang="en-US" sz="2000" dirty="0"/>
              <a:t> </a:t>
            </a:r>
            <a:r>
              <a:rPr lang="en-US" sz="2000" dirty="0" err="1" smtClean="0"/>
              <a:t>ke</a:t>
            </a:r>
            <a:r>
              <a:rPr lang="en-US" sz="2000" dirty="0" smtClean="0"/>
              <a:t> </a:t>
            </a:r>
            <a:r>
              <a:rPr lang="en-US" sz="2000" dirty="0" err="1"/>
              <a:t>hilir</a:t>
            </a:r>
            <a:r>
              <a:rPr lang="en-US" sz="2000" dirty="0"/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47407" r="55348" b="3703"/>
          <a:stretch/>
        </p:blipFill>
        <p:spPr>
          <a:xfrm>
            <a:off x="2464904" y="3021931"/>
            <a:ext cx="3065682" cy="16689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2" y="2956675"/>
            <a:ext cx="2274776" cy="17846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81410" y="3136169"/>
            <a:ext cx="24965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Laut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yang </a:t>
            </a: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amat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</a:t>
            </a: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luas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</a:t>
            </a: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disebut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Gilam Book"/>
              </a:rPr>
              <a:t>samudra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Laut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yang </a:t>
            </a:r>
            <a:r>
              <a:rPr lang="en-US" dirty="0" err="1">
                <a:solidFill>
                  <a:srgbClr val="211D1E"/>
                </a:solidFill>
                <a:latin typeface="Gilam Book"/>
              </a:rPr>
              <a:t>berada</a:t>
            </a:r>
            <a:r>
              <a:rPr lang="en-US" dirty="0">
                <a:solidFill>
                  <a:srgbClr val="211D1E"/>
                </a:solidFill>
                <a:latin typeface="Gilam Book"/>
              </a:rPr>
              <a:t> di </a:t>
            </a:r>
            <a:r>
              <a:rPr lang="en-US" dirty="0" err="1">
                <a:solidFill>
                  <a:srgbClr val="211D1E"/>
                </a:solidFill>
                <a:latin typeface="Gilam Book"/>
              </a:rPr>
              <a:t>antara</a:t>
            </a:r>
            <a:r>
              <a:rPr lang="en-US" dirty="0">
                <a:solidFill>
                  <a:srgbClr val="211D1E"/>
                </a:solidFill>
                <a:latin typeface="Gilam Book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Gilam Book"/>
              </a:rPr>
              <a:t>dua</a:t>
            </a:r>
            <a:r>
              <a:rPr lang="en-US" dirty="0">
                <a:solidFill>
                  <a:srgbClr val="211D1E"/>
                </a:solidFill>
                <a:latin typeface="Gilam Book"/>
              </a:rPr>
              <a:t> </a:t>
            </a:r>
            <a:r>
              <a:rPr lang="en-US" dirty="0" err="1">
                <a:solidFill>
                  <a:srgbClr val="211D1E"/>
                </a:solidFill>
                <a:latin typeface="Gilam Book"/>
              </a:rPr>
              <a:t>pulau</a:t>
            </a:r>
            <a:r>
              <a:rPr lang="en-US" dirty="0">
                <a:solidFill>
                  <a:srgbClr val="211D1E"/>
                </a:solidFill>
                <a:latin typeface="Gilam Book"/>
              </a:rPr>
              <a:t> </a:t>
            </a:r>
            <a:r>
              <a:rPr lang="en-US" dirty="0" err="1" smtClean="0">
                <a:solidFill>
                  <a:srgbClr val="211D1E"/>
                </a:solidFill>
                <a:latin typeface="Gilam Book"/>
              </a:rPr>
              <a:t>disebut</a:t>
            </a:r>
            <a:r>
              <a:rPr lang="en-US" dirty="0" smtClean="0">
                <a:solidFill>
                  <a:srgbClr val="211D1E"/>
                </a:solidFill>
                <a:latin typeface="Gilam Book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Gilam Book"/>
              </a:rPr>
              <a:t>selat</a:t>
            </a:r>
            <a:r>
              <a:rPr lang="en-US" dirty="0">
                <a:solidFill>
                  <a:srgbClr val="211D1E"/>
                </a:solidFill>
                <a:latin typeface="Gilam Book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5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2400" y="189353"/>
            <a:ext cx="1981200" cy="481862"/>
            <a:chOff x="-381000" y="4735970"/>
            <a:chExt cx="4556761" cy="1541955"/>
          </a:xfrm>
        </p:grpSpPr>
        <p:sp>
          <p:nvSpPr>
            <p:cNvPr id="18" name="Rounded Rectangle 17"/>
            <p:cNvSpPr/>
            <p:nvPr/>
          </p:nvSpPr>
          <p:spPr>
            <a:xfrm>
              <a:off x="-381000" y="4800600"/>
              <a:ext cx="4556761" cy="1477325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3469" y="4735970"/>
              <a:ext cx="3027688" cy="1477325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c.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Danau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00868" y="209550"/>
            <a:ext cx="1964635" cy="461665"/>
            <a:chOff x="1120137" y="4800600"/>
            <a:chExt cx="4518661" cy="1477325"/>
          </a:xfrm>
        </p:grpSpPr>
        <p:sp>
          <p:nvSpPr>
            <p:cNvPr id="24" name="Rounded Rectangle 23"/>
            <p:cNvSpPr/>
            <p:nvPr/>
          </p:nvSpPr>
          <p:spPr>
            <a:xfrm>
              <a:off x="1120137" y="4800600"/>
              <a:ext cx="4518661" cy="1477325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81200" y="4800600"/>
              <a:ext cx="2763706" cy="1477325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d.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Rawa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836419"/>
            <a:ext cx="4644302" cy="3120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06" y="1836418"/>
            <a:ext cx="4638040" cy="34785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28" y="2975901"/>
            <a:ext cx="1600200" cy="20128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47407" r="55348" b="3703"/>
          <a:stretch/>
        </p:blipFill>
        <p:spPr>
          <a:xfrm>
            <a:off x="152400" y="841171"/>
            <a:ext cx="4339502" cy="12778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6297" y="975398"/>
            <a:ext cx="3806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/>
              <a:t>Genangan</a:t>
            </a:r>
            <a:r>
              <a:rPr lang="fr-FR" sz="2400" dirty="0"/>
              <a:t> air yang </a:t>
            </a:r>
            <a:r>
              <a:rPr lang="fr-FR" sz="2400" dirty="0" err="1"/>
              <a:t>luas</a:t>
            </a:r>
            <a:r>
              <a:rPr lang="fr-FR" sz="2400" dirty="0"/>
              <a:t> yang </a:t>
            </a:r>
            <a:r>
              <a:rPr lang="en-US" sz="2400" dirty="0" err="1"/>
              <a:t>dikelilingi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daratan</a:t>
            </a:r>
            <a:r>
              <a:rPr lang="en-US" sz="2400" dirty="0"/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47407" r="55348" b="3703"/>
          <a:stretch/>
        </p:blipFill>
        <p:spPr>
          <a:xfrm>
            <a:off x="4703306" y="841170"/>
            <a:ext cx="4339502" cy="12778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10393" y="895350"/>
            <a:ext cx="3187148" cy="958508"/>
          </a:xfrm>
          <a:prstGeom prst="rect">
            <a:avLst/>
          </a:prstGeom>
        </p:spPr>
        <p:txBody>
          <a:bodyPr wrap="square" lIns="34839" tIns="17419" rIns="34839" bIns="17419">
            <a:spAutoFit/>
          </a:bodyPr>
          <a:lstStyle/>
          <a:p>
            <a:pPr algn="ctr"/>
            <a:r>
              <a:rPr lang="en-US" sz="2000" dirty="0"/>
              <a:t>Tanah </a:t>
            </a:r>
            <a:r>
              <a:rPr lang="en-US" sz="2000" dirty="0" err="1"/>
              <a:t>basah</a:t>
            </a:r>
            <a:r>
              <a:rPr lang="en-US" sz="2000" dirty="0"/>
              <a:t> yang </a:t>
            </a:r>
            <a:r>
              <a:rPr lang="en-US" sz="2000" dirty="0" err="1"/>
              <a:t>sering</a:t>
            </a:r>
            <a:r>
              <a:rPr lang="en-US" sz="2000" dirty="0"/>
              <a:t> </a:t>
            </a:r>
            <a:r>
              <a:rPr lang="en-US" sz="2000" dirty="0" err="1"/>
              <a:t>digenangi</a:t>
            </a:r>
            <a:r>
              <a:rPr lang="en-US" sz="2000" dirty="0"/>
              <a:t> </a:t>
            </a:r>
            <a:r>
              <a:rPr lang="sv-SE" sz="2000" dirty="0"/>
              <a:t>air karena letaknya yang rendah.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r="46568" b="57851"/>
          <a:stretch/>
        </p:blipFill>
        <p:spPr>
          <a:xfrm rot="183464">
            <a:off x="385026" y="1386796"/>
            <a:ext cx="3357495" cy="2371242"/>
          </a:xfrm>
          <a:prstGeom prst="rect">
            <a:avLst/>
          </a:prstGeom>
        </p:spPr>
      </p:pic>
      <p:pic>
        <p:nvPicPr>
          <p:cNvPr id="2" name="Picture 10" descr="E:\ELISA\MEDIA ESPS IPA KELAS 5\foto\Bab 11\earth-atmosphere-layers NEW 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203" y="156761"/>
            <a:ext cx="3761879" cy="44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50517" y="1148124"/>
            <a:ext cx="3625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2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0516" y="2343150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2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42400" y="2756725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2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0516" y="1838686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2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0517" y="299636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2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-228600" y="213000"/>
            <a:ext cx="3581400" cy="682351"/>
            <a:chOff x="-381000" y="4800600"/>
            <a:chExt cx="8237217" cy="1185068"/>
          </a:xfrm>
        </p:grpSpPr>
        <p:sp>
          <p:nvSpPr>
            <p:cNvPr id="73" name="Rounded Rectangle 72"/>
            <p:cNvSpPr/>
            <p:nvPr/>
          </p:nvSpPr>
          <p:spPr>
            <a:xfrm>
              <a:off x="-381000" y="4800600"/>
              <a:ext cx="8237217" cy="1185068"/>
            </a:xfrm>
            <a:prstGeom prst="round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844205" y="4962680"/>
              <a:ext cx="7012012" cy="908699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3.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Atmosfer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Bumi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61826" y="1971895"/>
            <a:ext cx="30761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211D1E"/>
                </a:solidFill>
              </a:rPr>
              <a:t>Bumi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dikelilingi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oleh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lapisan</a:t>
            </a:r>
            <a:r>
              <a:rPr lang="en-US" sz="2400" dirty="0">
                <a:solidFill>
                  <a:srgbClr val="211D1E"/>
                </a:solidFill>
              </a:rPr>
              <a:t> gas yang </a:t>
            </a:r>
            <a:r>
              <a:rPr lang="en-US" sz="2400" dirty="0" err="1">
                <a:solidFill>
                  <a:srgbClr val="211D1E"/>
                </a:solidFill>
              </a:rPr>
              <a:t>disebut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dengan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atmosfer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4954" y="2419350"/>
            <a:ext cx="3072134" cy="241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8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r="46568" b="57851"/>
          <a:stretch/>
        </p:blipFill>
        <p:spPr>
          <a:xfrm rot="183464">
            <a:off x="-65174" y="1517516"/>
            <a:ext cx="3357495" cy="2371242"/>
          </a:xfrm>
          <a:prstGeom prst="rect">
            <a:avLst/>
          </a:prstGeom>
        </p:spPr>
      </p:pic>
      <p:pic>
        <p:nvPicPr>
          <p:cNvPr id="4" name="Picture 11" descr="E:\ELISA\MEDIA ESPS IPA KELAS 5\foto\Bab 11\earth-atmosphere-layers NEW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15" y="133350"/>
            <a:ext cx="3761878" cy="44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973" y="2145996"/>
            <a:ext cx="2678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/>
              <a:t>Lapisan</a:t>
            </a:r>
            <a:r>
              <a:rPr lang="en-US" sz="2400" dirty="0" smtClean="0"/>
              <a:t> </a:t>
            </a:r>
            <a:r>
              <a:rPr lang="en-US" sz="2400" dirty="0" err="1"/>
              <a:t>terluar</a:t>
            </a:r>
            <a:r>
              <a:rPr lang="en-US" sz="2400" dirty="0"/>
              <a:t> </a:t>
            </a:r>
            <a:r>
              <a:rPr lang="en-US" sz="2400" dirty="0" err="1" smtClean="0"/>
              <a:t>atmosfer</a:t>
            </a:r>
            <a:r>
              <a:rPr lang="en-US" sz="2400" dirty="0" smtClean="0"/>
              <a:t>. </a:t>
            </a:r>
            <a:r>
              <a:rPr lang="en-US" sz="2400" dirty="0" err="1" smtClean="0"/>
              <a:t>Satelit</a:t>
            </a:r>
            <a:r>
              <a:rPr lang="en-US" sz="2400" dirty="0" smtClean="0"/>
              <a:t> </a:t>
            </a:r>
            <a:r>
              <a:rPr lang="en-US" sz="2400" dirty="0" err="1"/>
              <a:t>buatan</a:t>
            </a:r>
            <a:r>
              <a:rPr lang="en-US" sz="2400" dirty="0"/>
              <a:t> </a:t>
            </a:r>
            <a:r>
              <a:rPr lang="en-US" sz="2400" dirty="0" err="1"/>
              <a:t>mengorbit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ketinggian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79026" y="3198387"/>
            <a:ext cx="365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/>
              <a:t>Satelit</a:t>
            </a:r>
            <a:r>
              <a:rPr lang="en-US" sz="1800" b="1" dirty="0"/>
              <a:t> </a:t>
            </a:r>
            <a:r>
              <a:rPr lang="en-US" sz="1800" b="1" dirty="0" err="1"/>
              <a:t>buatan</a:t>
            </a:r>
            <a:r>
              <a:rPr lang="en-US" sz="1800" b="1" dirty="0"/>
              <a:t>: </a:t>
            </a:r>
            <a:r>
              <a:rPr lang="en-US" sz="1800" dirty="0" err="1"/>
              <a:t>benda</a:t>
            </a:r>
            <a:r>
              <a:rPr lang="en-US" sz="1800" dirty="0"/>
              <a:t> yang </a:t>
            </a:r>
            <a:r>
              <a:rPr lang="en-US" sz="1800" dirty="0" err="1"/>
              <a:t>dibuat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nl-NL" sz="1800" dirty="0"/>
              <a:t>diterbangkan ke angkasa untuk menerima dan </a:t>
            </a:r>
            <a:r>
              <a:rPr lang="en-US" sz="1800" dirty="0" err="1"/>
              <a:t>memantulkan</a:t>
            </a:r>
            <a:r>
              <a:rPr lang="en-US" sz="1800" dirty="0"/>
              <a:t> </a:t>
            </a:r>
            <a:r>
              <a:rPr lang="en-US" sz="1800" dirty="0" err="1"/>
              <a:t>informasi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tempat</a:t>
            </a:r>
            <a:r>
              <a:rPr lang="en-US" sz="1800" dirty="0"/>
              <a:t> yang </a:t>
            </a:r>
            <a:r>
              <a:rPr lang="en-US" sz="1800" dirty="0" err="1"/>
              <a:t>berbeda</a:t>
            </a:r>
            <a:r>
              <a:rPr lang="en-US" sz="1800" dirty="0"/>
              <a:t> di </a:t>
            </a:r>
            <a:r>
              <a:rPr lang="en-US" sz="1800" dirty="0" err="1"/>
              <a:t>permukaan</a:t>
            </a:r>
            <a:r>
              <a:rPr lang="en-US" sz="1800" dirty="0"/>
              <a:t> </a:t>
            </a:r>
            <a:r>
              <a:rPr lang="en-US" sz="1800" dirty="0" err="1"/>
              <a:t>bumi</a:t>
            </a:r>
            <a:r>
              <a:rPr lang="en-US" sz="1800" dirty="0"/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166" y="673518"/>
            <a:ext cx="3497834" cy="262337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968112" y="937156"/>
            <a:ext cx="3586921" cy="474259"/>
            <a:chOff x="-1620817" y="3017923"/>
            <a:chExt cx="7391400" cy="1981200"/>
          </a:xfrm>
        </p:grpSpPr>
        <p:sp>
          <p:nvSpPr>
            <p:cNvPr id="18" name="Parallelogram 17"/>
            <p:cNvSpPr/>
            <p:nvPr/>
          </p:nvSpPr>
          <p:spPr>
            <a:xfrm>
              <a:off x="-1620817" y="3017923"/>
              <a:ext cx="7391400" cy="1981200"/>
            </a:xfrm>
            <a:prstGeom prst="parallelogram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2215" y="3094124"/>
              <a:ext cx="4740712" cy="110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</a:rPr>
                <a:t>1. EKSOSFER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79" y="1769403"/>
            <a:ext cx="2452862" cy="141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E:\ELISA\MEDIA ESPS IPA KELAS 5\foto\Bab 11\earth-atmosphere-layers NEW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84" y="201256"/>
            <a:ext cx="3761879" cy="44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730957" y="3319701"/>
            <a:ext cx="3320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Adanya</a:t>
            </a:r>
            <a:r>
              <a:rPr lang="en-US" sz="2000" dirty="0"/>
              <a:t> </a:t>
            </a:r>
            <a:r>
              <a:rPr lang="en-US" sz="2000" dirty="0" err="1" smtClean="0"/>
              <a:t>reaksi</a:t>
            </a:r>
            <a:r>
              <a:rPr lang="en-US" sz="2000" dirty="0" smtClean="0"/>
              <a:t> </a:t>
            </a:r>
            <a:r>
              <a:rPr lang="en-US" sz="2000" dirty="0" err="1"/>
              <a:t>antara</a:t>
            </a:r>
            <a:r>
              <a:rPr lang="en-US" sz="2000" dirty="0"/>
              <a:t> </a:t>
            </a:r>
            <a:r>
              <a:rPr lang="en-US" sz="2000" dirty="0" err="1"/>
              <a:t>medan</a:t>
            </a:r>
            <a:r>
              <a:rPr lang="en-US" sz="2000" dirty="0"/>
              <a:t> magnet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partikel</a:t>
            </a:r>
            <a:r>
              <a:rPr lang="en-US" sz="2000" dirty="0"/>
              <a:t> yang </a:t>
            </a:r>
            <a:r>
              <a:rPr lang="en-US" sz="2000" dirty="0" err="1"/>
              <a:t>dipancarkan</a:t>
            </a:r>
            <a:r>
              <a:rPr lang="en-US" sz="2000" dirty="0"/>
              <a:t> </a:t>
            </a:r>
            <a:r>
              <a:rPr lang="en-US" sz="2000" dirty="0" err="1"/>
              <a:t>matahari</a:t>
            </a:r>
            <a:r>
              <a:rPr lang="en-US" sz="2000" dirty="0"/>
              <a:t> </a:t>
            </a:r>
            <a:r>
              <a:rPr lang="en-US" sz="2000" dirty="0" err="1"/>
              <a:t>membentuk</a:t>
            </a:r>
            <a:r>
              <a:rPr lang="en-US" sz="2000" dirty="0"/>
              <a:t> </a:t>
            </a:r>
            <a:r>
              <a:rPr lang="en-US" sz="2000" dirty="0" smtClean="0"/>
              <a:t>aurora.</a:t>
            </a:r>
            <a:endParaRPr lang="en-US" sz="20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t="3752" r="2508" b="8384"/>
          <a:stretch/>
        </p:blipFill>
        <p:spPr bwMode="auto">
          <a:xfrm>
            <a:off x="6075262" y="1309351"/>
            <a:ext cx="2632004" cy="1916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5" name="Group 14"/>
          <p:cNvGrpSpPr/>
          <p:nvPr/>
        </p:nvGrpSpPr>
        <p:grpSpPr>
          <a:xfrm>
            <a:off x="-968112" y="1512275"/>
            <a:ext cx="3586921" cy="479906"/>
            <a:chOff x="-1620817" y="3017923"/>
            <a:chExt cx="7391400" cy="2004790"/>
          </a:xfrm>
        </p:grpSpPr>
        <p:sp>
          <p:nvSpPr>
            <p:cNvPr id="16" name="Parallelogram 15"/>
            <p:cNvSpPr/>
            <p:nvPr/>
          </p:nvSpPr>
          <p:spPr>
            <a:xfrm>
              <a:off x="-1620817" y="3017923"/>
              <a:ext cx="7391400" cy="1981200"/>
            </a:xfrm>
            <a:prstGeom prst="parallelogram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2215" y="3094124"/>
              <a:ext cx="4740712" cy="1928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C00000"/>
                  </a:solidFill>
                </a:rPr>
                <a:t>2. TERMOSFER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r="46568" b="57851"/>
          <a:stretch/>
        </p:blipFill>
        <p:spPr>
          <a:xfrm rot="183464">
            <a:off x="25080" y="2074394"/>
            <a:ext cx="3357495" cy="237124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0327" y="2561809"/>
            <a:ext cx="2667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Dimanfaatkan</a:t>
            </a:r>
            <a:r>
              <a:rPr lang="en-US" sz="2000" dirty="0" smtClean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pemantulan</a:t>
            </a:r>
            <a:r>
              <a:rPr lang="en-US" sz="2000" dirty="0"/>
              <a:t> </a:t>
            </a:r>
            <a:r>
              <a:rPr lang="en-US" sz="2000" dirty="0" err="1"/>
              <a:t>sinyal-sinyal</a:t>
            </a:r>
            <a:r>
              <a:rPr lang="en-US" sz="2000" dirty="0"/>
              <a:t> radio AM </a:t>
            </a:r>
            <a:r>
              <a:rPr lang="en-US" sz="2000" dirty="0" err="1"/>
              <a:t>dan</a:t>
            </a:r>
            <a:r>
              <a:rPr lang="en-US" sz="2000" dirty="0"/>
              <a:t> FM. </a:t>
            </a:r>
            <a:r>
              <a:rPr lang="en-US" sz="2000" dirty="0" err="1"/>
              <a:t>Terkadang</a:t>
            </a:r>
            <a:r>
              <a:rPr lang="en-US" sz="2000" dirty="0"/>
              <a:t> </a:t>
            </a:r>
            <a:r>
              <a:rPr lang="en-US" sz="2000" dirty="0" err="1"/>
              <a:t>terlihat</a:t>
            </a:r>
            <a:r>
              <a:rPr lang="en-US" sz="2000" dirty="0"/>
              <a:t> aurora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lapisan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81837">
            <a:off x="7446682" y="1281947"/>
            <a:ext cx="844934" cy="4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3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r="46568" b="57851"/>
          <a:stretch/>
        </p:blipFill>
        <p:spPr>
          <a:xfrm rot="183464">
            <a:off x="70685" y="2097370"/>
            <a:ext cx="3357495" cy="23712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2724150"/>
            <a:ext cx="25057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/>
              <a:t>lapisan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</a:t>
            </a:r>
          </a:p>
          <a:p>
            <a:pPr algn="ctr"/>
            <a:r>
              <a:rPr lang="sv-SE" dirty="0"/>
              <a:t>sebagian besar meteor yang jatuh terbakar sebelum </a:t>
            </a:r>
            <a:r>
              <a:rPr lang="fi-FI" dirty="0"/>
              <a:t>sampai ke permukaan bumi karena suhu pada lapisan ini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dingin</a:t>
            </a:r>
            <a:r>
              <a:rPr lang="en-US" dirty="0"/>
              <a:t> (-73°C).</a:t>
            </a:r>
          </a:p>
        </p:txBody>
      </p:sp>
      <p:pic>
        <p:nvPicPr>
          <p:cNvPr id="5" name="Picture 7" descr="E:\ELISA\MEDIA ESPS IPA KELAS 5\foto\Bab 11\earth-atmosphere-layers NEW 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49" y="100063"/>
            <a:ext cx="3761879" cy="44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978572" y="1588631"/>
            <a:ext cx="3586921" cy="479906"/>
            <a:chOff x="-1620817" y="3017923"/>
            <a:chExt cx="7391400" cy="2004790"/>
          </a:xfrm>
        </p:grpSpPr>
        <p:sp>
          <p:nvSpPr>
            <p:cNvPr id="13" name="Parallelogram 12"/>
            <p:cNvSpPr/>
            <p:nvPr/>
          </p:nvSpPr>
          <p:spPr>
            <a:xfrm>
              <a:off x="-1620817" y="3017923"/>
              <a:ext cx="7391400" cy="1981200"/>
            </a:xfrm>
            <a:prstGeom prst="parallelogram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2215" y="3094124"/>
              <a:ext cx="4740712" cy="1928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C00000"/>
                  </a:solidFill>
                </a:rPr>
                <a:t>3. MESOSFER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49" y="449397"/>
            <a:ext cx="4333237" cy="2752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144" y="1212626"/>
            <a:ext cx="3543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3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4" y="2553622"/>
            <a:ext cx="2114550" cy="2114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r="46568" b="57851"/>
          <a:stretch/>
        </p:blipFill>
        <p:spPr>
          <a:xfrm rot="183464">
            <a:off x="70685" y="2097370"/>
            <a:ext cx="3357495" cy="23712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2778039"/>
            <a:ext cx="281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Lapisan</a:t>
            </a:r>
            <a:r>
              <a:rPr lang="en-US" sz="2000" dirty="0" smtClean="0"/>
              <a:t> </a:t>
            </a:r>
            <a:r>
              <a:rPr lang="en-US" sz="2000" dirty="0"/>
              <a:t>yang </a:t>
            </a:r>
            <a:r>
              <a:rPr lang="en-US" sz="2000" dirty="0" err="1"/>
              <a:t>mengandung</a:t>
            </a:r>
            <a:r>
              <a:rPr lang="en-US" sz="2000" dirty="0"/>
              <a:t> </a:t>
            </a:r>
            <a:r>
              <a:rPr lang="en-US" sz="2000" dirty="0" err="1"/>
              <a:t>ozon</a:t>
            </a:r>
            <a:r>
              <a:rPr lang="en-US" sz="2000" dirty="0"/>
              <a:t> yang</a:t>
            </a:r>
          </a:p>
          <a:p>
            <a:pPr algn="ctr"/>
            <a:r>
              <a:rPr lang="it-IT" sz="2000" dirty="0"/>
              <a:t>berfungsi menyerap radiasi sinar ultraviolet.</a:t>
            </a:r>
          </a:p>
        </p:txBody>
      </p:sp>
      <p:pic>
        <p:nvPicPr>
          <p:cNvPr id="5" name="Picture 8" descr="E:\ELISA\MEDIA ESPS IPA KELAS 5\foto\Bab 11\earth-atmosphere-layers NEW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49" y="192712"/>
            <a:ext cx="3761879" cy="44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978572" y="1588631"/>
            <a:ext cx="3586921" cy="479906"/>
            <a:chOff x="-1620817" y="3017923"/>
            <a:chExt cx="7391400" cy="2004790"/>
          </a:xfrm>
        </p:grpSpPr>
        <p:sp>
          <p:nvSpPr>
            <p:cNvPr id="13" name="Parallelogram 12"/>
            <p:cNvSpPr/>
            <p:nvPr/>
          </p:nvSpPr>
          <p:spPr>
            <a:xfrm>
              <a:off x="-1620817" y="3017923"/>
              <a:ext cx="7391400" cy="1981200"/>
            </a:xfrm>
            <a:prstGeom prst="parallelogram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2215" y="3094124"/>
              <a:ext cx="4740712" cy="1928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rgbClr val="C00000"/>
                  </a:solidFill>
                </a:rPr>
                <a:t>4. </a:t>
              </a:r>
              <a:r>
                <a:rPr lang="en-US" sz="2400" b="1" dirty="0">
                  <a:solidFill>
                    <a:srgbClr val="C00000"/>
                  </a:solidFill>
                </a:rPr>
                <a:t>STRATOSFER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63" y="890717"/>
            <a:ext cx="2350220" cy="2344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1626">
            <a:off x="6618480" y="2915275"/>
            <a:ext cx="844934" cy="4606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15860" y="1837704"/>
            <a:ext cx="1325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Polusi</a:t>
            </a:r>
            <a:endParaRPr lang="en-US" sz="2000" dirty="0" smtClean="0"/>
          </a:p>
          <a:p>
            <a:pPr algn="ctr"/>
            <a:r>
              <a:rPr lang="en-US" sz="2000" dirty="0" err="1" smtClean="0"/>
              <a:t>udara</a:t>
            </a:r>
            <a:endParaRPr lang="it-IT" sz="2000" dirty="0"/>
          </a:p>
        </p:txBody>
      </p:sp>
      <p:sp>
        <p:nvSpPr>
          <p:cNvPr id="20" name="Rectangle 19"/>
          <p:cNvSpPr/>
          <p:nvPr/>
        </p:nvSpPr>
        <p:spPr>
          <a:xfrm>
            <a:off x="7219629" y="3361748"/>
            <a:ext cx="1325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Lubang</a:t>
            </a:r>
            <a:r>
              <a:rPr lang="en-US" sz="2000" dirty="0" smtClean="0"/>
              <a:t> </a:t>
            </a:r>
            <a:r>
              <a:rPr lang="en-US" sz="2000" dirty="0" err="1" smtClean="0"/>
              <a:t>ozon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21687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6026" y="233656"/>
            <a:ext cx="5426016" cy="1027326"/>
            <a:chOff x="1330583" y="3352296"/>
            <a:chExt cx="5344813" cy="839333"/>
          </a:xfrm>
        </p:grpSpPr>
        <p:sp>
          <p:nvSpPr>
            <p:cNvPr id="3" name="Parallelogram 2"/>
            <p:cNvSpPr/>
            <p:nvPr/>
          </p:nvSpPr>
          <p:spPr>
            <a:xfrm>
              <a:off x="1330583" y="3352296"/>
              <a:ext cx="5344813" cy="839333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616384" y="3444001"/>
              <a:ext cx="3288529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b="1" dirty="0" err="1" smtClean="0"/>
                <a:t>Bumi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sebagai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Ruang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Kehidupan</a:t>
              </a:r>
              <a:endParaRPr lang="id-ID" sz="28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68730" y="24299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478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45010" y="24300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478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45010" y="24300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478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8205" y="31379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80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23928" y="-119089"/>
              <a:ext cx="320886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7578" y="1388695"/>
            <a:ext cx="5428580" cy="2846933"/>
            <a:chOff x="157161" y="1733550"/>
            <a:chExt cx="6289208" cy="2846933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335599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6" y="2287548"/>
              <a:ext cx="6280663" cy="2292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6067" indent="-346067"/>
              <a:r>
                <a:rPr lang="en-US" sz="1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Peserta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didik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diharapkan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dapat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4.1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menjelaskan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bagian-bagian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Bumi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seperti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litosfer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hidrosfer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dan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atmosfer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</a:p>
            <a:p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4.2 membuat model bagian-bagian Bumi dengan benda-benda di sekitar; </a:t>
              </a:r>
            </a:p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4.3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menjelaskan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terjadinya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siklus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air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dan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perubahan-perubahan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di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permukaan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bumi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</a:p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4.4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menceritakan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kembali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proses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pergerakan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lempeng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bumi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yang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terjadi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akibat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arus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konveksi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cairan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di mantel </a:t>
              </a:r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bumi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en-US" altLang="id-ID" sz="1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538"/>
            <a:ext cx="9144000" cy="85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91" y="958795"/>
            <a:ext cx="4442793" cy="38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98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E:\ELISA\MEDIA ESPS IPA KELAS 5\foto\Bab 11\earth-atmosphere-layers NEW 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059" y="118871"/>
            <a:ext cx="3761878" cy="44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ELISA\MEDIA ESPA IPS KELAS 4\Foto\Bab-9\Links\A330-300_Garuda_take_of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2419350"/>
            <a:ext cx="3814854" cy="10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914400" y="1042945"/>
            <a:ext cx="3586921" cy="479906"/>
            <a:chOff x="-1620817" y="3017923"/>
            <a:chExt cx="7391400" cy="2004790"/>
          </a:xfrm>
        </p:grpSpPr>
        <p:sp>
          <p:nvSpPr>
            <p:cNvPr id="15" name="Parallelogram 14"/>
            <p:cNvSpPr/>
            <p:nvPr/>
          </p:nvSpPr>
          <p:spPr>
            <a:xfrm>
              <a:off x="-1620817" y="3017923"/>
              <a:ext cx="7391400" cy="1981200"/>
            </a:xfrm>
            <a:prstGeom prst="parallelogram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2215" y="3094124"/>
              <a:ext cx="4740712" cy="1928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C00000"/>
                  </a:solidFill>
                </a:rPr>
                <a:t>5. TROPOSFER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r="46568" b="57851"/>
          <a:stretch/>
        </p:blipFill>
        <p:spPr>
          <a:xfrm rot="183464">
            <a:off x="-13543" y="1612752"/>
            <a:ext cx="3447280" cy="2867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0712" y="2279161"/>
            <a:ext cx="289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Berbagai</a:t>
            </a:r>
            <a:r>
              <a:rPr lang="en-US" sz="2000" dirty="0" smtClean="0"/>
              <a:t> </a:t>
            </a:r>
            <a:r>
              <a:rPr lang="en-US" sz="2000" dirty="0" err="1"/>
              <a:t>cuaca</a:t>
            </a:r>
            <a:r>
              <a:rPr lang="en-US" sz="2000" dirty="0"/>
              <a:t> </a:t>
            </a:r>
            <a:r>
              <a:rPr lang="en-US" sz="2000" dirty="0" err="1"/>
              <a:t>seperti</a:t>
            </a:r>
            <a:r>
              <a:rPr lang="en-US" sz="2000" dirty="0"/>
              <a:t> </a:t>
            </a:r>
            <a:r>
              <a:rPr lang="en-US" sz="2000" dirty="0" err="1"/>
              <a:t>hujan</a:t>
            </a:r>
            <a:r>
              <a:rPr lang="en-US" sz="2000" dirty="0"/>
              <a:t>, </a:t>
            </a:r>
            <a:r>
              <a:rPr lang="en-US" sz="2000" dirty="0" err="1"/>
              <a:t>petir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awan</a:t>
            </a:r>
            <a:r>
              <a:rPr lang="en-US" sz="2000" dirty="0"/>
              <a:t> </a:t>
            </a:r>
            <a:r>
              <a:rPr lang="en-US" sz="2000" dirty="0" err="1"/>
              <a:t>mendung</a:t>
            </a:r>
            <a:r>
              <a:rPr lang="en-US" sz="2000" dirty="0"/>
              <a:t> </a:t>
            </a:r>
            <a:r>
              <a:rPr lang="en-US" sz="2000" dirty="0" err="1"/>
              <a:t>terjadi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lapisan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. </a:t>
            </a:r>
            <a:r>
              <a:rPr lang="en-US" sz="2000" dirty="0" err="1"/>
              <a:t>Pesawat</a:t>
            </a:r>
            <a:r>
              <a:rPr lang="en-US" sz="2000" dirty="0"/>
              <a:t> </a:t>
            </a:r>
            <a:r>
              <a:rPr lang="en-US" sz="2000" dirty="0" err="1"/>
              <a:t>juga</a:t>
            </a:r>
            <a:r>
              <a:rPr lang="en-US" sz="2000" dirty="0"/>
              <a:t> </a:t>
            </a:r>
            <a:r>
              <a:rPr lang="en-US" sz="2000" dirty="0" err="1"/>
              <a:t>hanya</a:t>
            </a:r>
            <a:r>
              <a:rPr lang="en-US" sz="2000" dirty="0"/>
              <a:t> </a:t>
            </a:r>
            <a:r>
              <a:rPr lang="sv-SE" sz="2000" dirty="0"/>
              <a:t>dapat terbang hingga lapisan troposfer.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81" y="869129"/>
            <a:ext cx="3713504" cy="16480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2404"/>
            <a:ext cx="2304065" cy="96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2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14" y="0"/>
            <a:ext cx="4617569" cy="289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1" y="72882"/>
            <a:ext cx="6538859" cy="7044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7740" y="132614"/>
            <a:ext cx="592926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Perubahan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Bentuk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Permukaan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Bumi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/>
          <a:stretch/>
        </p:blipFill>
        <p:spPr>
          <a:xfrm>
            <a:off x="0" y="2067389"/>
            <a:ext cx="4558836" cy="2753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302" r="7600" b="-302"/>
          <a:stretch/>
        </p:blipFill>
        <p:spPr>
          <a:xfrm>
            <a:off x="3359970" y="1860933"/>
            <a:ext cx="2731516" cy="2731516"/>
          </a:xfrm>
          <a:prstGeom prst="ellipse">
            <a:avLst/>
          </a:prstGeom>
          <a:ln w="5080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0035" y="2460302"/>
            <a:ext cx="3072134" cy="2410148"/>
          </a:xfrm>
          <a:prstGeom prst="rect">
            <a:avLst/>
          </a:prstGeom>
        </p:spPr>
      </p:pic>
      <p:pic>
        <p:nvPicPr>
          <p:cNvPr id="23" name="Picture 2" descr="E:\ELISA\PPT ESPS\2016\ESPS KURNAS\post it 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0"/>
          <a:stretch/>
        </p:blipFill>
        <p:spPr bwMode="auto">
          <a:xfrm>
            <a:off x="736370" y="895197"/>
            <a:ext cx="2826092" cy="161856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5910" y="895350"/>
            <a:ext cx="2576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Perubahan</a:t>
            </a:r>
            <a:r>
              <a:rPr lang="en-US" sz="2400" dirty="0" smtClean="0"/>
              <a:t> </a:t>
            </a:r>
            <a:r>
              <a:rPr lang="en-US" sz="2400" dirty="0" err="1" smtClean="0"/>
              <a:t>permukaan</a:t>
            </a:r>
            <a:r>
              <a:rPr lang="en-US" sz="2400" dirty="0" smtClean="0"/>
              <a:t> </a:t>
            </a:r>
            <a:r>
              <a:rPr lang="en-US" sz="2400" dirty="0" err="1" smtClean="0"/>
              <a:t>Bumi</a:t>
            </a:r>
            <a:r>
              <a:rPr lang="en-US" sz="2400" dirty="0" smtClean="0"/>
              <a:t> </a:t>
            </a:r>
            <a:r>
              <a:rPr lang="en-US" sz="2400" dirty="0" err="1" smtClean="0"/>
              <a:t>karena</a:t>
            </a:r>
            <a:r>
              <a:rPr lang="en-US" sz="2400" dirty="0" smtClean="0"/>
              <a:t> </a:t>
            </a:r>
            <a:r>
              <a:rPr lang="en-US" sz="2400" dirty="0" err="1" smtClean="0"/>
              <a:t>aktivitas</a:t>
            </a:r>
            <a:r>
              <a:rPr lang="en-US" sz="2400" dirty="0" smtClean="0"/>
              <a:t> </a:t>
            </a:r>
            <a:r>
              <a:rPr lang="en-US" sz="2400" dirty="0" err="1" smtClean="0"/>
              <a:t>manusia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221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9" r="898"/>
          <a:stretch/>
        </p:blipFill>
        <p:spPr>
          <a:xfrm>
            <a:off x="5776443" y="890386"/>
            <a:ext cx="3486150" cy="3486150"/>
          </a:xfrm>
          <a:prstGeom prst="ellipse">
            <a:avLst/>
          </a:prstGeom>
          <a:noFill/>
          <a:ln w="50800">
            <a:solidFill>
              <a:schemeClr val="bg1">
                <a:lumMod val="9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47407" r="55348" b="3703"/>
          <a:stretch/>
        </p:blipFill>
        <p:spPr>
          <a:xfrm>
            <a:off x="1273988" y="2356713"/>
            <a:ext cx="5157956" cy="22999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7508" y="2427916"/>
            <a:ext cx="41700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id-ID" sz="2400" dirty="0" smtClean="0">
                <a:cs typeface="Arial" pitchFamily="34" charset="0"/>
              </a:rPr>
              <a:t>Siklus air adalah proses </a:t>
            </a:r>
            <a:r>
              <a:rPr lang="id-ID" sz="2400" dirty="0" smtClean="0">
                <a:solidFill>
                  <a:srgbClr val="C00000"/>
                </a:solidFill>
                <a:cs typeface="Arial" pitchFamily="34" charset="0"/>
              </a:rPr>
              <a:t>perputaran air</a:t>
            </a:r>
            <a:r>
              <a:rPr lang="id-ID" sz="2400" dirty="0" smtClean="0">
                <a:cs typeface="Arial" pitchFamily="34" charset="0"/>
              </a:rPr>
              <a:t> secara terus-menerus dari atmosfer menuju ke bumi dan kembali lagi ke atmosfer</a:t>
            </a:r>
            <a:r>
              <a:rPr lang="en-US" sz="2400" dirty="0" smtClean="0">
                <a:cs typeface="Arial" pitchFamily="34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7" y="2377622"/>
            <a:ext cx="1889091" cy="2376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9524" y="327247"/>
            <a:ext cx="4398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Perubahan</a:t>
            </a:r>
            <a:r>
              <a:rPr lang="en-US" sz="2400" dirty="0" smtClean="0"/>
              <a:t> </a:t>
            </a:r>
            <a:r>
              <a:rPr lang="en-US" sz="2400" dirty="0" err="1" smtClean="0"/>
              <a:t>permukaan</a:t>
            </a:r>
            <a:r>
              <a:rPr lang="en-US" sz="2400" dirty="0" smtClean="0"/>
              <a:t> </a:t>
            </a:r>
            <a:r>
              <a:rPr lang="en-US" sz="2400" dirty="0" err="1" smtClean="0"/>
              <a:t>Bumi</a:t>
            </a:r>
            <a:r>
              <a:rPr lang="en-US" sz="2400" dirty="0" smtClean="0"/>
              <a:t> </a:t>
            </a:r>
            <a:r>
              <a:rPr lang="en-US" sz="2400" dirty="0" err="1" smtClean="0"/>
              <a:t>mempengaruhi</a:t>
            </a:r>
            <a:r>
              <a:rPr lang="en-US" sz="2400" dirty="0" smtClean="0"/>
              <a:t> </a:t>
            </a:r>
            <a:r>
              <a:rPr lang="en-US" sz="2400" dirty="0" err="1" smtClean="0"/>
              <a:t>siklus</a:t>
            </a:r>
            <a:r>
              <a:rPr lang="en-US" sz="2400" dirty="0" smtClean="0"/>
              <a:t> air di </a:t>
            </a:r>
            <a:r>
              <a:rPr lang="en-US" sz="2400" dirty="0" err="1" smtClean="0"/>
              <a:t>Bumi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83146" y="1179153"/>
            <a:ext cx="4398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Apa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yang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dimaksud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dengan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siklus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air?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4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" b="15131"/>
          <a:stretch/>
        </p:blipFill>
        <p:spPr bwMode="auto">
          <a:xfrm>
            <a:off x="-1285" y="-16820"/>
            <a:ext cx="9145285" cy="51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27122" y="168003"/>
            <a:ext cx="8394301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400" dirty="0" smtClean="0">
                <a:cs typeface="Arial" pitchFamily="34" charset="0"/>
              </a:rPr>
              <a:t>Perhatikan </a:t>
            </a:r>
            <a:r>
              <a:rPr lang="id-ID" sz="2800" dirty="0" smtClean="0">
                <a:solidFill>
                  <a:srgbClr val="C00000"/>
                </a:solidFill>
                <a:cs typeface="Arial" pitchFamily="34" charset="0"/>
              </a:rPr>
              <a:t>siklus air </a:t>
            </a:r>
            <a:r>
              <a:rPr lang="id-ID" sz="2400" dirty="0" smtClean="0">
                <a:cs typeface="Arial" pitchFamily="34" charset="0"/>
              </a:rPr>
              <a:t>berikut!</a:t>
            </a:r>
            <a:endParaRPr lang="en-US" sz="24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 rot="20517718">
            <a:off x="5203339" y="2653025"/>
            <a:ext cx="3097095" cy="2009434"/>
            <a:chOff x="5257799" y="3310438"/>
            <a:chExt cx="3097095" cy="2009434"/>
          </a:xfrm>
        </p:grpSpPr>
        <p:sp>
          <p:nvSpPr>
            <p:cNvPr id="36" name="Isosceles Triangle 35"/>
            <p:cNvSpPr/>
            <p:nvPr/>
          </p:nvSpPr>
          <p:spPr>
            <a:xfrm rot="16200000" flipH="1">
              <a:off x="5499560" y="3122816"/>
              <a:ext cx="1931513" cy="2415036"/>
            </a:xfrm>
            <a:prstGeom prst="triangle">
              <a:avLst/>
            </a:prstGeom>
            <a:solidFill>
              <a:schemeClr val="accent6">
                <a:lumMod val="75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6" r="12526"/>
            <a:stretch/>
          </p:blipFill>
          <p:spPr>
            <a:xfrm rot="1082282">
              <a:off x="6345460" y="3310438"/>
              <a:ext cx="2009434" cy="2009434"/>
            </a:xfrm>
            <a:prstGeom prst="ellipse">
              <a:avLst/>
            </a:prstGeom>
            <a:ln w="31750"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1" name="Group 50"/>
          <p:cNvGrpSpPr/>
          <p:nvPr/>
        </p:nvGrpSpPr>
        <p:grpSpPr>
          <a:xfrm>
            <a:off x="6553199" y="551827"/>
            <a:ext cx="2261879" cy="1708877"/>
            <a:chOff x="6553199" y="1406265"/>
            <a:chExt cx="2261879" cy="1708877"/>
          </a:xfrm>
        </p:grpSpPr>
        <p:grpSp>
          <p:nvGrpSpPr>
            <p:cNvPr id="39" name="Group 38"/>
            <p:cNvGrpSpPr/>
            <p:nvPr/>
          </p:nvGrpSpPr>
          <p:grpSpPr>
            <a:xfrm>
              <a:off x="6882121" y="1654599"/>
              <a:ext cx="1932957" cy="1460543"/>
              <a:chOff x="12725402" y="1260516"/>
              <a:chExt cx="8305801" cy="249301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2725402" y="1260516"/>
                <a:ext cx="8305801" cy="2493019"/>
              </a:xfrm>
              <a:prstGeom prst="rect">
                <a:avLst/>
              </a:prstGeom>
              <a:solidFill>
                <a:srgbClr val="FDFA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3140691" y="1559677"/>
                <a:ext cx="7696200" cy="503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d-ID" sz="2400" dirty="0" smtClean="0">
                    <a:solidFill>
                      <a:srgbClr val="C00000"/>
                    </a:solidFill>
                  </a:rPr>
                  <a:t>Transpirasi</a:t>
                </a:r>
              </a:p>
              <a:p>
                <a:r>
                  <a:rPr lang="id-ID" sz="2000" dirty="0" smtClean="0"/>
                  <a:t>Penguapan air oleh tumbuhan</a:t>
                </a:r>
                <a:endParaRPr lang="en-US" sz="20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553199" y="1406265"/>
              <a:ext cx="609600" cy="609600"/>
              <a:chOff x="-457200" y="-857250"/>
              <a:chExt cx="609600" cy="6096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-457200" y="-857250"/>
                <a:ext cx="609600" cy="609600"/>
              </a:xfrm>
              <a:prstGeom prst="ellipse">
                <a:avLst/>
              </a:prstGeom>
              <a:solidFill>
                <a:srgbClr val="FDFAC7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-333472" y="-783283"/>
                <a:ext cx="36214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2400" dirty="0" smtClean="0"/>
                  <a:t>1</a:t>
                </a:r>
                <a:endParaRPr lang="en-US" sz="2000" dirty="0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7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" b="15131"/>
          <a:stretch/>
        </p:blipFill>
        <p:spPr bwMode="auto">
          <a:xfrm>
            <a:off x="-1285" y="-16820"/>
            <a:ext cx="9145285" cy="51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27122" y="168003"/>
            <a:ext cx="8394301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400" dirty="0" smtClean="0">
                <a:cs typeface="Arial" pitchFamily="34" charset="0"/>
              </a:rPr>
              <a:t>Perhatikan </a:t>
            </a:r>
            <a:r>
              <a:rPr lang="id-ID" sz="2800" dirty="0" smtClean="0">
                <a:solidFill>
                  <a:srgbClr val="C00000"/>
                </a:solidFill>
                <a:cs typeface="Arial" pitchFamily="34" charset="0"/>
              </a:rPr>
              <a:t>siklus air </a:t>
            </a:r>
            <a:r>
              <a:rPr lang="id-ID" sz="2400" dirty="0" smtClean="0">
                <a:cs typeface="Arial" pitchFamily="34" charset="0"/>
              </a:rPr>
              <a:t>berikut!</a:t>
            </a:r>
            <a:endParaRPr lang="en-US" sz="24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313107" y="1424039"/>
            <a:ext cx="2261879" cy="1913605"/>
            <a:chOff x="6553199" y="1406265"/>
            <a:chExt cx="2261879" cy="1913605"/>
          </a:xfrm>
        </p:grpSpPr>
        <p:grpSp>
          <p:nvGrpSpPr>
            <p:cNvPr id="39" name="Group 38"/>
            <p:cNvGrpSpPr/>
            <p:nvPr/>
          </p:nvGrpSpPr>
          <p:grpSpPr>
            <a:xfrm>
              <a:off x="6882121" y="1654599"/>
              <a:ext cx="1932957" cy="1665271"/>
              <a:chOff x="12725402" y="1260516"/>
              <a:chExt cx="8305801" cy="2842471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2725402" y="1260516"/>
                <a:ext cx="8305801" cy="2842471"/>
              </a:xfrm>
              <a:prstGeom prst="rect">
                <a:avLst/>
              </a:prstGeom>
              <a:solidFill>
                <a:srgbClr val="FDFA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3140693" y="1559676"/>
                <a:ext cx="7696198" cy="2364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d-ID" sz="2400" dirty="0" smtClean="0">
                    <a:solidFill>
                      <a:srgbClr val="C00000"/>
                    </a:solidFill>
                  </a:rPr>
                  <a:t>Evaporasi</a:t>
                </a:r>
              </a:p>
              <a:p>
                <a:r>
                  <a:rPr lang="id-ID" sz="2000" dirty="0" smtClean="0"/>
                  <a:t>Penguapan air laut, danau, atau sungai</a:t>
                </a:r>
                <a:endParaRPr lang="en-US" sz="20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553199" y="1406265"/>
              <a:ext cx="609600" cy="609600"/>
              <a:chOff x="-457200" y="-857250"/>
              <a:chExt cx="609600" cy="6096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-457200" y="-857250"/>
                <a:ext cx="609600" cy="609600"/>
              </a:xfrm>
              <a:prstGeom prst="ellipse">
                <a:avLst/>
              </a:prstGeom>
              <a:solidFill>
                <a:srgbClr val="FDFAC7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-333472" y="-783283"/>
                <a:ext cx="36214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2400" dirty="0" smtClean="0"/>
                  <a:t>2</a:t>
                </a:r>
                <a:endParaRPr lang="en-US" sz="2000" dirty="0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718959" y="1471105"/>
            <a:ext cx="3216319" cy="2634416"/>
            <a:chOff x="4718959" y="1471105"/>
            <a:chExt cx="3216319" cy="2634416"/>
          </a:xfrm>
        </p:grpSpPr>
        <p:sp>
          <p:nvSpPr>
            <p:cNvPr id="36" name="Isosceles Triangle 35"/>
            <p:cNvSpPr/>
            <p:nvPr/>
          </p:nvSpPr>
          <p:spPr>
            <a:xfrm rot="7445100" flipH="1">
              <a:off x="5762003" y="1932247"/>
              <a:ext cx="1931513" cy="2415036"/>
            </a:xfrm>
            <a:prstGeom prst="triangle">
              <a:avLst/>
            </a:prstGeom>
            <a:solidFill>
              <a:schemeClr val="accent6">
                <a:lumMod val="75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0" r="16660"/>
            <a:stretch/>
          </p:blipFill>
          <p:spPr>
            <a:xfrm>
              <a:off x="4718959" y="1471105"/>
              <a:ext cx="2008800" cy="2008800"/>
            </a:xfrm>
            <a:prstGeom prst="ellipse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2526"/>
          <a:stretch/>
        </p:blipFill>
        <p:spPr>
          <a:xfrm>
            <a:off x="4787698" y="3543661"/>
            <a:ext cx="1127129" cy="1127129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529765" y="3458214"/>
            <a:ext cx="609600" cy="609600"/>
            <a:chOff x="4529765" y="3458214"/>
            <a:chExt cx="609600" cy="609600"/>
          </a:xfrm>
        </p:grpSpPr>
        <p:sp>
          <p:nvSpPr>
            <p:cNvPr id="24" name="Oval 23"/>
            <p:cNvSpPr/>
            <p:nvPr/>
          </p:nvSpPr>
          <p:spPr>
            <a:xfrm>
              <a:off x="4529765" y="3458214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53493" y="3527109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1</a:t>
              </a:r>
              <a:endParaRPr lang="en-US" sz="20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" b="15131"/>
          <a:stretch/>
        </p:blipFill>
        <p:spPr bwMode="auto">
          <a:xfrm>
            <a:off x="-1285" y="-16820"/>
            <a:ext cx="9145285" cy="51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27122" y="168003"/>
            <a:ext cx="8394301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400" dirty="0" smtClean="0">
                <a:cs typeface="Arial" pitchFamily="34" charset="0"/>
              </a:rPr>
              <a:t>Perhatikan </a:t>
            </a:r>
            <a:r>
              <a:rPr lang="id-ID" sz="2800" dirty="0" smtClean="0">
                <a:solidFill>
                  <a:srgbClr val="C00000"/>
                </a:solidFill>
                <a:cs typeface="Arial" pitchFamily="34" charset="0"/>
              </a:rPr>
              <a:t>siklus air </a:t>
            </a:r>
            <a:r>
              <a:rPr lang="id-ID" sz="2400" dirty="0" smtClean="0">
                <a:cs typeface="Arial" pitchFamily="34" charset="0"/>
              </a:rPr>
              <a:t>berikut!</a:t>
            </a:r>
            <a:endParaRPr lang="en-US" sz="24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23235" y="2223123"/>
            <a:ext cx="2261879" cy="1913605"/>
            <a:chOff x="6553199" y="1406265"/>
            <a:chExt cx="2261879" cy="1913605"/>
          </a:xfrm>
        </p:grpSpPr>
        <p:grpSp>
          <p:nvGrpSpPr>
            <p:cNvPr id="39" name="Group 38"/>
            <p:cNvGrpSpPr/>
            <p:nvPr/>
          </p:nvGrpSpPr>
          <p:grpSpPr>
            <a:xfrm>
              <a:off x="6882121" y="1654599"/>
              <a:ext cx="1932957" cy="1665271"/>
              <a:chOff x="12725402" y="1260516"/>
              <a:chExt cx="8305801" cy="2842471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2725402" y="1260516"/>
                <a:ext cx="8305801" cy="2842471"/>
              </a:xfrm>
              <a:prstGeom prst="rect">
                <a:avLst/>
              </a:prstGeom>
              <a:solidFill>
                <a:srgbClr val="FDFA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3140693" y="1559676"/>
                <a:ext cx="7696198" cy="2364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d-ID" sz="2400" dirty="0" smtClean="0">
                    <a:solidFill>
                      <a:srgbClr val="C00000"/>
                    </a:solidFill>
                  </a:rPr>
                  <a:t>Kondensasi</a:t>
                </a:r>
              </a:p>
              <a:p>
                <a:r>
                  <a:rPr lang="id-ID" sz="2000" dirty="0" smtClean="0"/>
                  <a:t>Perubahan uap air menjadi titik-titik air</a:t>
                </a:r>
                <a:endParaRPr lang="en-US" sz="20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553199" y="1406265"/>
              <a:ext cx="609600" cy="609600"/>
              <a:chOff x="-457200" y="-857250"/>
              <a:chExt cx="609600" cy="6096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-457200" y="-857250"/>
                <a:ext cx="609600" cy="609600"/>
              </a:xfrm>
              <a:prstGeom prst="ellipse">
                <a:avLst/>
              </a:prstGeom>
              <a:solidFill>
                <a:srgbClr val="FDFAC7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-333472" y="-783283"/>
                <a:ext cx="36214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2400" dirty="0" smtClean="0"/>
                  <a:t>3</a:t>
                </a:r>
                <a:endParaRPr lang="en-US" sz="2000" dirty="0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>
          <a:xfrm>
            <a:off x="6966013" y="2631141"/>
            <a:ext cx="1126800" cy="1126800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2526"/>
          <a:stretch/>
        </p:blipFill>
        <p:spPr>
          <a:xfrm>
            <a:off x="4787698" y="3543661"/>
            <a:ext cx="1127129" cy="1127129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529765" y="3458214"/>
            <a:ext cx="609600" cy="609600"/>
            <a:chOff x="4529765" y="3458214"/>
            <a:chExt cx="609600" cy="609600"/>
          </a:xfrm>
        </p:grpSpPr>
        <p:sp>
          <p:nvSpPr>
            <p:cNvPr id="24" name="Oval 23"/>
            <p:cNvSpPr/>
            <p:nvPr/>
          </p:nvSpPr>
          <p:spPr>
            <a:xfrm>
              <a:off x="4529765" y="3458214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53493" y="3527109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1</a:t>
              </a:r>
              <a:endParaRPr lang="en-US" sz="20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05600" y="2495550"/>
            <a:ext cx="609600" cy="609600"/>
            <a:chOff x="5015637" y="1903734"/>
            <a:chExt cx="609600" cy="609600"/>
          </a:xfrm>
        </p:grpSpPr>
        <p:sp>
          <p:nvSpPr>
            <p:cNvPr id="20" name="Oval 19"/>
            <p:cNvSpPr/>
            <p:nvPr/>
          </p:nvSpPr>
          <p:spPr>
            <a:xfrm>
              <a:off x="5015637" y="1903734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39365" y="1977701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2</a:t>
              </a:r>
              <a:endParaRPr lang="en-US" sz="20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08842" y="483775"/>
            <a:ext cx="3364496" cy="2696151"/>
            <a:chOff x="1823779" y="483775"/>
            <a:chExt cx="3364496" cy="2696151"/>
          </a:xfrm>
        </p:grpSpPr>
        <p:sp>
          <p:nvSpPr>
            <p:cNvPr id="27" name="Isosceles Triangle 26"/>
            <p:cNvSpPr/>
            <p:nvPr/>
          </p:nvSpPr>
          <p:spPr>
            <a:xfrm rot="3524742" flipH="1">
              <a:off x="3015000" y="242014"/>
              <a:ext cx="1931513" cy="2415036"/>
            </a:xfrm>
            <a:prstGeom prst="triangle">
              <a:avLst/>
            </a:prstGeom>
            <a:solidFill>
              <a:schemeClr val="accent6">
                <a:lumMod val="75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9" r="27675"/>
            <a:stretch/>
          </p:blipFill>
          <p:spPr>
            <a:xfrm>
              <a:off x="1823779" y="1171126"/>
              <a:ext cx="2008800" cy="2008800"/>
            </a:xfrm>
            <a:prstGeom prst="ellipse">
              <a:avLst/>
            </a:prstGeom>
            <a:ln w="25400">
              <a:solidFill>
                <a:schemeClr val="bg1"/>
              </a:solidFill>
            </a:ln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3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" b="15131"/>
          <a:stretch/>
        </p:blipFill>
        <p:spPr bwMode="auto">
          <a:xfrm>
            <a:off x="-1285" y="-16820"/>
            <a:ext cx="9145285" cy="51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27122" y="168003"/>
            <a:ext cx="8394301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400" dirty="0" smtClean="0">
                <a:cs typeface="Arial" pitchFamily="34" charset="0"/>
              </a:rPr>
              <a:t>Perhatikan </a:t>
            </a:r>
            <a:r>
              <a:rPr lang="id-ID" sz="2800" dirty="0" smtClean="0">
                <a:solidFill>
                  <a:srgbClr val="C00000"/>
                </a:solidFill>
                <a:cs typeface="Arial" pitchFamily="34" charset="0"/>
              </a:rPr>
              <a:t>siklus air </a:t>
            </a:r>
            <a:r>
              <a:rPr lang="id-ID" sz="2400" dirty="0" smtClean="0">
                <a:cs typeface="Arial" pitchFamily="34" charset="0"/>
              </a:rPr>
              <a:t>berikut!</a:t>
            </a:r>
            <a:endParaRPr lang="en-US" sz="24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206022" y="2631141"/>
            <a:ext cx="2261879" cy="1913605"/>
            <a:chOff x="6553199" y="1406265"/>
            <a:chExt cx="2261879" cy="1913605"/>
          </a:xfrm>
        </p:grpSpPr>
        <p:grpSp>
          <p:nvGrpSpPr>
            <p:cNvPr id="39" name="Group 38"/>
            <p:cNvGrpSpPr/>
            <p:nvPr/>
          </p:nvGrpSpPr>
          <p:grpSpPr>
            <a:xfrm>
              <a:off x="6882121" y="1654599"/>
              <a:ext cx="1932957" cy="1665271"/>
              <a:chOff x="12725402" y="1260516"/>
              <a:chExt cx="8305801" cy="2842471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2725402" y="1260516"/>
                <a:ext cx="8305801" cy="2842471"/>
              </a:xfrm>
              <a:prstGeom prst="rect">
                <a:avLst/>
              </a:prstGeom>
              <a:solidFill>
                <a:srgbClr val="FDFA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3140693" y="1559676"/>
                <a:ext cx="7696198" cy="2364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d-ID" sz="2400" dirty="0" smtClean="0">
                    <a:solidFill>
                      <a:srgbClr val="C00000"/>
                    </a:solidFill>
                  </a:rPr>
                  <a:t>Presipitasi</a:t>
                </a:r>
              </a:p>
              <a:p>
                <a:r>
                  <a:rPr lang="id-ID" sz="2000" dirty="0" smtClean="0"/>
                  <a:t>Turunnya air kembali ke permukaan</a:t>
                </a:r>
                <a:endParaRPr lang="en-US" sz="20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553199" y="1406265"/>
              <a:ext cx="609600" cy="609600"/>
              <a:chOff x="-457200" y="-857250"/>
              <a:chExt cx="609600" cy="6096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-457200" y="-857250"/>
                <a:ext cx="609600" cy="609600"/>
              </a:xfrm>
              <a:prstGeom prst="ellipse">
                <a:avLst/>
              </a:prstGeom>
              <a:solidFill>
                <a:srgbClr val="FDFAC7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-333472" y="-783283"/>
                <a:ext cx="36214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2400" dirty="0" smtClean="0"/>
                  <a:t>4</a:t>
                </a:r>
                <a:endParaRPr lang="en-US" sz="2000" dirty="0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>
          <a:xfrm>
            <a:off x="6966013" y="2631141"/>
            <a:ext cx="1126800" cy="1126800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2526"/>
          <a:stretch/>
        </p:blipFill>
        <p:spPr>
          <a:xfrm>
            <a:off x="4787698" y="3543661"/>
            <a:ext cx="1127129" cy="1127129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529765" y="3458214"/>
            <a:ext cx="609600" cy="609600"/>
            <a:chOff x="4529765" y="3458214"/>
            <a:chExt cx="609600" cy="609600"/>
          </a:xfrm>
        </p:grpSpPr>
        <p:sp>
          <p:nvSpPr>
            <p:cNvPr id="24" name="Oval 23"/>
            <p:cNvSpPr/>
            <p:nvPr/>
          </p:nvSpPr>
          <p:spPr>
            <a:xfrm>
              <a:off x="4529765" y="3458214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53493" y="3527109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1</a:t>
              </a:r>
              <a:endParaRPr lang="en-US" sz="20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05600" y="2495550"/>
            <a:ext cx="609600" cy="609600"/>
            <a:chOff x="5015637" y="1903734"/>
            <a:chExt cx="609600" cy="609600"/>
          </a:xfrm>
        </p:grpSpPr>
        <p:sp>
          <p:nvSpPr>
            <p:cNvPr id="20" name="Oval 19"/>
            <p:cNvSpPr/>
            <p:nvPr/>
          </p:nvSpPr>
          <p:spPr>
            <a:xfrm>
              <a:off x="5015637" y="1903734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39365" y="1977701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2</a:t>
              </a:r>
              <a:endParaRPr lang="en-US" sz="20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r="27675"/>
          <a:stretch/>
        </p:blipFill>
        <p:spPr>
          <a:xfrm>
            <a:off x="4787698" y="769691"/>
            <a:ext cx="1126800" cy="1126800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4571357" y="664127"/>
            <a:ext cx="609600" cy="609600"/>
            <a:chOff x="375635" y="2375523"/>
            <a:chExt cx="609600" cy="609600"/>
          </a:xfrm>
        </p:grpSpPr>
        <p:sp>
          <p:nvSpPr>
            <p:cNvPr id="28" name="Oval 27"/>
            <p:cNvSpPr/>
            <p:nvPr/>
          </p:nvSpPr>
          <p:spPr>
            <a:xfrm>
              <a:off x="375635" y="2375523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9363" y="2449490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3</a:t>
              </a:r>
              <a:endParaRPr lang="en-US" sz="20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8186" y="1120177"/>
            <a:ext cx="3115973" cy="2227175"/>
            <a:chOff x="268186" y="1120177"/>
            <a:chExt cx="3115973" cy="2227175"/>
          </a:xfrm>
        </p:grpSpPr>
        <p:sp>
          <p:nvSpPr>
            <p:cNvPr id="30" name="Isosceles Triangle 29"/>
            <p:cNvSpPr/>
            <p:nvPr/>
          </p:nvSpPr>
          <p:spPr>
            <a:xfrm rot="4479325" flipH="1">
              <a:off x="1251965" y="914345"/>
              <a:ext cx="1926362" cy="2338026"/>
            </a:xfrm>
            <a:prstGeom prst="triangle">
              <a:avLst/>
            </a:prstGeom>
            <a:solidFill>
              <a:schemeClr val="accent6">
                <a:lumMod val="75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52" t="14445" r="288" b="10000"/>
            <a:stretch/>
          </p:blipFill>
          <p:spPr>
            <a:xfrm>
              <a:off x="268186" y="1338552"/>
              <a:ext cx="2008800" cy="2008800"/>
            </a:xfrm>
            <a:prstGeom prst="ellipse">
              <a:avLst/>
            </a:prstGeom>
            <a:ln w="25400">
              <a:solidFill>
                <a:schemeClr val="bg1"/>
              </a:solidFill>
            </a:ln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8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" b="15131"/>
          <a:stretch/>
        </p:blipFill>
        <p:spPr bwMode="auto">
          <a:xfrm>
            <a:off x="-1285" y="-16820"/>
            <a:ext cx="9145285" cy="51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27122" y="168003"/>
            <a:ext cx="8394301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400" dirty="0" smtClean="0">
                <a:cs typeface="Arial" pitchFamily="34" charset="0"/>
              </a:rPr>
              <a:t>Perhatikan </a:t>
            </a:r>
            <a:r>
              <a:rPr lang="id-ID" sz="2800" dirty="0" smtClean="0">
                <a:solidFill>
                  <a:srgbClr val="C00000"/>
                </a:solidFill>
                <a:cs typeface="Arial" pitchFamily="34" charset="0"/>
              </a:rPr>
              <a:t>siklus air </a:t>
            </a:r>
            <a:r>
              <a:rPr lang="id-ID" sz="2400" dirty="0" smtClean="0">
                <a:cs typeface="Arial" pitchFamily="34" charset="0"/>
              </a:rPr>
              <a:t>berikut!</a:t>
            </a:r>
            <a:endParaRPr lang="en-US" sz="24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06334" y="638152"/>
            <a:ext cx="2261879" cy="2116369"/>
            <a:chOff x="6553199" y="1406265"/>
            <a:chExt cx="2261879" cy="2116369"/>
          </a:xfrm>
        </p:grpSpPr>
        <p:grpSp>
          <p:nvGrpSpPr>
            <p:cNvPr id="39" name="Group 38"/>
            <p:cNvGrpSpPr/>
            <p:nvPr/>
          </p:nvGrpSpPr>
          <p:grpSpPr>
            <a:xfrm>
              <a:off x="6882121" y="1763822"/>
              <a:ext cx="1932957" cy="1758812"/>
              <a:chOff x="12725402" y="1446950"/>
              <a:chExt cx="8305801" cy="3002137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2725402" y="1446950"/>
                <a:ext cx="8305801" cy="3002137"/>
              </a:xfrm>
              <a:prstGeom prst="rect">
                <a:avLst/>
              </a:prstGeom>
              <a:solidFill>
                <a:srgbClr val="FDFA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3140693" y="1559676"/>
                <a:ext cx="7696198" cy="28894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d-ID" sz="2400" dirty="0" smtClean="0">
                    <a:solidFill>
                      <a:srgbClr val="C00000"/>
                    </a:solidFill>
                  </a:rPr>
                  <a:t>Infiltrasi</a:t>
                </a:r>
              </a:p>
              <a:p>
                <a:r>
                  <a:rPr lang="id-ID" sz="2000" dirty="0" smtClean="0"/>
                  <a:t>Penyerapan air oleh tanah dan mengalir ke laut</a:t>
                </a:r>
                <a:endParaRPr lang="en-US" sz="20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553199" y="1406265"/>
              <a:ext cx="609600" cy="609600"/>
              <a:chOff x="-457200" y="-857250"/>
              <a:chExt cx="609600" cy="6096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-457200" y="-857250"/>
                <a:ext cx="609600" cy="609600"/>
              </a:xfrm>
              <a:prstGeom prst="ellipse">
                <a:avLst/>
              </a:prstGeom>
              <a:solidFill>
                <a:srgbClr val="FDFAC7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-333472" y="-783283"/>
                <a:ext cx="36214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2400" dirty="0" smtClean="0"/>
                  <a:t>5</a:t>
                </a:r>
                <a:endParaRPr lang="en-US" sz="2000" dirty="0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>
          <a:xfrm>
            <a:off x="6966013" y="2631141"/>
            <a:ext cx="1126800" cy="1126800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2526"/>
          <a:stretch/>
        </p:blipFill>
        <p:spPr>
          <a:xfrm>
            <a:off x="4787698" y="3543661"/>
            <a:ext cx="1127129" cy="1127129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529765" y="3458214"/>
            <a:ext cx="609600" cy="609600"/>
            <a:chOff x="4529765" y="3458214"/>
            <a:chExt cx="609600" cy="609600"/>
          </a:xfrm>
        </p:grpSpPr>
        <p:sp>
          <p:nvSpPr>
            <p:cNvPr id="24" name="Oval 23"/>
            <p:cNvSpPr/>
            <p:nvPr/>
          </p:nvSpPr>
          <p:spPr>
            <a:xfrm>
              <a:off x="4529765" y="3458214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53493" y="3527109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1</a:t>
              </a:r>
              <a:endParaRPr lang="en-US" sz="20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05600" y="2495550"/>
            <a:ext cx="609600" cy="609600"/>
            <a:chOff x="5015637" y="1903734"/>
            <a:chExt cx="609600" cy="609600"/>
          </a:xfrm>
        </p:grpSpPr>
        <p:sp>
          <p:nvSpPr>
            <p:cNvPr id="20" name="Oval 19"/>
            <p:cNvSpPr/>
            <p:nvPr/>
          </p:nvSpPr>
          <p:spPr>
            <a:xfrm>
              <a:off x="5015637" y="1903734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39365" y="1977701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2</a:t>
              </a:r>
              <a:endParaRPr lang="en-US" sz="20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r="27675"/>
          <a:stretch/>
        </p:blipFill>
        <p:spPr>
          <a:xfrm>
            <a:off x="4787698" y="769691"/>
            <a:ext cx="1126800" cy="1126800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4571357" y="664127"/>
            <a:ext cx="609600" cy="609600"/>
            <a:chOff x="375635" y="2375523"/>
            <a:chExt cx="609600" cy="609600"/>
          </a:xfrm>
        </p:grpSpPr>
        <p:sp>
          <p:nvSpPr>
            <p:cNvPr id="28" name="Oval 27"/>
            <p:cNvSpPr/>
            <p:nvPr/>
          </p:nvSpPr>
          <p:spPr>
            <a:xfrm>
              <a:off x="375635" y="2375523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9363" y="2449490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3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03928" y="1462351"/>
            <a:ext cx="1350125" cy="1154092"/>
            <a:chOff x="2230144" y="1271628"/>
            <a:chExt cx="1350125" cy="11540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52" t="14445" r="288" b="10000"/>
            <a:stretch/>
          </p:blipFill>
          <p:spPr>
            <a:xfrm>
              <a:off x="2453469" y="1298920"/>
              <a:ext cx="1126800" cy="1126800"/>
            </a:xfrm>
            <a:prstGeom prst="ellipse">
              <a:avLst/>
            </a:prstGeom>
            <a:ln w="25400">
              <a:solidFill>
                <a:schemeClr val="bg1"/>
              </a:solidFill>
            </a:ln>
          </p:spPr>
        </p:pic>
        <p:grpSp>
          <p:nvGrpSpPr>
            <p:cNvPr id="31" name="Group 30"/>
            <p:cNvGrpSpPr/>
            <p:nvPr/>
          </p:nvGrpSpPr>
          <p:grpSpPr>
            <a:xfrm>
              <a:off x="2230144" y="1271628"/>
              <a:ext cx="609600" cy="609600"/>
              <a:chOff x="375635" y="2375523"/>
              <a:chExt cx="609600" cy="6096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375635" y="2375523"/>
                <a:ext cx="609600" cy="609600"/>
              </a:xfrm>
              <a:prstGeom prst="ellipse">
                <a:avLst/>
              </a:prstGeom>
              <a:solidFill>
                <a:srgbClr val="FDFAC7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99363" y="2449490"/>
                <a:ext cx="36214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2400" dirty="0" smtClean="0"/>
                  <a:t>4</a:t>
                </a:r>
                <a:endParaRPr lang="en-US" sz="2000" dirty="0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1357530" y="2528497"/>
            <a:ext cx="3430168" cy="2358143"/>
            <a:chOff x="384407" y="2220174"/>
            <a:chExt cx="3430168" cy="2358143"/>
          </a:xfrm>
        </p:grpSpPr>
        <p:sp>
          <p:nvSpPr>
            <p:cNvPr id="30" name="Isosceles Triangle 29"/>
            <p:cNvSpPr/>
            <p:nvPr/>
          </p:nvSpPr>
          <p:spPr>
            <a:xfrm rot="4479325" flipH="1">
              <a:off x="1682381" y="2014342"/>
              <a:ext cx="1926362" cy="2338026"/>
            </a:xfrm>
            <a:prstGeom prst="triangle">
              <a:avLst/>
            </a:prstGeom>
            <a:solidFill>
              <a:schemeClr val="accent6">
                <a:lumMod val="75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9" r="16789"/>
            <a:stretch/>
          </p:blipFill>
          <p:spPr>
            <a:xfrm>
              <a:off x="384407" y="2569517"/>
              <a:ext cx="2008800" cy="2008800"/>
            </a:xfrm>
            <a:prstGeom prst="ellipse">
              <a:avLst/>
            </a:prstGeom>
            <a:ln w="25400">
              <a:solidFill>
                <a:schemeClr val="bg1"/>
              </a:solidFill>
            </a:ln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8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" b="15131"/>
          <a:stretch/>
        </p:blipFill>
        <p:spPr bwMode="auto">
          <a:xfrm>
            <a:off x="-1285" y="-16820"/>
            <a:ext cx="9145285" cy="51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27122" y="168003"/>
            <a:ext cx="8394301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400" dirty="0" smtClean="0">
                <a:cs typeface="Arial" pitchFamily="34" charset="0"/>
              </a:rPr>
              <a:t>Perhatikan </a:t>
            </a:r>
            <a:r>
              <a:rPr lang="id-ID" sz="2800" dirty="0" smtClean="0">
                <a:solidFill>
                  <a:srgbClr val="C00000"/>
                </a:solidFill>
                <a:cs typeface="Arial" pitchFamily="34" charset="0"/>
              </a:rPr>
              <a:t>siklus air </a:t>
            </a:r>
            <a:r>
              <a:rPr lang="id-ID" sz="2400" dirty="0" smtClean="0">
                <a:cs typeface="Arial" pitchFamily="34" charset="0"/>
              </a:rPr>
              <a:t>berikut!</a:t>
            </a:r>
            <a:endParaRPr lang="en-US" sz="2400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660"/>
          <a:stretch/>
        </p:blipFill>
        <p:spPr>
          <a:xfrm>
            <a:off x="6966013" y="2631141"/>
            <a:ext cx="1126800" cy="1126800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2526"/>
          <a:stretch/>
        </p:blipFill>
        <p:spPr>
          <a:xfrm>
            <a:off x="4787698" y="3543661"/>
            <a:ext cx="1127129" cy="1127129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529765" y="3458214"/>
            <a:ext cx="609600" cy="609600"/>
            <a:chOff x="4529765" y="3458214"/>
            <a:chExt cx="609600" cy="609600"/>
          </a:xfrm>
        </p:grpSpPr>
        <p:sp>
          <p:nvSpPr>
            <p:cNvPr id="24" name="Oval 23"/>
            <p:cNvSpPr/>
            <p:nvPr/>
          </p:nvSpPr>
          <p:spPr>
            <a:xfrm>
              <a:off x="4529765" y="3458214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53493" y="3527109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1</a:t>
              </a:r>
              <a:endParaRPr lang="en-US" sz="20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05600" y="2495550"/>
            <a:ext cx="609600" cy="609600"/>
            <a:chOff x="5015637" y="1903734"/>
            <a:chExt cx="609600" cy="609600"/>
          </a:xfrm>
        </p:grpSpPr>
        <p:sp>
          <p:nvSpPr>
            <p:cNvPr id="20" name="Oval 19"/>
            <p:cNvSpPr/>
            <p:nvPr/>
          </p:nvSpPr>
          <p:spPr>
            <a:xfrm>
              <a:off x="5015637" y="1903734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39365" y="1977701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2</a:t>
              </a:r>
              <a:endParaRPr lang="en-US" sz="20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r="27675"/>
          <a:stretch/>
        </p:blipFill>
        <p:spPr>
          <a:xfrm>
            <a:off x="4787698" y="769691"/>
            <a:ext cx="1126800" cy="1126800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4571357" y="664127"/>
            <a:ext cx="609600" cy="609600"/>
            <a:chOff x="375635" y="2375523"/>
            <a:chExt cx="609600" cy="609600"/>
          </a:xfrm>
        </p:grpSpPr>
        <p:sp>
          <p:nvSpPr>
            <p:cNvPr id="28" name="Oval 27"/>
            <p:cNvSpPr/>
            <p:nvPr/>
          </p:nvSpPr>
          <p:spPr>
            <a:xfrm>
              <a:off x="375635" y="2375523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9363" y="2449490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3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03928" y="1462351"/>
            <a:ext cx="1350125" cy="1154092"/>
            <a:chOff x="2230144" y="1271628"/>
            <a:chExt cx="1350125" cy="11540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52" t="14445" r="288" b="10000"/>
            <a:stretch/>
          </p:blipFill>
          <p:spPr>
            <a:xfrm>
              <a:off x="2453469" y="1298920"/>
              <a:ext cx="1126800" cy="1126800"/>
            </a:xfrm>
            <a:prstGeom prst="ellipse">
              <a:avLst/>
            </a:prstGeom>
            <a:ln w="25400">
              <a:solidFill>
                <a:schemeClr val="bg1"/>
              </a:solidFill>
            </a:ln>
          </p:spPr>
        </p:pic>
        <p:grpSp>
          <p:nvGrpSpPr>
            <p:cNvPr id="31" name="Group 30"/>
            <p:cNvGrpSpPr/>
            <p:nvPr/>
          </p:nvGrpSpPr>
          <p:grpSpPr>
            <a:xfrm>
              <a:off x="2230144" y="1271628"/>
              <a:ext cx="609600" cy="609600"/>
              <a:chOff x="375635" y="2375523"/>
              <a:chExt cx="609600" cy="6096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375635" y="2375523"/>
                <a:ext cx="609600" cy="609600"/>
              </a:xfrm>
              <a:prstGeom prst="ellipse">
                <a:avLst/>
              </a:prstGeom>
              <a:solidFill>
                <a:srgbClr val="FDFAC7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99363" y="2449490"/>
                <a:ext cx="362144" cy="461665"/>
              </a:xfrm>
              <a:prstGeom prst="rect">
                <a:avLst/>
              </a:prstGeom>
              <a:ln w="254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d-ID" sz="2400" dirty="0" smtClean="0"/>
                  <a:t>4</a:t>
                </a:r>
                <a:endParaRPr lang="en-US" sz="2000" dirty="0"/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9" r="16789"/>
          <a:stretch/>
        </p:blipFill>
        <p:spPr>
          <a:xfrm>
            <a:off x="2261293" y="3096249"/>
            <a:ext cx="1126800" cy="1126800"/>
          </a:xfrm>
          <a:prstGeom prst="ellipse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36" name="Group 35"/>
          <p:cNvGrpSpPr/>
          <p:nvPr/>
        </p:nvGrpSpPr>
        <p:grpSpPr>
          <a:xfrm>
            <a:off x="2080340" y="3057511"/>
            <a:ext cx="609600" cy="609600"/>
            <a:chOff x="375635" y="2375523"/>
            <a:chExt cx="609600" cy="609600"/>
          </a:xfrm>
        </p:grpSpPr>
        <p:sp>
          <p:nvSpPr>
            <p:cNvPr id="37" name="Oval 36"/>
            <p:cNvSpPr/>
            <p:nvPr/>
          </p:nvSpPr>
          <p:spPr>
            <a:xfrm>
              <a:off x="375635" y="2375523"/>
              <a:ext cx="609600" cy="609600"/>
            </a:xfrm>
            <a:prstGeom prst="ellipse">
              <a:avLst/>
            </a:prstGeom>
            <a:solidFill>
              <a:srgbClr val="FDFAC7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9363" y="2449490"/>
              <a:ext cx="36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2400" dirty="0" smtClean="0"/>
                <a:t>5</a:t>
              </a:r>
              <a:endParaRPr lang="en-US" sz="2000" dirty="0"/>
            </a:p>
          </p:txBody>
        </p:sp>
      </p:grpSp>
      <p:sp>
        <p:nvSpPr>
          <p:cNvPr id="7" name="Arc 6"/>
          <p:cNvSpPr/>
          <p:nvPr/>
        </p:nvSpPr>
        <p:spPr>
          <a:xfrm rot="5805577" flipH="1">
            <a:off x="4004575" y="2207775"/>
            <a:ext cx="2231542" cy="1161388"/>
          </a:xfrm>
          <a:prstGeom prst="arc">
            <a:avLst>
              <a:gd name="adj1" fmla="val 13302761"/>
              <a:gd name="adj2" fmla="val 19791472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Arc 42"/>
          <p:cNvSpPr/>
          <p:nvPr/>
        </p:nvSpPr>
        <p:spPr>
          <a:xfrm rot="1491943" flipH="1">
            <a:off x="4125224" y="1263014"/>
            <a:ext cx="3450027" cy="1119135"/>
          </a:xfrm>
          <a:prstGeom prst="arc">
            <a:avLst>
              <a:gd name="adj1" fmla="val 11099436"/>
              <a:gd name="adj2" fmla="val 16126132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Arc 43"/>
          <p:cNvSpPr/>
          <p:nvPr/>
        </p:nvSpPr>
        <p:spPr>
          <a:xfrm rot="20552184" flipH="1">
            <a:off x="3174076" y="1496472"/>
            <a:ext cx="3450027" cy="1010876"/>
          </a:xfrm>
          <a:prstGeom prst="arc">
            <a:avLst>
              <a:gd name="adj1" fmla="val 16200000"/>
              <a:gd name="adj2" fmla="val 19519878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6" name="Arc 55"/>
          <p:cNvSpPr/>
          <p:nvPr/>
        </p:nvSpPr>
        <p:spPr>
          <a:xfrm rot="16546631" flipH="1">
            <a:off x="1275787" y="3717611"/>
            <a:ext cx="3450027" cy="1010876"/>
          </a:xfrm>
          <a:prstGeom prst="arc">
            <a:avLst>
              <a:gd name="adj1" fmla="val 10984537"/>
              <a:gd name="adj2" fmla="val 11843241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7" name="Arc 56"/>
          <p:cNvSpPr/>
          <p:nvPr/>
        </p:nvSpPr>
        <p:spPr>
          <a:xfrm rot="1865638" flipV="1">
            <a:off x="2767968" y="2837821"/>
            <a:ext cx="2396793" cy="1425297"/>
          </a:xfrm>
          <a:prstGeom prst="arc">
            <a:avLst>
              <a:gd name="adj1" fmla="val 15607868"/>
              <a:gd name="adj2" fmla="val 20326827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1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3" grpId="0" animBg="1"/>
      <p:bldP spid="44" grpId="0" animBg="1"/>
      <p:bldP spid="56" grpId="0" animBg="1"/>
      <p:bldP spid="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2438400" y="1"/>
            <a:ext cx="6705600" cy="2571750"/>
          </a:xfrm>
          <a:prstGeom prst="rect">
            <a:avLst/>
          </a:prstGeom>
          <a:solidFill>
            <a:srgbClr val="A6D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95393"/>
            <a:ext cx="6705600" cy="39460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" y="24323"/>
            <a:ext cx="5382322" cy="12101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7740" y="132614"/>
            <a:ext cx="486246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C.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Proses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Alam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Mengakibatkan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Permukaan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Bumi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Selalu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Berubah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685800" y="1304619"/>
            <a:ext cx="4114800" cy="479906"/>
            <a:chOff x="-1620817" y="2334565"/>
            <a:chExt cx="8479176" cy="2004790"/>
          </a:xfrm>
        </p:grpSpPr>
        <p:sp>
          <p:nvSpPr>
            <p:cNvPr id="5" name="Parallelogram 4"/>
            <p:cNvSpPr/>
            <p:nvPr/>
          </p:nvSpPr>
          <p:spPr>
            <a:xfrm>
              <a:off x="-1620817" y="2334565"/>
              <a:ext cx="8479176" cy="1981200"/>
            </a:xfrm>
            <a:prstGeom prst="parallelogram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02215" y="2410766"/>
              <a:ext cx="5842100" cy="1928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</a:rPr>
                <a:t>1. </a:t>
              </a:r>
              <a:r>
                <a:rPr lang="en-US" sz="2400" b="1" dirty="0" err="1" smtClean="0">
                  <a:solidFill>
                    <a:srgbClr val="C00000"/>
                  </a:solidFill>
                </a:rPr>
                <a:t>Gunung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C00000"/>
                  </a:solidFill>
                </a:rPr>
                <a:t>Meletus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2728565" y="3186010"/>
            <a:ext cx="11523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cs typeface="Arial" pitchFamily="34" charset="0"/>
              </a:rPr>
              <a:t>Hujan</a:t>
            </a:r>
            <a:r>
              <a:rPr lang="en-US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Arial" pitchFamily="34" charset="0"/>
              </a:rPr>
              <a:t>abu</a:t>
            </a:r>
            <a:endParaRPr lang="en-US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164594" y="2860490"/>
            <a:ext cx="5700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cs typeface="Arial" pitchFamily="34" charset="0"/>
              </a:rPr>
              <a:t>Lava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356896" y="2240157"/>
            <a:ext cx="901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  <a:cs typeface="Arial" pitchFamily="34" charset="0"/>
              </a:rPr>
              <a:t>Hujan</a:t>
            </a:r>
            <a:r>
              <a:rPr lang="en-US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Arial" pitchFamily="34" charset="0"/>
              </a:rPr>
              <a:t>asam</a:t>
            </a:r>
            <a:endParaRPr lang="en-US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51031" y="2914558"/>
            <a:ext cx="998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cs typeface="Arial" pitchFamily="34" charset="0"/>
              </a:rPr>
              <a:t>Lahar </a:t>
            </a:r>
            <a:r>
              <a:rPr lang="en-US" b="1" dirty="0" err="1" smtClean="0">
                <a:solidFill>
                  <a:srgbClr val="C00000"/>
                </a:solidFill>
                <a:cs typeface="Arial" pitchFamily="34" charset="0"/>
              </a:rPr>
              <a:t>dingin</a:t>
            </a:r>
            <a:endParaRPr lang="en-US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833750" y="3101390"/>
            <a:ext cx="1219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cs typeface="Arial" pitchFamily="34" charset="0"/>
              </a:rPr>
              <a:t>Awan</a:t>
            </a:r>
            <a:r>
              <a:rPr lang="en-US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cs typeface="Arial" pitchFamily="34" charset="0"/>
              </a:rPr>
              <a:t>panas</a:t>
            </a:r>
            <a:endParaRPr lang="en-US" b="1" dirty="0" smtClean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" y="2254342"/>
            <a:ext cx="3113207" cy="24423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276600" y="2968421"/>
            <a:ext cx="0" cy="302246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962400" y="2419350"/>
            <a:ext cx="513527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153400" y="2206421"/>
            <a:ext cx="0" cy="894969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5709857" y="3101390"/>
            <a:ext cx="405039" cy="278208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5318439" y="3397151"/>
            <a:ext cx="556303" cy="382107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13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/>
      <p:bldP spid="45" grpId="0"/>
      <p:bldP spid="46" grpId="0"/>
      <p:bldP spid="47" grpId="0"/>
      <p:bldP spid="48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 flipH="1" flipV="1">
            <a:off x="3314700" y="3898080"/>
            <a:ext cx="720477" cy="769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7988220" y="2731080"/>
            <a:ext cx="357595" cy="547526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22" idx="3"/>
          </p:cNvCxnSpPr>
          <p:nvPr/>
        </p:nvCxnSpPr>
        <p:spPr>
          <a:xfrm flipH="1">
            <a:off x="1829830" y="2275617"/>
            <a:ext cx="455642" cy="368346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314700" y="3325202"/>
            <a:ext cx="71810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581639" y="2634046"/>
            <a:ext cx="456166" cy="59027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821540" y="1984833"/>
            <a:ext cx="1404008" cy="531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664632" y="1960741"/>
            <a:ext cx="655500" cy="13996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9" idx="3"/>
          </p:cNvCxnSpPr>
          <p:nvPr/>
        </p:nvCxnSpPr>
        <p:spPr>
          <a:xfrm flipH="1" flipV="1">
            <a:off x="1842265" y="1217677"/>
            <a:ext cx="385200" cy="44632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41741" y="2034734"/>
            <a:ext cx="0" cy="1293523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863959" y="1962149"/>
            <a:ext cx="1217006" cy="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209551"/>
            <a:ext cx="5115017" cy="704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269283"/>
            <a:ext cx="55626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Apa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yang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akan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kita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pelajari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53" y="418297"/>
            <a:ext cx="2986246" cy="27658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61678" y="1110555"/>
            <a:ext cx="22205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Bumi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sebagai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Ruang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Kehidupan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1739" y="1372764"/>
            <a:ext cx="137521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Bagian-bagian</a:t>
            </a:r>
            <a:r>
              <a:rPr lang="en-US" sz="2400" dirty="0" smtClean="0"/>
              <a:t> </a:t>
            </a:r>
            <a:r>
              <a:rPr lang="en-US" sz="2400" dirty="0" err="1" smtClean="0"/>
              <a:t>Bumi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51545" y="1200003"/>
            <a:ext cx="177383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Proses </a:t>
            </a:r>
            <a:r>
              <a:rPr lang="en-US" sz="2400" dirty="0" err="1" smtClean="0"/>
              <a:t>Perubahan</a:t>
            </a:r>
            <a:r>
              <a:rPr lang="en-US" sz="2400" dirty="0" smtClean="0"/>
              <a:t> </a:t>
            </a:r>
            <a:r>
              <a:rPr lang="en-US" sz="2400" dirty="0" err="1" smtClean="0"/>
              <a:t>Permukaan</a:t>
            </a:r>
            <a:r>
              <a:rPr lang="en-US" sz="2400" dirty="0" smtClean="0"/>
              <a:t> </a:t>
            </a:r>
            <a:r>
              <a:rPr lang="en-US" sz="2400" dirty="0" err="1" smtClean="0"/>
              <a:t>Bumi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72795" y="986844"/>
            <a:ext cx="166947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Litosfer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54071" y="1731184"/>
            <a:ext cx="168204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Hidrosfer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062403" y="2707718"/>
            <a:ext cx="130925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Gunung</a:t>
            </a:r>
            <a:r>
              <a:rPr lang="en-US" sz="2400" dirty="0" smtClean="0"/>
              <a:t> </a:t>
            </a:r>
            <a:r>
              <a:rPr lang="en-US" sz="2400" dirty="0" err="1" smtClean="0"/>
              <a:t>Meletus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91392" y="2987696"/>
            <a:ext cx="171802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Perubahan</a:t>
            </a:r>
            <a:r>
              <a:rPr lang="en-US" sz="2400" dirty="0" smtClean="0"/>
              <a:t> </a:t>
            </a:r>
            <a:r>
              <a:rPr lang="en-US" sz="2400" dirty="0" err="1" smtClean="0"/>
              <a:t>Permukaan</a:t>
            </a:r>
            <a:r>
              <a:rPr lang="en-US" sz="2400" dirty="0" smtClean="0"/>
              <a:t> </a:t>
            </a:r>
            <a:r>
              <a:rPr lang="en-US" sz="2400" dirty="0" err="1" smtClean="0"/>
              <a:t>Bumi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057651" y="3617215"/>
            <a:ext cx="130925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Gempa</a:t>
            </a:r>
            <a:r>
              <a:rPr lang="en-US" sz="2400" dirty="0" smtClean="0"/>
              <a:t> </a:t>
            </a:r>
            <a:r>
              <a:rPr lang="en-US" sz="2400" dirty="0" err="1" smtClean="0"/>
              <a:t>Bumi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0360" y="2413130"/>
            <a:ext cx="166947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Atmosfer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5796226" y="3234326"/>
            <a:ext cx="159517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Perubahan</a:t>
            </a:r>
            <a:r>
              <a:rPr lang="en-US" sz="2400" dirty="0" smtClean="0"/>
              <a:t> </a:t>
            </a:r>
            <a:r>
              <a:rPr lang="en-US" sz="2400" dirty="0" err="1" smtClean="0"/>
              <a:t>Waktu</a:t>
            </a:r>
            <a:r>
              <a:rPr lang="en-US" sz="2400" dirty="0" smtClean="0"/>
              <a:t> </a:t>
            </a:r>
            <a:r>
              <a:rPr lang="en-US" sz="2400" dirty="0" err="1" smtClean="0"/>
              <a:t>Cepat</a:t>
            </a:r>
            <a:endParaRPr lang="en-US" sz="2400" dirty="0"/>
          </a:p>
        </p:txBody>
      </p:sp>
      <p:sp>
        <p:nvSpPr>
          <p:cNvPr id="65" name="TextBox 64"/>
          <p:cNvSpPr txBox="1"/>
          <p:nvPr/>
        </p:nvSpPr>
        <p:spPr>
          <a:xfrm>
            <a:off x="7479092" y="3244664"/>
            <a:ext cx="158870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Perubahan</a:t>
            </a:r>
            <a:r>
              <a:rPr lang="en-US" sz="2400" dirty="0"/>
              <a:t> </a:t>
            </a:r>
            <a:r>
              <a:rPr lang="en-US" sz="2400" dirty="0" err="1"/>
              <a:t>Waktu</a:t>
            </a:r>
            <a:r>
              <a:rPr lang="en-US" sz="2400" dirty="0"/>
              <a:t> </a:t>
            </a:r>
            <a:r>
              <a:rPr lang="en-US" sz="2400" dirty="0" smtClean="0"/>
              <a:t>Lama</a:t>
            </a:r>
            <a:endParaRPr lang="en-US" sz="2400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366" y="2781476"/>
            <a:ext cx="1597217" cy="20090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152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3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9" grpId="0" animBg="1"/>
      <p:bldP spid="11" grpId="0" animBg="1"/>
      <p:bldP spid="12" grpId="0" animBg="1"/>
      <p:bldP spid="14" grpId="0" animBg="1"/>
      <p:bldP spid="15" grpId="0" animBg="1"/>
      <p:bldP spid="22" grpId="0" animBg="1"/>
      <p:bldP spid="64" grpId="0" animBg="1"/>
      <p:bldP spid="6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28" y="3931241"/>
            <a:ext cx="1371600" cy="59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47407" r="55348" b="3703"/>
          <a:stretch/>
        </p:blipFill>
        <p:spPr>
          <a:xfrm>
            <a:off x="1094295" y="755184"/>
            <a:ext cx="3340978" cy="1479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6692" y="895859"/>
            <a:ext cx="3444344" cy="1033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Peristiwa</a:t>
            </a:r>
            <a:r>
              <a:rPr lang="en-US" sz="2000" b="1" dirty="0"/>
              <a:t> </a:t>
            </a:r>
            <a:r>
              <a:rPr lang="en-US" sz="2000" b="1" dirty="0" err="1"/>
              <a:t>bergetarnya</a:t>
            </a:r>
            <a:r>
              <a:rPr lang="en-US" sz="2000" b="1" dirty="0"/>
              <a:t> </a:t>
            </a:r>
            <a:r>
              <a:rPr lang="en-US" sz="2000" b="1" dirty="0" err="1"/>
              <a:t>permukaan</a:t>
            </a:r>
            <a:r>
              <a:rPr lang="en-US" sz="2000" b="1" dirty="0"/>
              <a:t> </a:t>
            </a:r>
            <a:r>
              <a:rPr lang="en-US" sz="2000" b="1" dirty="0" err="1"/>
              <a:t>bumi</a:t>
            </a:r>
            <a:r>
              <a:rPr lang="en-US" sz="2000" b="1" dirty="0"/>
              <a:t> yang </a:t>
            </a:r>
            <a:r>
              <a:rPr lang="en-US" sz="2000" b="1" dirty="0" err="1"/>
              <a:t>disebabkan</a:t>
            </a:r>
            <a:r>
              <a:rPr lang="en-US" sz="2000" b="1" dirty="0"/>
              <a:t> </a:t>
            </a:r>
            <a:r>
              <a:rPr lang="en-US" sz="2000" b="1" dirty="0" err="1"/>
              <a:t>oleh</a:t>
            </a:r>
            <a:r>
              <a:rPr lang="en-US" sz="2000" b="1" dirty="0"/>
              <a:t> </a:t>
            </a:r>
            <a:r>
              <a:rPr lang="en-US" sz="2000" b="1" dirty="0" err="1"/>
              <a:t>dua</a:t>
            </a:r>
            <a:r>
              <a:rPr lang="en-US" sz="2000" b="1" dirty="0"/>
              <a:t> </a:t>
            </a:r>
            <a:r>
              <a:rPr lang="en-US" sz="2000" b="1" dirty="0" err="1"/>
              <a:t>hal</a:t>
            </a:r>
            <a:r>
              <a:rPr lang="en-US" sz="2000" b="1" dirty="0"/>
              <a:t>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430952" y="112762"/>
            <a:ext cx="1378924" cy="303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lvl="1" indent="-428625">
              <a:buFont typeface="+mj-lt"/>
              <a:buAutoNum type="alphaUcPeriod" startAt="2"/>
              <a:tabLst>
                <a:tab pos="497510" algn="l"/>
              </a:tabLst>
            </a:pPr>
            <a:r>
              <a:rPr lang="en-US" sz="1375" dirty="0">
                <a:solidFill>
                  <a:schemeClr val="bg1"/>
                </a:solidFill>
                <a:latin typeface="+mj-lt"/>
                <a:cs typeface="Arial" pitchFamily="34" charset="0"/>
              </a:rPr>
              <a:t>GEMPA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919162" y="219416"/>
            <a:ext cx="4114800" cy="479906"/>
            <a:chOff x="-1620817" y="3017923"/>
            <a:chExt cx="8479176" cy="2004790"/>
          </a:xfrm>
        </p:grpSpPr>
        <p:sp>
          <p:nvSpPr>
            <p:cNvPr id="16" name="Parallelogram 15"/>
            <p:cNvSpPr/>
            <p:nvPr/>
          </p:nvSpPr>
          <p:spPr>
            <a:xfrm>
              <a:off x="-1620817" y="3017923"/>
              <a:ext cx="8479176" cy="1981200"/>
            </a:xfrm>
            <a:prstGeom prst="parallelogram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2215" y="3094124"/>
              <a:ext cx="5842100" cy="1928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C00000"/>
                  </a:solidFill>
                </a:rPr>
                <a:t>2. </a:t>
              </a:r>
              <a:r>
                <a:rPr lang="en-US" sz="2400" b="1" dirty="0" err="1" smtClean="0">
                  <a:solidFill>
                    <a:srgbClr val="C00000"/>
                  </a:solidFill>
                </a:rPr>
                <a:t>Gempa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C00000"/>
                  </a:solidFill>
                </a:rPr>
                <a:t>Bumi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6" name="Picture 7" descr="E:\ELISA\MEDIA ESPA IPS KELAS 4\BAB 4\Post it kuning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5" y="2308416"/>
            <a:ext cx="2264818" cy="127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-283216" y="2400880"/>
            <a:ext cx="304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Aktivitas</a:t>
            </a:r>
            <a:endParaRPr lang="en-US" sz="2000" dirty="0"/>
          </a:p>
          <a:p>
            <a:pPr algn="ctr"/>
            <a:r>
              <a:rPr lang="en-US" sz="2000" dirty="0" err="1"/>
              <a:t>gunung</a:t>
            </a:r>
            <a:r>
              <a:rPr lang="en-US" sz="2000" dirty="0"/>
              <a:t> </a:t>
            </a:r>
            <a:r>
              <a:rPr lang="en-US" sz="2000" dirty="0" err="1"/>
              <a:t>berapi</a:t>
            </a:r>
            <a:endParaRPr lang="en-US" sz="2000" dirty="0"/>
          </a:p>
          <a:p>
            <a:pPr algn="ctr"/>
            <a:r>
              <a:rPr lang="en-US" sz="2000" b="1" dirty="0"/>
              <a:t>(</a:t>
            </a:r>
            <a:r>
              <a:rPr lang="en-US" sz="2000" b="1" dirty="0" err="1"/>
              <a:t>gempa</a:t>
            </a:r>
            <a:r>
              <a:rPr lang="en-US" sz="2000" b="1" dirty="0"/>
              <a:t> </a:t>
            </a:r>
            <a:r>
              <a:rPr lang="en-US" sz="2000" b="1" dirty="0" err="1"/>
              <a:t>vulkanik</a:t>
            </a:r>
            <a:r>
              <a:rPr lang="en-US" sz="2000" b="1" dirty="0"/>
              <a:t>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025842" y="3994820"/>
            <a:ext cx="12553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Dasar</a:t>
            </a:r>
            <a:r>
              <a:rPr lang="en-US" sz="2000" dirty="0" smtClean="0"/>
              <a:t> </a:t>
            </a:r>
            <a:r>
              <a:rPr lang="en-US" sz="2000" dirty="0" err="1" smtClean="0"/>
              <a:t>laut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514064" y="2341961"/>
            <a:ext cx="3377572" cy="1270741"/>
            <a:chOff x="11031429" y="9732070"/>
            <a:chExt cx="7768415" cy="2956349"/>
          </a:xfrm>
        </p:grpSpPr>
        <p:pic>
          <p:nvPicPr>
            <p:cNvPr id="29" name="Picture 7" descr="E:\ELISA\MEDIA ESPA IPS KELAS 4\BAB 4\Post it kuning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4348" y="9732070"/>
              <a:ext cx="7695496" cy="2956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11031429" y="9903824"/>
              <a:ext cx="7565118" cy="2362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Pergeseran</a:t>
              </a:r>
              <a:endParaRPr lang="en-US" sz="2000" dirty="0"/>
            </a:p>
            <a:p>
              <a:pPr algn="ctr"/>
              <a:r>
                <a:rPr lang="en-US" sz="2000" dirty="0" err="1"/>
                <a:t>kerak</a:t>
              </a:r>
              <a:r>
                <a:rPr lang="en-US" sz="2000" dirty="0"/>
                <a:t> </a:t>
              </a:r>
              <a:r>
                <a:rPr lang="en-US" sz="2000" dirty="0" err="1"/>
                <a:t>bumi</a:t>
              </a:r>
              <a:r>
                <a:rPr lang="en-US" sz="2000" dirty="0"/>
                <a:t> </a:t>
              </a:r>
              <a:r>
                <a:rPr lang="en-US" sz="2000" dirty="0" err="1"/>
                <a:t>atau</a:t>
              </a:r>
              <a:r>
                <a:rPr lang="en-US" sz="2000" dirty="0"/>
                <a:t> </a:t>
              </a:r>
              <a:r>
                <a:rPr lang="en-US" sz="2000" dirty="0" err="1"/>
                <a:t>lempeng</a:t>
              </a:r>
              <a:r>
                <a:rPr lang="en-US" sz="2000" dirty="0"/>
                <a:t> </a:t>
              </a:r>
              <a:r>
                <a:rPr lang="en-US" sz="2000" dirty="0" err="1"/>
                <a:t>tektonik</a:t>
              </a:r>
              <a:r>
                <a:rPr lang="en-US" sz="2000" dirty="0"/>
                <a:t> </a:t>
              </a:r>
              <a:r>
                <a:rPr lang="en-US" sz="2000" b="1" dirty="0"/>
                <a:t>(</a:t>
              </a:r>
              <a:r>
                <a:rPr lang="en-US" sz="2000" b="1" dirty="0" err="1"/>
                <a:t>gempa</a:t>
              </a:r>
              <a:r>
                <a:rPr lang="en-US" sz="2000" b="1" dirty="0"/>
                <a:t> </a:t>
              </a:r>
              <a:r>
                <a:rPr lang="en-US" sz="2000" b="1" dirty="0" err="1"/>
                <a:t>tektonik</a:t>
              </a:r>
              <a:r>
                <a:rPr lang="en-US" sz="2000" b="1" dirty="0"/>
                <a:t>)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6502">
            <a:off x="1694863" y="2144211"/>
            <a:ext cx="795348" cy="4336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6159" flipH="1">
            <a:off x="2834164" y="2152072"/>
            <a:ext cx="787743" cy="429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58" y="3209739"/>
            <a:ext cx="3476375" cy="15701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6312">
            <a:off x="1793852" y="3554322"/>
            <a:ext cx="686725" cy="3744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935" flipH="1">
            <a:off x="2813384" y="3609504"/>
            <a:ext cx="661091" cy="3604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3471119" y="4014662"/>
            <a:ext cx="661091" cy="36042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074945" y="3154392"/>
            <a:ext cx="12553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TSUNAMI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81"/>
          <a:stretch/>
        </p:blipFill>
        <p:spPr>
          <a:xfrm>
            <a:off x="4178913" y="273658"/>
            <a:ext cx="2486666" cy="21448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0"/>
          <a:stretch/>
        </p:blipFill>
        <p:spPr>
          <a:xfrm>
            <a:off x="6663814" y="642569"/>
            <a:ext cx="2486666" cy="199199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5017113" y="314458"/>
            <a:ext cx="2098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ym typeface="Wingdings" panose="05000000000000000000" pitchFamily="2" charset="2"/>
              </a:rPr>
              <a:t></a:t>
            </a:r>
            <a:r>
              <a:rPr lang="en-US" dirty="0" err="1" smtClean="0"/>
              <a:t>Contoh</a:t>
            </a:r>
            <a:r>
              <a:rPr lang="en-US" dirty="0" smtClean="0"/>
              <a:t> </a:t>
            </a:r>
            <a:r>
              <a:rPr lang="en-US" dirty="0" err="1" smtClean="0"/>
              <a:t>pergeseran</a:t>
            </a:r>
            <a:r>
              <a:rPr lang="en-US" dirty="0" smtClean="0"/>
              <a:t> </a:t>
            </a:r>
            <a:r>
              <a:rPr lang="en-US" dirty="0" err="1" smtClean="0"/>
              <a:t>lempeng</a:t>
            </a:r>
            <a:r>
              <a:rPr lang="en-US" dirty="0" smtClean="0"/>
              <a:t> </a:t>
            </a:r>
            <a:r>
              <a:rPr lang="en-US" dirty="0" err="1" smtClean="0"/>
              <a:t>tektonik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83" y="3453057"/>
            <a:ext cx="1266290" cy="124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39" grpId="0"/>
      <p:bldP spid="41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-381000"/>
            <a:ext cx="4083035" cy="272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424712"/>
            <a:ext cx="4083035" cy="2709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0" y="2443761"/>
            <a:ext cx="4093207" cy="2730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9"/>
            <a:ext cx="9144000" cy="850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0" y="-377127"/>
            <a:ext cx="4093207" cy="2720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64" y="1452446"/>
            <a:ext cx="2744255" cy="1520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7166" y="1615567"/>
            <a:ext cx="1771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Dampak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Gempa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Bumi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9655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9600" y="743221"/>
            <a:ext cx="4470202" cy="4071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07037" y="33132"/>
            <a:ext cx="327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 dirty="0">
                <a:solidFill>
                  <a:srgbClr val="C00000"/>
                </a:solidFill>
              </a:rPr>
              <a:t>KERAK BUMI</a:t>
            </a:r>
            <a:endParaRPr lang="fi-FI" sz="1400" b="1" dirty="0"/>
          </a:p>
          <a:p>
            <a:r>
              <a:rPr lang="fi-FI" sz="1400" dirty="0"/>
              <a:t>Lapisan terluar bumi tempat kita hidup karena </a:t>
            </a:r>
            <a:r>
              <a:rPr lang="en-US" sz="1400" dirty="0" err="1"/>
              <a:t>tersedianya</a:t>
            </a:r>
            <a:r>
              <a:rPr lang="en-US" sz="1400" dirty="0"/>
              <a:t> </a:t>
            </a:r>
            <a:r>
              <a:rPr lang="en-US" sz="1400" dirty="0" err="1"/>
              <a:t>oksigen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air.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38652" y="822106"/>
            <a:ext cx="3571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MANTEL BUMI</a:t>
            </a:r>
          </a:p>
          <a:p>
            <a:pPr algn="r"/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Berisi batuan yang sangat keras.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Sebagian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batuan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meleleh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karena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suhu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sangat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panas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yang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disebut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magma.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7086600" y="771796"/>
            <a:ext cx="0" cy="38100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19286" y="1417847"/>
            <a:ext cx="724314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800600" y="2027447"/>
            <a:ext cx="685800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955823" y="2768251"/>
            <a:ext cx="911892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64658" y="2588627"/>
            <a:ext cx="23911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INTI DALAM</a:t>
            </a:r>
          </a:p>
          <a:p>
            <a:pPr algn="r"/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Pusat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bumi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Terdiri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logam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nikel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yang</a:t>
            </a:r>
          </a:p>
          <a:p>
            <a:pPr algn="r"/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berwujud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padat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karena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tekanan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sangat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tinggi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73228" y="1879192"/>
            <a:ext cx="2356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1400" b="1" dirty="0">
                <a:solidFill>
                  <a:srgbClr val="C00000"/>
                </a:solidFill>
              </a:rPr>
              <a:t>INTI LUAR</a:t>
            </a:r>
          </a:p>
          <a:p>
            <a:pPr algn="r"/>
            <a:r>
              <a:rPr lang="en-US" sz="1400" dirty="0" err="1"/>
              <a:t>Tersusun</a:t>
            </a:r>
            <a:r>
              <a:rPr lang="en-US" sz="1400" dirty="0"/>
              <a:t> </a:t>
            </a:r>
            <a:r>
              <a:rPr lang="en-US" sz="1400" dirty="0" err="1"/>
              <a:t>atas</a:t>
            </a:r>
            <a:r>
              <a:rPr lang="en-US" sz="1400" dirty="0"/>
              <a:t> </a:t>
            </a:r>
            <a:r>
              <a:rPr lang="en-US" sz="1400" dirty="0" err="1"/>
              <a:t>logam</a:t>
            </a:r>
            <a:r>
              <a:rPr lang="en-US" sz="1400" dirty="0"/>
              <a:t> </a:t>
            </a:r>
            <a:r>
              <a:rPr lang="en-US" sz="1400" dirty="0" err="1"/>
              <a:t>besi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nikel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bentuk</a:t>
            </a:r>
            <a:r>
              <a:rPr lang="en-US" sz="1400" dirty="0"/>
              <a:t> </a:t>
            </a:r>
            <a:r>
              <a:rPr lang="en-US" sz="1400" dirty="0" err="1"/>
              <a:t>cair</a:t>
            </a:r>
            <a:r>
              <a:rPr lang="en-US" sz="1400" dirty="0"/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603" y="2377622"/>
            <a:ext cx="1889091" cy="23762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1" y="72882"/>
            <a:ext cx="4176659" cy="70448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47740" y="132614"/>
            <a:ext cx="55626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A.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Bagian-Bagian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Bumi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67715" y="4171950"/>
            <a:ext cx="8996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11D1E"/>
                </a:solidFill>
              </a:rPr>
              <a:t>2.700 km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4410075" y="3565730"/>
            <a:ext cx="8996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211D1E"/>
                </a:solidFill>
              </a:rPr>
              <a:t>2.000 </a:t>
            </a:r>
            <a:r>
              <a:rPr lang="en-US" sz="1400" dirty="0">
                <a:solidFill>
                  <a:srgbClr val="211D1E"/>
                </a:solidFill>
              </a:rPr>
              <a:t>km 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3955823" y="2999007"/>
            <a:ext cx="8996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211D1E"/>
                </a:solidFill>
              </a:rPr>
              <a:t>2.600 </a:t>
            </a:r>
            <a:r>
              <a:rPr lang="en-US" sz="1400" dirty="0">
                <a:solidFill>
                  <a:srgbClr val="211D1E"/>
                </a:solidFill>
              </a:rPr>
              <a:t>km 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129390" y="4516245"/>
            <a:ext cx="925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211D1E"/>
                </a:solidFill>
              </a:rPr>
              <a:t>8—40 km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232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  <p:bldP spid="18" grpId="0"/>
      <p:bldP spid="24" grpId="0"/>
      <p:bldP spid="21" grpId="0"/>
      <p:bldP spid="26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0639">
            <a:off x="3051771" y="-48705"/>
            <a:ext cx="5576254" cy="48317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026" y="933973"/>
            <a:ext cx="3705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211D1E"/>
                </a:solidFill>
              </a:rPr>
              <a:t>Kerak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bumi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merupakan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lapisan</a:t>
            </a:r>
            <a:r>
              <a:rPr lang="en-US" sz="2400" dirty="0">
                <a:solidFill>
                  <a:srgbClr val="211D1E"/>
                </a:solidFill>
              </a:rPr>
              <a:t> yang </a:t>
            </a:r>
            <a:r>
              <a:rPr lang="en-US" sz="2400" dirty="0" err="1">
                <a:solidFill>
                  <a:srgbClr val="211D1E"/>
                </a:solidFill>
              </a:rPr>
              <a:t>dapat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ditinggali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oleh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makhluk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hidup</a:t>
            </a:r>
            <a:r>
              <a:rPr lang="en-US" sz="2400" dirty="0">
                <a:solidFill>
                  <a:srgbClr val="211D1E"/>
                </a:solidFill>
              </a:rPr>
              <a:t>. </a:t>
            </a:r>
            <a:endParaRPr lang="en-US" sz="24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6172200" y="2571750"/>
            <a:ext cx="2826270" cy="533400"/>
            <a:chOff x="6172200" y="2571750"/>
            <a:chExt cx="2826270" cy="5334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858000" y="3105150"/>
              <a:ext cx="83820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172200" y="2571750"/>
              <a:ext cx="152400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935763" y="2630496"/>
              <a:ext cx="10627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Perairan</a:t>
              </a:r>
              <a:endParaRPr lang="en-US" sz="20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709210" y="2571750"/>
              <a:ext cx="0" cy="5334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709210" y="2830551"/>
              <a:ext cx="22655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3082167" y="3450941"/>
            <a:ext cx="1884180" cy="400110"/>
            <a:chOff x="3082167" y="3450941"/>
            <a:chExt cx="1884180" cy="40011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128147" y="3704456"/>
              <a:ext cx="83820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082167" y="3450941"/>
              <a:ext cx="10627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Daratan</a:t>
              </a:r>
              <a:endParaRPr lang="en-US" sz="20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6" y="2296654"/>
            <a:ext cx="3080125" cy="241641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398481" y="201243"/>
            <a:ext cx="4008025" cy="570378"/>
            <a:chOff x="-381002" y="4800600"/>
            <a:chExt cx="9218457" cy="990600"/>
          </a:xfrm>
        </p:grpSpPr>
        <p:sp>
          <p:nvSpPr>
            <p:cNvPr id="23" name="Rounded Rectangle 22"/>
            <p:cNvSpPr/>
            <p:nvPr/>
          </p:nvSpPr>
          <p:spPr>
            <a:xfrm>
              <a:off x="-381002" y="4800600"/>
              <a:ext cx="9218457" cy="990600"/>
            </a:xfrm>
            <a:prstGeom prst="round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31757" y="4827493"/>
              <a:ext cx="3992922" cy="908699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1.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Daratan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152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7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4"/>
            <a:ext cx="9196160" cy="4936804"/>
          </a:xfrm>
          <a:prstGeom prst="rect">
            <a:avLst/>
          </a:prstGeom>
        </p:spPr>
      </p:pic>
      <p:pic>
        <p:nvPicPr>
          <p:cNvPr id="54" name="Picture 2" descr="D:\LENY\ESPS K13\Kelas 2\set 1\bab 2\pantai shutterstock_2937757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t="483" r="26673" b="-483"/>
          <a:stretch/>
        </p:blipFill>
        <p:spPr bwMode="auto">
          <a:xfrm>
            <a:off x="6787400" y="2323420"/>
            <a:ext cx="2882872" cy="28828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7164846" y="3410267"/>
            <a:ext cx="1062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Daratan</a:t>
            </a:r>
            <a:r>
              <a:rPr lang="en-US" sz="2000" dirty="0" smtClean="0"/>
              <a:t> </a:t>
            </a:r>
            <a:r>
              <a:rPr lang="en-US" sz="2000" dirty="0" err="1" smtClean="0"/>
              <a:t>rendah</a:t>
            </a:r>
            <a:endParaRPr lang="en-US" sz="20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152"/>
            <a:ext cx="9144000" cy="8503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152"/>
            <a:ext cx="9144000" cy="8503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595832" y="400168"/>
            <a:ext cx="1062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Gunung</a:t>
            </a:r>
            <a:endParaRPr lang="en-US" sz="20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3664198" y="728576"/>
            <a:ext cx="10453" cy="3969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099029" y="731232"/>
            <a:ext cx="1" cy="3943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656142" y="726765"/>
            <a:ext cx="144288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355813" y="549248"/>
            <a:ext cx="0" cy="19370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705226" y="129001"/>
            <a:ext cx="1555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Pegunungan</a:t>
            </a:r>
            <a:endParaRPr lang="en-US" sz="2000" dirty="0"/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8305800" y="1431475"/>
            <a:ext cx="0" cy="41271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793344" y="1004437"/>
            <a:ext cx="1555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Lembah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2364262" y="3417485"/>
            <a:ext cx="1959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Daratan</a:t>
            </a:r>
            <a:r>
              <a:rPr lang="en-US" sz="2000" dirty="0" smtClean="0"/>
              <a:t> </a:t>
            </a:r>
            <a:r>
              <a:rPr lang="en-US" sz="2000" dirty="0" err="1" smtClean="0"/>
              <a:t>tinggi</a:t>
            </a:r>
            <a:endParaRPr lang="en-US" sz="20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-398480" y="201244"/>
            <a:ext cx="2803195" cy="924306"/>
            <a:chOff x="-381000" y="4800599"/>
            <a:chExt cx="6447348" cy="1605281"/>
          </a:xfrm>
        </p:grpSpPr>
        <p:sp>
          <p:nvSpPr>
            <p:cNvPr id="52" name="Rounded Rectangle 51"/>
            <p:cNvSpPr/>
            <p:nvPr/>
          </p:nvSpPr>
          <p:spPr>
            <a:xfrm>
              <a:off x="-381000" y="4800599"/>
              <a:ext cx="6447348" cy="1605281"/>
            </a:xfrm>
            <a:prstGeom prst="round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23901" y="4809574"/>
              <a:ext cx="4860187" cy="1443228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</a:rPr>
                <a:t>Kenampakan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alam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daratan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: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6" name="Straight Connector 55"/>
          <p:cNvCxnSpPr/>
          <p:nvPr/>
        </p:nvCxnSpPr>
        <p:spPr>
          <a:xfrm flipV="1">
            <a:off x="3127184" y="808982"/>
            <a:ext cx="1" cy="3943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7" name="Picture 2" descr="E:\Erlangga\PPT ESPS\ESPS IPA 3\bab 7\2278099565_20b56f3fb8_o.jpg"/>
          <p:cNvPicPr>
            <a:picLocks noChangeAspect="1" noChangeArrowheads="1"/>
          </p:cNvPicPr>
          <p:nvPr/>
        </p:nvPicPr>
        <p:blipFill rotWithShape="1">
          <a:blip r:embed="rId6"/>
          <a:srcRect l="26676" r="26676" b="13463"/>
          <a:stretch/>
        </p:blipFill>
        <p:spPr bwMode="auto">
          <a:xfrm>
            <a:off x="5146034" y="1847037"/>
            <a:ext cx="2157412" cy="2157412"/>
          </a:xfrm>
          <a:prstGeom prst="ellipse">
            <a:avLst/>
          </a:prstGeom>
          <a:noFill/>
          <a:ln w="3175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0" name="TextBox 59"/>
          <p:cNvSpPr txBox="1"/>
          <p:nvPr/>
        </p:nvSpPr>
        <p:spPr>
          <a:xfrm>
            <a:off x="5693386" y="2081975"/>
            <a:ext cx="1062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Ngarai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795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/>
      <p:bldP spid="44" grpId="0"/>
      <p:bldP spid="49" grpId="0"/>
      <p:bldP spid="50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4"/>
          <a:stretch/>
        </p:blipFill>
        <p:spPr>
          <a:xfrm>
            <a:off x="2971801" y="0"/>
            <a:ext cx="6172200" cy="508905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806727" y="172105"/>
            <a:ext cx="4678018" cy="570845"/>
            <a:chOff x="-381000" y="4800600"/>
            <a:chExt cx="10759441" cy="1826703"/>
          </a:xfrm>
        </p:grpSpPr>
        <p:sp>
          <p:nvSpPr>
            <p:cNvPr id="6" name="Rounded Rectangle 5"/>
            <p:cNvSpPr/>
            <p:nvPr/>
          </p:nvSpPr>
          <p:spPr>
            <a:xfrm>
              <a:off x="-381000" y="4800600"/>
              <a:ext cx="10759441" cy="1826703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81201" y="4953000"/>
              <a:ext cx="6775503" cy="1674303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a. </a:t>
              </a:r>
              <a:r>
                <a:rPr lang="en-US" sz="2800" b="1" dirty="0" err="1">
                  <a:solidFill>
                    <a:schemeClr val="bg1"/>
                  </a:solidFill>
                </a:rPr>
                <a:t>Dataran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Rendah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11" name="Picture 2" descr="E:\ELISA\PPT ESPS\2016\ESPS KURNAS\post it 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0"/>
          <a:stretch/>
        </p:blipFill>
        <p:spPr bwMode="auto">
          <a:xfrm>
            <a:off x="514514" y="1441098"/>
            <a:ext cx="2623600" cy="278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1161" y="1710314"/>
            <a:ext cx="2285999" cy="2251169"/>
          </a:xfrm>
          <a:prstGeom prst="rect">
            <a:avLst/>
          </a:prstGeom>
        </p:spPr>
        <p:txBody>
          <a:bodyPr wrap="square" lIns="34839" tIns="17419" rIns="34839" bIns="17419">
            <a:spAutoFit/>
          </a:bodyPr>
          <a:lstStyle/>
          <a:p>
            <a:pPr algn="ctr"/>
            <a:r>
              <a:rPr lang="it-IT" sz="2400" dirty="0"/>
              <a:t>Bagian dari permukaan bumi dengan ketinggian </a:t>
            </a:r>
            <a:r>
              <a:rPr lang="de-DE" sz="2400" dirty="0"/>
              <a:t>0–200 meter di atas permukaan laut.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11" y="2261503"/>
            <a:ext cx="3134104" cy="2458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7403"/>
            <a:ext cx="9144000" cy="850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LENY\ESPS K13\Kelas 2\set 1\bab 2\shutterstock_4955575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5552" r="2939"/>
          <a:stretch/>
        </p:blipFill>
        <p:spPr bwMode="auto">
          <a:xfrm>
            <a:off x="0" y="0"/>
            <a:ext cx="9144000" cy="51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579026" y="190502"/>
            <a:ext cx="3542871" cy="570378"/>
            <a:chOff x="-381002" y="4800600"/>
            <a:chExt cx="8148603" cy="990600"/>
          </a:xfrm>
        </p:grpSpPr>
        <p:sp>
          <p:nvSpPr>
            <p:cNvPr id="13" name="Rounded Rectangle 12"/>
            <p:cNvSpPr/>
            <p:nvPr/>
          </p:nvSpPr>
          <p:spPr>
            <a:xfrm>
              <a:off x="-381002" y="4800600"/>
              <a:ext cx="8148603" cy="9906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31757" y="4827493"/>
              <a:ext cx="6215533" cy="908699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b. </a:t>
              </a:r>
              <a:r>
                <a:rPr lang="en-US" sz="2800" b="1" dirty="0" err="1">
                  <a:solidFill>
                    <a:schemeClr val="bg1"/>
                  </a:solidFill>
                </a:rPr>
                <a:t>Dataran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Tinggi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5970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pic>
        <p:nvPicPr>
          <p:cNvPr id="10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22807"/>
            <a:ext cx="4636568" cy="200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89484" y="1112174"/>
            <a:ext cx="4114799" cy="1450950"/>
          </a:xfrm>
          <a:prstGeom prst="rect">
            <a:avLst/>
          </a:prstGeom>
        </p:spPr>
        <p:txBody>
          <a:bodyPr wrap="square" lIns="34839" tIns="17419" rIns="34839" bIns="17419">
            <a:spAutoFit/>
          </a:bodyPr>
          <a:lstStyle/>
          <a:p>
            <a:r>
              <a:rPr lang="en-US" sz="2300" dirty="0" err="1"/>
              <a:t>Suatu</a:t>
            </a:r>
            <a:r>
              <a:rPr lang="en-US" sz="2300" dirty="0"/>
              <a:t> </a:t>
            </a:r>
            <a:r>
              <a:rPr lang="en-US" sz="2300" dirty="0" err="1"/>
              <a:t>daerah</a:t>
            </a:r>
            <a:r>
              <a:rPr lang="en-US" sz="2300" dirty="0"/>
              <a:t> </a:t>
            </a:r>
            <a:r>
              <a:rPr lang="en-US" sz="2300" dirty="0" err="1"/>
              <a:t>berbentuk</a:t>
            </a:r>
            <a:r>
              <a:rPr lang="en-US" sz="2300" dirty="0"/>
              <a:t> </a:t>
            </a:r>
            <a:r>
              <a:rPr lang="en-US" sz="2300" dirty="0" err="1"/>
              <a:t>datar</a:t>
            </a:r>
            <a:r>
              <a:rPr lang="en-US" sz="2300" dirty="0"/>
              <a:t> </a:t>
            </a:r>
            <a:r>
              <a:rPr lang="en-US" sz="2300" dirty="0" err="1"/>
              <a:t>di</a:t>
            </a:r>
            <a:r>
              <a:rPr lang="en-US" sz="2300" dirty="0"/>
              <a:t> </a:t>
            </a:r>
            <a:r>
              <a:rPr lang="en-US" sz="2300" dirty="0" err="1"/>
              <a:t>permukaan</a:t>
            </a:r>
            <a:r>
              <a:rPr lang="en-US" sz="2300" dirty="0"/>
              <a:t> </a:t>
            </a:r>
            <a:r>
              <a:rPr lang="en-US" sz="2300" dirty="0" err="1"/>
              <a:t>bumi</a:t>
            </a:r>
            <a:r>
              <a:rPr lang="en-US" sz="2300" dirty="0"/>
              <a:t> </a:t>
            </a:r>
            <a:r>
              <a:rPr lang="en-US" sz="2300" dirty="0" err="1"/>
              <a:t>dengan</a:t>
            </a:r>
            <a:r>
              <a:rPr lang="en-US" sz="2300" dirty="0"/>
              <a:t> </a:t>
            </a:r>
            <a:r>
              <a:rPr lang="en-US" sz="2300" dirty="0" err="1"/>
              <a:t>ketinggian</a:t>
            </a:r>
            <a:r>
              <a:rPr lang="en-US" sz="2300" dirty="0"/>
              <a:t> </a:t>
            </a:r>
            <a:r>
              <a:rPr lang="en-US" sz="2300" dirty="0" err="1"/>
              <a:t>lebih</a:t>
            </a:r>
            <a:r>
              <a:rPr lang="en-US" sz="2300" dirty="0"/>
              <a:t> </a:t>
            </a:r>
            <a:r>
              <a:rPr lang="it-IT" sz="2300" dirty="0"/>
              <a:t>dari 500 meter di atas permukaan laut.</a:t>
            </a:r>
            <a:endParaRPr lang="en-US" sz="23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21875" r="6349" b="21875"/>
          <a:stretch/>
        </p:blipFill>
        <p:spPr>
          <a:xfrm>
            <a:off x="4572000" y="-532635"/>
            <a:ext cx="4572000" cy="5695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47407" r="55348" b="3703"/>
          <a:stretch/>
        </p:blipFill>
        <p:spPr>
          <a:xfrm>
            <a:off x="-131261" y="855251"/>
            <a:ext cx="6705600" cy="1318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/>
          <a:stretch/>
        </p:blipFill>
        <p:spPr>
          <a:xfrm>
            <a:off x="0" y="2093052"/>
            <a:ext cx="4524310" cy="28978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03913" y="3333750"/>
            <a:ext cx="1358348" cy="312177"/>
          </a:xfrm>
          <a:prstGeom prst="rect">
            <a:avLst/>
          </a:prstGeom>
        </p:spPr>
        <p:txBody>
          <a:bodyPr wrap="square" lIns="34839" tIns="17419" rIns="34839" bIns="17419">
            <a:spAutoFit/>
          </a:bodyPr>
          <a:lstStyle/>
          <a:p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0800" y="2165109"/>
            <a:ext cx="1557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Gunung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tidak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aktif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923"/>
            <a:ext cx="9144000" cy="8503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3350"/>
            <a:ext cx="1494301" cy="6096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579026" y="190502"/>
            <a:ext cx="4008025" cy="570378"/>
            <a:chOff x="-381002" y="4800600"/>
            <a:chExt cx="9218457" cy="990600"/>
          </a:xfrm>
        </p:grpSpPr>
        <p:sp>
          <p:nvSpPr>
            <p:cNvPr id="28" name="Rounded Rectangle 27"/>
            <p:cNvSpPr/>
            <p:nvPr/>
          </p:nvSpPr>
          <p:spPr>
            <a:xfrm>
              <a:off x="-381002" y="4800600"/>
              <a:ext cx="9218457" cy="9906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31757" y="4827493"/>
              <a:ext cx="3868303" cy="908699"/>
            </a:xfrm>
            <a:prstGeom prst="rect">
              <a:avLst/>
            </a:prstGeom>
            <a:noFill/>
            <a:ln w="1905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c.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Gunung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29392" y="987379"/>
            <a:ext cx="59276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211D1E"/>
                </a:solidFill>
              </a:rPr>
              <a:t>Bukit </a:t>
            </a:r>
            <a:r>
              <a:rPr lang="en-US" sz="2800" dirty="0">
                <a:solidFill>
                  <a:srgbClr val="211D1E"/>
                </a:solidFill>
              </a:rPr>
              <a:t>yang </a:t>
            </a:r>
            <a:r>
              <a:rPr lang="en-US" sz="2800" dirty="0" err="1">
                <a:solidFill>
                  <a:srgbClr val="211D1E"/>
                </a:solidFill>
              </a:rPr>
              <a:t>sangat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besar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dan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tinggi</a:t>
            </a:r>
            <a:r>
              <a:rPr lang="en-US" sz="2800" dirty="0">
                <a:solidFill>
                  <a:srgbClr val="211D1E"/>
                </a:solidFill>
              </a:rPr>
              <a:t>, </a:t>
            </a:r>
            <a:r>
              <a:rPr lang="en-US" sz="2800" dirty="0" err="1">
                <a:solidFill>
                  <a:srgbClr val="211D1E"/>
                </a:solidFill>
              </a:rPr>
              <a:t>biasanya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tingginya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lebih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dari</a:t>
            </a:r>
            <a:r>
              <a:rPr lang="en-US" sz="2800" dirty="0">
                <a:solidFill>
                  <a:srgbClr val="211D1E"/>
                </a:solidFill>
              </a:rPr>
              <a:t> 600 m. </a:t>
            </a:r>
            <a:endParaRPr lang="en-US" sz="2800" dirty="0"/>
          </a:p>
        </p:txBody>
      </p:sp>
      <p:sp>
        <p:nvSpPr>
          <p:cNvPr id="30" name="Rectangle 29"/>
          <p:cNvSpPr/>
          <p:nvPr/>
        </p:nvSpPr>
        <p:spPr>
          <a:xfrm>
            <a:off x="7474535" y="1801155"/>
            <a:ext cx="16599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Gunung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aktif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gunung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berapi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9937</TotalTime>
  <Words>775</Words>
  <Application>Microsoft Office PowerPoint</Application>
  <PresentationFormat>On-screen Show (16:9)</PresentationFormat>
  <Paragraphs>169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ＭＳ Ｐゴシック</vt:lpstr>
      <vt:lpstr>Arial</vt:lpstr>
      <vt:lpstr>Calibri</vt:lpstr>
      <vt:lpstr>Calibri Light</vt:lpstr>
      <vt:lpstr>Gilam Book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LENY</cp:lastModifiedBy>
  <cp:revision>961</cp:revision>
  <dcterms:created xsi:type="dcterms:W3CDTF">2015-03-16T01:18:35Z</dcterms:created>
  <dcterms:modified xsi:type="dcterms:W3CDTF">2022-08-06T07:54:14Z</dcterms:modified>
</cp:coreProperties>
</file>