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277" r:id="rId3"/>
    <p:sldId id="319" r:id="rId4"/>
    <p:sldId id="364" r:id="rId5"/>
    <p:sldId id="365" r:id="rId6"/>
    <p:sldId id="366" r:id="rId7"/>
    <p:sldId id="367" r:id="rId8"/>
    <p:sldId id="368" r:id="rId9"/>
    <p:sldId id="369" r:id="rId10"/>
    <p:sldId id="289" r:id="rId11"/>
    <p:sldId id="292" r:id="rId12"/>
    <p:sldId id="297" r:id="rId13"/>
    <p:sldId id="293" r:id="rId14"/>
    <p:sldId id="294" r:id="rId15"/>
    <p:sldId id="296" r:id="rId16"/>
    <p:sldId id="370" r:id="rId17"/>
    <p:sldId id="371" r:id="rId18"/>
    <p:sldId id="261" r:id="rId19"/>
    <p:sldId id="295" r:id="rId20"/>
    <p:sldId id="257" r:id="rId21"/>
    <p:sldId id="258" r:id="rId22"/>
    <p:sldId id="373" r:id="rId23"/>
    <p:sldId id="372" r:id="rId24"/>
    <p:sldId id="374" r:id="rId25"/>
    <p:sldId id="375" r:id="rId26"/>
    <p:sldId id="376" r:id="rId27"/>
    <p:sldId id="276" r:id="rId28"/>
    <p:sldId id="263" r:id="rId29"/>
    <p:sldId id="274" r:id="rId30"/>
    <p:sldId id="377" r:id="rId31"/>
    <p:sldId id="290" r:id="rId32"/>
    <p:sldId id="291" r:id="rId33"/>
    <p:sldId id="378" r:id="rId34"/>
    <p:sldId id="379" r:id="rId35"/>
    <p:sldId id="380" r:id="rId36"/>
    <p:sldId id="322" r:id="rId37"/>
    <p:sldId id="381" r:id="rId38"/>
    <p:sldId id="340" r:id="rId39"/>
    <p:sldId id="281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33"/>
    <a:srgbClr val="008080"/>
    <a:srgbClr val="F0658A"/>
    <a:srgbClr val="FFFF99"/>
    <a:srgbClr val="FFFF66"/>
    <a:srgbClr val="FF9966"/>
    <a:srgbClr val="FF99CC"/>
    <a:srgbClr val="FFCC99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111" d="100"/>
          <a:sy n="111" d="100"/>
        </p:scale>
        <p:origin x="7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24-Mar-23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Warna</a:t>
            </a:r>
            <a:r>
              <a:rPr lang="en-US" baseline="0" dirty="0"/>
              <a:t> </a:t>
            </a:r>
            <a:r>
              <a:rPr lang="en-US" baseline="0" dirty="0" err="1"/>
              <a:t>tulisan</a:t>
            </a:r>
            <a:r>
              <a:rPr lang="en-US" baseline="0" dirty="0"/>
              <a:t> BUPENA </a:t>
            </a:r>
            <a:r>
              <a:rPr lang="en-US" baseline="0" dirty="0" err="1"/>
              <a:t>disesuaikan</a:t>
            </a:r>
            <a:r>
              <a:rPr lang="en-US" baseline="0" dirty="0"/>
              <a:t> </a:t>
            </a:r>
            <a:r>
              <a:rPr lang="en-US" baseline="0" dirty="0" err="1"/>
              <a:t>dgn</a:t>
            </a:r>
            <a:r>
              <a:rPr lang="en-US" baseline="0" dirty="0"/>
              <a:t> </a:t>
            </a:r>
            <a:r>
              <a:rPr lang="en-US" baseline="0" dirty="0" err="1"/>
              <a:t>jenjang</a:t>
            </a:r>
            <a:r>
              <a:rPr lang="en-US" baseline="0" dirty="0"/>
              <a:t> </a:t>
            </a:r>
            <a:r>
              <a:rPr lang="en-US" baseline="0" dirty="0" err="1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2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4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7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4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eg"/><Relationship Id="rId7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.m4a"/><Relationship Id="rId7" Type="http://schemas.openxmlformats.org/officeDocument/2006/relationships/image" Target="../media/image31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40.jpeg"/><Relationship Id="rId4" Type="http://schemas.openxmlformats.org/officeDocument/2006/relationships/image" Target="../media/image21.jpeg"/><Relationship Id="rId9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21.jpe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44.jpeg"/><Relationship Id="rId4" Type="http://schemas.openxmlformats.org/officeDocument/2006/relationships/image" Target="../media/image21.jpeg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4.wdp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.pn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1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media2.m4a"/><Relationship Id="rId7" Type="http://schemas.openxmlformats.org/officeDocument/2006/relationships/image" Target="../media/image33.png"/><Relationship Id="rId2" Type="http://schemas.microsoft.com/office/2007/relationships/media" Target="../media/media2.m4a"/><Relationship Id="rId1" Type="http://schemas.openxmlformats.org/officeDocument/2006/relationships/tags" Target="../tags/tag13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45.png"/><Relationship Id="rId10" Type="http://schemas.openxmlformats.org/officeDocument/2006/relationships/image" Target="../media/image5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11960" y="2071126"/>
            <a:ext cx="4494288" cy="932672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EE658B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B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id-ID" b="1" dirty="0">
              <a:solidFill>
                <a:srgbClr val="F0658A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98726" y="328613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MATEMATIK</a:t>
            </a:r>
            <a:r>
              <a:rPr kumimoji="1" lang="en-US" altLang="ja-JP" sz="2400" b="1" spc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D450EDC-4DAE-8953-34EA-3D998CCF0D99}"/>
              </a:ext>
            </a:extLst>
          </p:cNvPr>
          <p:cNvGrpSpPr/>
          <p:nvPr/>
        </p:nvGrpSpPr>
        <p:grpSpPr>
          <a:xfrm>
            <a:off x="1403648" y="843558"/>
            <a:ext cx="2628134" cy="3240360"/>
            <a:chOff x="1403648" y="843558"/>
            <a:chExt cx="2628134" cy="3240360"/>
          </a:xfrm>
        </p:grpSpPr>
        <p:sp>
          <p:nvSpPr>
            <p:cNvPr id="3" name="Cube 2">
              <a:extLst>
                <a:ext uri="{FF2B5EF4-FFF2-40B4-BE49-F238E27FC236}">
                  <a16:creationId xmlns:a16="http://schemas.microsoft.com/office/drawing/2014/main" xmlns="" id="{9BFDD95C-DCD0-D8AF-6BFE-F59E91D055D9}"/>
                </a:ext>
              </a:extLst>
            </p:cNvPr>
            <p:cNvSpPr/>
            <p:nvPr/>
          </p:nvSpPr>
          <p:spPr>
            <a:xfrm>
              <a:off x="1425010" y="843558"/>
              <a:ext cx="2606772" cy="3232578"/>
            </a:xfrm>
            <a:prstGeom prst="cube">
              <a:avLst>
                <a:gd name="adj" fmla="val 3711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xmlns="" id="{2DB18D4E-EF5D-D425-56D3-630F4A6FF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923348"/>
              <a:ext cx="2539369" cy="3160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333DC84-81FB-C882-302C-23FA27A77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47D3-7934-57F0-EB89-1AFA916A1C49}"/>
              </a:ext>
            </a:extLst>
          </p:cNvPr>
          <p:cNvGrpSpPr/>
          <p:nvPr/>
        </p:nvGrpSpPr>
        <p:grpSpPr>
          <a:xfrm>
            <a:off x="739652" y="480749"/>
            <a:ext cx="4503603" cy="647254"/>
            <a:chOff x="644461" y="1843172"/>
            <a:chExt cx="4503603" cy="6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7DCB9EF-C210-38DF-A875-DF627216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75E6CA1-CE03-CC14-E02D-C44DE9D266C0}"/>
                </a:ext>
              </a:extLst>
            </p:cNvPr>
            <p:cNvSpPr txBox="1"/>
            <p:nvPr/>
          </p:nvSpPr>
          <p:spPr>
            <a:xfrm>
              <a:off x="772026" y="1922934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rgbClr val="0070C0"/>
                  </a:solidFill>
                </a:rPr>
                <a:t>P</a:t>
              </a:r>
              <a:r>
                <a:rPr lang="en-US" sz="2800" b="1" dirty="0">
                  <a:solidFill>
                    <a:srgbClr val="0070C0"/>
                  </a:solidFill>
                </a:rPr>
                <a:t>ola </a:t>
              </a:r>
              <a:r>
                <a:rPr lang="en-US" sz="2800" b="1" dirty="0" err="1">
                  <a:solidFill>
                    <a:srgbClr val="0070C0"/>
                  </a:solidFill>
                </a:rPr>
                <a:t>Bilangan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Membesar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8439" y="139675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2AEDA5A-EE04-CB91-1CC1-54A8008F7F7A}"/>
              </a:ext>
            </a:extLst>
          </p:cNvPr>
          <p:cNvSpPr/>
          <p:nvPr/>
        </p:nvSpPr>
        <p:spPr>
          <a:xfrm>
            <a:off x="2663230" y="3014664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1447CD2-14D2-BFF9-1F3A-4F88DCD9D4D2}"/>
              </a:ext>
            </a:extLst>
          </p:cNvPr>
          <p:cNvSpPr/>
          <p:nvPr/>
        </p:nvSpPr>
        <p:spPr>
          <a:xfrm>
            <a:off x="3726251" y="3018254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D35D0B1-2C80-CBDB-221A-6023A8D22D82}"/>
              </a:ext>
            </a:extLst>
          </p:cNvPr>
          <p:cNvSpPr/>
          <p:nvPr/>
        </p:nvSpPr>
        <p:spPr>
          <a:xfrm>
            <a:off x="4807481" y="3014664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1422BB9-CE5E-E6F3-42CF-42ED41984487}"/>
              </a:ext>
            </a:extLst>
          </p:cNvPr>
          <p:cNvSpPr/>
          <p:nvPr/>
        </p:nvSpPr>
        <p:spPr>
          <a:xfrm>
            <a:off x="5855654" y="3027727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AD0BD87-6221-12C3-586D-A381934E4B8A}"/>
              </a:ext>
            </a:extLst>
          </p:cNvPr>
          <p:cNvSpPr/>
          <p:nvPr/>
        </p:nvSpPr>
        <p:spPr>
          <a:xfrm>
            <a:off x="2013385" y="2064565"/>
            <a:ext cx="778313" cy="5686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62BFD42-E673-8F61-AA1C-6EBAA357D956}"/>
              </a:ext>
            </a:extLst>
          </p:cNvPr>
          <p:cNvSpPr/>
          <p:nvPr/>
        </p:nvSpPr>
        <p:spPr>
          <a:xfrm>
            <a:off x="3060307" y="2081579"/>
            <a:ext cx="778314" cy="5734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F243DB52-2F27-28D1-5555-4A81E9EF43A4}"/>
              </a:ext>
            </a:extLst>
          </p:cNvPr>
          <p:cNvSpPr/>
          <p:nvPr/>
        </p:nvSpPr>
        <p:spPr>
          <a:xfrm>
            <a:off x="4082232" y="2079479"/>
            <a:ext cx="778313" cy="5925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94AC995B-6515-A418-5953-D59281FBBBB9}"/>
              </a:ext>
            </a:extLst>
          </p:cNvPr>
          <p:cNvSpPr/>
          <p:nvPr/>
        </p:nvSpPr>
        <p:spPr>
          <a:xfrm>
            <a:off x="5112789" y="2094944"/>
            <a:ext cx="778313" cy="566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C7B1D350-ACBF-DBA2-ECAD-FAD921DA1B66}"/>
              </a:ext>
            </a:extLst>
          </p:cNvPr>
          <p:cNvSpPr/>
          <p:nvPr/>
        </p:nvSpPr>
        <p:spPr>
          <a:xfrm>
            <a:off x="6145535" y="2101718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8E4A406-42E2-9919-1614-5B47ACB8DB79}"/>
              </a:ext>
            </a:extLst>
          </p:cNvPr>
          <p:cNvSpPr/>
          <p:nvPr/>
        </p:nvSpPr>
        <p:spPr>
          <a:xfrm>
            <a:off x="7123885" y="2094944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xmlns="" id="{DE7549EA-FDBD-3176-ACCD-B5EB4691C838}"/>
              </a:ext>
            </a:extLst>
          </p:cNvPr>
          <p:cNvSpPr/>
          <p:nvPr/>
        </p:nvSpPr>
        <p:spPr>
          <a:xfrm>
            <a:off x="2595338" y="2690631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urved Up 44">
            <a:extLst>
              <a:ext uri="{FF2B5EF4-FFF2-40B4-BE49-F238E27FC236}">
                <a16:creationId xmlns:a16="http://schemas.microsoft.com/office/drawing/2014/main" xmlns="" id="{6435C969-4D90-EF0E-C5FA-8883782C9182}"/>
              </a:ext>
            </a:extLst>
          </p:cNvPr>
          <p:cNvSpPr/>
          <p:nvPr/>
        </p:nvSpPr>
        <p:spPr>
          <a:xfrm>
            <a:off x="3601012" y="2726987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xmlns="" id="{B73D4A5E-0855-B07B-A9D4-6C4095CE556E}"/>
              </a:ext>
            </a:extLst>
          </p:cNvPr>
          <p:cNvSpPr/>
          <p:nvPr/>
        </p:nvSpPr>
        <p:spPr>
          <a:xfrm>
            <a:off x="4681627" y="2700236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xmlns="" id="{561F8266-0359-6D9A-4355-131C37CE704F}"/>
              </a:ext>
            </a:extLst>
          </p:cNvPr>
          <p:cNvSpPr/>
          <p:nvPr/>
        </p:nvSpPr>
        <p:spPr>
          <a:xfrm>
            <a:off x="5762242" y="2717653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AA4DD4-303E-E1F0-A085-7FDB0178EFCA}"/>
              </a:ext>
            </a:extLst>
          </p:cNvPr>
          <p:cNvSpPr txBox="1"/>
          <p:nvPr/>
        </p:nvSpPr>
        <p:spPr>
          <a:xfrm>
            <a:off x="1920357" y="3536807"/>
            <a:ext cx="49238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 err="1">
                <a:solidFill>
                  <a:srgbClr val="008080"/>
                </a:solidFill>
              </a:rPr>
              <a:t>Susunan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bilangan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tersebut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membentuk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pola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bertambah</a:t>
            </a:r>
            <a:r>
              <a:rPr lang="en-US" sz="2600" b="1" dirty="0">
                <a:solidFill>
                  <a:srgbClr val="FF0066"/>
                </a:solidFill>
              </a:rPr>
              <a:t> dua.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558917-7BAA-7E15-4FC2-F38B6AF39B4B}"/>
              </a:ext>
            </a:extLst>
          </p:cNvPr>
          <p:cNvSpPr txBox="1"/>
          <p:nvPr/>
        </p:nvSpPr>
        <p:spPr>
          <a:xfrm>
            <a:off x="1979712" y="1325363"/>
            <a:ext cx="6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Ayo, perhatikan contoh berikut.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9395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9431C0-6C0B-8760-F246-AA66AFD64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74EA18-A0B4-8EF7-00D5-1CE59121D06A}"/>
              </a:ext>
            </a:extLst>
          </p:cNvPr>
          <p:cNvSpPr txBox="1"/>
          <p:nvPr/>
        </p:nvSpPr>
        <p:spPr>
          <a:xfrm>
            <a:off x="1691680" y="919048"/>
            <a:ext cx="6328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 err="1">
                <a:solidFill>
                  <a:srgbClr val="008080"/>
                </a:solidFill>
              </a:rPr>
              <a:t>Bilangan</a:t>
            </a:r>
            <a:r>
              <a:rPr lang="en-US" sz="2600" b="1" dirty="0">
                <a:solidFill>
                  <a:srgbClr val="008080"/>
                </a:solidFill>
              </a:rPr>
              <a:t> yang </a:t>
            </a:r>
            <a:r>
              <a:rPr lang="en-US" sz="2600" b="1" dirty="0" err="1">
                <a:solidFill>
                  <a:srgbClr val="008080"/>
                </a:solidFill>
              </a:rPr>
              <a:t>berdekatan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memiliki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</a:rPr>
              <a:t>selisih</a:t>
            </a:r>
            <a:r>
              <a:rPr lang="en-US" sz="2600" b="1" dirty="0">
                <a:solidFill>
                  <a:schemeClr val="accent4"/>
                </a:solidFill>
              </a:rPr>
              <a:t> yang </a:t>
            </a:r>
            <a:r>
              <a:rPr lang="en-US" sz="2600" b="1" dirty="0" err="1">
                <a:solidFill>
                  <a:schemeClr val="accent4"/>
                </a:solidFill>
              </a:rPr>
              <a:t>sama</a:t>
            </a:r>
            <a:r>
              <a:rPr lang="en-US" sz="2600" b="1" dirty="0">
                <a:solidFill>
                  <a:schemeClr val="accent4"/>
                </a:solidFill>
              </a:rPr>
              <a:t>, </a:t>
            </a:r>
            <a:r>
              <a:rPr lang="en-US" sz="2600" b="1" dirty="0" err="1">
                <a:solidFill>
                  <a:schemeClr val="accent4"/>
                </a:solidFill>
              </a:rPr>
              <a:t>yaitu</a:t>
            </a:r>
            <a:r>
              <a:rPr lang="en-US" sz="2600" b="1" dirty="0">
                <a:solidFill>
                  <a:schemeClr val="accent4"/>
                </a:solidFill>
              </a:rPr>
              <a:t> 2</a:t>
            </a:r>
            <a:r>
              <a:rPr lang="en-US" sz="2600" b="1" dirty="0">
                <a:solidFill>
                  <a:srgbClr val="008080"/>
                </a:solidFill>
              </a:rPr>
              <a:t>. </a:t>
            </a:r>
            <a:r>
              <a:rPr lang="en-US" sz="2600" b="1" dirty="0" err="1">
                <a:solidFill>
                  <a:srgbClr val="008080"/>
                </a:solidFill>
              </a:rPr>
              <a:t>Bilangan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selanjutnya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jika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pola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tersebut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dilanjutkan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adalah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>
                <a:solidFill>
                  <a:srgbClr val="7030A0"/>
                </a:solidFill>
              </a:rPr>
              <a:t>20 + 2 = 22.</a:t>
            </a:r>
            <a:r>
              <a:rPr lang="id-ID" sz="2600" b="1" dirty="0">
                <a:solidFill>
                  <a:srgbClr val="7030A0"/>
                </a:solidFill>
              </a:rPr>
              <a:t> 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8ECDE3-36DA-421C-162E-730DBC31B8FE}"/>
              </a:ext>
            </a:extLst>
          </p:cNvPr>
          <p:cNvSpPr txBox="1"/>
          <p:nvPr/>
        </p:nvSpPr>
        <p:spPr>
          <a:xfrm>
            <a:off x="2261236" y="2499742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>
                <a:solidFill>
                  <a:srgbClr val="008080"/>
                </a:solidFill>
              </a:rPr>
              <a:t>Dengan demikian,</a:t>
            </a:r>
            <a:endParaRPr lang="en-US" sz="2600" b="1" dirty="0">
              <a:solidFill>
                <a:srgbClr val="00808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47CFDE-51C3-F656-7CF1-1FA45FE42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2682" y="1423203"/>
            <a:ext cx="2068796" cy="354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EA49BDB-533E-D6D4-EAFF-E07CC1EF63BD}"/>
              </a:ext>
            </a:extLst>
          </p:cNvPr>
          <p:cNvSpPr/>
          <p:nvPr/>
        </p:nvSpPr>
        <p:spPr>
          <a:xfrm>
            <a:off x="2333089" y="3075806"/>
            <a:ext cx="778313" cy="5686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6365236-EA71-7093-28E3-7DF48DE8FF21}"/>
              </a:ext>
            </a:extLst>
          </p:cNvPr>
          <p:cNvSpPr/>
          <p:nvPr/>
        </p:nvSpPr>
        <p:spPr>
          <a:xfrm>
            <a:off x="3380011" y="3092820"/>
            <a:ext cx="778314" cy="5734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4D58AFB-70CF-89F2-77AF-FC7951CE1F76}"/>
              </a:ext>
            </a:extLst>
          </p:cNvPr>
          <p:cNvSpPr/>
          <p:nvPr/>
        </p:nvSpPr>
        <p:spPr>
          <a:xfrm>
            <a:off x="4401936" y="3090720"/>
            <a:ext cx="778313" cy="5925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778FDA9-409E-0E4E-2210-8C8AE1278566}"/>
              </a:ext>
            </a:extLst>
          </p:cNvPr>
          <p:cNvSpPr/>
          <p:nvPr/>
        </p:nvSpPr>
        <p:spPr>
          <a:xfrm>
            <a:off x="5432493" y="3106185"/>
            <a:ext cx="778313" cy="566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8C50527-3372-C113-42D8-2CD1DC0E3DA9}"/>
              </a:ext>
            </a:extLst>
          </p:cNvPr>
          <p:cNvSpPr/>
          <p:nvPr/>
        </p:nvSpPr>
        <p:spPr>
          <a:xfrm>
            <a:off x="6465239" y="3112959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D37D05A-1C0A-E790-D3E8-98E4DABACD22}"/>
              </a:ext>
            </a:extLst>
          </p:cNvPr>
          <p:cNvSpPr/>
          <p:nvPr/>
        </p:nvSpPr>
        <p:spPr>
          <a:xfrm>
            <a:off x="7443589" y="3106185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22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xmlns="" id="{BF6E28B1-9C4B-3F58-AFFE-56613D701946}"/>
              </a:ext>
            </a:extLst>
          </p:cNvPr>
          <p:cNvSpPr/>
          <p:nvPr/>
        </p:nvSpPr>
        <p:spPr>
          <a:xfrm>
            <a:off x="2915042" y="3701872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512C60-89ED-F7E4-1D2C-D73D7DB030EE}"/>
              </a:ext>
            </a:extLst>
          </p:cNvPr>
          <p:cNvSpPr/>
          <p:nvPr/>
        </p:nvSpPr>
        <p:spPr>
          <a:xfrm>
            <a:off x="3009733" y="3963219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CBFF9C-09A5-7E32-F8D0-414C1D75656A}"/>
              </a:ext>
            </a:extLst>
          </p:cNvPr>
          <p:cNvSpPr/>
          <p:nvPr/>
        </p:nvSpPr>
        <p:spPr>
          <a:xfrm>
            <a:off x="4005237" y="3993821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253806-411E-E3A1-3A65-4D0DC4F7C034}"/>
              </a:ext>
            </a:extLst>
          </p:cNvPr>
          <p:cNvSpPr/>
          <p:nvPr/>
        </p:nvSpPr>
        <p:spPr>
          <a:xfrm>
            <a:off x="5123848" y="3973323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632F3F0-7CE5-D51E-E47A-F6A935C44D2D}"/>
              </a:ext>
            </a:extLst>
          </p:cNvPr>
          <p:cNvSpPr/>
          <p:nvPr/>
        </p:nvSpPr>
        <p:spPr>
          <a:xfrm>
            <a:off x="6231588" y="3996790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xmlns="" id="{713C2E3D-D473-F511-4F39-5E392706D991}"/>
              </a:ext>
            </a:extLst>
          </p:cNvPr>
          <p:cNvSpPr/>
          <p:nvPr/>
        </p:nvSpPr>
        <p:spPr>
          <a:xfrm>
            <a:off x="3920716" y="3738228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xmlns="" id="{02830AEB-BF51-4137-1D11-39E629234DF4}"/>
              </a:ext>
            </a:extLst>
          </p:cNvPr>
          <p:cNvSpPr/>
          <p:nvPr/>
        </p:nvSpPr>
        <p:spPr>
          <a:xfrm>
            <a:off x="5001331" y="3711477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xmlns="" id="{C773D002-1AC6-7606-9572-304F73788C1C}"/>
              </a:ext>
            </a:extLst>
          </p:cNvPr>
          <p:cNvSpPr/>
          <p:nvPr/>
        </p:nvSpPr>
        <p:spPr>
          <a:xfrm>
            <a:off x="6081946" y="3728894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xmlns="" id="{A704AF03-37B7-BD5C-BE7D-DDE291325219}"/>
              </a:ext>
            </a:extLst>
          </p:cNvPr>
          <p:cNvSpPr/>
          <p:nvPr/>
        </p:nvSpPr>
        <p:spPr>
          <a:xfrm>
            <a:off x="7087620" y="3717132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9F3E9E-4153-D9FF-857C-E5EFDDBBCE3A}"/>
              </a:ext>
            </a:extLst>
          </p:cNvPr>
          <p:cNvSpPr/>
          <p:nvPr/>
        </p:nvSpPr>
        <p:spPr>
          <a:xfrm>
            <a:off x="7175764" y="3949549"/>
            <a:ext cx="580733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3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5"/>
    </mc:Choice>
    <mc:Fallback xmlns="">
      <p:transition spd="slow" advTm="3936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B7979C-C400-F39F-3AE0-106F64EB9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240628" y="1824571"/>
            <a:ext cx="1937630" cy="3318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CB8EE15-7F58-F72F-F91A-F3C177E828BE}"/>
              </a:ext>
            </a:extLst>
          </p:cNvPr>
          <p:cNvGrpSpPr/>
          <p:nvPr/>
        </p:nvGrpSpPr>
        <p:grpSpPr>
          <a:xfrm>
            <a:off x="167137" y="83703"/>
            <a:ext cx="2751132" cy="2113481"/>
            <a:chOff x="3619688" y="1574271"/>
            <a:chExt cx="4476781" cy="25717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348D779-8156-4AAD-083E-67D7EB4A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688" y="1574271"/>
              <a:ext cx="4476781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1FC3416-0434-C64E-9D43-935A21A10CE2}"/>
                </a:ext>
              </a:extLst>
            </p:cNvPr>
            <p:cNvSpPr/>
            <p:nvPr/>
          </p:nvSpPr>
          <p:spPr>
            <a:xfrm>
              <a:off x="4163427" y="2031550"/>
              <a:ext cx="3667824" cy="1760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</a:rPr>
                <a:t>Lalu, </a:t>
              </a:r>
              <a:r>
                <a:rPr lang="en-US" sz="2200" b="1" dirty="0" err="1">
                  <a:solidFill>
                    <a:srgbClr val="002060"/>
                  </a:solidFill>
                </a:rPr>
                <a:t>bilangan</a:t>
              </a:r>
              <a:r>
                <a:rPr lang="en-US" sz="2200" b="1" dirty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</a:rPr>
                <a:t>berapakah</a:t>
              </a:r>
              <a:r>
                <a:rPr lang="en-US" sz="2200" b="1" dirty="0">
                  <a:solidFill>
                    <a:srgbClr val="002060"/>
                  </a:solidFill>
                </a:rPr>
                <a:t> yang </a:t>
              </a:r>
              <a:r>
                <a:rPr lang="en-US" sz="2200" b="1" dirty="0" err="1">
                  <a:solidFill>
                    <a:srgbClr val="002060"/>
                  </a:solidFill>
                </a:rPr>
                <a:t>ada</a:t>
              </a:r>
              <a:r>
                <a:rPr lang="en-US" sz="2200" b="1" dirty="0">
                  <a:solidFill>
                    <a:srgbClr val="002060"/>
                  </a:solidFill>
                </a:rPr>
                <a:t> pada </a:t>
              </a:r>
              <a:r>
                <a:rPr lang="en-US" sz="2200" b="1" dirty="0" err="1">
                  <a:solidFill>
                    <a:srgbClr val="002060"/>
                  </a:solidFill>
                </a:rPr>
                <a:t>pola</a:t>
              </a:r>
              <a:r>
                <a:rPr lang="en-US" sz="2200" b="1" dirty="0">
                  <a:solidFill>
                    <a:srgbClr val="002060"/>
                  </a:solidFill>
                </a:rPr>
                <a:t> ke-10 dan ke-15</a:t>
              </a:r>
              <a:r>
                <a:rPr lang="id-ID" sz="2200" b="1" dirty="0">
                  <a:solidFill>
                    <a:srgbClr val="002060"/>
                  </a:solidFill>
                </a:rPr>
                <a:t>?</a:t>
              </a:r>
              <a:endParaRPr lang="en-US" sz="22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xmlns="" id="{CE271A85-93D8-B59D-70B5-EAAFC4499296}"/>
              </a:ext>
            </a:extLst>
          </p:cNvPr>
          <p:cNvGraphicFramePr>
            <a:graphicFrameLocks noGrp="1"/>
          </p:cNvGraphicFramePr>
          <p:nvPr/>
        </p:nvGraphicFramePr>
        <p:xfrm>
          <a:off x="3158897" y="431244"/>
          <a:ext cx="3659016" cy="41784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3688">
                  <a:extLst>
                    <a:ext uri="{9D8B030D-6E8A-4147-A177-3AD203B41FA5}">
                      <a16:colId xmlns:a16="http://schemas.microsoft.com/office/drawing/2014/main" xmlns="" val="3687296670"/>
                    </a:ext>
                  </a:extLst>
                </a:gridCol>
                <a:gridCol w="965078">
                  <a:extLst>
                    <a:ext uri="{9D8B030D-6E8A-4147-A177-3AD203B41FA5}">
                      <a16:colId xmlns:a16="http://schemas.microsoft.com/office/drawing/2014/main" xmlns="" val="1212110843"/>
                    </a:ext>
                  </a:extLst>
                </a:gridCol>
                <a:gridCol w="1640250">
                  <a:extLst>
                    <a:ext uri="{9D8B030D-6E8A-4147-A177-3AD203B41FA5}">
                      <a16:colId xmlns:a16="http://schemas.microsoft.com/office/drawing/2014/main" xmlns="" val="3237213193"/>
                    </a:ext>
                  </a:extLst>
                </a:gridCol>
              </a:tblGrid>
              <a:tr h="5208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Pola </a:t>
                      </a:r>
                      <a:r>
                        <a:rPr lang="en-US" sz="1800" dirty="0" err="1"/>
                        <a:t>Ke</a:t>
                      </a:r>
                      <a:r>
                        <a:rPr lang="en-US" sz="1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Ulangan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041110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5465639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9221392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89479299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2929061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043227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5258530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072234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937587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35070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0368932"/>
                  </a:ext>
                </a:extLst>
              </a:tr>
            </a:tbl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A6EFC625-405E-29BD-7A4B-3552AA4EB49A}"/>
              </a:ext>
            </a:extLst>
          </p:cNvPr>
          <p:cNvSpPr txBox="1">
            <a:spLocks/>
          </p:cNvSpPr>
          <p:nvPr/>
        </p:nvSpPr>
        <p:spPr>
          <a:xfrm>
            <a:off x="6932414" y="1341890"/>
            <a:ext cx="208546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menjawabnya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coba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perhatikan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berikut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37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1D63F4E-CE49-12EE-D4C7-AD424FA8D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47D3-7934-57F0-EB89-1AFA916A1C49}"/>
              </a:ext>
            </a:extLst>
          </p:cNvPr>
          <p:cNvGrpSpPr/>
          <p:nvPr/>
        </p:nvGrpSpPr>
        <p:grpSpPr>
          <a:xfrm>
            <a:off x="872974" y="481281"/>
            <a:ext cx="4503603" cy="647254"/>
            <a:chOff x="644461" y="1843172"/>
            <a:chExt cx="4503603" cy="6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7DCB9EF-C210-38DF-A875-DF627216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75E6CA1-CE03-CC14-E02D-C44DE9D266C0}"/>
                </a:ext>
              </a:extLst>
            </p:cNvPr>
            <p:cNvSpPr txBox="1"/>
            <p:nvPr/>
          </p:nvSpPr>
          <p:spPr>
            <a:xfrm>
              <a:off x="772026" y="1922934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Pola </a:t>
              </a:r>
              <a:r>
                <a:rPr lang="en-US" sz="2800" b="1" dirty="0" err="1">
                  <a:solidFill>
                    <a:srgbClr val="0070C0"/>
                  </a:solidFill>
                </a:rPr>
                <a:t>Bilangan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Mengecil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8439" y="139675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2AEDA5A-EE04-CB91-1CC1-54A8008F7F7A}"/>
              </a:ext>
            </a:extLst>
          </p:cNvPr>
          <p:cNvSpPr/>
          <p:nvPr/>
        </p:nvSpPr>
        <p:spPr>
          <a:xfrm>
            <a:off x="3003716" y="2948320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1447CD2-14D2-BFF9-1F3A-4F88DCD9D4D2}"/>
              </a:ext>
            </a:extLst>
          </p:cNvPr>
          <p:cNvSpPr/>
          <p:nvPr/>
        </p:nvSpPr>
        <p:spPr>
          <a:xfrm>
            <a:off x="4066737" y="2951910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D35D0B1-2C80-CBDB-221A-6023A8D22D82}"/>
              </a:ext>
            </a:extLst>
          </p:cNvPr>
          <p:cNvSpPr/>
          <p:nvPr/>
        </p:nvSpPr>
        <p:spPr>
          <a:xfrm>
            <a:off x="5147967" y="2948320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1422BB9-CE5E-E6F3-42CF-42ED41984487}"/>
              </a:ext>
            </a:extLst>
          </p:cNvPr>
          <p:cNvSpPr/>
          <p:nvPr/>
        </p:nvSpPr>
        <p:spPr>
          <a:xfrm>
            <a:off x="6196140" y="2961383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AD0BD87-6221-12C3-586D-A381934E4B8A}"/>
              </a:ext>
            </a:extLst>
          </p:cNvPr>
          <p:cNvSpPr/>
          <p:nvPr/>
        </p:nvSpPr>
        <p:spPr>
          <a:xfrm>
            <a:off x="2353871" y="1998221"/>
            <a:ext cx="778313" cy="5686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62BFD42-E673-8F61-AA1C-6EBAA357D956}"/>
              </a:ext>
            </a:extLst>
          </p:cNvPr>
          <p:cNvSpPr/>
          <p:nvPr/>
        </p:nvSpPr>
        <p:spPr>
          <a:xfrm>
            <a:off x="3400793" y="2015235"/>
            <a:ext cx="778314" cy="5734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F243DB52-2F27-28D1-5555-4A81E9EF43A4}"/>
              </a:ext>
            </a:extLst>
          </p:cNvPr>
          <p:cNvSpPr/>
          <p:nvPr/>
        </p:nvSpPr>
        <p:spPr>
          <a:xfrm>
            <a:off x="4422718" y="2013135"/>
            <a:ext cx="778313" cy="5925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94AC995B-6515-A418-5953-D59281FBBBB9}"/>
              </a:ext>
            </a:extLst>
          </p:cNvPr>
          <p:cNvSpPr/>
          <p:nvPr/>
        </p:nvSpPr>
        <p:spPr>
          <a:xfrm>
            <a:off x="5453275" y="2028600"/>
            <a:ext cx="778313" cy="566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C7B1D350-ACBF-DBA2-ECAD-FAD921DA1B66}"/>
              </a:ext>
            </a:extLst>
          </p:cNvPr>
          <p:cNvSpPr/>
          <p:nvPr/>
        </p:nvSpPr>
        <p:spPr>
          <a:xfrm>
            <a:off x="6486021" y="2035374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8E4A406-42E2-9919-1614-5B47ACB8DB79}"/>
              </a:ext>
            </a:extLst>
          </p:cNvPr>
          <p:cNvSpPr/>
          <p:nvPr/>
        </p:nvSpPr>
        <p:spPr>
          <a:xfrm>
            <a:off x="7464371" y="2028600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xmlns="" id="{DE7549EA-FDBD-3176-ACCD-B5EB4691C838}"/>
              </a:ext>
            </a:extLst>
          </p:cNvPr>
          <p:cNvSpPr/>
          <p:nvPr/>
        </p:nvSpPr>
        <p:spPr>
          <a:xfrm>
            <a:off x="2935824" y="2624287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urved Up 44">
            <a:extLst>
              <a:ext uri="{FF2B5EF4-FFF2-40B4-BE49-F238E27FC236}">
                <a16:creationId xmlns:a16="http://schemas.microsoft.com/office/drawing/2014/main" xmlns="" id="{6435C969-4D90-EF0E-C5FA-8883782C9182}"/>
              </a:ext>
            </a:extLst>
          </p:cNvPr>
          <p:cNvSpPr/>
          <p:nvPr/>
        </p:nvSpPr>
        <p:spPr>
          <a:xfrm>
            <a:off x="3941498" y="2660643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xmlns="" id="{B73D4A5E-0855-B07B-A9D4-6C4095CE556E}"/>
              </a:ext>
            </a:extLst>
          </p:cNvPr>
          <p:cNvSpPr/>
          <p:nvPr/>
        </p:nvSpPr>
        <p:spPr>
          <a:xfrm>
            <a:off x="5022113" y="2633892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xmlns="" id="{561F8266-0359-6D9A-4355-131C37CE704F}"/>
              </a:ext>
            </a:extLst>
          </p:cNvPr>
          <p:cNvSpPr/>
          <p:nvPr/>
        </p:nvSpPr>
        <p:spPr>
          <a:xfrm>
            <a:off x="6102728" y="2651309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210C2F-F0C7-8440-87DD-21C075A87D39}"/>
              </a:ext>
            </a:extLst>
          </p:cNvPr>
          <p:cNvSpPr txBox="1"/>
          <p:nvPr/>
        </p:nvSpPr>
        <p:spPr>
          <a:xfrm>
            <a:off x="2286495" y="3551406"/>
            <a:ext cx="47278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 err="1">
                <a:solidFill>
                  <a:srgbClr val="008080"/>
                </a:solidFill>
              </a:rPr>
              <a:t>Susunan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bilangan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tersebut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membentuk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pola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berkurang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tiga</a:t>
            </a:r>
            <a:r>
              <a:rPr lang="en-US" sz="2600" b="1" dirty="0">
                <a:solidFill>
                  <a:srgbClr val="FF0066"/>
                </a:solidFill>
              </a:rPr>
              <a:t>.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485D8C-70CA-136D-8914-A1E2A2B6F476}"/>
              </a:ext>
            </a:extLst>
          </p:cNvPr>
          <p:cNvSpPr txBox="1"/>
          <p:nvPr/>
        </p:nvSpPr>
        <p:spPr>
          <a:xfrm>
            <a:off x="2251651" y="1347614"/>
            <a:ext cx="6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Ayo, perhatikan contoh berikut.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105062"/>
      </p:ext>
    </p:extLst>
  </p:cSld>
  <p:clrMapOvr>
    <a:masterClrMapping/>
  </p:clrMapOvr>
  <p:transition advClick="0" advTm="29395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B1D3453-6A6D-6307-E22A-5F2B0EA7D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74EA18-A0B4-8EF7-00D5-1CE59121D06A}"/>
              </a:ext>
            </a:extLst>
          </p:cNvPr>
          <p:cNvSpPr txBox="1"/>
          <p:nvPr/>
        </p:nvSpPr>
        <p:spPr>
          <a:xfrm>
            <a:off x="1915538" y="915566"/>
            <a:ext cx="6328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 err="1">
                <a:solidFill>
                  <a:srgbClr val="008080"/>
                </a:solidFill>
              </a:rPr>
              <a:t>Bilangan</a:t>
            </a:r>
            <a:r>
              <a:rPr lang="en-US" sz="2600" b="1" dirty="0">
                <a:solidFill>
                  <a:srgbClr val="008080"/>
                </a:solidFill>
              </a:rPr>
              <a:t> yang </a:t>
            </a:r>
            <a:r>
              <a:rPr lang="en-US" sz="2600" b="1" dirty="0" err="1">
                <a:solidFill>
                  <a:srgbClr val="008080"/>
                </a:solidFill>
              </a:rPr>
              <a:t>berdekatan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memiliki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</a:rPr>
              <a:t>selisih</a:t>
            </a:r>
            <a:r>
              <a:rPr lang="en-US" sz="2600" b="1" dirty="0">
                <a:solidFill>
                  <a:schemeClr val="accent4"/>
                </a:solidFill>
              </a:rPr>
              <a:t> yang </a:t>
            </a:r>
            <a:r>
              <a:rPr lang="en-US" sz="2600" b="1" dirty="0" err="1">
                <a:solidFill>
                  <a:schemeClr val="accent4"/>
                </a:solidFill>
              </a:rPr>
              <a:t>sama</a:t>
            </a:r>
            <a:r>
              <a:rPr lang="en-US" sz="2600" b="1" dirty="0">
                <a:solidFill>
                  <a:schemeClr val="accent4"/>
                </a:solidFill>
              </a:rPr>
              <a:t>, </a:t>
            </a:r>
            <a:r>
              <a:rPr lang="en-US" sz="2600" b="1" dirty="0" err="1">
                <a:solidFill>
                  <a:schemeClr val="accent4"/>
                </a:solidFill>
              </a:rPr>
              <a:t>yaitu</a:t>
            </a:r>
            <a:r>
              <a:rPr lang="en-US" sz="2600" b="1" dirty="0">
                <a:solidFill>
                  <a:schemeClr val="accent4"/>
                </a:solidFill>
              </a:rPr>
              <a:t> 3</a:t>
            </a:r>
            <a:r>
              <a:rPr lang="en-US" sz="2600" b="1" dirty="0">
                <a:solidFill>
                  <a:srgbClr val="008080"/>
                </a:solidFill>
              </a:rPr>
              <a:t>. </a:t>
            </a:r>
            <a:r>
              <a:rPr lang="en-US" sz="2600" b="1" dirty="0" err="1">
                <a:solidFill>
                  <a:srgbClr val="008080"/>
                </a:solidFill>
              </a:rPr>
              <a:t>Bilangan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selanjutnya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jika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pola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tersebut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dilanjutkan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adalah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>
                <a:solidFill>
                  <a:srgbClr val="7030A0"/>
                </a:solidFill>
              </a:rPr>
              <a:t>38 - 3 = 35.</a:t>
            </a:r>
            <a:r>
              <a:rPr lang="id-ID" sz="2600" b="1" dirty="0">
                <a:solidFill>
                  <a:srgbClr val="7030A0"/>
                </a:solidFill>
              </a:rPr>
              <a:t> 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8ECDE3-36DA-421C-162E-730DBC31B8FE}"/>
              </a:ext>
            </a:extLst>
          </p:cNvPr>
          <p:cNvSpPr txBox="1"/>
          <p:nvPr/>
        </p:nvSpPr>
        <p:spPr>
          <a:xfrm>
            <a:off x="2260512" y="231449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>
                <a:solidFill>
                  <a:srgbClr val="008080"/>
                </a:solidFill>
              </a:rPr>
              <a:t>Dengan demikian,</a:t>
            </a:r>
            <a:endParaRPr lang="en-US" sz="2600" b="1" dirty="0">
              <a:solidFill>
                <a:srgbClr val="00808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47CFDE-51C3-F656-7CF1-1FA45FE42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2682" y="1423203"/>
            <a:ext cx="2068796" cy="354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EA49BDB-533E-D6D4-EAFF-E07CC1EF63BD}"/>
              </a:ext>
            </a:extLst>
          </p:cNvPr>
          <p:cNvSpPr/>
          <p:nvPr/>
        </p:nvSpPr>
        <p:spPr>
          <a:xfrm>
            <a:off x="2332365" y="2886014"/>
            <a:ext cx="778313" cy="5686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6365236-EA71-7093-28E3-7DF48DE8FF21}"/>
              </a:ext>
            </a:extLst>
          </p:cNvPr>
          <p:cNvSpPr/>
          <p:nvPr/>
        </p:nvSpPr>
        <p:spPr>
          <a:xfrm>
            <a:off x="3379287" y="2903028"/>
            <a:ext cx="778314" cy="5734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4D58AFB-70CF-89F2-77AF-FC7951CE1F76}"/>
              </a:ext>
            </a:extLst>
          </p:cNvPr>
          <p:cNvSpPr/>
          <p:nvPr/>
        </p:nvSpPr>
        <p:spPr>
          <a:xfrm>
            <a:off x="4401212" y="2900928"/>
            <a:ext cx="778313" cy="5925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778FDA9-409E-0E4E-2210-8C8AE1278566}"/>
              </a:ext>
            </a:extLst>
          </p:cNvPr>
          <p:cNvSpPr/>
          <p:nvPr/>
        </p:nvSpPr>
        <p:spPr>
          <a:xfrm>
            <a:off x="5431769" y="2916393"/>
            <a:ext cx="778313" cy="566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8C50527-3372-C113-42D8-2CD1DC0E3DA9}"/>
              </a:ext>
            </a:extLst>
          </p:cNvPr>
          <p:cNvSpPr/>
          <p:nvPr/>
        </p:nvSpPr>
        <p:spPr>
          <a:xfrm>
            <a:off x="6464515" y="2923167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D37D05A-1C0A-E790-D3E8-98E4DABACD22}"/>
              </a:ext>
            </a:extLst>
          </p:cNvPr>
          <p:cNvSpPr/>
          <p:nvPr/>
        </p:nvSpPr>
        <p:spPr>
          <a:xfrm>
            <a:off x="7442865" y="2916393"/>
            <a:ext cx="778313" cy="548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xmlns="" id="{BF6E28B1-9C4B-3F58-AFFE-56613D701946}"/>
              </a:ext>
            </a:extLst>
          </p:cNvPr>
          <p:cNvSpPr/>
          <p:nvPr/>
        </p:nvSpPr>
        <p:spPr>
          <a:xfrm>
            <a:off x="2914318" y="3512080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512C60-89ED-F7E4-1D2C-D73D7DB030EE}"/>
              </a:ext>
            </a:extLst>
          </p:cNvPr>
          <p:cNvSpPr/>
          <p:nvPr/>
        </p:nvSpPr>
        <p:spPr>
          <a:xfrm>
            <a:off x="3009009" y="3773427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CBFF9C-09A5-7E32-F8D0-414C1D75656A}"/>
              </a:ext>
            </a:extLst>
          </p:cNvPr>
          <p:cNvSpPr/>
          <p:nvPr/>
        </p:nvSpPr>
        <p:spPr>
          <a:xfrm>
            <a:off x="4004513" y="3804029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253806-411E-E3A1-3A65-4D0DC4F7C034}"/>
              </a:ext>
            </a:extLst>
          </p:cNvPr>
          <p:cNvSpPr/>
          <p:nvPr/>
        </p:nvSpPr>
        <p:spPr>
          <a:xfrm>
            <a:off x="5123124" y="3783531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632F3F0-7CE5-D51E-E47A-F6A935C44D2D}"/>
              </a:ext>
            </a:extLst>
          </p:cNvPr>
          <p:cNvSpPr/>
          <p:nvPr/>
        </p:nvSpPr>
        <p:spPr>
          <a:xfrm>
            <a:off x="6230864" y="3806998"/>
            <a:ext cx="519546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xmlns="" id="{713C2E3D-D473-F511-4F39-5E392706D991}"/>
              </a:ext>
            </a:extLst>
          </p:cNvPr>
          <p:cNvSpPr/>
          <p:nvPr/>
        </p:nvSpPr>
        <p:spPr>
          <a:xfrm>
            <a:off x="3919992" y="3548436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xmlns="" id="{02830AEB-BF51-4137-1D11-39E629234DF4}"/>
              </a:ext>
            </a:extLst>
          </p:cNvPr>
          <p:cNvSpPr/>
          <p:nvPr/>
        </p:nvSpPr>
        <p:spPr>
          <a:xfrm>
            <a:off x="5000607" y="3521685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xmlns="" id="{C773D002-1AC6-7606-9572-304F73788C1C}"/>
              </a:ext>
            </a:extLst>
          </p:cNvPr>
          <p:cNvSpPr/>
          <p:nvPr/>
        </p:nvSpPr>
        <p:spPr>
          <a:xfrm>
            <a:off x="6081222" y="3539102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xmlns="" id="{A704AF03-37B7-BD5C-BE7D-DDE291325219}"/>
              </a:ext>
            </a:extLst>
          </p:cNvPr>
          <p:cNvSpPr/>
          <p:nvPr/>
        </p:nvSpPr>
        <p:spPr>
          <a:xfrm>
            <a:off x="7086896" y="3527340"/>
            <a:ext cx="708928" cy="260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9F3E9E-4153-D9FF-857C-E5EFDDBBCE3A}"/>
              </a:ext>
            </a:extLst>
          </p:cNvPr>
          <p:cNvSpPr/>
          <p:nvPr/>
        </p:nvSpPr>
        <p:spPr>
          <a:xfrm>
            <a:off x="7175040" y="3759757"/>
            <a:ext cx="580733" cy="474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0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5"/>
    </mc:Choice>
    <mc:Fallback xmlns="">
      <p:transition spd="slow" advTm="3936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F04683-560C-605D-4BD7-256D7A9E63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240628" y="1824571"/>
            <a:ext cx="1937630" cy="3318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xmlns="" id="{AAAE51E7-A92F-E960-4230-009078B1AE19}"/>
              </a:ext>
            </a:extLst>
          </p:cNvPr>
          <p:cNvGraphicFramePr>
            <a:graphicFrameLocks noGrp="1"/>
          </p:cNvGraphicFramePr>
          <p:nvPr/>
        </p:nvGraphicFramePr>
        <p:xfrm>
          <a:off x="3254051" y="431244"/>
          <a:ext cx="3659016" cy="41784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3688">
                  <a:extLst>
                    <a:ext uri="{9D8B030D-6E8A-4147-A177-3AD203B41FA5}">
                      <a16:colId xmlns:a16="http://schemas.microsoft.com/office/drawing/2014/main" xmlns="" val="3687296670"/>
                    </a:ext>
                  </a:extLst>
                </a:gridCol>
                <a:gridCol w="965078">
                  <a:extLst>
                    <a:ext uri="{9D8B030D-6E8A-4147-A177-3AD203B41FA5}">
                      <a16:colId xmlns:a16="http://schemas.microsoft.com/office/drawing/2014/main" xmlns="" val="1212110843"/>
                    </a:ext>
                  </a:extLst>
                </a:gridCol>
                <a:gridCol w="1640250">
                  <a:extLst>
                    <a:ext uri="{9D8B030D-6E8A-4147-A177-3AD203B41FA5}">
                      <a16:colId xmlns:a16="http://schemas.microsoft.com/office/drawing/2014/main" xmlns="" val="3237213193"/>
                    </a:ext>
                  </a:extLst>
                </a:gridCol>
              </a:tblGrid>
              <a:tr h="5208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Pola </a:t>
                      </a:r>
                      <a:r>
                        <a:rPr lang="en-US" sz="1800" dirty="0" err="1"/>
                        <a:t>Ke</a:t>
                      </a:r>
                      <a:r>
                        <a:rPr lang="en-US" sz="1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Ulangan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041110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5465639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9221392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47-3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89479299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2929061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043227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5258530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072234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937587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350706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036893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DF35BC7-2B0B-8456-2E1F-497FEAA929A2}"/>
              </a:ext>
            </a:extLst>
          </p:cNvPr>
          <p:cNvGrpSpPr/>
          <p:nvPr/>
        </p:nvGrpSpPr>
        <p:grpSpPr>
          <a:xfrm>
            <a:off x="167137" y="83703"/>
            <a:ext cx="2751132" cy="2113481"/>
            <a:chOff x="3619688" y="1574271"/>
            <a:chExt cx="4476781" cy="25717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CAD87F2-5165-6731-7466-DD5D236AA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688" y="1574271"/>
              <a:ext cx="4476781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3AE62A4-BBB0-BF97-0743-6059A549F997}"/>
                </a:ext>
              </a:extLst>
            </p:cNvPr>
            <p:cNvSpPr/>
            <p:nvPr/>
          </p:nvSpPr>
          <p:spPr>
            <a:xfrm>
              <a:off x="4163427" y="2031550"/>
              <a:ext cx="3667824" cy="1760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</a:rPr>
                <a:t>Lalu, </a:t>
              </a:r>
              <a:r>
                <a:rPr lang="en-US" sz="2200" b="1" dirty="0" err="1">
                  <a:solidFill>
                    <a:srgbClr val="002060"/>
                  </a:solidFill>
                </a:rPr>
                <a:t>bilangan</a:t>
              </a:r>
              <a:r>
                <a:rPr lang="en-US" sz="2200" b="1" dirty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</a:rPr>
                <a:t>berapakah</a:t>
              </a:r>
              <a:r>
                <a:rPr lang="en-US" sz="2200" b="1" dirty="0">
                  <a:solidFill>
                    <a:srgbClr val="002060"/>
                  </a:solidFill>
                </a:rPr>
                <a:t> yang </a:t>
              </a:r>
              <a:r>
                <a:rPr lang="en-US" sz="2200" b="1" dirty="0" err="1">
                  <a:solidFill>
                    <a:srgbClr val="002060"/>
                  </a:solidFill>
                </a:rPr>
                <a:t>ada</a:t>
              </a:r>
              <a:r>
                <a:rPr lang="en-US" sz="2200" b="1" dirty="0">
                  <a:solidFill>
                    <a:srgbClr val="002060"/>
                  </a:solidFill>
                </a:rPr>
                <a:t> pada </a:t>
              </a:r>
              <a:r>
                <a:rPr lang="en-US" sz="2200" b="1" dirty="0" err="1">
                  <a:solidFill>
                    <a:srgbClr val="002060"/>
                  </a:solidFill>
                </a:rPr>
                <a:t>pola</a:t>
              </a:r>
              <a:r>
                <a:rPr lang="en-US" sz="2200" b="1" dirty="0">
                  <a:solidFill>
                    <a:srgbClr val="002060"/>
                  </a:solidFill>
                </a:rPr>
                <a:t> ke-10 dan ke-15</a:t>
              </a:r>
              <a:r>
                <a:rPr lang="id-ID" sz="2200" b="1" dirty="0">
                  <a:solidFill>
                    <a:srgbClr val="002060"/>
                  </a:solidFill>
                </a:rPr>
                <a:t>?</a:t>
              </a:r>
              <a:endParaRPr lang="en-US" sz="2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EF81E7BE-54DD-9553-6719-3C0E48608D61}"/>
              </a:ext>
            </a:extLst>
          </p:cNvPr>
          <p:cNvSpPr txBox="1">
            <a:spLocks/>
          </p:cNvSpPr>
          <p:nvPr/>
        </p:nvSpPr>
        <p:spPr>
          <a:xfrm>
            <a:off x="6932414" y="1341890"/>
            <a:ext cx="208546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menjawabnya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coba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perhatikan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berikut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7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35AA698-C1FF-623F-FA81-32FB24733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Pengukuran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Luas dan Volume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916" y="1561358"/>
            <a:ext cx="7953040" cy="733044"/>
            <a:chOff x="295276" y="214296"/>
            <a:chExt cx="5187333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7197" y="288258"/>
              <a:ext cx="4905412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Pengukuran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Luas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Satuan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Tak Baku</a:t>
              </a:r>
            </a:p>
          </p:txBody>
        </p:sp>
      </p:grp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66721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148" y="2455986"/>
            <a:ext cx="56675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66"/>
                </a:solidFill>
              </a:rPr>
              <a:t>Pengukuran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luas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benda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dengan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satuan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tak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baku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dirty="0" err="1"/>
              <a:t>biasanya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benda</a:t>
            </a:r>
            <a:r>
              <a:rPr lang="en-US" sz="2600" b="1" dirty="0">
                <a:solidFill>
                  <a:srgbClr val="7030A0"/>
                </a:solidFill>
              </a:rPr>
              <a:t> yang </a:t>
            </a:r>
            <a:r>
              <a:rPr lang="en-US" sz="2600" b="1" dirty="0" err="1">
                <a:solidFill>
                  <a:srgbClr val="7030A0"/>
                </a:solidFill>
              </a:rPr>
              <a:t>berukuran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lebih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kecil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dari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benda</a:t>
            </a:r>
            <a:r>
              <a:rPr lang="en-US" sz="2600" b="1" dirty="0">
                <a:solidFill>
                  <a:srgbClr val="7030A0"/>
                </a:solidFill>
              </a:rPr>
              <a:t> yang </a:t>
            </a:r>
            <a:r>
              <a:rPr lang="en-US" sz="2600" b="1" dirty="0" err="1">
                <a:solidFill>
                  <a:srgbClr val="7030A0"/>
                </a:solidFill>
              </a:rPr>
              <a:t>akan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dihitung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luasnya</a:t>
            </a:r>
            <a:r>
              <a:rPr lang="en-US" sz="2600" b="1" dirty="0">
                <a:solidFill>
                  <a:srgbClr val="008080"/>
                </a:solidFill>
              </a:rPr>
              <a:t>.</a:t>
            </a:r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2239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07954DFF-0AF5-B6D0-D411-4855DFDE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0357" y="634098"/>
            <a:ext cx="61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Cara </a:t>
            </a:r>
            <a:r>
              <a:rPr lang="en-US" sz="2800" b="1" dirty="0" err="1">
                <a:solidFill>
                  <a:srgbClr val="002060"/>
                </a:solidFill>
              </a:rPr>
              <a:t>Mengukur</a:t>
            </a:r>
            <a:r>
              <a:rPr lang="en-US" sz="2800" b="1" dirty="0">
                <a:solidFill>
                  <a:srgbClr val="002060"/>
                </a:solidFill>
              </a:rPr>
              <a:t> :</a:t>
            </a:r>
          </a:p>
          <a:p>
            <a:pPr>
              <a:tabLst>
                <a:tab pos="0" algn="l"/>
              </a:tabLst>
            </a:pPr>
            <a:r>
              <a:rPr lang="en-US" sz="2800" b="1" dirty="0" err="1">
                <a:solidFill>
                  <a:srgbClr val="FF0066"/>
                </a:solidFill>
              </a:rPr>
              <a:t>Menutup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seluruh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permukaan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benda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tanpa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celah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dan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tindih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47D3-7934-57F0-EB89-1AFA916A1C49}"/>
              </a:ext>
            </a:extLst>
          </p:cNvPr>
          <p:cNvGrpSpPr/>
          <p:nvPr/>
        </p:nvGrpSpPr>
        <p:grpSpPr>
          <a:xfrm>
            <a:off x="2708803" y="3576888"/>
            <a:ext cx="5124679" cy="812741"/>
            <a:chOff x="644461" y="1843172"/>
            <a:chExt cx="4503603" cy="6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7DCB9EF-C210-38DF-A875-DF627216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75E6CA1-CE03-CC14-E02D-C44DE9D266C0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41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70C0"/>
                  </a:solidFill>
                </a:rPr>
                <a:t>Perhatikan contoh berikut.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8439" y="139675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955F24-346F-32DA-A471-439230116775}"/>
              </a:ext>
            </a:extLst>
          </p:cNvPr>
          <p:cNvSpPr txBox="1"/>
          <p:nvPr/>
        </p:nvSpPr>
        <p:spPr>
          <a:xfrm>
            <a:off x="2095732" y="2234147"/>
            <a:ext cx="5871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benda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juga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diukur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luasnya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satuan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berbeda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Click="0" advTm="29395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43E1E4-EEBA-13BB-BCCC-ABECB1580811}"/>
              </a:ext>
            </a:extLst>
          </p:cNvPr>
          <p:cNvSpPr txBox="1"/>
          <p:nvPr/>
        </p:nvSpPr>
        <p:spPr>
          <a:xfrm>
            <a:off x="5943598" y="750942"/>
            <a:ext cx="30445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Permukaan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meja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siswa</a:t>
            </a:r>
            <a:r>
              <a:rPr lang="en-US" sz="2500" b="1" dirty="0">
                <a:solidFill>
                  <a:srgbClr val="002060"/>
                </a:solidFill>
              </a:rPr>
              <a:t> pada </a:t>
            </a:r>
            <a:r>
              <a:rPr lang="en-US" sz="2500" b="1" dirty="0" err="1">
                <a:solidFill>
                  <a:srgbClr val="002060"/>
                </a:solidFill>
              </a:rPr>
              <a:t>gambar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dapat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ditutupi</a:t>
            </a:r>
            <a:r>
              <a:rPr lang="en-US" sz="2500" b="1" dirty="0">
                <a:solidFill>
                  <a:srgbClr val="FF0066"/>
                </a:solidFill>
              </a:rPr>
              <a:t> oleh 8 </a:t>
            </a:r>
            <a:r>
              <a:rPr lang="en-US" sz="2500" b="1" dirty="0" err="1">
                <a:solidFill>
                  <a:srgbClr val="FF0066"/>
                </a:solidFill>
              </a:rPr>
              <a:t>buku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tulis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>
                <a:solidFill>
                  <a:srgbClr val="002060"/>
                </a:solidFill>
              </a:rPr>
              <a:t>yang </a:t>
            </a:r>
            <a:r>
              <a:rPr lang="en-US" sz="2500" b="1" dirty="0" err="1">
                <a:solidFill>
                  <a:srgbClr val="002060"/>
                </a:solidFill>
              </a:rPr>
              <a:t>disusun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tanpa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celah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>
                <a:solidFill>
                  <a:srgbClr val="002060"/>
                </a:solidFill>
              </a:rPr>
              <a:t>dan </a:t>
            </a:r>
            <a:r>
              <a:rPr lang="en-US" sz="2500" b="1" dirty="0" err="1">
                <a:solidFill>
                  <a:srgbClr val="FFC000"/>
                </a:solidFill>
              </a:rPr>
              <a:t>tidak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saling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tindih</a:t>
            </a:r>
            <a:r>
              <a:rPr lang="en-US" sz="25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3299CBF4-A9F5-50DE-20FF-7EE5895E9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5" y="476334"/>
            <a:ext cx="4888123" cy="2617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5797A9-C078-AF71-9D9A-A63EE4E9F081}"/>
              </a:ext>
            </a:extLst>
          </p:cNvPr>
          <p:cNvSpPr txBox="1"/>
          <p:nvPr/>
        </p:nvSpPr>
        <p:spPr>
          <a:xfrm>
            <a:off x="753668" y="3358188"/>
            <a:ext cx="479145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</a:rPr>
              <a:t>Buku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tulis</a:t>
            </a:r>
            <a:r>
              <a:rPr lang="en-US" sz="2500" b="1" dirty="0">
                <a:solidFill>
                  <a:srgbClr val="002060"/>
                </a:solidFill>
              </a:rPr>
              <a:t> yang </a:t>
            </a:r>
            <a:r>
              <a:rPr lang="en-US" sz="2500" b="1" dirty="0" err="1">
                <a:solidFill>
                  <a:srgbClr val="002060"/>
                </a:solidFill>
              </a:rPr>
              <a:t>digunakan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chemeClr val="accent2">
                    <a:lumMod val="75000"/>
                  </a:schemeClr>
                </a:solidFill>
              </a:rPr>
              <a:t>sama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2">
                    <a:lumMod val="75000"/>
                  </a:schemeClr>
                </a:solidFill>
              </a:rPr>
              <a:t>besar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500" b="1" dirty="0">
                <a:solidFill>
                  <a:srgbClr val="002060"/>
                </a:solidFill>
              </a:rPr>
              <a:t>Jadi, </a:t>
            </a:r>
            <a:r>
              <a:rPr lang="en-US" sz="2500" b="1" dirty="0" err="1">
                <a:solidFill>
                  <a:srgbClr val="002060"/>
                </a:solidFill>
              </a:rPr>
              <a:t>luas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permukaan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meja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siswa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tersebut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adalah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008080"/>
                </a:solidFill>
              </a:rPr>
              <a:t>8 </a:t>
            </a:r>
            <a:r>
              <a:rPr lang="en-US" sz="2500" b="1" dirty="0" err="1">
                <a:solidFill>
                  <a:srgbClr val="008080"/>
                </a:solidFill>
              </a:rPr>
              <a:t>buku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tulis</a:t>
            </a:r>
            <a:r>
              <a:rPr lang="en-US" sz="25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67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CE6AF2-7C2F-B663-EA39-7B36118C3EA5}"/>
              </a:ext>
            </a:extLst>
          </p:cNvPr>
          <p:cNvSpPr txBox="1"/>
          <p:nvPr/>
        </p:nvSpPr>
        <p:spPr>
          <a:xfrm>
            <a:off x="5943598" y="750942"/>
            <a:ext cx="30445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Selanjutnya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permukaan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meja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siswa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diukur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kembali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chemeClr val="accent4"/>
                </a:solidFill>
              </a:rPr>
              <a:t>dengan</a:t>
            </a:r>
            <a:r>
              <a:rPr lang="en-US" sz="2500" b="1" dirty="0">
                <a:solidFill>
                  <a:schemeClr val="accent4"/>
                </a:solidFill>
              </a:rPr>
              <a:t> </a:t>
            </a:r>
            <a:r>
              <a:rPr lang="en-US" sz="2500" b="1" dirty="0" err="1">
                <a:solidFill>
                  <a:schemeClr val="accent4"/>
                </a:solidFill>
              </a:rPr>
              <a:t>satuan</a:t>
            </a:r>
            <a:r>
              <a:rPr lang="en-US" sz="2500" b="1" dirty="0">
                <a:solidFill>
                  <a:schemeClr val="accent4"/>
                </a:solidFill>
              </a:rPr>
              <a:t> yang </a:t>
            </a:r>
            <a:r>
              <a:rPr lang="en-US" sz="2500" b="1" dirty="0" err="1">
                <a:solidFill>
                  <a:schemeClr val="accent4"/>
                </a:solidFill>
              </a:rPr>
              <a:t>berbeda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yaitu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dengan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menggunakan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amplop</a:t>
            </a:r>
            <a:r>
              <a:rPr lang="en-US" sz="2500" b="1" dirty="0">
                <a:solidFill>
                  <a:srgbClr val="FF0066"/>
                </a:solidFill>
              </a:rPr>
              <a:t> yang </a:t>
            </a:r>
            <a:r>
              <a:rPr lang="en-US" sz="2500" b="1" dirty="0" err="1">
                <a:solidFill>
                  <a:srgbClr val="FF0066"/>
                </a:solidFill>
              </a:rPr>
              <a:t>sama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besar</a:t>
            </a:r>
            <a:r>
              <a:rPr lang="en-US" sz="25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68E438-A909-0C5E-5418-FE6228F4E339}"/>
              </a:ext>
            </a:extLst>
          </p:cNvPr>
          <p:cNvSpPr txBox="1"/>
          <p:nvPr/>
        </p:nvSpPr>
        <p:spPr>
          <a:xfrm>
            <a:off x="577022" y="3345832"/>
            <a:ext cx="479145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</a:rPr>
              <a:t>Dengan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menggunakan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amplop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luas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permukaan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meja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siswa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adalah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008080"/>
                </a:solidFill>
              </a:rPr>
              <a:t>16 </a:t>
            </a:r>
            <a:r>
              <a:rPr lang="en-US" sz="2500" b="1" dirty="0" err="1">
                <a:solidFill>
                  <a:srgbClr val="008080"/>
                </a:solidFill>
              </a:rPr>
              <a:t>amplop</a:t>
            </a:r>
            <a:r>
              <a:rPr lang="en-US" sz="2500" b="1" dirty="0">
                <a:solidFill>
                  <a:srgbClr val="008080"/>
                </a:solidFill>
              </a:rPr>
              <a:t>.</a:t>
            </a:r>
            <a:r>
              <a:rPr lang="en-US" sz="2500" dirty="0"/>
              <a:t> </a:t>
            </a:r>
            <a:endParaRPr lang="en-US" sz="25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904598C2-6C07-55D8-44B4-5C667AA80A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" y="497586"/>
            <a:ext cx="4791456" cy="25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Pola Gambar dan Pola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Bilangan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68459"/>
            <a:ext cx="7669516" cy="1003291"/>
            <a:chOff x="295276" y="214296"/>
            <a:chExt cx="5237240" cy="10032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27104" y="267070"/>
              <a:ext cx="4905412" cy="950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Pola Gambar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Membesar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Mengecil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1010" y="2463714"/>
            <a:ext cx="39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Pola </a:t>
            </a:r>
            <a:r>
              <a:rPr lang="en-US" sz="2800" b="1" dirty="0" err="1">
                <a:solidFill>
                  <a:srgbClr val="FF0066"/>
                </a:solidFill>
              </a:rPr>
              <a:t>gambar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susunan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yang </a:t>
            </a:r>
            <a:r>
              <a:rPr lang="en-US" sz="2800" dirty="0" err="1"/>
              <a:t>berulang</a:t>
            </a:r>
            <a:r>
              <a:rPr lang="en-US" sz="2800" dirty="0"/>
              <a:t> dan </a:t>
            </a:r>
            <a:r>
              <a:rPr lang="en-US" sz="2800" dirty="0" err="1"/>
              <a:t>teratur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C85F8A-4E7E-24F9-EF05-899A947E3563}"/>
              </a:ext>
            </a:extLst>
          </p:cNvPr>
          <p:cNvSpPr txBox="1"/>
          <p:nvPr/>
        </p:nvSpPr>
        <p:spPr>
          <a:xfrm>
            <a:off x="535458" y="265552"/>
            <a:ext cx="5854951" cy="12464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66"/>
                </a:solidFill>
              </a:rPr>
              <a:t>Luas </a:t>
            </a:r>
            <a:r>
              <a:rPr lang="en-US" sz="2500" b="1" dirty="0" err="1">
                <a:solidFill>
                  <a:srgbClr val="FF0066"/>
                </a:solidFill>
              </a:rPr>
              <a:t>suatu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benda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>
                <a:solidFill>
                  <a:srgbClr val="002060"/>
                </a:solidFill>
              </a:rPr>
              <a:t>juga </a:t>
            </a:r>
            <a:r>
              <a:rPr lang="en-US" sz="2500" b="1" dirty="0" err="1">
                <a:solidFill>
                  <a:srgbClr val="002060"/>
                </a:solidFill>
              </a:rPr>
              <a:t>dapat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dibandingkan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jika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diukur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menggunakan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92D050"/>
                </a:solidFill>
              </a:rPr>
              <a:t>satuan</a:t>
            </a:r>
            <a:r>
              <a:rPr lang="en-US" sz="2500" b="1" dirty="0">
                <a:solidFill>
                  <a:srgbClr val="92D050"/>
                </a:solidFill>
              </a:rPr>
              <a:t> </a:t>
            </a:r>
            <a:r>
              <a:rPr lang="en-US" sz="2500" b="1" dirty="0" err="1">
                <a:solidFill>
                  <a:srgbClr val="92D050"/>
                </a:solidFill>
              </a:rPr>
              <a:t>tak</a:t>
            </a:r>
            <a:r>
              <a:rPr lang="en-US" sz="2500" b="1" dirty="0">
                <a:solidFill>
                  <a:srgbClr val="92D050"/>
                </a:solidFill>
              </a:rPr>
              <a:t> </a:t>
            </a:r>
            <a:r>
              <a:rPr lang="en-US" sz="2500" b="1" dirty="0" err="1">
                <a:solidFill>
                  <a:srgbClr val="92D050"/>
                </a:solidFill>
              </a:rPr>
              <a:t>baku</a:t>
            </a:r>
            <a:r>
              <a:rPr lang="en-US" sz="2500" b="1" dirty="0">
                <a:solidFill>
                  <a:srgbClr val="92D050"/>
                </a:solidFill>
              </a:rPr>
              <a:t> yang </a:t>
            </a:r>
            <a:r>
              <a:rPr lang="en-US" sz="2500" b="1" dirty="0" err="1">
                <a:solidFill>
                  <a:srgbClr val="92D050"/>
                </a:solidFill>
              </a:rPr>
              <a:t>sama</a:t>
            </a:r>
            <a:r>
              <a:rPr lang="en-US" sz="2500" b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7BA45E6-D7E5-6552-E6A2-196BDC6E6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8" y="1799984"/>
            <a:ext cx="4469892" cy="2692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C1E523-039E-8FFF-A835-9AB9391EF197}"/>
              </a:ext>
            </a:extLst>
          </p:cNvPr>
          <p:cNvSpPr txBox="1"/>
          <p:nvPr/>
        </p:nvSpPr>
        <p:spPr>
          <a:xfrm>
            <a:off x="5937537" y="1561318"/>
            <a:ext cx="3044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Setelah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mengukur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meja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siswa</a:t>
            </a:r>
            <a:r>
              <a:rPr lang="en-US" sz="2500" b="1" dirty="0">
                <a:solidFill>
                  <a:srgbClr val="002060"/>
                </a:solidFill>
              </a:rPr>
              <a:t>,  </a:t>
            </a:r>
            <a:r>
              <a:rPr lang="en-US" sz="2500" b="1" dirty="0" err="1">
                <a:solidFill>
                  <a:srgbClr val="002060"/>
                </a:solidFill>
              </a:rPr>
              <a:t>meja</a:t>
            </a:r>
            <a:r>
              <a:rPr lang="en-US" sz="2500" b="1" dirty="0">
                <a:solidFill>
                  <a:srgbClr val="002060"/>
                </a:solidFill>
              </a:rPr>
              <a:t> guru </a:t>
            </a:r>
            <a:r>
              <a:rPr lang="en-US" sz="2500" b="1" dirty="0" err="1">
                <a:solidFill>
                  <a:srgbClr val="002060"/>
                </a:solidFill>
              </a:rPr>
              <a:t>diukur</a:t>
            </a:r>
            <a:r>
              <a:rPr lang="en-US" sz="2500" b="1" dirty="0">
                <a:solidFill>
                  <a:srgbClr val="002060"/>
                </a:solidFill>
              </a:rPr>
              <a:t> juga </a:t>
            </a:r>
            <a:r>
              <a:rPr lang="en-US" sz="2500" b="1" dirty="0" err="1">
                <a:solidFill>
                  <a:srgbClr val="002060"/>
                </a:solidFill>
              </a:rPr>
              <a:t>dengan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menggunakan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buku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tulis</a:t>
            </a:r>
            <a:r>
              <a:rPr lang="en-US" sz="2500" b="1" dirty="0">
                <a:solidFill>
                  <a:srgbClr val="FF0066"/>
                </a:solidFill>
              </a:rPr>
              <a:t> yang </a:t>
            </a:r>
            <a:r>
              <a:rPr lang="en-US" sz="2500" b="1" dirty="0" err="1">
                <a:solidFill>
                  <a:srgbClr val="FF0066"/>
                </a:solidFill>
              </a:rPr>
              <a:t>sama</a:t>
            </a:r>
            <a:r>
              <a:rPr lang="en-US" sz="2500" b="1" dirty="0">
                <a:solidFill>
                  <a:srgbClr val="002060"/>
                </a:solidFill>
              </a:rPr>
              <a:t>. Luas </a:t>
            </a:r>
            <a:r>
              <a:rPr lang="en-US" sz="2500" b="1" dirty="0" err="1">
                <a:solidFill>
                  <a:srgbClr val="002060"/>
                </a:solidFill>
              </a:rPr>
              <a:t>meja</a:t>
            </a:r>
            <a:r>
              <a:rPr lang="en-US" sz="2500" b="1" dirty="0">
                <a:solidFill>
                  <a:srgbClr val="002060"/>
                </a:solidFill>
              </a:rPr>
              <a:t> guru </a:t>
            </a:r>
            <a:r>
              <a:rPr lang="en-US" sz="2500" b="1" dirty="0" err="1">
                <a:solidFill>
                  <a:srgbClr val="002060"/>
                </a:solidFill>
              </a:rPr>
              <a:t>adalah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008080"/>
                </a:solidFill>
              </a:rPr>
              <a:t>12 </a:t>
            </a:r>
            <a:r>
              <a:rPr lang="en-US" sz="2500" b="1" dirty="0" err="1">
                <a:solidFill>
                  <a:srgbClr val="008080"/>
                </a:solidFill>
              </a:rPr>
              <a:t>buku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tulis</a:t>
            </a:r>
            <a:r>
              <a:rPr lang="en-US" sz="2500" b="1" dirty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58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956DCA1-2AEA-1555-C1B1-90404ACC8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9" y="1015096"/>
            <a:ext cx="3464245" cy="2086943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1361E6AD-3BB4-7C3A-02DF-7B9C0111BB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88" y="1219288"/>
            <a:ext cx="3496246" cy="1872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271715-2C4E-35AE-24E2-A88AE5B7C804}"/>
              </a:ext>
            </a:extLst>
          </p:cNvPr>
          <p:cNvSpPr txBox="1"/>
          <p:nvPr/>
        </p:nvSpPr>
        <p:spPr>
          <a:xfrm>
            <a:off x="5173734" y="2797203"/>
            <a:ext cx="31028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8080"/>
                </a:solidFill>
              </a:rPr>
              <a:t>Luas </a:t>
            </a:r>
            <a:r>
              <a:rPr lang="en-US" sz="2500" b="1" dirty="0" err="1">
                <a:solidFill>
                  <a:srgbClr val="008080"/>
                </a:solidFill>
              </a:rPr>
              <a:t>meja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siswa</a:t>
            </a:r>
            <a:r>
              <a:rPr lang="en-US" sz="2500" b="1" dirty="0">
                <a:solidFill>
                  <a:srgbClr val="008080"/>
                </a:solidFill>
              </a:rPr>
              <a:t> 8 </a:t>
            </a:r>
            <a:r>
              <a:rPr lang="en-US" sz="2500" b="1" dirty="0" err="1">
                <a:solidFill>
                  <a:srgbClr val="008080"/>
                </a:solidFill>
              </a:rPr>
              <a:t>buku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tulis</a:t>
            </a:r>
            <a:r>
              <a:rPr lang="en-US" sz="25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FBA487-2E39-9593-02FE-F982A32040B4}"/>
              </a:ext>
            </a:extLst>
          </p:cNvPr>
          <p:cNvSpPr txBox="1"/>
          <p:nvPr/>
        </p:nvSpPr>
        <p:spPr>
          <a:xfrm>
            <a:off x="1445359" y="3763038"/>
            <a:ext cx="62532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solidFill>
                  <a:srgbClr val="008080"/>
                </a:solidFill>
              </a:rPr>
              <a:t>Sehingga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dapat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diketahui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bahwa</a:t>
            </a:r>
            <a:r>
              <a:rPr lang="en-US" sz="2500" b="1" dirty="0">
                <a:solidFill>
                  <a:srgbClr val="FF0066"/>
                </a:solidFill>
              </a:rPr>
              <a:t>, </a:t>
            </a:r>
            <a:r>
              <a:rPr lang="en-US" sz="2500" b="1" dirty="0" err="1">
                <a:solidFill>
                  <a:srgbClr val="FF0066"/>
                </a:solidFill>
              </a:rPr>
              <a:t>meja</a:t>
            </a:r>
            <a:r>
              <a:rPr lang="en-US" sz="2500" b="1" dirty="0">
                <a:solidFill>
                  <a:srgbClr val="FF0066"/>
                </a:solidFill>
              </a:rPr>
              <a:t> guru </a:t>
            </a:r>
            <a:r>
              <a:rPr lang="en-US" sz="2500" b="1" dirty="0" err="1">
                <a:solidFill>
                  <a:srgbClr val="FF0066"/>
                </a:solidFill>
              </a:rPr>
              <a:t>lebih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luas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daripada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meja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siswa</a:t>
            </a:r>
            <a:r>
              <a:rPr lang="en-US" sz="25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32D7C7-1C3C-52E4-BC81-C2851F164DFB}"/>
              </a:ext>
            </a:extLst>
          </p:cNvPr>
          <p:cNvSpPr txBox="1"/>
          <p:nvPr/>
        </p:nvSpPr>
        <p:spPr>
          <a:xfrm>
            <a:off x="848434" y="2805015"/>
            <a:ext cx="31028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8080"/>
                </a:solidFill>
              </a:rPr>
              <a:t>Luas </a:t>
            </a:r>
            <a:r>
              <a:rPr lang="en-US" sz="2500" b="1" dirty="0" err="1">
                <a:solidFill>
                  <a:srgbClr val="008080"/>
                </a:solidFill>
              </a:rPr>
              <a:t>meja</a:t>
            </a:r>
            <a:r>
              <a:rPr lang="en-US" sz="2500" b="1" dirty="0">
                <a:solidFill>
                  <a:srgbClr val="008080"/>
                </a:solidFill>
              </a:rPr>
              <a:t> guru 12 </a:t>
            </a:r>
            <a:r>
              <a:rPr lang="en-US" sz="2500" b="1" dirty="0" err="1">
                <a:solidFill>
                  <a:srgbClr val="008080"/>
                </a:solidFill>
              </a:rPr>
              <a:t>buku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tulis</a:t>
            </a:r>
            <a:r>
              <a:rPr lang="en-US" sz="25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79CEBF-C662-B3C6-F5BB-80982D0D299A}"/>
              </a:ext>
            </a:extLst>
          </p:cNvPr>
          <p:cNvSpPr txBox="1"/>
          <p:nvPr/>
        </p:nvSpPr>
        <p:spPr>
          <a:xfrm>
            <a:off x="389048" y="272263"/>
            <a:ext cx="3102832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</a:rPr>
              <a:t>Membandingkan</a:t>
            </a:r>
            <a:endParaRPr lang="en-US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0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C1E523-039E-8FFF-A835-9AB9391EF197}"/>
              </a:ext>
            </a:extLst>
          </p:cNvPr>
          <p:cNvSpPr txBox="1"/>
          <p:nvPr/>
        </p:nvSpPr>
        <p:spPr>
          <a:xfrm>
            <a:off x="5652120" y="1108661"/>
            <a:ext cx="3044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400" b="1" dirty="0" err="1">
                <a:solidFill>
                  <a:srgbClr val="002060"/>
                </a:solidFill>
              </a:rPr>
              <a:t>Meja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belajar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diukur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luasnya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dengan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kertas</a:t>
            </a:r>
            <a:r>
              <a:rPr lang="en-US" sz="2400" b="1" dirty="0">
                <a:solidFill>
                  <a:srgbClr val="FF0066"/>
                </a:solidFill>
              </a:rPr>
              <a:t> origami. </a:t>
            </a:r>
            <a:r>
              <a:rPr lang="en-US" sz="2400" b="1" dirty="0">
                <a:solidFill>
                  <a:srgbClr val="002060"/>
                </a:solidFill>
              </a:rPr>
              <a:t>Luas </a:t>
            </a:r>
            <a:r>
              <a:rPr lang="en-US" sz="2400" b="1" dirty="0" err="1">
                <a:solidFill>
                  <a:srgbClr val="002060"/>
                </a:solidFill>
              </a:rPr>
              <a:t>meja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belajar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tersebut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adalah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12 </a:t>
            </a:r>
            <a:r>
              <a:rPr lang="en-US" sz="2400" b="1" dirty="0" err="1">
                <a:solidFill>
                  <a:srgbClr val="008080"/>
                </a:solidFill>
              </a:rPr>
              <a:t>kertas</a:t>
            </a:r>
            <a:r>
              <a:rPr lang="en-US" sz="2400" b="1" dirty="0">
                <a:solidFill>
                  <a:srgbClr val="008080"/>
                </a:solidFill>
              </a:rPr>
              <a:t> origami.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323B33E-F470-7553-BE41-22C3BC3D6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2" y="699542"/>
            <a:ext cx="4388012" cy="2758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9EB0D1-8382-D6B8-2B5C-1F4DBC397BB6}"/>
              </a:ext>
            </a:extLst>
          </p:cNvPr>
          <p:cNvSpPr txBox="1"/>
          <p:nvPr/>
        </p:nvSpPr>
        <p:spPr>
          <a:xfrm>
            <a:off x="716822" y="3767458"/>
            <a:ext cx="7687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Luas </a:t>
            </a:r>
            <a:r>
              <a:rPr lang="en-US" sz="2400" b="1" dirty="0" err="1">
                <a:solidFill>
                  <a:srgbClr val="002060"/>
                </a:solidFill>
              </a:rPr>
              <a:t>meja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belajar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tidak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dapat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dibandingkan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dengan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meja</a:t>
            </a:r>
            <a:r>
              <a:rPr lang="en-US" sz="2400" b="1" dirty="0">
                <a:solidFill>
                  <a:srgbClr val="002060"/>
                </a:solidFill>
              </a:rPr>
              <a:t> guru </a:t>
            </a:r>
            <a:r>
              <a:rPr lang="en-US" sz="2400" b="1" dirty="0" err="1">
                <a:solidFill>
                  <a:srgbClr val="002060"/>
                </a:solidFill>
              </a:rPr>
              <a:t>karena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menggunakan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satuan</a:t>
            </a:r>
            <a:r>
              <a:rPr lang="en-US" sz="2400" b="1" dirty="0">
                <a:solidFill>
                  <a:srgbClr val="7030A0"/>
                </a:solidFill>
              </a:rPr>
              <a:t> yang </a:t>
            </a:r>
            <a:r>
              <a:rPr lang="en-US" sz="2400" b="1" dirty="0" err="1">
                <a:solidFill>
                  <a:srgbClr val="7030A0"/>
                </a:solidFill>
              </a:rPr>
              <a:t>berbeda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1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A187DA90-6994-B8FB-B397-FE48C92B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674" y="1212496"/>
            <a:ext cx="4513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200" b="1" dirty="0">
                <a:solidFill>
                  <a:srgbClr val="FF0066"/>
                </a:solidFill>
              </a:rPr>
              <a:t>Luas </a:t>
            </a:r>
            <a:r>
              <a:rPr lang="en-US" sz="2200" b="1" dirty="0" err="1">
                <a:solidFill>
                  <a:srgbClr val="FF0066"/>
                </a:solidFill>
              </a:rPr>
              <a:t>bangun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datar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adalah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besar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daerah</a:t>
            </a:r>
            <a:r>
              <a:rPr lang="en-US" sz="2200" b="1" dirty="0">
                <a:solidFill>
                  <a:srgbClr val="FFC000"/>
                </a:solidFill>
              </a:rPr>
              <a:t> di </a:t>
            </a:r>
            <a:r>
              <a:rPr lang="en-US" sz="2200" b="1" dirty="0" err="1">
                <a:solidFill>
                  <a:srgbClr val="FFC000"/>
                </a:solidFill>
              </a:rPr>
              <a:t>dalam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bangun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datar</a:t>
            </a:r>
            <a:r>
              <a:rPr lang="en-US" sz="2200" b="1" dirty="0">
                <a:solidFill>
                  <a:srgbClr val="002060"/>
                </a:solidFill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47D3-7934-57F0-EB89-1AFA916A1C49}"/>
              </a:ext>
            </a:extLst>
          </p:cNvPr>
          <p:cNvGrpSpPr/>
          <p:nvPr/>
        </p:nvGrpSpPr>
        <p:grpSpPr>
          <a:xfrm>
            <a:off x="4886305" y="1322125"/>
            <a:ext cx="4051123" cy="631781"/>
            <a:chOff x="644461" y="1843172"/>
            <a:chExt cx="4503603" cy="6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7DCB9EF-C210-38DF-A875-DF627216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75E6CA1-CE03-CC14-E02D-C44DE9D266C0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37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500" b="1" dirty="0">
                  <a:solidFill>
                    <a:srgbClr val="0070C0"/>
                  </a:solidFill>
                </a:rPr>
                <a:t>Perhatikan contoh berikut.</a:t>
              </a:r>
              <a:endParaRPr lang="en-US" sz="25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39DA9D64-3765-8282-BF1C-1133917C7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7471"/>
              </p:ext>
            </p:extLst>
          </p:nvPr>
        </p:nvGraphicFramePr>
        <p:xfrm>
          <a:off x="676145" y="2322903"/>
          <a:ext cx="2068796" cy="185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199">
                  <a:extLst>
                    <a:ext uri="{9D8B030D-6E8A-4147-A177-3AD203B41FA5}">
                      <a16:colId xmlns:a16="http://schemas.microsoft.com/office/drawing/2014/main" xmlns="" val="3204818457"/>
                    </a:ext>
                  </a:extLst>
                </a:gridCol>
                <a:gridCol w="517199">
                  <a:extLst>
                    <a:ext uri="{9D8B030D-6E8A-4147-A177-3AD203B41FA5}">
                      <a16:colId xmlns:a16="http://schemas.microsoft.com/office/drawing/2014/main" xmlns="" val="2922364389"/>
                    </a:ext>
                  </a:extLst>
                </a:gridCol>
                <a:gridCol w="517199">
                  <a:extLst>
                    <a:ext uri="{9D8B030D-6E8A-4147-A177-3AD203B41FA5}">
                      <a16:colId xmlns:a16="http://schemas.microsoft.com/office/drawing/2014/main" xmlns="" val="4247201561"/>
                    </a:ext>
                  </a:extLst>
                </a:gridCol>
                <a:gridCol w="517199">
                  <a:extLst>
                    <a:ext uri="{9D8B030D-6E8A-4147-A177-3AD203B41FA5}">
                      <a16:colId xmlns:a16="http://schemas.microsoft.com/office/drawing/2014/main" xmlns="" val="3905391180"/>
                    </a:ext>
                  </a:extLst>
                </a:gridCol>
              </a:tblGrid>
              <a:tr h="4645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699250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252244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54793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7903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2E8DDC9-0DA0-A083-6C1E-E9AEABCD4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57437"/>
              </p:ext>
            </p:extLst>
          </p:nvPr>
        </p:nvGraphicFramePr>
        <p:xfrm>
          <a:off x="3114545" y="2322903"/>
          <a:ext cx="2068796" cy="185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199">
                  <a:extLst>
                    <a:ext uri="{9D8B030D-6E8A-4147-A177-3AD203B41FA5}">
                      <a16:colId xmlns:a16="http://schemas.microsoft.com/office/drawing/2014/main" xmlns="" val="3204818457"/>
                    </a:ext>
                  </a:extLst>
                </a:gridCol>
                <a:gridCol w="517199">
                  <a:extLst>
                    <a:ext uri="{9D8B030D-6E8A-4147-A177-3AD203B41FA5}">
                      <a16:colId xmlns:a16="http://schemas.microsoft.com/office/drawing/2014/main" xmlns="" val="2922364389"/>
                    </a:ext>
                  </a:extLst>
                </a:gridCol>
                <a:gridCol w="517199">
                  <a:extLst>
                    <a:ext uri="{9D8B030D-6E8A-4147-A177-3AD203B41FA5}">
                      <a16:colId xmlns:a16="http://schemas.microsoft.com/office/drawing/2014/main" xmlns="" val="4247201561"/>
                    </a:ext>
                  </a:extLst>
                </a:gridCol>
                <a:gridCol w="517199">
                  <a:extLst>
                    <a:ext uri="{9D8B030D-6E8A-4147-A177-3AD203B41FA5}">
                      <a16:colId xmlns:a16="http://schemas.microsoft.com/office/drawing/2014/main" xmlns="" val="3905391180"/>
                    </a:ext>
                  </a:extLst>
                </a:gridCol>
              </a:tblGrid>
              <a:tr h="4645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65699250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2252244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9554793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</a:t>
                      </a: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7903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75BBD8-A5B9-5BE0-3FE5-5A616B1C6469}"/>
              </a:ext>
            </a:extLst>
          </p:cNvPr>
          <p:cNvSpPr txBox="1"/>
          <p:nvPr/>
        </p:nvSpPr>
        <p:spPr>
          <a:xfrm>
            <a:off x="1423554" y="4229095"/>
            <a:ext cx="57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9FD38D-BF10-9D95-78BF-53CC2101D8D2}"/>
              </a:ext>
            </a:extLst>
          </p:cNvPr>
          <p:cNvSpPr txBox="1"/>
          <p:nvPr/>
        </p:nvSpPr>
        <p:spPr>
          <a:xfrm>
            <a:off x="3886199" y="4225279"/>
            <a:ext cx="57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DCA87F-D59E-E583-5C3D-5D2252C78B6B}"/>
              </a:ext>
            </a:extLst>
          </p:cNvPr>
          <p:cNvSpPr txBox="1"/>
          <p:nvPr/>
        </p:nvSpPr>
        <p:spPr>
          <a:xfrm>
            <a:off x="5391526" y="2167023"/>
            <a:ext cx="33659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200" b="1" dirty="0"/>
              <a:t>Luas </a:t>
            </a:r>
            <a:r>
              <a:rPr lang="en-US" sz="2200" b="1" dirty="0" err="1"/>
              <a:t>bangun</a:t>
            </a:r>
            <a:r>
              <a:rPr lang="en-US" sz="2200" b="1" dirty="0"/>
              <a:t> A </a:t>
            </a:r>
            <a:r>
              <a:rPr lang="en-US" sz="2200" b="1" dirty="0" err="1"/>
              <a:t>adalah</a:t>
            </a:r>
            <a:r>
              <a:rPr lang="en-US" sz="2200" b="1" dirty="0"/>
              <a:t> </a:t>
            </a:r>
          </a:p>
          <a:p>
            <a:pPr>
              <a:tabLst>
                <a:tab pos="0" algn="l"/>
              </a:tabLst>
            </a:pPr>
            <a:r>
              <a:rPr lang="en-US" sz="2200" b="1" dirty="0">
                <a:solidFill>
                  <a:srgbClr val="FFC000"/>
                </a:solidFill>
              </a:rPr>
              <a:t>4 </a:t>
            </a:r>
            <a:r>
              <a:rPr lang="en-US" sz="2200" b="1" dirty="0" err="1">
                <a:solidFill>
                  <a:srgbClr val="FFC000"/>
                </a:solidFill>
              </a:rPr>
              <a:t>petak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satuan</a:t>
            </a:r>
            <a:r>
              <a:rPr lang="en-US" sz="2200" b="1" dirty="0">
                <a:solidFill>
                  <a:srgbClr val="FFC000"/>
                </a:solidFill>
              </a:rPr>
              <a:t>. </a:t>
            </a:r>
          </a:p>
          <a:p>
            <a:pPr>
              <a:tabLst>
                <a:tab pos="0" algn="l"/>
              </a:tabLst>
            </a:pPr>
            <a:r>
              <a:rPr lang="en-US" sz="2200" b="1" dirty="0"/>
              <a:t>Luas </a:t>
            </a:r>
            <a:r>
              <a:rPr lang="en-US" sz="2200" b="1" dirty="0" err="1"/>
              <a:t>bangun</a:t>
            </a:r>
            <a:r>
              <a:rPr lang="en-US" sz="2200" b="1" dirty="0"/>
              <a:t> B </a:t>
            </a:r>
            <a:r>
              <a:rPr lang="en-US" sz="2200" b="1" dirty="0" err="1"/>
              <a:t>adalah</a:t>
            </a:r>
            <a:r>
              <a:rPr lang="en-US" sz="2200" b="1" dirty="0"/>
              <a:t> </a:t>
            </a:r>
          </a:p>
          <a:p>
            <a:pPr>
              <a:tabLst>
                <a:tab pos="0" algn="l"/>
              </a:tabLst>
            </a:pPr>
            <a:r>
              <a:rPr lang="en-US" sz="2200" b="1" dirty="0">
                <a:solidFill>
                  <a:srgbClr val="008080"/>
                </a:solidFill>
              </a:rPr>
              <a:t>6 </a:t>
            </a:r>
            <a:r>
              <a:rPr lang="en-US" sz="2200" b="1" dirty="0" err="1">
                <a:solidFill>
                  <a:srgbClr val="008080"/>
                </a:solidFill>
              </a:rPr>
              <a:t>petak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satuan</a:t>
            </a:r>
            <a:r>
              <a:rPr lang="en-US" sz="2200" b="1" dirty="0">
                <a:solidFill>
                  <a:srgbClr val="008080"/>
                </a:solidFill>
              </a:rPr>
              <a:t>. </a:t>
            </a:r>
          </a:p>
          <a:p>
            <a:pPr>
              <a:tabLst>
                <a:tab pos="0" algn="l"/>
              </a:tabLst>
            </a:pPr>
            <a:r>
              <a:rPr lang="en-US" sz="2200" b="1" dirty="0" err="1">
                <a:solidFill>
                  <a:srgbClr val="7030A0"/>
                </a:solidFill>
              </a:rPr>
              <a:t>Bangun</a:t>
            </a:r>
            <a:r>
              <a:rPr lang="en-US" sz="2200" b="1" dirty="0">
                <a:solidFill>
                  <a:srgbClr val="7030A0"/>
                </a:solidFill>
              </a:rPr>
              <a:t> B </a:t>
            </a:r>
            <a:r>
              <a:rPr lang="en-US" sz="2200" b="1" dirty="0" err="1">
                <a:solidFill>
                  <a:srgbClr val="7030A0"/>
                </a:solidFill>
              </a:rPr>
              <a:t>lebih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luas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dari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bangun</a:t>
            </a:r>
            <a:r>
              <a:rPr lang="en-US" sz="2200" b="1" dirty="0">
                <a:solidFill>
                  <a:srgbClr val="7030A0"/>
                </a:solidFill>
              </a:rPr>
              <a:t> 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DF33D2-B797-B119-C881-70215B36DA24}"/>
              </a:ext>
            </a:extLst>
          </p:cNvPr>
          <p:cNvSpPr txBox="1"/>
          <p:nvPr/>
        </p:nvSpPr>
        <p:spPr>
          <a:xfrm>
            <a:off x="636953" y="212385"/>
            <a:ext cx="5470312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Mengukur</a:t>
            </a:r>
            <a:r>
              <a:rPr lang="en-US" sz="2400" b="1" dirty="0">
                <a:solidFill>
                  <a:srgbClr val="002060"/>
                </a:solidFill>
              </a:rPr>
              <a:t> Luas </a:t>
            </a:r>
            <a:r>
              <a:rPr lang="en-US" sz="2400" b="1" dirty="0" err="1">
                <a:solidFill>
                  <a:srgbClr val="002060"/>
                </a:solidFill>
              </a:rPr>
              <a:t>Bangun</a:t>
            </a:r>
            <a:r>
              <a:rPr lang="en-US" sz="2400" b="1" dirty="0">
                <a:solidFill>
                  <a:srgbClr val="002060"/>
                </a:solidFill>
              </a:rPr>
              <a:t> Datar </a:t>
            </a:r>
            <a:r>
              <a:rPr lang="en-US" sz="2400" b="1" dirty="0" err="1">
                <a:solidFill>
                  <a:srgbClr val="002060"/>
                </a:solidFill>
              </a:rPr>
              <a:t>dengan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Satuan</a:t>
            </a:r>
            <a:r>
              <a:rPr lang="en-US" sz="2400" b="1" dirty="0">
                <a:solidFill>
                  <a:srgbClr val="002060"/>
                </a:solidFill>
              </a:rPr>
              <a:t> Tak Baku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023380"/>
      </p:ext>
    </p:extLst>
  </p:cSld>
  <p:clrMapOvr>
    <a:masterClrMapping/>
  </p:clrMapOvr>
  <p:transition advClick="0" advTm="29395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0E9B2E78-5E60-9BC2-BB25-3BCBA7B9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4" y="-164554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FBB7C6B5-35D1-F753-9019-E05E7DC15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31393"/>
              </p:ext>
            </p:extLst>
          </p:nvPr>
        </p:nvGraphicFramePr>
        <p:xfrm>
          <a:off x="793025" y="1591030"/>
          <a:ext cx="1886421" cy="1196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807">
                  <a:extLst>
                    <a:ext uri="{9D8B030D-6E8A-4147-A177-3AD203B41FA5}">
                      <a16:colId xmlns:a16="http://schemas.microsoft.com/office/drawing/2014/main" xmlns="" val="560760194"/>
                    </a:ext>
                  </a:extLst>
                </a:gridCol>
                <a:gridCol w="628807">
                  <a:extLst>
                    <a:ext uri="{9D8B030D-6E8A-4147-A177-3AD203B41FA5}">
                      <a16:colId xmlns:a16="http://schemas.microsoft.com/office/drawing/2014/main" xmlns="" val="4207220626"/>
                    </a:ext>
                  </a:extLst>
                </a:gridCol>
                <a:gridCol w="628807">
                  <a:extLst>
                    <a:ext uri="{9D8B030D-6E8A-4147-A177-3AD203B41FA5}">
                      <a16:colId xmlns:a16="http://schemas.microsoft.com/office/drawing/2014/main" xmlns="" val="1548209756"/>
                    </a:ext>
                  </a:extLst>
                </a:gridCol>
              </a:tblGrid>
              <a:tr h="598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776468"/>
                  </a:ext>
                </a:extLst>
              </a:tr>
              <a:tr h="598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4933310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xmlns="" id="{A735F183-A53B-3AF3-7638-DBD7DE14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02740"/>
              </p:ext>
            </p:extLst>
          </p:nvPr>
        </p:nvGraphicFramePr>
        <p:xfrm>
          <a:off x="791995" y="2980918"/>
          <a:ext cx="188366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944">
                  <a:extLst>
                    <a:ext uri="{9D8B030D-6E8A-4147-A177-3AD203B41FA5}">
                      <a16:colId xmlns:a16="http://schemas.microsoft.com/office/drawing/2014/main" xmlns="" val="427529533"/>
                    </a:ext>
                  </a:extLst>
                </a:gridCol>
                <a:gridCol w="313944">
                  <a:extLst>
                    <a:ext uri="{9D8B030D-6E8A-4147-A177-3AD203B41FA5}">
                      <a16:colId xmlns:a16="http://schemas.microsoft.com/office/drawing/2014/main" xmlns="" val="2437815861"/>
                    </a:ext>
                  </a:extLst>
                </a:gridCol>
                <a:gridCol w="313944">
                  <a:extLst>
                    <a:ext uri="{9D8B030D-6E8A-4147-A177-3AD203B41FA5}">
                      <a16:colId xmlns:a16="http://schemas.microsoft.com/office/drawing/2014/main" xmlns="" val="2379751896"/>
                    </a:ext>
                  </a:extLst>
                </a:gridCol>
                <a:gridCol w="313944">
                  <a:extLst>
                    <a:ext uri="{9D8B030D-6E8A-4147-A177-3AD203B41FA5}">
                      <a16:colId xmlns:a16="http://schemas.microsoft.com/office/drawing/2014/main" xmlns="" val="3544823785"/>
                    </a:ext>
                  </a:extLst>
                </a:gridCol>
                <a:gridCol w="313944">
                  <a:extLst>
                    <a:ext uri="{9D8B030D-6E8A-4147-A177-3AD203B41FA5}">
                      <a16:colId xmlns:a16="http://schemas.microsoft.com/office/drawing/2014/main" xmlns="" val="2123898093"/>
                    </a:ext>
                  </a:extLst>
                </a:gridCol>
                <a:gridCol w="313944">
                  <a:extLst>
                    <a:ext uri="{9D8B030D-6E8A-4147-A177-3AD203B41FA5}">
                      <a16:colId xmlns:a16="http://schemas.microsoft.com/office/drawing/2014/main" xmlns="" val="2893286548"/>
                    </a:ext>
                  </a:extLst>
                </a:gridCol>
              </a:tblGrid>
              <a:tr h="299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735631"/>
                  </a:ext>
                </a:extLst>
              </a:tr>
              <a:tr h="299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5911470"/>
                  </a:ext>
                </a:extLst>
              </a:tr>
              <a:tr h="299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906660"/>
                  </a:ext>
                </a:extLst>
              </a:tr>
              <a:tr h="299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15876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24E09C-B379-1C8C-5A75-A21C449DC243}"/>
              </a:ext>
            </a:extLst>
          </p:cNvPr>
          <p:cNvSpPr txBox="1"/>
          <p:nvPr/>
        </p:nvSpPr>
        <p:spPr>
          <a:xfrm>
            <a:off x="2742928" y="2131469"/>
            <a:ext cx="16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Luas = 6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petak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satuan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E33F85-356C-ADD8-C7C8-9D6BF2921A6C}"/>
              </a:ext>
            </a:extLst>
          </p:cNvPr>
          <p:cNvSpPr txBox="1"/>
          <p:nvPr/>
        </p:nvSpPr>
        <p:spPr>
          <a:xfrm>
            <a:off x="2657600" y="3774981"/>
            <a:ext cx="17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Luas = 24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petak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satuan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D5AE8-7240-0548-E0BF-17812794CD81}"/>
              </a:ext>
            </a:extLst>
          </p:cNvPr>
          <p:cNvSpPr txBox="1"/>
          <p:nvPr/>
        </p:nvSpPr>
        <p:spPr>
          <a:xfrm>
            <a:off x="4775035" y="1749127"/>
            <a:ext cx="440547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bangun</a:t>
            </a:r>
            <a:r>
              <a:rPr lang="en-US" sz="2400" dirty="0"/>
              <a:t> </a:t>
            </a:r>
            <a:r>
              <a:rPr lang="en-US" sz="2400" dirty="0" err="1"/>
              <a:t>datar</a:t>
            </a:r>
            <a:r>
              <a:rPr lang="en-US" sz="2400" dirty="0"/>
              <a:t> pada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nilai</a:t>
            </a:r>
            <a:r>
              <a:rPr lang="en-US" sz="2400" b="1" dirty="0">
                <a:solidFill>
                  <a:srgbClr val="FF3399"/>
                </a:solidFill>
              </a:rPr>
              <a:t> yang </a:t>
            </a:r>
            <a:r>
              <a:rPr lang="en-US" sz="2400" b="1" dirty="0" err="1">
                <a:solidFill>
                  <a:srgbClr val="FF3399"/>
                </a:solidFill>
              </a:rPr>
              <a:t>berbeda</a:t>
            </a:r>
            <a:r>
              <a:rPr lang="en-US" sz="2400" dirty="0"/>
              <a:t>, </a:t>
            </a:r>
            <a:r>
              <a:rPr lang="en-US" sz="2400" dirty="0" err="1"/>
              <a:t>meskipun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bangun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 Karena </a:t>
            </a:r>
            <a:r>
              <a:rPr lang="en-US" sz="2400" b="1" dirty="0" err="1">
                <a:solidFill>
                  <a:schemeClr val="accent6"/>
                </a:solidFill>
              </a:rPr>
              <a:t>besar</a:t>
            </a:r>
            <a:r>
              <a:rPr lang="en-US" sz="2400" b="1" dirty="0">
                <a:solidFill>
                  <a:schemeClr val="accent6"/>
                </a:solidFill>
              </a:rPr>
              <a:t> 1 </a:t>
            </a:r>
            <a:r>
              <a:rPr lang="en-US" sz="2400" b="1" dirty="0" err="1">
                <a:solidFill>
                  <a:schemeClr val="accent6"/>
                </a:solidFill>
              </a:rPr>
              <a:t>petak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satuan</a:t>
            </a:r>
            <a:r>
              <a:rPr lang="en-US" sz="2400" b="1" dirty="0">
                <a:solidFill>
                  <a:schemeClr val="accent6"/>
                </a:solidFill>
              </a:rPr>
              <a:t> yang </a:t>
            </a:r>
            <a:r>
              <a:rPr lang="en-US" sz="2400" b="1" dirty="0" err="1">
                <a:solidFill>
                  <a:schemeClr val="accent6"/>
                </a:solidFill>
              </a:rPr>
              <a:t>digunakan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berbeda</a:t>
            </a:r>
            <a:r>
              <a:rPr lang="en-US" sz="2400" dirty="0"/>
              <a:t>.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2B247F-1C80-2AC3-14CF-A757C33D86BA}"/>
              </a:ext>
            </a:extLst>
          </p:cNvPr>
          <p:cNvGrpSpPr/>
          <p:nvPr/>
        </p:nvGrpSpPr>
        <p:grpSpPr>
          <a:xfrm>
            <a:off x="6096" y="195486"/>
            <a:ext cx="7381484" cy="733044"/>
            <a:chOff x="295276" y="214296"/>
            <a:chExt cx="5357850" cy="7330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14FBD9A-C48A-ED92-227B-78A70DB5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357850" cy="73304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8BA4E57-8829-86F7-470F-B126F9C3818A}"/>
                </a:ext>
              </a:extLst>
            </p:cNvPr>
            <p:cNvSpPr/>
            <p:nvPr/>
          </p:nvSpPr>
          <p:spPr>
            <a:xfrm>
              <a:off x="676276" y="267070"/>
              <a:ext cx="4905412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Pengukuran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Luas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Satuan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Baku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187D63-A2F7-65E2-3C07-8486B5949127}"/>
              </a:ext>
            </a:extLst>
          </p:cNvPr>
          <p:cNvSpPr txBox="1"/>
          <p:nvPr/>
        </p:nvSpPr>
        <p:spPr>
          <a:xfrm>
            <a:off x="714979" y="1014576"/>
            <a:ext cx="3821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Perhatikan contoh berikut.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0FC86C-221D-933A-22DE-DE740C669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8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D403B74-E49C-FA50-2FD6-98AF881AB320}"/>
              </a:ext>
            </a:extLst>
          </p:cNvPr>
          <p:cNvGrpSpPr/>
          <p:nvPr/>
        </p:nvGrpSpPr>
        <p:grpSpPr>
          <a:xfrm>
            <a:off x="6253472" y="795559"/>
            <a:ext cx="2490808" cy="1200329"/>
            <a:chOff x="644461" y="1843172"/>
            <a:chExt cx="4503603" cy="6472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0D3D415-0C31-764D-FD56-A1827419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923B60-4D74-6CE4-DC38-D51A5670EAB2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47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500" b="1" dirty="0">
                  <a:solidFill>
                    <a:srgbClr val="0070C0"/>
                  </a:solidFill>
                </a:rPr>
                <a:t>Perhatikan </a:t>
              </a:r>
              <a:r>
                <a:rPr lang="en-US" sz="2500" b="1" dirty="0" err="1">
                  <a:solidFill>
                    <a:srgbClr val="0070C0"/>
                  </a:solidFill>
                </a:rPr>
                <a:t>contoh</a:t>
              </a:r>
              <a:r>
                <a:rPr lang="id-ID" sz="2500" b="1" dirty="0">
                  <a:solidFill>
                    <a:srgbClr val="0070C0"/>
                  </a:solidFill>
                </a:rPr>
                <a:t> berikut.</a:t>
              </a:r>
              <a:endParaRPr lang="en-US" sz="2500" b="1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xmlns="" id="{A735F183-A53B-3AF3-7638-DBD7DE1455EB}"/>
              </a:ext>
            </a:extLst>
          </p:cNvPr>
          <p:cNvGraphicFramePr>
            <a:graphicFrameLocks noGrp="1"/>
          </p:cNvGraphicFramePr>
          <p:nvPr/>
        </p:nvGraphicFramePr>
        <p:xfrm>
          <a:off x="1119066" y="1887937"/>
          <a:ext cx="1828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275295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4378158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37975189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6591147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6090666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0158766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E33F85-356C-ADD8-C7C8-9D6BF2921A6C}"/>
              </a:ext>
            </a:extLst>
          </p:cNvPr>
          <p:cNvSpPr txBox="1"/>
          <p:nvPr/>
        </p:nvSpPr>
        <p:spPr>
          <a:xfrm>
            <a:off x="497601" y="1482848"/>
            <a:ext cx="17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1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36D5AE8-7240-0548-E0BF-17812794CD81}"/>
                  </a:ext>
                </a:extLst>
              </p:cNvPr>
              <p:cNvSpPr txBox="1"/>
              <p:nvPr/>
            </p:nvSpPr>
            <p:spPr>
              <a:xfrm>
                <a:off x="1032908" y="3862916"/>
                <a:ext cx="2603910" cy="7984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200" b="1" dirty="0">
                    <a:solidFill>
                      <a:srgbClr val="002060"/>
                    </a:solidFill>
                  </a:rPr>
                  <a:t>Luas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bangun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diatas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adalah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6D5AE8-7240-0548-E0BF-17812794C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08" y="3862916"/>
                <a:ext cx="2603910" cy="798424"/>
              </a:xfrm>
              <a:prstGeom prst="rect">
                <a:avLst/>
              </a:prstGeom>
              <a:blipFill>
                <a:blip r:embed="rId6"/>
                <a:stretch>
                  <a:fillRect l="-3037" t="-5344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25DB66-80FE-DA04-3E01-9A3E30DF6F5C}"/>
              </a:ext>
            </a:extLst>
          </p:cNvPr>
          <p:cNvSpPr txBox="1"/>
          <p:nvPr/>
        </p:nvSpPr>
        <p:spPr>
          <a:xfrm>
            <a:off x="248148" y="200165"/>
            <a:ext cx="623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400" b="1" dirty="0" err="1">
                <a:solidFill>
                  <a:srgbClr val="002060"/>
                </a:solidFill>
              </a:rPr>
              <a:t>Satuan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baku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sering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digunakan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adalah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persegi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satuan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dengan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r>
              <a:rPr lang="en-US" sz="2400" b="1" dirty="0" err="1">
                <a:solidFill>
                  <a:srgbClr val="FF3399"/>
                </a:solidFill>
              </a:rPr>
              <a:t>ukuran</a:t>
            </a:r>
            <a:r>
              <a:rPr lang="en-US" sz="2400" b="1" dirty="0">
                <a:solidFill>
                  <a:srgbClr val="FF3399"/>
                </a:solidFill>
              </a:rPr>
              <a:t> 1 cm × 1 cm = </a:t>
            </a:r>
          </a:p>
          <a:p>
            <a:pPr>
              <a:tabLst>
                <a:tab pos="0" algn="l"/>
              </a:tabLst>
            </a:pPr>
            <a:r>
              <a:rPr lang="en-US" sz="2400" b="1" dirty="0">
                <a:solidFill>
                  <a:srgbClr val="FF3399"/>
                </a:solidFill>
              </a:rPr>
              <a:t>1 cm2 </a:t>
            </a:r>
            <a:r>
              <a:rPr lang="en-US" sz="2400" b="1" dirty="0">
                <a:solidFill>
                  <a:srgbClr val="002060"/>
                </a:solidFill>
              </a:rPr>
              <a:t>(</a:t>
            </a:r>
            <a:r>
              <a:rPr lang="en-US" sz="2400" b="1" dirty="0" err="1">
                <a:solidFill>
                  <a:srgbClr val="002060"/>
                </a:solidFill>
              </a:rPr>
              <a:t>dibaca</a:t>
            </a:r>
            <a:r>
              <a:rPr lang="en-US" sz="2400" b="1" dirty="0">
                <a:solidFill>
                  <a:srgbClr val="002060"/>
                </a:solidFill>
              </a:rPr>
              <a:t> 1 </a:t>
            </a:r>
            <a:r>
              <a:rPr lang="en-US" sz="2400" b="1" dirty="0" err="1">
                <a:solidFill>
                  <a:srgbClr val="002060"/>
                </a:solidFill>
              </a:rPr>
              <a:t>sentimeter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persegi</a:t>
            </a:r>
            <a:r>
              <a:rPr lang="en-US" sz="2400" b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0EB320-4B51-18C0-E960-AEFB82F33353}"/>
              </a:ext>
            </a:extLst>
          </p:cNvPr>
          <p:cNvSpPr txBox="1"/>
          <p:nvPr/>
        </p:nvSpPr>
        <p:spPr>
          <a:xfrm>
            <a:off x="345511" y="2034116"/>
            <a:ext cx="77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1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6A413CE-A6F5-B522-8ACC-E1589E4C8D6E}"/>
              </a:ext>
            </a:extLst>
          </p:cNvPr>
          <p:cNvSpPr/>
          <p:nvPr/>
        </p:nvSpPr>
        <p:spPr>
          <a:xfrm>
            <a:off x="4886883" y="2235280"/>
            <a:ext cx="1097280" cy="109403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BB6D3C2-EB03-BC76-85FA-25224ED0ED2A}"/>
              </a:ext>
            </a:extLst>
          </p:cNvPr>
          <p:cNvCxnSpPr>
            <a:cxnSpLocks/>
          </p:cNvCxnSpPr>
          <p:nvPr/>
        </p:nvCxnSpPr>
        <p:spPr>
          <a:xfrm>
            <a:off x="4886883" y="2235280"/>
            <a:ext cx="1097280" cy="109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01F73E8-65CD-963C-B3E6-6D61E2222A46}"/>
                  </a:ext>
                </a:extLst>
              </p:cNvPr>
              <p:cNvSpPr txBox="1"/>
              <p:nvPr/>
            </p:nvSpPr>
            <p:spPr>
              <a:xfrm>
                <a:off x="6324892" y="2172934"/>
                <a:ext cx="2351294" cy="23168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200" b="1" dirty="0">
                    <a:solidFill>
                      <a:srgbClr val="002060"/>
                    </a:solidFill>
                  </a:rPr>
                  <a:t>Luas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satu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segitiga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dalam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satu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persegi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satuan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adalah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 atau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luas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dua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segitiga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</a:rPr>
                  <a:t>adalah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1F73E8-65CD-963C-B3E6-6D61E222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92" y="2172934"/>
                <a:ext cx="2351294" cy="2316853"/>
              </a:xfrm>
              <a:prstGeom prst="rect">
                <a:avLst/>
              </a:prstGeom>
              <a:blipFill>
                <a:blip r:embed="rId7"/>
                <a:stretch>
                  <a:fillRect l="-3377" t="-1575" r="-5455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0D592A-93F5-C493-7F0E-2B4E28790FE3}"/>
              </a:ext>
            </a:extLst>
          </p:cNvPr>
          <p:cNvSpPr txBox="1"/>
          <p:nvPr/>
        </p:nvSpPr>
        <p:spPr>
          <a:xfrm>
            <a:off x="5092910" y="3382380"/>
            <a:ext cx="77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1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2C994B-54CE-C5DE-90EA-5319FCF77ECB}"/>
              </a:ext>
            </a:extLst>
          </p:cNvPr>
          <p:cNvSpPr txBox="1"/>
          <p:nvPr/>
        </p:nvSpPr>
        <p:spPr>
          <a:xfrm>
            <a:off x="4113328" y="2523345"/>
            <a:ext cx="77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1 cm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ACB30CC-9913-E3A3-B279-CE483C0BE821}"/>
              </a:ext>
            </a:extLst>
          </p:cNvPr>
          <p:cNvCxnSpPr>
            <a:cxnSpLocks/>
          </p:cNvCxnSpPr>
          <p:nvPr/>
        </p:nvCxnSpPr>
        <p:spPr>
          <a:xfrm>
            <a:off x="1119066" y="1882958"/>
            <a:ext cx="1828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674E05E-2CB5-CA8F-BA4F-EA7B5EEFB621}"/>
              </a:ext>
            </a:extLst>
          </p:cNvPr>
          <p:cNvCxnSpPr>
            <a:cxnSpLocks/>
          </p:cNvCxnSpPr>
          <p:nvPr/>
        </p:nvCxnSpPr>
        <p:spPr>
          <a:xfrm flipV="1">
            <a:off x="1119066" y="1882958"/>
            <a:ext cx="0" cy="18337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7ECB9B5-DBA2-9D45-EA1B-901DC359EF83}"/>
              </a:ext>
            </a:extLst>
          </p:cNvPr>
          <p:cNvCxnSpPr>
            <a:cxnSpLocks/>
          </p:cNvCxnSpPr>
          <p:nvPr/>
        </p:nvCxnSpPr>
        <p:spPr>
          <a:xfrm>
            <a:off x="1119066" y="3716737"/>
            <a:ext cx="1828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49D6435-711A-91CC-DDC8-FF7EA6B15171}"/>
              </a:ext>
            </a:extLst>
          </p:cNvPr>
          <p:cNvCxnSpPr>
            <a:cxnSpLocks/>
          </p:cNvCxnSpPr>
          <p:nvPr/>
        </p:nvCxnSpPr>
        <p:spPr>
          <a:xfrm>
            <a:off x="2947866" y="1882958"/>
            <a:ext cx="0" cy="6084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9F15DAF-70AB-D78D-F9B2-4CD4E4266679}"/>
              </a:ext>
            </a:extLst>
          </p:cNvPr>
          <p:cNvCxnSpPr>
            <a:cxnSpLocks/>
          </p:cNvCxnSpPr>
          <p:nvPr/>
        </p:nvCxnSpPr>
        <p:spPr>
          <a:xfrm>
            <a:off x="2947866" y="3108286"/>
            <a:ext cx="0" cy="6084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4C3A5C6-3F79-AC1A-F04B-9345A24E3E31}"/>
              </a:ext>
            </a:extLst>
          </p:cNvPr>
          <p:cNvCxnSpPr/>
          <p:nvPr/>
        </p:nvCxnSpPr>
        <p:spPr>
          <a:xfrm>
            <a:off x="4000501" y="1714500"/>
            <a:ext cx="0" cy="277528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2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3F5BFB04-EB15-E9FF-AEC1-BE9F3BC1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4" y="2192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C1CE18B3-320A-D2EB-A1E8-E7F0960AED50}"/>
              </a:ext>
            </a:extLst>
          </p:cNvPr>
          <p:cNvGraphicFramePr>
            <a:graphicFrameLocks noGrp="1"/>
          </p:cNvGraphicFramePr>
          <p:nvPr/>
        </p:nvGraphicFramePr>
        <p:xfrm>
          <a:off x="1586345" y="1371025"/>
          <a:ext cx="2071256" cy="2343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814">
                  <a:extLst>
                    <a:ext uri="{9D8B030D-6E8A-4147-A177-3AD203B41FA5}">
                      <a16:colId xmlns:a16="http://schemas.microsoft.com/office/drawing/2014/main" xmlns="" val="303514043"/>
                    </a:ext>
                  </a:extLst>
                </a:gridCol>
                <a:gridCol w="517814">
                  <a:extLst>
                    <a:ext uri="{9D8B030D-6E8A-4147-A177-3AD203B41FA5}">
                      <a16:colId xmlns:a16="http://schemas.microsoft.com/office/drawing/2014/main" xmlns="" val="3340736328"/>
                    </a:ext>
                  </a:extLst>
                </a:gridCol>
                <a:gridCol w="517814">
                  <a:extLst>
                    <a:ext uri="{9D8B030D-6E8A-4147-A177-3AD203B41FA5}">
                      <a16:colId xmlns:a16="http://schemas.microsoft.com/office/drawing/2014/main" xmlns="" val="3059130728"/>
                    </a:ext>
                  </a:extLst>
                </a:gridCol>
                <a:gridCol w="517814">
                  <a:extLst>
                    <a:ext uri="{9D8B030D-6E8A-4147-A177-3AD203B41FA5}">
                      <a16:colId xmlns:a16="http://schemas.microsoft.com/office/drawing/2014/main" xmlns="" val="2448319839"/>
                    </a:ext>
                  </a:extLst>
                </a:gridCol>
              </a:tblGrid>
              <a:tr h="5857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989032"/>
                  </a:ext>
                </a:extLst>
              </a:tr>
              <a:tr h="5857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3004210"/>
                  </a:ext>
                </a:extLst>
              </a:tr>
              <a:tr h="5857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68292375"/>
                  </a:ext>
                </a:extLst>
              </a:tr>
              <a:tr h="5857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14919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D3FC382-805A-EB2E-92ED-1734319CFCBB}"/>
              </a:ext>
            </a:extLst>
          </p:cNvPr>
          <p:cNvCxnSpPr>
            <a:cxnSpLocks/>
          </p:cNvCxnSpPr>
          <p:nvPr/>
        </p:nvCxnSpPr>
        <p:spPr>
          <a:xfrm>
            <a:off x="1586345" y="1371023"/>
            <a:ext cx="2068796" cy="23430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4D95E78-E591-F315-E09B-B4267F7A8438}"/>
                  </a:ext>
                </a:extLst>
              </p:cNvPr>
              <p:cNvSpPr txBox="1"/>
              <p:nvPr/>
            </p:nvSpPr>
            <p:spPr>
              <a:xfrm>
                <a:off x="3820110" y="1621234"/>
                <a:ext cx="3680429" cy="18090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500" b="1" dirty="0"/>
                  <a:t>Luas </a:t>
                </a:r>
                <a:r>
                  <a:rPr lang="en-US" sz="2500" b="1" dirty="0" err="1"/>
                  <a:t>segitiga</a:t>
                </a:r>
                <a:r>
                  <a:rPr lang="en-US" sz="2500" b="1" dirty="0"/>
                  <a:t> di </a:t>
                </a:r>
                <a:r>
                  <a:rPr lang="en-US" sz="2500" b="1" dirty="0" err="1"/>
                  <a:t>samping</a:t>
                </a:r>
                <a:r>
                  <a:rPr lang="en-US" sz="2500" b="1" dirty="0"/>
                  <a:t> </a:t>
                </a:r>
              </a:p>
              <a:p>
                <a:pPr>
                  <a:tabLst>
                    <a:tab pos="0" algn="l"/>
                  </a:tabLst>
                </a:pPr>
                <a:r>
                  <a:rPr lang="en-US" sz="2500" b="1" dirty="0"/>
                  <a:t>= 6 </a:t>
                </a:r>
                <a:r>
                  <a:rPr lang="en-US" sz="2500" b="1" dirty="0" err="1"/>
                  <a:t>persegi</a:t>
                </a:r>
                <a:r>
                  <a:rPr lang="en-US" sz="2500" b="1" dirty="0"/>
                  <a:t> </a:t>
                </a:r>
                <a:r>
                  <a:rPr lang="en-US" sz="2500" b="1" dirty="0" err="1"/>
                  <a:t>satuan</a:t>
                </a:r>
                <a:r>
                  <a:rPr lang="en-US" sz="2500" b="1" dirty="0"/>
                  <a:t> (1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/>
                  <a:t>+ 4 </a:t>
                </a:r>
                <a:r>
                  <a:rPr lang="en-US" sz="2500" b="1" dirty="0" err="1"/>
                  <a:t>segitiga</a:t>
                </a:r>
                <a:r>
                  <a:rPr lang="en-US" sz="2500" b="1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1" dirty="0"/>
              </a:p>
              <a:p>
                <a:pPr>
                  <a:tabLst>
                    <a:tab pos="0" algn="l"/>
                  </a:tabLst>
                </a:pPr>
                <a:r>
                  <a:rPr lang="en-US" sz="2500" b="1" dirty="0"/>
                  <a:t>= 6 + 2 =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5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5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D95E78-E591-F315-E09B-B4267F7A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10" y="1621234"/>
                <a:ext cx="3680429" cy="1809021"/>
              </a:xfrm>
              <a:prstGeom prst="rect">
                <a:avLst/>
              </a:prstGeom>
              <a:blipFill>
                <a:blip r:embed="rId5"/>
                <a:stretch>
                  <a:fillRect l="-2819" t="-269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511AE1-8D9F-1FDE-EF93-16DF5153DD2C}"/>
              </a:ext>
            </a:extLst>
          </p:cNvPr>
          <p:cNvSpPr txBox="1"/>
          <p:nvPr/>
        </p:nvSpPr>
        <p:spPr>
          <a:xfrm>
            <a:off x="1461654" y="3787893"/>
            <a:ext cx="77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1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F24133-530D-6698-52BD-43FADB9A6985}"/>
              </a:ext>
            </a:extLst>
          </p:cNvPr>
          <p:cNvSpPr txBox="1"/>
          <p:nvPr/>
        </p:nvSpPr>
        <p:spPr>
          <a:xfrm>
            <a:off x="812790" y="3257507"/>
            <a:ext cx="77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1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D47444-B50E-6F15-8589-1D3C86ADEB9A}"/>
              </a:ext>
            </a:extLst>
          </p:cNvPr>
          <p:cNvSpPr txBox="1"/>
          <p:nvPr/>
        </p:nvSpPr>
        <p:spPr>
          <a:xfrm>
            <a:off x="812790" y="288663"/>
            <a:ext cx="5367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>
                <a:solidFill>
                  <a:srgbClr val="002060"/>
                </a:solidFill>
              </a:rPr>
              <a:t>Lalu, </a:t>
            </a:r>
            <a:r>
              <a:rPr lang="en-US" sz="2600" b="1" dirty="0" err="1">
                <a:solidFill>
                  <a:srgbClr val="002060"/>
                </a:solidFill>
              </a:rPr>
              <a:t>bagaimana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cara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menentukan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luas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segitiga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berikut</a:t>
            </a:r>
            <a:r>
              <a:rPr lang="en-US" sz="2600" b="1" dirty="0">
                <a:solidFill>
                  <a:srgbClr val="002060"/>
                </a:solidFill>
              </a:rPr>
              <a:t>?</a:t>
            </a:r>
            <a:endParaRPr lang="en-US" sz="2600" b="1" dirty="0">
              <a:solidFill>
                <a:srgbClr val="FF339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0D4CD3-E30D-3353-4C23-A447C6451A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7086202" y="1268114"/>
            <a:ext cx="2068796" cy="354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3F5BFB04-EB15-E9FF-AEC1-BE9F3BC1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4" y="11534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4D95E78-E591-F315-E09B-B4267F7A8438}"/>
                  </a:ext>
                </a:extLst>
              </p:cNvPr>
              <p:cNvSpPr txBox="1"/>
              <p:nvPr/>
            </p:nvSpPr>
            <p:spPr>
              <a:xfrm>
                <a:off x="3203848" y="2694946"/>
                <a:ext cx="2819400" cy="12464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500" b="1" dirty="0"/>
                  <a:t>1 m    = 100 cm</a:t>
                </a:r>
              </a:p>
              <a:p>
                <a:pPr>
                  <a:tabLst>
                    <a:tab pos="0" algn="l"/>
                  </a:tabLst>
                </a:pPr>
                <a:r>
                  <a:rPr lang="en-US" sz="2500" b="1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/>
                  <a:t> = 1 m x 1 m</a:t>
                </a:r>
              </a:p>
              <a:p>
                <a:pPr>
                  <a:tabLst>
                    <a:tab pos="0" algn="l"/>
                  </a:tabLst>
                </a:pPr>
                <a:r>
                  <a:rPr lang="en-US" sz="2500" b="1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/>
                  <a:t>  = 10.000 cm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D95E78-E591-F315-E09B-B4267F7A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94946"/>
                <a:ext cx="2819400" cy="1246495"/>
              </a:xfrm>
              <a:prstGeom prst="rect">
                <a:avLst/>
              </a:prstGeom>
              <a:blipFill>
                <a:blip r:embed="rId5"/>
                <a:stretch>
                  <a:fillRect l="-3680" t="-3415" b="-1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DD47444-B50E-6F15-8589-1D3C86ADEB9A}"/>
                  </a:ext>
                </a:extLst>
              </p:cNvPr>
              <p:cNvSpPr txBox="1"/>
              <p:nvPr/>
            </p:nvSpPr>
            <p:spPr>
              <a:xfrm>
                <a:off x="899592" y="863506"/>
                <a:ext cx="6999570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lainnya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mengukur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permukaan</a:t>
                </a:r>
                <a:r>
                  <a:rPr lang="en-US" sz="2400" dirty="0"/>
                  <a:t> </a:t>
                </a:r>
                <a:r>
                  <a:rPr lang="en-US" sz="2400" b="1" dirty="0" err="1">
                    <a:solidFill>
                      <a:srgbClr val="990033"/>
                    </a:solidFill>
                  </a:rPr>
                  <a:t>benda</a:t>
                </a:r>
                <a:r>
                  <a:rPr lang="en-US" sz="2400" b="1" dirty="0">
                    <a:solidFill>
                      <a:srgbClr val="990033"/>
                    </a:solidFill>
                  </a:rPr>
                  <a:t> yang </a:t>
                </a:r>
                <a:r>
                  <a:rPr lang="en-US" sz="2400" b="1" dirty="0" err="1">
                    <a:solidFill>
                      <a:srgbClr val="990033"/>
                    </a:solidFill>
                  </a:rPr>
                  <a:t>lebih</a:t>
                </a:r>
                <a:r>
                  <a:rPr lang="en-US" sz="2400" b="1" dirty="0">
                    <a:solidFill>
                      <a:srgbClr val="990033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990033"/>
                    </a:solidFill>
                  </a:rPr>
                  <a:t>besar</a:t>
                </a:r>
                <a:r>
                  <a:rPr lang="en-US" sz="2400" b="1" dirty="0">
                    <a:solidFill>
                      <a:srgbClr val="990033"/>
                    </a:solidFill>
                  </a:rPr>
                  <a:t>.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Misalnya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meter </a:t>
                </a:r>
                <a:r>
                  <a:rPr lang="en-US" sz="2400" b="1" dirty="0" err="1">
                    <a:solidFill>
                      <a:srgbClr val="FF0066"/>
                    </a:solidFill>
                  </a:rPr>
                  <a:t>persegi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66"/>
                    </a:solidFill>
                  </a:rPr>
                  <a:t>) </a:t>
                </a:r>
                <a:r>
                  <a:rPr lang="en-US" sz="2400" b="1" dirty="0" err="1">
                    <a:solidFill>
                      <a:srgbClr val="FF0066"/>
                    </a:solidFill>
                  </a:rPr>
                  <a:t>untuk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66"/>
                    </a:solidFill>
                  </a:rPr>
                  <a:t>luas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66"/>
                    </a:solidFill>
                  </a:rPr>
                  <a:t>tanah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66"/>
                    </a:solidFill>
                  </a:rPr>
                  <a:t>atau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66"/>
                    </a:solidFill>
                  </a:rPr>
                  <a:t>rumah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D47444-B50E-6F15-8589-1D3C86ADE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63506"/>
                <a:ext cx="6999570" cy="1585049"/>
              </a:xfrm>
              <a:prstGeom prst="rect">
                <a:avLst/>
              </a:prstGeom>
              <a:blipFill>
                <a:blip r:embed="rId6"/>
                <a:stretch>
                  <a:fillRect l="-1394" t="-3077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4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box, container, businesscard&#10;&#10;Description automatically generated">
            <a:extLst>
              <a:ext uri="{FF2B5EF4-FFF2-40B4-BE49-F238E27FC236}">
                <a16:creationId xmlns:a16="http://schemas.microsoft.com/office/drawing/2014/main" xmlns="" id="{97D79420-EA57-1DD4-F6E7-723476F3E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6"/>
          <a:stretch/>
        </p:blipFill>
        <p:spPr>
          <a:xfrm>
            <a:off x="4689238" y="2355726"/>
            <a:ext cx="1077531" cy="2689013"/>
          </a:xfrm>
          <a:prstGeom prst="rect">
            <a:avLst/>
          </a:prstGeom>
        </p:spPr>
      </p:pic>
      <p:pic>
        <p:nvPicPr>
          <p:cNvPr id="14" name="Picture 13" descr="A picture containing text, box, container, businesscard&#10;&#10;Description automatically generated">
            <a:extLst>
              <a:ext uri="{FF2B5EF4-FFF2-40B4-BE49-F238E27FC236}">
                <a16:creationId xmlns:a16="http://schemas.microsoft.com/office/drawing/2014/main" xmlns="" id="{A17F4F37-0386-A228-4A03-7AF6CA51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8"/>
          <a:stretch/>
        </p:blipFill>
        <p:spPr>
          <a:xfrm>
            <a:off x="66917" y="2792998"/>
            <a:ext cx="4522737" cy="1938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034AFD-06FC-3D18-805C-BF357FBEB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728" y="915566"/>
            <a:ext cx="4735258" cy="179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5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FC626BB4-B45E-1734-4EEA-8CF88816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2516"/>
          <a:stretch>
            <a:fillRect/>
          </a:stretch>
        </p:blipFill>
        <p:spPr bwMode="auto">
          <a:xfrm flipH="1">
            <a:off x="6658721" y="1059443"/>
            <a:ext cx="2323354" cy="364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01772" y="1125200"/>
            <a:ext cx="40037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Apakah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kamu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pernah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memerhatikan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kemasan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susu yang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kamu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minum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US" sz="2200" b="1" dirty="0" err="1">
                <a:solidFill>
                  <a:srgbClr val="FF0066"/>
                </a:solidFill>
              </a:rPr>
              <a:t>Berapa</a:t>
            </a:r>
            <a:r>
              <a:rPr lang="en-US" sz="2200" b="1" dirty="0">
                <a:solidFill>
                  <a:srgbClr val="FF0066"/>
                </a:solidFill>
              </a:rPr>
              <a:t> ml </a:t>
            </a:r>
            <a:r>
              <a:rPr lang="en-US" sz="2200" b="1" dirty="0" err="1">
                <a:solidFill>
                  <a:srgbClr val="FF0066"/>
                </a:solidFill>
              </a:rPr>
              <a:t>isi</a:t>
            </a:r>
            <a:r>
              <a:rPr lang="en-US" sz="2200" b="1" dirty="0">
                <a:solidFill>
                  <a:srgbClr val="FF0066"/>
                </a:solidFill>
              </a:rPr>
              <a:t> susu </a:t>
            </a:r>
            <a:r>
              <a:rPr lang="en-US" sz="2200" b="1" dirty="0" err="1">
                <a:solidFill>
                  <a:srgbClr val="FF0066"/>
                </a:solidFill>
              </a:rPr>
              <a:t>tersebut</a:t>
            </a:r>
            <a:r>
              <a:rPr lang="en-US" sz="2200" b="1" dirty="0">
                <a:solidFill>
                  <a:srgbClr val="FF0066"/>
                </a:solidFill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A875ADC-FDEB-CD00-5015-65A80A5908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7102">
            <a:off x="4619654" y="3959842"/>
            <a:ext cx="573158" cy="8085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D6F0E58-D042-602F-B874-26F5ACABB5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7102">
            <a:off x="2911748" y="4134239"/>
            <a:ext cx="573158" cy="8085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DD306C8-EED7-4D11-6E50-D09FB0E549EE}"/>
              </a:ext>
            </a:extLst>
          </p:cNvPr>
          <p:cNvGrpSpPr/>
          <p:nvPr/>
        </p:nvGrpSpPr>
        <p:grpSpPr>
          <a:xfrm>
            <a:off x="-252536" y="142671"/>
            <a:ext cx="7732781" cy="733044"/>
            <a:chOff x="295276" y="214296"/>
            <a:chExt cx="5357850" cy="733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06A5070-5023-78AD-9B4E-AEC202E2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357850" cy="73304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6878C8F-B760-8E78-3A4F-505C8C1AD1E0}"/>
                </a:ext>
              </a:extLst>
            </p:cNvPr>
            <p:cNvSpPr/>
            <p:nvPr/>
          </p:nvSpPr>
          <p:spPr>
            <a:xfrm>
              <a:off x="728606" y="287621"/>
              <a:ext cx="4905412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Pengukuran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Volume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Satuan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Tak Baku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749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4875" y="4524375"/>
            <a:ext cx="457200" cy="4572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 l="1669" t="3768" r="1650" b="9569"/>
          <a:stretch>
            <a:fillRect/>
          </a:stretch>
        </p:blipFill>
        <p:spPr bwMode="auto">
          <a:xfrm>
            <a:off x="1" y="-15498"/>
            <a:ext cx="9144032" cy="49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46E66367-8C3B-A77C-B90F-2AE85B81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2516"/>
          <a:stretch>
            <a:fillRect/>
          </a:stretch>
        </p:blipFill>
        <p:spPr bwMode="auto">
          <a:xfrm flipH="1">
            <a:off x="5534862" y="808900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1056" y="77786"/>
            <a:ext cx="1405440" cy="559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C88C04-6154-A062-F632-F880067A20CC}"/>
              </a:ext>
            </a:extLst>
          </p:cNvPr>
          <p:cNvSpPr txBox="1"/>
          <p:nvPr/>
        </p:nvSpPr>
        <p:spPr>
          <a:xfrm>
            <a:off x="740973" y="933477"/>
            <a:ext cx="5343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Isi </a:t>
            </a:r>
            <a:r>
              <a:rPr lang="en-US" sz="2800" b="1" dirty="0" err="1">
                <a:solidFill>
                  <a:srgbClr val="7030A0"/>
                </a:solidFill>
              </a:rPr>
              <a:t>atau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kapasitas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susu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b="1" dirty="0">
                <a:solidFill>
                  <a:srgbClr val="009999"/>
                </a:solidFill>
              </a:rPr>
              <a:t> </a:t>
            </a:r>
            <a:r>
              <a:rPr lang="en-US" sz="2800" b="1" dirty="0">
                <a:solidFill>
                  <a:srgbClr val="FF3399"/>
                </a:solidFill>
              </a:rPr>
              <a:t>volume</a:t>
            </a:r>
            <a:r>
              <a:rPr lang="en-US" sz="2800" b="1" dirty="0">
                <a:solidFill>
                  <a:srgbClr val="009999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E2104E-AA45-37DF-1CCB-32210E9F5E86}"/>
              </a:ext>
            </a:extLst>
          </p:cNvPr>
          <p:cNvSpPr txBox="1"/>
          <p:nvPr/>
        </p:nvSpPr>
        <p:spPr>
          <a:xfrm>
            <a:off x="763023" y="1907291"/>
            <a:ext cx="52909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>
                <a:solidFill>
                  <a:srgbClr val="FF3399"/>
                </a:solidFill>
              </a:rPr>
              <a:t>Volume</a:t>
            </a:r>
            <a:r>
              <a:rPr lang="en-US" sz="2600" b="1" dirty="0">
                <a:solidFill>
                  <a:srgbClr val="009999"/>
                </a:solidFill>
              </a:rPr>
              <a:t> </a:t>
            </a:r>
            <a:r>
              <a:rPr lang="en-US" sz="2600" dirty="0" err="1"/>
              <a:t>menyatakan</a:t>
            </a:r>
            <a:r>
              <a:rPr lang="en-US" sz="2600" b="1" dirty="0">
                <a:solidFill>
                  <a:srgbClr val="009999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ukuran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besar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bangun</a:t>
            </a:r>
            <a:r>
              <a:rPr lang="en-US" sz="2600" dirty="0"/>
              <a:t> </a:t>
            </a:r>
            <a:r>
              <a:rPr lang="en-US" sz="2600" dirty="0" err="1"/>
              <a:t>ruang</a:t>
            </a:r>
            <a:r>
              <a:rPr lang="en-US" sz="26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584832"/>
      </p:ext>
    </p:extLst>
  </p:cSld>
  <p:clrMapOvr>
    <a:masterClrMapping/>
  </p:clrMapOvr>
  <p:transition advClick="0" advTm="16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>
            <a:extLst>
              <a:ext uri="{FF2B5EF4-FFF2-40B4-BE49-F238E27FC236}">
                <a16:creationId xmlns:a16="http://schemas.microsoft.com/office/drawing/2014/main" xmlns="" id="{2D0EB89E-2466-6C7B-F658-078D1DF82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0276" y="1128807"/>
            <a:ext cx="6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Ayo, perhatikan contoh berikut.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E53E5DE5-1650-4A8E-325F-2DBBE4D1BEEC}"/>
              </a:ext>
            </a:extLst>
          </p:cNvPr>
          <p:cNvGrpSpPr/>
          <p:nvPr/>
        </p:nvGrpSpPr>
        <p:grpSpPr>
          <a:xfrm>
            <a:off x="179512" y="205176"/>
            <a:ext cx="4392488" cy="782398"/>
            <a:chOff x="566279" y="1838738"/>
            <a:chExt cx="4436773" cy="7823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A9E519B-A75A-B74F-F403-1D2854E6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3" y="1838738"/>
              <a:ext cx="4041990" cy="7823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91F633A-32DF-4647-C858-24E960E23B1D}"/>
                </a:ext>
              </a:extLst>
            </p:cNvPr>
            <p:cNvSpPr txBox="1"/>
            <p:nvPr/>
          </p:nvSpPr>
          <p:spPr>
            <a:xfrm>
              <a:off x="566279" y="1995200"/>
              <a:ext cx="44367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800" b="1" i="1" dirty="0">
                  <a:solidFill>
                    <a:srgbClr val="FF0066"/>
                  </a:solidFill>
                </a:rPr>
                <a:t>Pola Gambar </a:t>
              </a:r>
              <a:r>
                <a:rPr lang="en-US" sz="2800" b="1" i="1" dirty="0" err="1">
                  <a:solidFill>
                    <a:srgbClr val="FF0066"/>
                  </a:solidFill>
                </a:rPr>
                <a:t>Membesar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83DFEB-6A89-60CC-5925-FECAD89A1AB2}"/>
              </a:ext>
            </a:extLst>
          </p:cNvPr>
          <p:cNvSpPr txBox="1"/>
          <p:nvPr/>
        </p:nvSpPr>
        <p:spPr>
          <a:xfrm>
            <a:off x="467544" y="3219770"/>
            <a:ext cx="13188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Apel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B26549-A0D9-40A1-CC81-EE124843CDF1}"/>
              </a:ext>
            </a:extLst>
          </p:cNvPr>
          <p:cNvSpPr txBox="1"/>
          <p:nvPr/>
        </p:nvSpPr>
        <p:spPr>
          <a:xfrm>
            <a:off x="2023243" y="3219770"/>
            <a:ext cx="12516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Apel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E295059-E568-995C-BE53-D25B06225ADA}"/>
              </a:ext>
            </a:extLst>
          </p:cNvPr>
          <p:cNvSpPr txBox="1"/>
          <p:nvPr/>
        </p:nvSpPr>
        <p:spPr>
          <a:xfrm>
            <a:off x="3493271" y="3207745"/>
            <a:ext cx="12516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Apel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5C0DF3E-9371-38B6-4D2E-8E93AB0CFE83}"/>
              </a:ext>
            </a:extLst>
          </p:cNvPr>
          <p:cNvSpPr txBox="1"/>
          <p:nvPr/>
        </p:nvSpPr>
        <p:spPr>
          <a:xfrm>
            <a:off x="4720568" y="3186272"/>
            <a:ext cx="16124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Apel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xmlns="" id="{D7363741-48CB-BD34-209B-601B5204C4B4}"/>
              </a:ext>
            </a:extLst>
          </p:cNvPr>
          <p:cNvCxnSpPr>
            <a:cxnSpLocks/>
            <a:stCxn id="9" idx="2"/>
            <a:endCxn id="12" idx="2"/>
          </p:cNvCxnSpPr>
          <p:nvPr/>
        </p:nvCxnSpPr>
        <p:spPr>
          <a:xfrm rot="16200000" flipH="1">
            <a:off x="1888010" y="2935760"/>
            <a:ext cx="12700" cy="1522128"/>
          </a:xfrm>
          <a:prstGeom prst="curvedConnector3">
            <a:avLst>
              <a:gd name="adj1" fmla="val 2407228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2E38971-5369-AA16-6A33-DAE20540AFB0}"/>
              </a:ext>
            </a:extLst>
          </p:cNvPr>
          <p:cNvSpPr txBox="1"/>
          <p:nvPr/>
        </p:nvSpPr>
        <p:spPr>
          <a:xfrm>
            <a:off x="1270332" y="3640639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+1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4BAB7FCF-EB0B-966F-AC27-0E230465368C}"/>
              </a:ext>
            </a:extLst>
          </p:cNvPr>
          <p:cNvCxnSpPr>
            <a:cxnSpLocks/>
            <a:stCxn id="12" idx="2"/>
            <a:endCxn id="34" idx="2"/>
          </p:cNvCxnSpPr>
          <p:nvPr/>
        </p:nvCxnSpPr>
        <p:spPr>
          <a:xfrm rot="5400000" flipH="1" flipV="1">
            <a:off x="3378075" y="2955798"/>
            <a:ext cx="12025" cy="1470028"/>
          </a:xfrm>
          <a:prstGeom prst="curvedConnector3">
            <a:avLst>
              <a:gd name="adj1" fmla="val -2542370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E85397-990F-EE00-C0A9-247445F0A0EE}"/>
              </a:ext>
            </a:extLst>
          </p:cNvPr>
          <p:cNvSpPr txBox="1"/>
          <p:nvPr/>
        </p:nvSpPr>
        <p:spPr>
          <a:xfrm>
            <a:off x="4255687" y="3628433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+1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xmlns="" id="{259DCCD0-D091-C0F2-992E-1098380A67D1}"/>
              </a:ext>
            </a:extLst>
          </p:cNvPr>
          <p:cNvCxnSpPr>
            <a:cxnSpLocks/>
            <a:stCxn id="34" idx="2"/>
            <a:endCxn id="35" idx="2"/>
          </p:cNvCxnSpPr>
          <p:nvPr/>
        </p:nvCxnSpPr>
        <p:spPr>
          <a:xfrm rot="5400000" flipH="1" flipV="1">
            <a:off x="4812219" y="2970208"/>
            <a:ext cx="21473" cy="1407709"/>
          </a:xfrm>
          <a:prstGeom prst="curvedConnector3">
            <a:avLst>
              <a:gd name="adj1" fmla="val -1423732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735932F-56DF-6529-BE0A-26D360D7067B}"/>
              </a:ext>
            </a:extLst>
          </p:cNvPr>
          <p:cNvSpPr txBox="1"/>
          <p:nvPr/>
        </p:nvSpPr>
        <p:spPr>
          <a:xfrm>
            <a:off x="2775930" y="3628433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725543D-A310-BD19-823F-16501AD1E36D}"/>
              </a:ext>
            </a:extLst>
          </p:cNvPr>
          <p:cNvGrpSpPr/>
          <p:nvPr/>
        </p:nvGrpSpPr>
        <p:grpSpPr>
          <a:xfrm>
            <a:off x="611560" y="1795095"/>
            <a:ext cx="1023269" cy="920671"/>
            <a:chOff x="990684" y="458305"/>
            <a:chExt cx="1286246" cy="1189200"/>
          </a:xfrm>
        </p:grpSpPr>
        <p:pic>
          <p:nvPicPr>
            <p:cNvPr id="46" name="Picture 2" descr="Ikon vektor apel merah">
              <a:extLst>
                <a:ext uri="{FF2B5EF4-FFF2-40B4-BE49-F238E27FC236}">
                  <a16:creationId xmlns:a16="http://schemas.microsoft.com/office/drawing/2014/main" xmlns="" id="{31E60AC5-30C0-D52E-591E-625854FAF8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3"/>
            <a:stretch/>
          </p:blipFill>
          <p:spPr bwMode="auto">
            <a:xfrm>
              <a:off x="1188945" y="564979"/>
              <a:ext cx="817446" cy="7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340B0176-5091-F094-78C0-A4C0B9CD22CE}"/>
                </a:ext>
              </a:extLst>
            </p:cNvPr>
            <p:cNvSpPr/>
            <p:nvPr/>
          </p:nvSpPr>
          <p:spPr>
            <a:xfrm>
              <a:off x="990684" y="458305"/>
              <a:ext cx="1286246" cy="1189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7470187-A632-1AEB-814C-F979E615B5FB}"/>
              </a:ext>
            </a:extLst>
          </p:cNvPr>
          <p:cNvGrpSpPr/>
          <p:nvPr/>
        </p:nvGrpSpPr>
        <p:grpSpPr>
          <a:xfrm>
            <a:off x="2020840" y="1779662"/>
            <a:ext cx="1183008" cy="920671"/>
            <a:chOff x="2560529" y="458305"/>
            <a:chExt cx="1487037" cy="1189200"/>
          </a:xfrm>
        </p:grpSpPr>
        <p:pic>
          <p:nvPicPr>
            <p:cNvPr id="49" name="Picture 2" descr="Ikon vektor apel merah">
              <a:extLst>
                <a:ext uri="{FF2B5EF4-FFF2-40B4-BE49-F238E27FC236}">
                  <a16:creationId xmlns:a16="http://schemas.microsoft.com/office/drawing/2014/main" xmlns="" id="{BE5EE246-2A45-2BBC-344F-73E73C89A0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3"/>
            <a:stretch/>
          </p:blipFill>
          <p:spPr bwMode="auto">
            <a:xfrm>
              <a:off x="2560529" y="564979"/>
              <a:ext cx="817446" cy="7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kon vektor apel merah">
              <a:extLst>
                <a:ext uri="{FF2B5EF4-FFF2-40B4-BE49-F238E27FC236}">
                  <a16:creationId xmlns:a16="http://schemas.microsoft.com/office/drawing/2014/main" xmlns="" id="{4B87F9B3-4057-E5BC-1C04-F0D5D3ECD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3"/>
            <a:stretch/>
          </p:blipFill>
          <p:spPr bwMode="auto">
            <a:xfrm>
              <a:off x="3223469" y="564979"/>
              <a:ext cx="817446" cy="7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33F13FF0-84DC-5456-59BC-9BF488AB0004}"/>
                </a:ext>
              </a:extLst>
            </p:cNvPr>
            <p:cNvSpPr/>
            <p:nvPr/>
          </p:nvSpPr>
          <p:spPr>
            <a:xfrm>
              <a:off x="2566030" y="458305"/>
              <a:ext cx="1481536" cy="1189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08C3AD93-E9DB-D107-5C05-3B982F584B69}"/>
              </a:ext>
            </a:extLst>
          </p:cNvPr>
          <p:cNvGrpSpPr/>
          <p:nvPr/>
        </p:nvGrpSpPr>
        <p:grpSpPr>
          <a:xfrm>
            <a:off x="3491880" y="1728966"/>
            <a:ext cx="2651408" cy="1286726"/>
            <a:chOff x="4229620" y="458304"/>
            <a:chExt cx="3332812" cy="1662022"/>
          </a:xfrm>
        </p:grpSpPr>
        <p:pic>
          <p:nvPicPr>
            <p:cNvPr id="53" name="Picture 2" descr="Ikon vektor apel merah">
              <a:extLst>
                <a:ext uri="{FF2B5EF4-FFF2-40B4-BE49-F238E27FC236}">
                  <a16:creationId xmlns:a16="http://schemas.microsoft.com/office/drawing/2014/main" xmlns="" id="{1B95FB4D-BF75-076C-B3CC-3F48285AF1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3"/>
            <a:stretch/>
          </p:blipFill>
          <p:spPr bwMode="auto">
            <a:xfrm>
              <a:off x="6042626" y="520129"/>
              <a:ext cx="817446" cy="7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kon vektor apel merah">
              <a:extLst>
                <a:ext uri="{FF2B5EF4-FFF2-40B4-BE49-F238E27FC236}">
                  <a16:creationId xmlns:a16="http://schemas.microsoft.com/office/drawing/2014/main" xmlns="" id="{739390A2-8E01-7E22-C9A8-16E932D230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3"/>
            <a:stretch/>
          </p:blipFill>
          <p:spPr bwMode="auto">
            <a:xfrm>
              <a:off x="6705566" y="520129"/>
              <a:ext cx="817446" cy="7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kon vektor apel merah">
              <a:extLst>
                <a:ext uri="{FF2B5EF4-FFF2-40B4-BE49-F238E27FC236}">
                  <a16:creationId xmlns:a16="http://schemas.microsoft.com/office/drawing/2014/main" xmlns="" id="{2C44A3C2-1F9C-AC29-8426-7C0BFE1B3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3"/>
            <a:stretch/>
          </p:blipFill>
          <p:spPr bwMode="auto">
            <a:xfrm>
              <a:off x="6042626" y="1293559"/>
              <a:ext cx="817446" cy="7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kon vektor apel merah">
              <a:extLst>
                <a:ext uri="{FF2B5EF4-FFF2-40B4-BE49-F238E27FC236}">
                  <a16:creationId xmlns:a16="http://schemas.microsoft.com/office/drawing/2014/main" xmlns="" id="{9D9DB5D1-A938-843E-B151-63B92E8317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3"/>
            <a:stretch/>
          </p:blipFill>
          <p:spPr bwMode="auto">
            <a:xfrm>
              <a:off x="6705566" y="1293559"/>
              <a:ext cx="817446" cy="7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2F7CD6C0-8602-00EF-2264-8DEFC5736D77}"/>
                </a:ext>
              </a:extLst>
            </p:cNvPr>
            <p:cNvGrpSpPr/>
            <p:nvPr/>
          </p:nvGrpSpPr>
          <p:grpSpPr>
            <a:xfrm>
              <a:off x="4229620" y="458304"/>
              <a:ext cx="1523906" cy="1662021"/>
              <a:chOff x="4229620" y="458304"/>
              <a:chExt cx="1523906" cy="1662021"/>
            </a:xfrm>
          </p:grpSpPr>
          <p:pic>
            <p:nvPicPr>
              <p:cNvPr id="59" name="Picture 2" descr="Ikon vektor apel merah">
                <a:extLst>
                  <a:ext uri="{FF2B5EF4-FFF2-40B4-BE49-F238E27FC236}">
                    <a16:creationId xmlns:a16="http://schemas.microsoft.com/office/drawing/2014/main" xmlns="" id="{631F46EC-CC27-81C9-947F-4160B9A6F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43"/>
              <a:stretch/>
            </p:blipFill>
            <p:spPr bwMode="auto">
              <a:xfrm>
                <a:off x="4273140" y="564979"/>
                <a:ext cx="817446" cy="773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Ikon vektor apel merah">
                <a:extLst>
                  <a:ext uri="{FF2B5EF4-FFF2-40B4-BE49-F238E27FC236}">
                    <a16:creationId xmlns:a16="http://schemas.microsoft.com/office/drawing/2014/main" xmlns="" id="{782B8402-69CD-CFEB-5A7F-E22420EC1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43"/>
              <a:stretch/>
            </p:blipFill>
            <p:spPr bwMode="auto">
              <a:xfrm>
                <a:off x="4936080" y="564979"/>
                <a:ext cx="817446" cy="773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Ikon vektor apel merah">
                <a:extLst>
                  <a:ext uri="{FF2B5EF4-FFF2-40B4-BE49-F238E27FC236}">
                    <a16:creationId xmlns:a16="http://schemas.microsoft.com/office/drawing/2014/main" xmlns="" id="{78343CB7-56F1-C41D-F1F3-E1ACC2C699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43"/>
              <a:stretch/>
            </p:blipFill>
            <p:spPr bwMode="auto">
              <a:xfrm>
                <a:off x="4602560" y="1293559"/>
                <a:ext cx="817446" cy="773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B5C26F45-63DB-70D1-EAA2-3C1BC5AC1A9C}"/>
                  </a:ext>
                </a:extLst>
              </p:cNvPr>
              <p:cNvSpPr/>
              <p:nvPr/>
            </p:nvSpPr>
            <p:spPr>
              <a:xfrm>
                <a:off x="4229620" y="458304"/>
                <a:ext cx="1519806" cy="1662021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BC4EA6E1-AA65-25D7-7FB1-7DF7360D428E}"/>
                </a:ext>
              </a:extLst>
            </p:cNvPr>
            <p:cNvSpPr/>
            <p:nvPr/>
          </p:nvSpPr>
          <p:spPr>
            <a:xfrm>
              <a:off x="6024466" y="466792"/>
              <a:ext cx="1537966" cy="165353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715A343-BF1B-EF3A-9B2C-F6CC27507AEB}"/>
              </a:ext>
            </a:extLst>
          </p:cNvPr>
          <p:cNvSpPr txBox="1"/>
          <p:nvPr/>
        </p:nvSpPr>
        <p:spPr>
          <a:xfrm>
            <a:off x="6475876" y="1574015"/>
            <a:ext cx="25046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Banyak </a:t>
            </a:r>
            <a:r>
              <a:rPr lang="en-US" sz="2200" dirty="0" err="1"/>
              <a:t>apel</a:t>
            </a:r>
            <a:r>
              <a:rPr lang="en-US" sz="2200" dirty="0"/>
              <a:t> pada </a:t>
            </a:r>
            <a:r>
              <a:rPr lang="en-US" sz="2200" dirty="0" err="1"/>
              <a:t>gambar</a:t>
            </a:r>
            <a:r>
              <a:rPr lang="en-US" sz="2200" dirty="0"/>
              <a:t> di </a:t>
            </a:r>
            <a:r>
              <a:rPr lang="en-US" sz="2200" dirty="0" err="1"/>
              <a:t>samping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pola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bertambah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satu</a:t>
            </a:r>
            <a:r>
              <a:rPr lang="en-US" sz="2200" dirty="0"/>
              <a:t>. Gambar </a:t>
            </a:r>
            <a:r>
              <a:rPr lang="en-US" sz="2200" dirty="0" err="1"/>
              <a:t>selanjutnya</a:t>
            </a:r>
            <a:r>
              <a:rPr lang="en-US" sz="2200" dirty="0"/>
              <a:t> pada </a:t>
            </a:r>
            <a:r>
              <a:rPr lang="en-US" sz="2200" dirty="0" err="1"/>
              <a:t>pola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5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apel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07954DFF-0AF5-B6D0-D411-4855DFDE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47D3-7934-57F0-EB89-1AFA916A1C49}"/>
              </a:ext>
            </a:extLst>
          </p:cNvPr>
          <p:cNvGrpSpPr/>
          <p:nvPr/>
        </p:nvGrpSpPr>
        <p:grpSpPr>
          <a:xfrm>
            <a:off x="1235829" y="310757"/>
            <a:ext cx="4520735" cy="758442"/>
            <a:chOff x="644461" y="1843172"/>
            <a:chExt cx="4503603" cy="6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7DCB9EF-C210-38DF-A875-DF627216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75E6CA1-CE03-CC14-E02D-C44DE9D266C0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37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500" b="1" dirty="0">
                  <a:solidFill>
                    <a:srgbClr val="0070C0"/>
                  </a:solidFill>
                </a:rPr>
                <a:t>Perhatikan contoh berikut.</a:t>
              </a:r>
              <a:endParaRPr lang="en-US" sz="25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424842" y="149321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pic>
        <p:nvPicPr>
          <p:cNvPr id="4" name="Picture 3" descr="A picture containing container, glass, gauge, device&#10;&#10;Description automatically generated">
            <a:extLst>
              <a:ext uri="{FF2B5EF4-FFF2-40B4-BE49-F238E27FC236}">
                <a16:creationId xmlns:a16="http://schemas.microsoft.com/office/drawing/2014/main" xmlns="" id="{3F99C2C2-A827-D39B-E29A-961C300989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55" y="1304067"/>
            <a:ext cx="4124927" cy="1724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689315-DD25-DCCB-96BE-2CCC406E9DDB}"/>
              </a:ext>
            </a:extLst>
          </p:cNvPr>
          <p:cNvSpPr txBox="1"/>
          <p:nvPr/>
        </p:nvSpPr>
        <p:spPr>
          <a:xfrm>
            <a:off x="6142603" y="1250758"/>
            <a:ext cx="29074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Terdapat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sekotak</a:t>
            </a:r>
            <a:r>
              <a:rPr lang="en-US" sz="2500" b="1" dirty="0">
                <a:solidFill>
                  <a:srgbClr val="002060"/>
                </a:solidFill>
              </a:rPr>
              <a:t> susu, susu </a:t>
            </a:r>
            <a:r>
              <a:rPr lang="en-US" sz="2500" b="1" dirty="0" err="1">
                <a:solidFill>
                  <a:srgbClr val="002060"/>
                </a:solidFill>
              </a:rPr>
              <a:t>tersebut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dituang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sampai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habis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>
                <a:solidFill>
                  <a:srgbClr val="002060"/>
                </a:solidFill>
              </a:rPr>
              <a:t>pada </a:t>
            </a:r>
            <a:r>
              <a:rPr lang="en-US" sz="2500" b="1" dirty="0" err="1">
                <a:solidFill>
                  <a:srgbClr val="00B050"/>
                </a:solidFill>
              </a:rPr>
              <a:t>gelas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>
                <a:solidFill>
                  <a:srgbClr val="002060"/>
                </a:solidFill>
              </a:rPr>
              <a:t>yang </a:t>
            </a:r>
            <a:r>
              <a:rPr lang="en-US" sz="2500" b="1" dirty="0" err="1">
                <a:solidFill>
                  <a:srgbClr val="002060"/>
                </a:solidFill>
              </a:rPr>
              <a:t>sama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ukurannya</a:t>
            </a:r>
            <a:r>
              <a:rPr lang="en-US" sz="2500" b="1" dirty="0">
                <a:solidFill>
                  <a:srgbClr val="002060"/>
                </a:solidFill>
              </a:rPr>
              <a:t> dan </a:t>
            </a:r>
            <a:r>
              <a:rPr lang="en-US" sz="2500" b="1" dirty="0" err="1">
                <a:solidFill>
                  <a:srgbClr val="002060"/>
                </a:solidFill>
              </a:rPr>
              <a:t>diperoleh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7030A0"/>
                </a:solidFill>
              </a:rPr>
              <a:t>4 </a:t>
            </a:r>
            <a:r>
              <a:rPr lang="en-US" sz="2500" b="1" dirty="0" err="1">
                <a:solidFill>
                  <a:srgbClr val="7030A0"/>
                </a:solidFill>
              </a:rPr>
              <a:t>gelas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berisi</a:t>
            </a:r>
            <a:r>
              <a:rPr lang="en-US" sz="2500" b="1" dirty="0">
                <a:solidFill>
                  <a:srgbClr val="7030A0"/>
                </a:solidFill>
              </a:rPr>
              <a:t> susu.</a:t>
            </a:r>
          </a:p>
          <a:p>
            <a:pPr>
              <a:tabLst>
                <a:tab pos="0" algn="l"/>
              </a:tabLst>
            </a:pP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64B42-6F00-5590-40A4-41A8F89523F5}"/>
              </a:ext>
            </a:extLst>
          </p:cNvPr>
          <p:cNvSpPr txBox="1"/>
          <p:nvPr/>
        </p:nvSpPr>
        <p:spPr>
          <a:xfrm>
            <a:off x="1771363" y="3381236"/>
            <a:ext cx="4124927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Jadi, volume susu </a:t>
            </a:r>
            <a:r>
              <a:rPr lang="en-US" sz="2500" b="1" dirty="0" err="1">
                <a:solidFill>
                  <a:srgbClr val="002060"/>
                </a:solidFill>
              </a:rPr>
              <a:t>tersebut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sama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dengan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7030A0"/>
                </a:solidFill>
              </a:rPr>
              <a:t>4 </a:t>
            </a:r>
            <a:r>
              <a:rPr lang="en-US" sz="2500" b="1" dirty="0" err="1">
                <a:solidFill>
                  <a:srgbClr val="7030A0"/>
                </a:solidFill>
              </a:rPr>
              <a:t>gelas</a:t>
            </a:r>
            <a:r>
              <a:rPr lang="en-US" sz="2500" b="1" dirty="0">
                <a:solidFill>
                  <a:srgbClr val="7030A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Click="0" advTm="29395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07954DFF-0AF5-B6D0-D411-4855DFDE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424842" y="149321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689315-DD25-DCCB-96BE-2CCC406E9DDB}"/>
              </a:ext>
            </a:extLst>
          </p:cNvPr>
          <p:cNvSpPr txBox="1"/>
          <p:nvPr/>
        </p:nvSpPr>
        <p:spPr>
          <a:xfrm>
            <a:off x="5834677" y="1115729"/>
            <a:ext cx="29074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Kemudian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sekotak</a:t>
            </a:r>
            <a:r>
              <a:rPr lang="en-US" sz="2500" b="1" dirty="0">
                <a:solidFill>
                  <a:srgbClr val="002060"/>
                </a:solidFill>
              </a:rPr>
              <a:t> susu </a:t>
            </a:r>
            <a:r>
              <a:rPr lang="en-US" sz="2500" b="1" dirty="0" err="1">
                <a:solidFill>
                  <a:srgbClr val="002060"/>
                </a:solidFill>
              </a:rPr>
              <a:t>dengan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ukuran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sama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FF0000"/>
                </a:solidFill>
              </a:rPr>
              <a:t>dituang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sampai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habis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>
                <a:solidFill>
                  <a:srgbClr val="002060"/>
                </a:solidFill>
              </a:rPr>
              <a:t>pada </a:t>
            </a:r>
            <a:r>
              <a:rPr lang="en-US" sz="2500" b="1" dirty="0" err="1">
                <a:solidFill>
                  <a:srgbClr val="00B050"/>
                </a:solidFill>
              </a:rPr>
              <a:t>cangkir</a:t>
            </a:r>
            <a:r>
              <a:rPr lang="en-US" sz="2500" b="1" dirty="0">
                <a:solidFill>
                  <a:srgbClr val="002060"/>
                </a:solidFill>
              </a:rPr>
              <a:t> yang </a:t>
            </a:r>
            <a:r>
              <a:rPr lang="en-US" sz="2500" b="1" dirty="0" err="1">
                <a:solidFill>
                  <a:srgbClr val="002060"/>
                </a:solidFill>
              </a:rPr>
              <a:t>sama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ukurannya</a:t>
            </a:r>
            <a:r>
              <a:rPr lang="en-US" sz="2500" b="1" dirty="0">
                <a:solidFill>
                  <a:srgbClr val="002060"/>
                </a:solidFill>
              </a:rPr>
              <a:t> dan </a:t>
            </a:r>
            <a:r>
              <a:rPr lang="en-US" sz="2500" b="1" dirty="0" err="1">
                <a:solidFill>
                  <a:srgbClr val="002060"/>
                </a:solidFill>
              </a:rPr>
              <a:t>diperoleh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7030A0"/>
                </a:solidFill>
              </a:rPr>
              <a:t>5 </a:t>
            </a:r>
            <a:r>
              <a:rPr lang="en-US" sz="2500" b="1" dirty="0" err="1">
                <a:solidFill>
                  <a:srgbClr val="7030A0"/>
                </a:solidFill>
              </a:rPr>
              <a:t>cangkir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berisi</a:t>
            </a:r>
            <a:r>
              <a:rPr lang="en-US" sz="2500" b="1" dirty="0">
                <a:solidFill>
                  <a:srgbClr val="7030A0"/>
                </a:solidFill>
              </a:rPr>
              <a:t> susu.</a:t>
            </a:r>
          </a:p>
          <a:p>
            <a:pPr>
              <a:tabLst>
                <a:tab pos="0" algn="l"/>
              </a:tabLst>
            </a:pP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64B42-6F00-5590-40A4-41A8F89523F5}"/>
              </a:ext>
            </a:extLst>
          </p:cNvPr>
          <p:cNvSpPr txBox="1"/>
          <p:nvPr/>
        </p:nvSpPr>
        <p:spPr>
          <a:xfrm>
            <a:off x="1771363" y="3381236"/>
            <a:ext cx="3829337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Jadi, volume susu </a:t>
            </a:r>
            <a:r>
              <a:rPr lang="en-US" sz="2500" b="1" dirty="0" err="1">
                <a:solidFill>
                  <a:srgbClr val="002060"/>
                </a:solidFill>
              </a:rPr>
              <a:t>tersebut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sama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dengan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7030A0"/>
                </a:solidFill>
              </a:rPr>
              <a:t>5 </a:t>
            </a:r>
            <a:r>
              <a:rPr lang="en-US" sz="2500" b="1" dirty="0" err="1">
                <a:solidFill>
                  <a:srgbClr val="7030A0"/>
                </a:solidFill>
              </a:rPr>
              <a:t>cangkir</a:t>
            </a:r>
            <a:r>
              <a:rPr lang="en-US" sz="25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" name="Picture 4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xmlns="" id="{541BE274-B0F9-ECFF-4BAA-344B6BE0A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56" y="601892"/>
            <a:ext cx="3397014" cy="2401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733723"/>
      </p:ext>
    </p:extLst>
  </p:cSld>
  <p:clrMapOvr>
    <a:masterClrMapping/>
  </p:clrMapOvr>
  <p:transition advClick="0" advTm="29395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07954DFF-0AF5-B6D0-D411-4855DFDE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424842" y="149321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689315-DD25-DCCB-96BE-2CCC406E9DDB}"/>
              </a:ext>
            </a:extLst>
          </p:cNvPr>
          <p:cNvSpPr txBox="1"/>
          <p:nvPr/>
        </p:nvSpPr>
        <p:spPr>
          <a:xfrm>
            <a:off x="2266223" y="2288868"/>
            <a:ext cx="6549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Selain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gelas</a:t>
            </a:r>
            <a:r>
              <a:rPr lang="en-US" sz="2500" b="1" dirty="0">
                <a:solidFill>
                  <a:srgbClr val="002060"/>
                </a:solidFill>
              </a:rPr>
              <a:t> dan </a:t>
            </a:r>
            <a:r>
              <a:rPr lang="en-US" sz="2500" b="1" dirty="0" err="1">
                <a:solidFill>
                  <a:srgbClr val="002060"/>
                </a:solidFill>
              </a:rPr>
              <a:t>cangkir</a:t>
            </a:r>
            <a:r>
              <a:rPr lang="en-US" sz="2500" b="1" dirty="0">
                <a:solidFill>
                  <a:srgbClr val="002060"/>
                </a:solidFill>
              </a:rPr>
              <a:t>, </a:t>
            </a:r>
            <a:r>
              <a:rPr lang="en-US" sz="2500" b="1" dirty="0" err="1">
                <a:solidFill>
                  <a:srgbClr val="002060"/>
                </a:solidFill>
              </a:rPr>
              <a:t>contoh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satuan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tak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baku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lainnya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antara</a:t>
            </a:r>
            <a:r>
              <a:rPr lang="en-US" sz="2500" b="1" dirty="0">
                <a:solidFill>
                  <a:srgbClr val="002060"/>
                </a:solidFill>
              </a:rPr>
              <a:t> lain 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64B42-6F00-5590-40A4-41A8F89523F5}"/>
              </a:ext>
            </a:extLst>
          </p:cNvPr>
          <p:cNvSpPr txBox="1"/>
          <p:nvPr/>
        </p:nvSpPr>
        <p:spPr>
          <a:xfrm>
            <a:off x="1222359" y="452309"/>
            <a:ext cx="515161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/>
              <a:t>Hasil </a:t>
            </a:r>
            <a:r>
              <a:rPr lang="en-US" sz="2500" b="1" dirty="0" err="1"/>
              <a:t>pengukuran</a:t>
            </a:r>
            <a:r>
              <a:rPr lang="en-US" sz="2500" b="1" dirty="0"/>
              <a:t> volume </a:t>
            </a:r>
            <a:r>
              <a:rPr lang="en-US" sz="2500" b="1" dirty="0" err="1"/>
              <a:t>sekotak</a:t>
            </a:r>
            <a:r>
              <a:rPr lang="en-US" sz="2500" b="1" dirty="0"/>
              <a:t> susu </a:t>
            </a:r>
            <a:r>
              <a:rPr lang="en-US" sz="2500" b="1" dirty="0" err="1"/>
              <a:t>tersebut</a:t>
            </a:r>
            <a:r>
              <a:rPr lang="en-US" sz="2500" b="1" dirty="0"/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berbeda-beda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/>
              <a:t>karena</a:t>
            </a:r>
            <a:r>
              <a:rPr lang="en-US" sz="2500" b="1" dirty="0"/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gelas</a:t>
            </a:r>
            <a:r>
              <a:rPr lang="en-US" sz="2500" b="1" dirty="0">
                <a:solidFill>
                  <a:srgbClr val="FF0066"/>
                </a:solidFill>
              </a:rPr>
              <a:t> dan </a:t>
            </a:r>
            <a:r>
              <a:rPr lang="en-US" sz="2500" b="1" dirty="0" err="1">
                <a:solidFill>
                  <a:srgbClr val="FF0066"/>
                </a:solidFill>
              </a:rPr>
              <a:t>cangkir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/>
              <a:t>yang </a:t>
            </a:r>
            <a:r>
              <a:rPr lang="en-US" sz="2500" b="1" dirty="0" err="1"/>
              <a:t>digunakan</a:t>
            </a:r>
            <a:r>
              <a:rPr lang="en-US" sz="2500" b="1" dirty="0"/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memiliki</a:t>
            </a:r>
            <a:r>
              <a:rPr lang="en-US" sz="2500" b="1" dirty="0">
                <a:solidFill>
                  <a:srgbClr val="FF0066"/>
                </a:solidFill>
              </a:rPr>
              <a:t> volume yang </a:t>
            </a:r>
            <a:r>
              <a:rPr lang="en-US" sz="2500" b="1" dirty="0" err="1">
                <a:solidFill>
                  <a:srgbClr val="FF0066"/>
                </a:solidFill>
              </a:rPr>
              <a:t>berbeda</a:t>
            </a:r>
            <a:r>
              <a:rPr lang="en-US" sz="2500" b="1" dirty="0"/>
              <a:t>.</a:t>
            </a:r>
            <a:endParaRPr lang="en-US" sz="25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2.792.816 Sendok Gambar, Foto Stok &amp; Vektor | Shutterstock">
            <a:extLst>
              <a:ext uri="{FF2B5EF4-FFF2-40B4-BE49-F238E27FC236}">
                <a16:creationId xmlns:a16="http://schemas.microsoft.com/office/drawing/2014/main" xmlns="" id="{1142DAC9-6DBE-07CF-8427-8D57DA0D7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b="14957"/>
          <a:stretch/>
        </p:blipFill>
        <p:spPr bwMode="auto">
          <a:xfrm>
            <a:off x="2733618" y="3355985"/>
            <a:ext cx="2068797" cy="12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.134.620 Glass bottle Gambar, Foto Stok &amp; Vektor | Shutterstock">
            <a:extLst>
              <a:ext uri="{FF2B5EF4-FFF2-40B4-BE49-F238E27FC236}">
                <a16:creationId xmlns:a16="http://schemas.microsoft.com/office/drawing/2014/main" xmlns="" id="{F781FEBD-3A6F-CED8-6A00-4AFB4BBC1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/>
        </p:blipFill>
        <p:spPr bwMode="auto">
          <a:xfrm>
            <a:off x="4890144" y="3171499"/>
            <a:ext cx="1460441" cy="14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902.597 Ember Gambar, Foto Stok &amp; Vektor | Shutterstock">
            <a:extLst>
              <a:ext uri="{FF2B5EF4-FFF2-40B4-BE49-F238E27FC236}">
                <a16:creationId xmlns:a16="http://schemas.microsoft.com/office/drawing/2014/main" xmlns="" id="{6BCF5226-9C36-5BFE-B519-5918136E5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/>
        </p:blipFill>
        <p:spPr bwMode="auto">
          <a:xfrm>
            <a:off x="6732880" y="2970637"/>
            <a:ext cx="1460441" cy="17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423502"/>
      </p:ext>
    </p:extLst>
  </p:cSld>
  <p:clrMapOvr>
    <a:masterClrMapping/>
  </p:clrMapOvr>
  <p:transition advClick="0" advTm="29395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07954DFF-0AF5-B6D0-D411-4855DFDE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424842" y="149321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689315-DD25-DCCB-96BE-2CCC406E9DDB}"/>
              </a:ext>
            </a:extLst>
          </p:cNvPr>
          <p:cNvSpPr txBox="1"/>
          <p:nvPr/>
        </p:nvSpPr>
        <p:spPr>
          <a:xfrm>
            <a:off x="845988" y="335960"/>
            <a:ext cx="573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Volume </a:t>
            </a:r>
            <a:r>
              <a:rPr lang="en-US" sz="2800" b="1" dirty="0" err="1">
                <a:solidFill>
                  <a:srgbClr val="002060"/>
                </a:solidFill>
              </a:rPr>
              <a:t>suatu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benda</a:t>
            </a:r>
            <a:r>
              <a:rPr lang="en-US" sz="2800" b="1" dirty="0">
                <a:solidFill>
                  <a:srgbClr val="002060"/>
                </a:solidFill>
              </a:rPr>
              <a:t> juga </a:t>
            </a:r>
            <a:r>
              <a:rPr lang="en-US" sz="2800" b="1" dirty="0" err="1">
                <a:solidFill>
                  <a:srgbClr val="002060"/>
                </a:solidFill>
              </a:rPr>
              <a:t>dapat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diukur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menggunakan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kubus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satuan</a:t>
            </a:r>
            <a:r>
              <a:rPr lang="en-US" sz="2800" b="1" dirty="0">
                <a:solidFill>
                  <a:srgbClr val="FF0066"/>
                </a:solidFill>
              </a:rPr>
              <a:t>. </a:t>
            </a:r>
            <a:endParaRPr lang="en-US" sz="2500" b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64B42-6F00-5590-40A4-41A8F89523F5}"/>
              </a:ext>
            </a:extLst>
          </p:cNvPr>
          <p:cNvSpPr txBox="1"/>
          <p:nvPr/>
        </p:nvSpPr>
        <p:spPr>
          <a:xfrm>
            <a:off x="2068796" y="1493218"/>
            <a:ext cx="5151618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sz="2500" b="1" dirty="0">
                <a:solidFill>
                  <a:srgbClr val="7030A0"/>
                </a:solidFill>
              </a:rPr>
              <a:t>1 </a:t>
            </a:r>
            <a:r>
              <a:rPr lang="en-US" sz="2500" b="1" dirty="0" err="1">
                <a:solidFill>
                  <a:srgbClr val="7030A0"/>
                </a:solidFill>
              </a:rPr>
              <a:t>kubus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satuan</a:t>
            </a:r>
            <a:r>
              <a:rPr lang="en-US" sz="2500" b="1" dirty="0">
                <a:solidFill>
                  <a:srgbClr val="7030A0"/>
                </a:solidFill>
              </a:rPr>
              <a:t> = 1 </a:t>
            </a:r>
            <a:r>
              <a:rPr lang="en-US" sz="2500" b="1" dirty="0" err="1">
                <a:solidFill>
                  <a:srgbClr val="7030A0"/>
                </a:solidFill>
              </a:rPr>
              <a:t>satuan</a:t>
            </a:r>
            <a:r>
              <a:rPr lang="en-US" sz="2500" b="1" dirty="0">
                <a:solidFill>
                  <a:srgbClr val="7030A0"/>
                </a:solidFill>
              </a:rPr>
              <a:t> volume</a:t>
            </a:r>
          </a:p>
        </p:txBody>
      </p:sp>
      <p:pic>
        <p:nvPicPr>
          <p:cNvPr id="3076" name="Picture 4" descr="Perhatikan tumpukan kubus di bawah ini! T...">
            <a:extLst>
              <a:ext uri="{FF2B5EF4-FFF2-40B4-BE49-F238E27FC236}">
                <a16:creationId xmlns:a16="http://schemas.microsoft.com/office/drawing/2014/main" xmlns="" id="{536C782B-A40A-9BEC-939B-3A095DDC3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-624" b="62055"/>
          <a:stretch/>
        </p:blipFill>
        <p:spPr bwMode="auto">
          <a:xfrm>
            <a:off x="4615754" y="2311842"/>
            <a:ext cx="2999016" cy="16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olume kubus tersebut adlah ...">
            <a:extLst>
              <a:ext uri="{FF2B5EF4-FFF2-40B4-BE49-F238E27FC236}">
                <a16:creationId xmlns:a16="http://schemas.microsoft.com/office/drawing/2014/main" xmlns="" id="{9DFDC8C4-3F49-F689-4623-37F166F6B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t="1608" r="17891" b="18314"/>
          <a:stretch/>
        </p:blipFill>
        <p:spPr bwMode="auto">
          <a:xfrm>
            <a:off x="2151393" y="2156105"/>
            <a:ext cx="2464361" cy="16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934B30-9AF3-A129-CF76-A57BB380AAAB}"/>
              </a:ext>
            </a:extLst>
          </p:cNvPr>
          <p:cNvSpPr txBox="1"/>
          <p:nvPr/>
        </p:nvSpPr>
        <p:spPr>
          <a:xfrm>
            <a:off x="2050373" y="3854730"/>
            <a:ext cx="22928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sz="2200" b="1" dirty="0">
                <a:solidFill>
                  <a:srgbClr val="0070C0"/>
                </a:solidFill>
              </a:rPr>
              <a:t>1 </a:t>
            </a:r>
            <a:r>
              <a:rPr lang="en-US" sz="2200" b="1" dirty="0" err="1">
                <a:solidFill>
                  <a:srgbClr val="0070C0"/>
                </a:solidFill>
              </a:rPr>
              <a:t>kubus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satuan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0531CE-BB00-82E0-3792-7280CE8C9E51}"/>
              </a:ext>
            </a:extLst>
          </p:cNvPr>
          <p:cNvSpPr txBox="1"/>
          <p:nvPr/>
        </p:nvSpPr>
        <p:spPr>
          <a:xfrm>
            <a:off x="4734544" y="3867854"/>
            <a:ext cx="22928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sz="2200" b="1" dirty="0">
                <a:solidFill>
                  <a:srgbClr val="0070C0"/>
                </a:solidFill>
              </a:rPr>
              <a:t>2 </a:t>
            </a:r>
            <a:r>
              <a:rPr lang="en-US" sz="2200" b="1" dirty="0" err="1">
                <a:solidFill>
                  <a:srgbClr val="0070C0"/>
                </a:solidFill>
              </a:rPr>
              <a:t>kubus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satuan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63806"/>
      </p:ext>
    </p:extLst>
  </p:cSld>
  <p:clrMapOvr>
    <a:masterClrMapping/>
  </p:clrMapOvr>
  <p:transition advClick="0" advTm="29395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07954DFF-0AF5-B6D0-D411-4855DFDE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47D3-7934-57F0-EB89-1AFA916A1C49}"/>
              </a:ext>
            </a:extLst>
          </p:cNvPr>
          <p:cNvGrpSpPr/>
          <p:nvPr/>
        </p:nvGrpSpPr>
        <p:grpSpPr>
          <a:xfrm>
            <a:off x="944880" y="362051"/>
            <a:ext cx="4520735" cy="691530"/>
            <a:chOff x="644461" y="1843172"/>
            <a:chExt cx="4503603" cy="6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7DCB9EF-C210-38DF-A875-DF627216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75E6CA1-CE03-CC14-E02D-C44DE9D266C0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37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500" b="1" dirty="0">
                  <a:solidFill>
                    <a:srgbClr val="0070C0"/>
                  </a:solidFill>
                </a:rPr>
                <a:t>Perhatikan contoh berikut.</a:t>
              </a:r>
              <a:endParaRPr lang="en-US" sz="25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424842" y="1493218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689315-DD25-DCCB-96BE-2CCC406E9DDB}"/>
              </a:ext>
            </a:extLst>
          </p:cNvPr>
          <p:cNvSpPr txBox="1"/>
          <p:nvPr/>
        </p:nvSpPr>
        <p:spPr>
          <a:xfrm>
            <a:off x="5004048" y="1219415"/>
            <a:ext cx="36981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500" b="1" dirty="0">
                <a:solidFill>
                  <a:srgbClr val="002060"/>
                </a:solidFill>
              </a:rPr>
              <a:t>Bagian </a:t>
            </a:r>
            <a:r>
              <a:rPr lang="en-US" sz="2500" b="1" dirty="0">
                <a:solidFill>
                  <a:srgbClr val="FF0066"/>
                </a:solidFill>
              </a:rPr>
              <a:t>alas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terdiri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atas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panjang</a:t>
            </a:r>
            <a:r>
              <a:rPr lang="en-US" sz="2500" b="1" dirty="0">
                <a:solidFill>
                  <a:srgbClr val="002060"/>
                </a:solidFill>
              </a:rPr>
              <a:t> x </a:t>
            </a:r>
            <a:r>
              <a:rPr lang="en-US" sz="2500" b="1" dirty="0" err="1">
                <a:solidFill>
                  <a:srgbClr val="002060"/>
                </a:solidFill>
              </a:rPr>
              <a:t>lebar</a:t>
            </a:r>
            <a:r>
              <a:rPr lang="en-US" sz="2500" b="1" dirty="0">
                <a:solidFill>
                  <a:srgbClr val="002060"/>
                </a:solidFill>
              </a:rPr>
              <a:t> = 3 × 3 = </a:t>
            </a:r>
            <a:r>
              <a:rPr lang="en-US" sz="2500" b="1" dirty="0">
                <a:solidFill>
                  <a:srgbClr val="FFC000"/>
                </a:solidFill>
              </a:rPr>
              <a:t>9 </a:t>
            </a:r>
            <a:r>
              <a:rPr lang="en-US" sz="2500" b="1" dirty="0" err="1">
                <a:solidFill>
                  <a:srgbClr val="FFC000"/>
                </a:solidFill>
              </a:rPr>
              <a:t>kubus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satuan</a:t>
            </a:r>
            <a:r>
              <a:rPr lang="en-US" sz="2500" b="1" dirty="0">
                <a:solidFill>
                  <a:srgbClr val="FFC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500" b="1" dirty="0">
                <a:solidFill>
                  <a:srgbClr val="7030A0"/>
                </a:solidFill>
              </a:rPr>
              <a:t>Tinggi </a:t>
            </a:r>
            <a:r>
              <a:rPr lang="en-US" sz="2500" b="1" dirty="0">
                <a:solidFill>
                  <a:srgbClr val="002060"/>
                </a:solidFill>
              </a:rPr>
              <a:t>= </a:t>
            </a:r>
            <a:r>
              <a:rPr lang="en-US" sz="2500" b="1" dirty="0">
                <a:solidFill>
                  <a:srgbClr val="92D050"/>
                </a:solidFill>
              </a:rPr>
              <a:t>3 </a:t>
            </a:r>
            <a:r>
              <a:rPr lang="en-US" sz="2500" b="1" dirty="0" err="1">
                <a:solidFill>
                  <a:srgbClr val="92D050"/>
                </a:solidFill>
              </a:rPr>
              <a:t>kubus</a:t>
            </a:r>
            <a:r>
              <a:rPr lang="en-US" sz="2500" b="1" dirty="0">
                <a:solidFill>
                  <a:srgbClr val="92D050"/>
                </a:solidFill>
              </a:rPr>
              <a:t> </a:t>
            </a:r>
            <a:r>
              <a:rPr lang="en-US" sz="2500" b="1" dirty="0" err="1">
                <a:solidFill>
                  <a:srgbClr val="92D050"/>
                </a:solidFill>
              </a:rPr>
              <a:t>satuan</a:t>
            </a:r>
            <a:r>
              <a:rPr lang="en-US" sz="2500" b="1" dirty="0">
                <a:solidFill>
                  <a:srgbClr val="92D050"/>
                </a:solidFill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9999"/>
                </a:solidFill>
              </a:rPr>
              <a:t>Maka</a:t>
            </a:r>
            <a:r>
              <a:rPr lang="en-US" sz="2500" b="1" dirty="0">
                <a:solidFill>
                  <a:srgbClr val="009999"/>
                </a:solidFill>
              </a:rPr>
              <a:t>, </a:t>
            </a:r>
            <a:r>
              <a:rPr lang="en-US" sz="2500" b="1" dirty="0" err="1">
                <a:solidFill>
                  <a:srgbClr val="009999"/>
                </a:solidFill>
              </a:rPr>
              <a:t>jumlah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  <a:r>
              <a:rPr lang="en-US" sz="2500" b="1" dirty="0" err="1">
                <a:solidFill>
                  <a:srgbClr val="009999"/>
                </a:solidFill>
              </a:rPr>
              <a:t>seluruh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  <a:r>
              <a:rPr lang="en-US" sz="2500" b="1" dirty="0" err="1">
                <a:solidFill>
                  <a:srgbClr val="009999"/>
                </a:solidFill>
              </a:rPr>
              <a:t>kubus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  <a:r>
              <a:rPr lang="en-US" sz="2500" b="1" dirty="0" err="1">
                <a:solidFill>
                  <a:srgbClr val="009999"/>
                </a:solidFill>
              </a:rPr>
              <a:t>satuan</a:t>
            </a:r>
            <a:r>
              <a:rPr lang="en-US" sz="2500" b="1" dirty="0">
                <a:solidFill>
                  <a:srgbClr val="009999"/>
                </a:solidFill>
              </a:rPr>
              <a:t> pada </a:t>
            </a:r>
            <a:r>
              <a:rPr lang="en-US" sz="2500" b="1" dirty="0" err="1">
                <a:solidFill>
                  <a:srgbClr val="009999"/>
                </a:solidFill>
              </a:rPr>
              <a:t>bangun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  <a:r>
              <a:rPr lang="en-US" sz="2500" b="1" dirty="0" err="1">
                <a:solidFill>
                  <a:srgbClr val="009999"/>
                </a:solidFill>
              </a:rPr>
              <a:t>tersebut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  <a:r>
              <a:rPr lang="en-US" sz="2500" b="1" dirty="0" err="1">
                <a:solidFill>
                  <a:srgbClr val="009999"/>
                </a:solidFill>
              </a:rPr>
              <a:t>adalah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</a:p>
          <a:p>
            <a:pPr>
              <a:tabLst>
                <a:tab pos="0" algn="l"/>
              </a:tabLst>
            </a:pPr>
            <a:r>
              <a:rPr lang="en-US" sz="2500" b="1" dirty="0">
                <a:solidFill>
                  <a:srgbClr val="C00000"/>
                </a:solidFill>
              </a:rPr>
              <a:t>9 × 3 = 27 </a:t>
            </a:r>
            <a:r>
              <a:rPr lang="en-US" sz="2500" b="1" dirty="0" err="1">
                <a:solidFill>
                  <a:srgbClr val="C00000"/>
                </a:solidFill>
              </a:rPr>
              <a:t>kubus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satuan</a:t>
            </a:r>
            <a:r>
              <a:rPr lang="en-US" sz="25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8" name="Picture 4" descr="Menentukan Volume Kubus | Boby Prasetyo">
            <a:extLst>
              <a:ext uri="{FF2B5EF4-FFF2-40B4-BE49-F238E27FC236}">
                <a16:creationId xmlns:a16="http://schemas.microsoft.com/office/drawing/2014/main" xmlns="" id="{7C276F8D-19EB-89BB-F139-ADB60177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94" y="1131590"/>
            <a:ext cx="3004246" cy="25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485047-7F74-5598-88C2-C82E06D9FF93}"/>
              </a:ext>
            </a:extLst>
          </p:cNvPr>
          <p:cNvSpPr txBox="1"/>
          <p:nvPr/>
        </p:nvSpPr>
        <p:spPr>
          <a:xfrm>
            <a:off x="2545220" y="3995605"/>
            <a:ext cx="209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= 1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satuan</a:t>
            </a:r>
            <a:endParaRPr lang="en-US" dirty="0"/>
          </a:p>
        </p:txBody>
      </p:sp>
      <p:pic>
        <p:nvPicPr>
          <p:cNvPr id="1034" name="Picture 10" descr="Mengukur Volume Balok dengan Kubus Satuan | Mikirbae.com">
            <a:extLst>
              <a:ext uri="{FF2B5EF4-FFF2-40B4-BE49-F238E27FC236}">
                <a16:creationId xmlns:a16="http://schemas.microsoft.com/office/drawing/2014/main" xmlns="" id="{F8A8FC9B-2952-6A7A-E9A4-69FF269CB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5" t="61118" r="12914" b="13614"/>
          <a:stretch/>
        </p:blipFill>
        <p:spPr bwMode="auto">
          <a:xfrm>
            <a:off x="2122266" y="3778322"/>
            <a:ext cx="721542" cy="6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511375"/>
      </p:ext>
    </p:extLst>
  </p:cSld>
  <p:clrMapOvr>
    <a:masterClrMapping/>
  </p:clrMapOvr>
  <p:transition advClick="0" advTm="29395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4D46FBD-D16C-DC40-246D-37292C53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24E09C-B379-1C8C-5A75-A21C449DC243}"/>
              </a:ext>
            </a:extLst>
          </p:cNvPr>
          <p:cNvSpPr txBox="1"/>
          <p:nvPr/>
        </p:nvSpPr>
        <p:spPr>
          <a:xfrm>
            <a:off x="490061" y="3812943"/>
            <a:ext cx="16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Volume = 8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kubus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satuan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E33F85-356C-ADD8-C7C8-9D6BF2921A6C}"/>
              </a:ext>
            </a:extLst>
          </p:cNvPr>
          <p:cNvSpPr txBox="1"/>
          <p:nvPr/>
        </p:nvSpPr>
        <p:spPr>
          <a:xfrm>
            <a:off x="2771800" y="3774981"/>
            <a:ext cx="17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Volume = 64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kubus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satuan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2B247F-1C80-2AC3-14CF-A757C33D86BA}"/>
              </a:ext>
            </a:extLst>
          </p:cNvPr>
          <p:cNvGrpSpPr/>
          <p:nvPr/>
        </p:nvGrpSpPr>
        <p:grpSpPr>
          <a:xfrm>
            <a:off x="6096" y="195486"/>
            <a:ext cx="7381484" cy="733044"/>
            <a:chOff x="295276" y="214296"/>
            <a:chExt cx="5357850" cy="7330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14FBD9A-C48A-ED92-227B-78A70DB5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357850" cy="73304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8BA4E57-8829-86F7-470F-B126F9C3818A}"/>
                </a:ext>
              </a:extLst>
            </p:cNvPr>
            <p:cNvSpPr/>
            <p:nvPr/>
          </p:nvSpPr>
          <p:spPr>
            <a:xfrm>
              <a:off x="676276" y="267070"/>
              <a:ext cx="4905412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Pengukuran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Volume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Satuan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Baku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187D63-A2F7-65E2-3C07-8486B5949127}"/>
              </a:ext>
            </a:extLst>
          </p:cNvPr>
          <p:cNvSpPr txBox="1"/>
          <p:nvPr/>
        </p:nvSpPr>
        <p:spPr>
          <a:xfrm>
            <a:off x="532921" y="1014576"/>
            <a:ext cx="3821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Perhatikan </a:t>
            </a:r>
            <a:r>
              <a:rPr lang="en-US" sz="2400" dirty="0" err="1"/>
              <a:t>gambar</a:t>
            </a:r>
            <a:r>
              <a:rPr lang="id-ID" sz="2400" dirty="0"/>
              <a:t> berikut.</a:t>
            </a:r>
            <a:endParaRPr lang="en-US" sz="2400" dirty="0"/>
          </a:p>
        </p:txBody>
      </p:sp>
      <p:pic>
        <p:nvPicPr>
          <p:cNvPr id="2052" name="Picture 4" descr="Volume kubus di samping adalah ... kubus satuan.">
            <a:extLst>
              <a:ext uri="{FF2B5EF4-FFF2-40B4-BE49-F238E27FC236}">
                <a16:creationId xmlns:a16="http://schemas.microsoft.com/office/drawing/2014/main" xmlns="" id="{B42F0516-C4E6-B094-9A5E-FFE02814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91630"/>
            <a:ext cx="4125381" cy="23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hatikan gambar berikut! Berdasarkan g...">
            <a:extLst>
              <a:ext uri="{FF2B5EF4-FFF2-40B4-BE49-F238E27FC236}">
                <a16:creationId xmlns:a16="http://schemas.microsoft.com/office/drawing/2014/main" xmlns="" id="{70BA3E97-D18B-A560-D35C-9C9FF58DD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1"/>
          <a:stretch/>
        </p:blipFill>
        <p:spPr bwMode="auto">
          <a:xfrm>
            <a:off x="2771800" y="1614157"/>
            <a:ext cx="2231767" cy="20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A636AF-3A09-CBDB-B649-645938E9DEAC}"/>
              </a:ext>
            </a:extLst>
          </p:cNvPr>
          <p:cNvSpPr txBox="1"/>
          <p:nvPr/>
        </p:nvSpPr>
        <p:spPr>
          <a:xfrm>
            <a:off x="5312247" y="1419622"/>
            <a:ext cx="3652241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sz="2200" dirty="0" err="1"/>
              <a:t>Kedua</a:t>
            </a:r>
            <a:r>
              <a:rPr lang="en-US" sz="2200" dirty="0"/>
              <a:t> </a:t>
            </a:r>
            <a:r>
              <a:rPr lang="en-US" sz="2200" dirty="0" err="1"/>
              <a:t>bangun</a:t>
            </a:r>
            <a:r>
              <a:rPr lang="en-US" sz="2200" dirty="0"/>
              <a:t> di </a:t>
            </a:r>
            <a:r>
              <a:rPr lang="en-US" sz="2200" dirty="0" err="1"/>
              <a:t>samping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besarnya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sama</a:t>
            </a:r>
            <a:r>
              <a:rPr lang="en-US" sz="2200" dirty="0"/>
              <a:t>,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pengukuran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volumenya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berbeda</a:t>
            </a:r>
            <a:r>
              <a:rPr lang="en-US" sz="2200" dirty="0"/>
              <a:t>.</a:t>
            </a:r>
          </a:p>
          <a:p>
            <a:pPr algn="ctr">
              <a:tabLst>
                <a:tab pos="0" algn="l"/>
              </a:tabLst>
            </a:pPr>
            <a:endParaRPr lang="en-US" sz="2200" dirty="0"/>
          </a:p>
          <a:p>
            <a:pPr algn="ctr">
              <a:tabLst>
                <a:tab pos="0" algn="l"/>
              </a:tabLst>
            </a:pPr>
            <a:endParaRPr lang="en-US" sz="2200" dirty="0"/>
          </a:p>
          <a:p>
            <a:pPr algn="ctr">
              <a:tabLst>
                <a:tab pos="0" algn="l"/>
              </a:tabLst>
            </a:pPr>
            <a:r>
              <a:rPr lang="en-US" sz="2200" dirty="0"/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Diperlukan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satuan</a:t>
            </a:r>
            <a:r>
              <a:rPr lang="en-US" sz="2200" b="1" dirty="0">
                <a:solidFill>
                  <a:srgbClr val="FF0066"/>
                </a:solidFill>
              </a:rPr>
              <a:t> volume yang </a:t>
            </a:r>
            <a:r>
              <a:rPr lang="en-US" sz="2200" b="1" dirty="0" err="1">
                <a:solidFill>
                  <a:srgbClr val="FF0066"/>
                </a:solidFill>
              </a:rPr>
              <a:t>baku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menyeragamkan</a:t>
            </a:r>
            <a:r>
              <a:rPr lang="en-US" sz="2200" dirty="0"/>
              <a:t> </a:t>
            </a:r>
            <a:r>
              <a:rPr lang="en-US" sz="2200" dirty="0" err="1"/>
              <a:t>pengukuran</a:t>
            </a:r>
            <a:r>
              <a:rPr lang="en-US" sz="2200" dirty="0"/>
              <a:t>.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CAD42EF6-753C-2B24-9FE5-0C141B2E9E97}"/>
              </a:ext>
            </a:extLst>
          </p:cNvPr>
          <p:cNvSpPr/>
          <p:nvPr/>
        </p:nvSpPr>
        <p:spPr>
          <a:xfrm>
            <a:off x="6828416" y="2931790"/>
            <a:ext cx="619901" cy="554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B7FE40-3433-E671-9E47-5E12DE0F4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1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267" y="507843"/>
            <a:ext cx="504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500" dirty="0">
                <a:cs typeface="Arial" panose="020B0604020202020204" pitchFamily="34" charset="0"/>
              </a:rPr>
              <a:t>Salah </a:t>
            </a:r>
            <a:r>
              <a:rPr lang="en-US" sz="2500" dirty="0" err="1">
                <a:cs typeface="Arial" panose="020B0604020202020204" pitchFamily="34" charset="0"/>
              </a:rPr>
              <a:t>satu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satuan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baku</a:t>
            </a:r>
            <a:r>
              <a:rPr lang="en-US" sz="2500" dirty="0">
                <a:cs typeface="Arial" panose="020B0604020202020204" pitchFamily="34" charset="0"/>
              </a:rPr>
              <a:t> volume 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EED246-093F-4E44-AB01-1A24F4B65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43" y="1158364"/>
            <a:ext cx="1520633" cy="123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8AA4E-E250-371B-573C-4577DA8A1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3034259"/>
            <a:ext cx="3014545" cy="1540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33B2BA8-3A31-E7A6-058A-29D5E2D4FC58}"/>
                  </a:ext>
                </a:extLst>
              </p:cNvPr>
              <p:cNvSpPr txBox="1"/>
              <p:nvPr/>
            </p:nvSpPr>
            <p:spPr>
              <a:xfrm>
                <a:off x="2205112" y="1177717"/>
                <a:ext cx="473377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631825" algn="l"/>
                  </a:tabLst>
                </a:pPr>
                <a:r>
                  <a:rPr lang="it-IT" sz="2400" dirty="0"/>
                  <a:t>1 cm × 1 cm × 1 cm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t-IT" sz="2400" dirty="0"/>
              </a:p>
              <a:p>
                <a:pPr>
                  <a:tabLst>
                    <a:tab pos="631825" algn="l"/>
                  </a:tabLst>
                </a:pPr>
                <a:r>
                  <a:rPr lang="it-IT" sz="2400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sz="2400" dirty="0"/>
                  <a:t> dibaca 1 sentimeter kubik.</a:t>
                </a:r>
                <a:endParaRPr lang="en-US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3B2BA8-3A31-E7A6-058A-29D5E2D4F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112" y="1177717"/>
                <a:ext cx="4733776" cy="861774"/>
              </a:xfrm>
              <a:prstGeom prst="rect">
                <a:avLst/>
              </a:prstGeom>
              <a:blipFill>
                <a:blip r:embed="rId8"/>
                <a:stretch>
                  <a:fillRect l="-2062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13D323-84E5-D997-4A25-EABF9EBA9504}"/>
              </a:ext>
            </a:extLst>
          </p:cNvPr>
          <p:cNvGrpSpPr/>
          <p:nvPr/>
        </p:nvGrpSpPr>
        <p:grpSpPr>
          <a:xfrm>
            <a:off x="2411760" y="2490538"/>
            <a:ext cx="4026055" cy="554366"/>
            <a:chOff x="644461" y="1843172"/>
            <a:chExt cx="4503603" cy="6472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3A557DC-1B46-C9D1-E961-CE2CEEC1F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8D58EEE-20D8-B741-61B4-D89A920693BD}"/>
                </a:ext>
              </a:extLst>
            </p:cNvPr>
            <p:cNvSpPr txBox="1"/>
            <p:nvPr/>
          </p:nvSpPr>
          <p:spPr>
            <a:xfrm>
              <a:off x="772026" y="1899197"/>
              <a:ext cx="4248472" cy="37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500" b="1" dirty="0">
                  <a:solidFill>
                    <a:srgbClr val="0070C0"/>
                  </a:solidFill>
                </a:rPr>
                <a:t>Perhatikan contoh berikut.</a:t>
              </a:r>
              <a:endParaRPr lang="en-US" sz="2500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A93F860-E1B3-06D7-E1B8-1B1CB9FD922D}"/>
                  </a:ext>
                </a:extLst>
              </p:cNvPr>
              <p:cNvSpPr txBox="1"/>
              <p:nvPr/>
            </p:nvSpPr>
            <p:spPr>
              <a:xfrm>
                <a:off x="3517584" y="3515290"/>
                <a:ext cx="4258263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631825" algn="l"/>
                  </a:tabLst>
                </a:pPr>
                <a:r>
                  <a:rPr lang="it-IT" sz="2400" dirty="0"/>
                  <a:t>Volume bangun di samping adalah </a:t>
                </a:r>
                <a:r>
                  <a:rPr lang="it-IT" sz="2400" b="1" dirty="0">
                    <a:solidFill>
                      <a:srgbClr val="FF0066"/>
                    </a:solidFill>
                  </a:rPr>
                  <a:t>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93F860-E1B3-06D7-E1B8-1B1CB9FD9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84" y="3515290"/>
                <a:ext cx="4258263" cy="839332"/>
              </a:xfrm>
              <a:prstGeom prst="rect">
                <a:avLst/>
              </a:prstGeom>
              <a:blipFill>
                <a:blip r:embed="rId10"/>
                <a:stretch>
                  <a:fillRect l="-2146" t="-583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091436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5E0EFCB-333D-3CBF-5CB6-99AF905C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4D95E78-E591-F315-E09B-B4267F7A8438}"/>
                  </a:ext>
                </a:extLst>
              </p:cNvPr>
              <p:cNvSpPr txBox="1"/>
              <p:nvPr/>
            </p:nvSpPr>
            <p:spPr>
              <a:xfrm>
                <a:off x="911800" y="3237259"/>
                <a:ext cx="3804216" cy="1217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400" b="1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= 1 </a:t>
                </a:r>
                <a:r>
                  <a:rPr lang="en-US" sz="2400" b="1" dirty="0" err="1"/>
                  <a:t>mililiter</a:t>
                </a:r>
                <a:r>
                  <a:rPr lang="en-US" sz="2400" b="1" dirty="0"/>
                  <a:t> = 1 cc </a:t>
                </a:r>
              </a:p>
              <a:p>
                <a:pPr>
                  <a:tabLst>
                    <a:tab pos="0" algn="l"/>
                  </a:tabLst>
                </a:pPr>
                <a:r>
                  <a:rPr lang="en-US" sz="2400" b="1" dirty="0"/>
                  <a:t>1 liter = 1.000 ml</a:t>
                </a:r>
              </a:p>
              <a:p>
                <a:pPr>
                  <a:tabLst>
                    <a:tab pos="0" algn="l"/>
                  </a:tabLst>
                </a:pPr>
                <a:r>
                  <a:rPr lang="en-US" sz="2400" b="1" dirty="0"/>
                  <a:t>1 liter = 1.000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D95E78-E591-F315-E09B-B4267F7A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00" y="3237259"/>
                <a:ext cx="3804216" cy="1217000"/>
              </a:xfrm>
              <a:prstGeom prst="rect">
                <a:avLst/>
              </a:prstGeom>
              <a:blipFill>
                <a:blip r:embed="rId4"/>
                <a:stretch>
                  <a:fillRect l="-2564" t="-3000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D47444-B50E-6F15-8589-1D3C86ADEB9A}"/>
              </a:ext>
            </a:extLst>
          </p:cNvPr>
          <p:cNvSpPr txBox="1"/>
          <p:nvPr/>
        </p:nvSpPr>
        <p:spPr>
          <a:xfrm>
            <a:off x="755576" y="634139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volume </a:t>
            </a:r>
            <a:r>
              <a:rPr lang="en-US" sz="2400" dirty="0" err="1"/>
              <a:t>lainnya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75FBFD-9352-332F-0F75-0AB58001BB73}"/>
              </a:ext>
            </a:extLst>
          </p:cNvPr>
          <p:cNvSpPr txBox="1"/>
          <p:nvPr/>
        </p:nvSpPr>
        <p:spPr>
          <a:xfrm>
            <a:off x="755576" y="2255128"/>
            <a:ext cx="5040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Kesetaraan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volume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6FA767-AAA1-9053-2EB6-851D79A5483E}"/>
              </a:ext>
            </a:extLst>
          </p:cNvPr>
          <p:cNvSpPr txBox="1"/>
          <p:nvPr/>
        </p:nvSpPr>
        <p:spPr>
          <a:xfrm>
            <a:off x="921269" y="1498381"/>
            <a:ext cx="10801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liter (l)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621D90-9793-DE11-A9DA-0A7E5D6F79B1}"/>
              </a:ext>
            </a:extLst>
          </p:cNvPr>
          <p:cNvSpPr txBox="1"/>
          <p:nvPr/>
        </p:nvSpPr>
        <p:spPr>
          <a:xfrm>
            <a:off x="2267744" y="1498381"/>
            <a:ext cx="210853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/>
              <a:t>mililiter</a:t>
            </a:r>
            <a:r>
              <a:rPr lang="en-US" sz="2400" dirty="0"/>
              <a:t> (ml)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30AF71-3A9E-5254-B6B4-247FD9832732}"/>
              </a:ext>
            </a:extLst>
          </p:cNvPr>
          <p:cNvSpPr txBox="1"/>
          <p:nvPr/>
        </p:nvSpPr>
        <p:spPr>
          <a:xfrm>
            <a:off x="4716016" y="1500732"/>
            <a:ext cx="97808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1ACBD0F-EB7B-9AB7-78BE-C4A944FCE1D2}"/>
                  </a:ext>
                </a:extLst>
              </p:cNvPr>
              <p:cNvSpPr txBox="1"/>
              <p:nvPr/>
            </p:nvSpPr>
            <p:spPr>
              <a:xfrm>
                <a:off x="6012160" y="1491630"/>
                <a:ext cx="2379507" cy="47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meterkubik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ACBD0F-EB7B-9AB7-78BE-C4A944FC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491630"/>
                <a:ext cx="2379507" cy="470000"/>
              </a:xfrm>
              <a:prstGeom prst="rect">
                <a:avLst/>
              </a:prstGeom>
              <a:blipFill>
                <a:blip r:embed="rId6"/>
                <a:stretch>
                  <a:fillRect l="-3836" t="-103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xmlns="" id="{B2295DDF-EB74-4082-FB32-3DE26FFBAE06}"/>
              </a:ext>
            </a:extLst>
          </p:cNvPr>
          <p:cNvSpPr/>
          <p:nvPr/>
        </p:nvSpPr>
        <p:spPr>
          <a:xfrm rot="1360279">
            <a:off x="7011055" y="1879378"/>
            <a:ext cx="381717" cy="830997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ED4A3F-5854-2D36-BFD3-5A027C0E4DB4}"/>
              </a:ext>
            </a:extLst>
          </p:cNvPr>
          <p:cNvSpPr txBox="1"/>
          <p:nvPr/>
        </p:nvSpPr>
        <p:spPr>
          <a:xfrm>
            <a:off x="6415168" y="2751836"/>
            <a:ext cx="25669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66"/>
                </a:solidFill>
              </a:rPr>
              <a:t>Digunakan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untuk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mengukur</a:t>
            </a:r>
            <a:r>
              <a:rPr lang="en-US" sz="2200" b="1" dirty="0">
                <a:solidFill>
                  <a:srgbClr val="FF0066"/>
                </a:solidFill>
              </a:rPr>
              <a:t> volume yang </a:t>
            </a:r>
            <a:r>
              <a:rPr lang="en-US" sz="2200" b="1" dirty="0" err="1">
                <a:solidFill>
                  <a:srgbClr val="FF0066"/>
                </a:solidFill>
              </a:rPr>
              <a:t>besar</a:t>
            </a:r>
            <a:r>
              <a:rPr lang="en-US" sz="2200" b="1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A9AA38B-7143-0540-376D-9892107C00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65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204" y="1536577"/>
            <a:ext cx="3115427" cy="327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ACBDAB-43A6-CAA3-8A19-20DF8362892F}"/>
              </a:ext>
            </a:extLst>
          </p:cNvPr>
          <p:cNvSpPr txBox="1"/>
          <p:nvPr/>
        </p:nvSpPr>
        <p:spPr>
          <a:xfrm>
            <a:off x="569282" y="476771"/>
            <a:ext cx="641664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</a:rPr>
              <a:t>Suatu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satuan</a:t>
            </a:r>
            <a:r>
              <a:rPr lang="en-US" sz="2400" b="1" dirty="0">
                <a:solidFill>
                  <a:srgbClr val="FF0066"/>
                </a:solidFill>
              </a:rPr>
              <a:t> volume</a:t>
            </a:r>
            <a:r>
              <a:rPr lang="en-US" sz="2400" dirty="0"/>
              <a:t> juga </a:t>
            </a:r>
            <a:r>
              <a:rPr lang="en-US" sz="2400" b="1" dirty="0" err="1">
                <a:solidFill>
                  <a:srgbClr val="FF0066"/>
                </a:solidFill>
              </a:rPr>
              <a:t>dapat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diubah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menjadi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satuan</a:t>
            </a:r>
            <a:r>
              <a:rPr lang="en-US" sz="2400" b="1" dirty="0">
                <a:solidFill>
                  <a:srgbClr val="FF0066"/>
                </a:solidFill>
              </a:rPr>
              <a:t> volume </a:t>
            </a:r>
            <a:r>
              <a:rPr lang="en-US" sz="2400" b="1" dirty="0" err="1">
                <a:solidFill>
                  <a:srgbClr val="FF0066"/>
                </a:solidFill>
              </a:rPr>
              <a:t>lainnya</a:t>
            </a:r>
            <a:r>
              <a:rPr lang="en-US" sz="2400" b="1" dirty="0">
                <a:solidFill>
                  <a:srgbClr val="FF0066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358710-87D9-E408-BEFB-03A43BD8ADB9}"/>
              </a:ext>
            </a:extLst>
          </p:cNvPr>
          <p:cNvSpPr txBox="1"/>
          <p:nvPr/>
        </p:nvSpPr>
        <p:spPr>
          <a:xfrm>
            <a:off x="681923" y="2160764"/>
            <a:ext cx="5504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tabLst>
                <a:tab pos="2286000" algn="l"/>
              </a:tabLst>
            </a:pPr>
            <a:r>
              <a:rPr lang="en-US" sz="2400" dirty="0"/>
              <a:t>7 liter 500 ml	= 7 liter + 500 ml</a:t>
            </a:r>
          </a:p>
          <a:p>
            <a:pPr>
              <a:tabLst>
                <a:tab pos="1547813" algn="l"/>
                <a:tab pos="2286000" algn="l"/>
              </a:tabLst>
            </a:pPr>
            <a:r>
              <a:rPr lang="en-US" sz="2400" dirty="0"/>
              <a:t>		= 7.000 ml + 500 ml </a:t>
            </a:r>
          </a:p>
          <a:p>
            <a:pPr>
              <a:tabLst>
                <a:tab pos="2286000" algn="l"/>
              </a:tabLst>
            </a:pPr>
            <a:r>
              <a:rPr lang="en-US" sz="2400" dirty="0"/>
              <a:t>	= 7.500 ml</a:t>
            </a:r>
          </a:p>
          <a:p>
            <a:pPr>
              <a:tabLst>
                <a:tab pos="457200" algn="l"/>
                <a:tab pos="2286000" algn="l"/>
              </a:tabLst>
            </a:pPr>
            <a:r>
              <a:rPr lang="en-US" sz="2400" dirty="0"/>
              <a:t>2. 	3.200 cc 	= 3.000 cc + 200 cc</a:t>
            </a:r>
          </a:p>
          <a:p>
            <a:pPr>
              <a:tabLst>
                <a:tab pos="2286000" algn="l"/>
              </a:tabLst>
            </a:pPr>
            <a:r>
              <a:rPr lang="en-US" sz="2400" dirty="0"/>
              <a:t>	= 3 liter + 200 ml</a:t>
            </a:r>
          </a:p>
          <a:p>
            <a:pPr>
              <a:tabLst>
                <a:tab pos="2286000" algn="l"/>
              </a:tabLst>
            </a:pPr>
            <a:r>
              <a:rPr lang="en-US" sz="2400" dirty="0"/>
              <a:t>	= 3 liter 200 ml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CF28814-EF37-25BE-2193-E4E47ECD1A02}"/>
              </a:ext>
            </a:extLst>
          </p:cNvPr>
          <p:cNvGrpSpPr/>
          <p:nvPr/>
        </p:nvGrpSpPr>
        <p:grpSpPr>
          <a:xfrm>
            <a:off x="569282" y="1513328"/>
            <a:ext cx="4026055" cy="554366"/>
            <a:chOff x="644461" y="1843172"/>
            <a:chExt cx="4503603" cy="6472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69A3E54-4002-F307-0B4D-F157A1088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39F6F84-197D-6E1B-BA18-3C79F1E2D9C9}"/>
                </a:ext>
              </a:extLst>
            </p:cNvPr>
            <p:cNvSpPr txBox="1"/>
            <p:nvPr/>
          </p:nvSpPr>
          <p:spPr>
            <a:xfrm>
              <a:off x="772026" y="1899197"/>
              <a:ext cx="4248472" cy="37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500" b="1" dirty="0">
                  <a:solidFill>
                    <a:srgbClr val="0070C0"/>
                  </a:solidFill>
                </a:rPr>
                <a:t>Perhatikan contoh berikut.</a:t>
              </a:r>
              <a:endParaRPr lang="en-US" sz="25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24454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0CBCD19-C285-BC43-92AC-A98C2746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4875" y="4551218"/>
            <a:ext cx="457200" cy="430357"/>
          </a:xfrm>
          <a:prstGeom prst="rect">
            <a:avLst/>
          </a:prstGeom>
        </p:spPr>
      </p:pic>
      <p:pic>
        <p:nvPicPr>
          <p:cNvPr id="2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FAD0B46E-B99F-9F1B-A73A-3C090D31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2516"/>
          <a:stretch>
            <a:fillRect/>
          </a:stretch>
        </p:blipFill>
        <p:spPr bwMode="auto">
          <a:xfrm>
            <a:off x="0" y="1054762"/>
            <a:ext cx="2368309" cy="371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198" name="Title 8197">
            <a:extLst>
              <a:ext uri="{FF2B5EF4-FFF2-40B4-BE49-F238E27FC236}">
                <a16:creationId xmlns:a16="http://schemas.microsoft.com/office/drawing/2014/main" xmlns="" id="{5A6D88A7-96E0-BB73-A0CD-D10A6C68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0" y="589817"/>
            <a:ext cx="5637239" cy="99417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Ayo,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cobalah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tentukan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volume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bangun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berikut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dengan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satuan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tak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baku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dan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satuan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baku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9" name="Picture 2" descr="Menemukan Volume Balok dan Kubus | Mikirbae.com">
            <a:extLst>
              <a:ext uri="{FF2B5EF4-FFF2-40B4-BE49-F238E27FC236}">
                <a16:creationId xmlns:a16="http://schemas.microsoft.com/office/drawing/2014/main" xmlns="" id="{4CAB74B3-82B3-A4C4-2A13-2FCE5AAD9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6"/>
          <a:stretch/>
        </p:blipFill>
        <p:spPr bwMode="auto">
          <a:xfrm>
            <a:off x="2994553" y="2162272"/>
            <a:ext cx="5136359" cy="20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69475E-3581-CFF6-3289-3110E0B86F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83969"/>
      </p:ext>
    </p:extLst>
  </p:cSld>
  <p:clrMapOvr>
    <a:masterClrMapping/>
  </p:clrMapOvr>
  <p:transition spd="med" advClick="0" advTm="117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2">
            <a:extLst>
              <a:ext uri="{FF2B5EF4-FFF2-40B4-BE49-F238E27FC236}">
                <a16:creationId xmlns:a16="http://schemas.microsoft.com/office/drawing/2014/main" xmlns="" id="{E38D4A5A-4B2F-C69C-5413-7080DB772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83CC03-608F-6708-7BB8-7D2574FE991A}"/>
              </a:ext>
            </a:extLst>
          </p:cNvPr>
          <p:cNvSpPr txBox="1"/>
          <p:nvPr/>
        </p:nvSpPr>
        <p:spPr>
          <a:xfrm>
            <a:off x="467544" y="2441889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F020EE-DED7-CD5C-F370-E678AC79AA47}"/>
              </a:ext>
            </a:extLst>
          </p:cNvPr>
          <p:cNvSpPr txBox="1"/>
          <p:nvPr/>
        </p:nvSpPr>
        <p:spPr>
          <a:xfrm>
            <a:off x="2204886" y="2420963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FBCA25-67FD-D912-9EDA-15C036873867}"/>
              </a:ext>
            </a:extLst>
          </p:cNvPr>
          <p:cNvSpPr txBox="1"/>
          <p:nvPr/>
        </p:nvSpPr>
        <p:spPr>
          <a:xfrm>
            <a:off x="3763764" y="2401390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4BC0E2-B6A5-4EE6-423B-0F924E3E4F83}"/>
              </a:ext>
            </a:extLst>
          </p:cNvPr>
          <p:cNvSpPr txBox="1"/>
          <p:nvPr/>
        </p:nvSpPr>
        <p:spPr>
          <a:xfrm>
            <a:off x="5417879" y="2397755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966F2BDB-C3B8-92BA-E567-4B634BBAA32C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5400000" flipH="1" flipV="1">
            <a:off x="1922615" y="2039809"/>
            <a:ext cx="20926" cy="1737342"/>
          </a:xfrm>
          <a:prstGeom prst="curvedConnector3">
            <a:avLst>
              <a:gd name="adj1" fmla="val -1092421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99B04D-B9FA-C0A0-B922-5F1CE8AEEA03}"/>
              </a:ext>
            </a:extLst>
          </p:cNvPr>
          <p:cNvSpPr txBox="1"/>
          <p:nvPr/>
        </p:nvSpPr>
        <p:spPr>
          <a:xfrm>
            <a:off x="1285019" y="2807758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+2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xmlns="" id="{47B4CA2C-6048-746C-D93C-E4771BD77007}"/>
              </a:ext>
            </a:extLst>
          </p:cNvPr>
          <p:cNvCxnSpPr>
            <a:cxnSpLocks/>
            <a:stCxn id="16" idx="2"/>
            <a:endCxn id="17" idx="2"/>
          </p:cNvCxnSpPr>
          <p:nvPr/>
        </p:nvCxnSpPr>
        <p:spPr>
          <a:xfrm rot="5400000" flipH="1" flipV="1">
            <a:off x="3571401" y="2108792"/>
            <a:ext cx="19573" cy="1558878"/>
          </a:xfrm>
          <a:prstGeom prst="curvedConnector3">
            <a:avLst>
              <a:gd name="adj1" fmla="val -116793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E57A56B-B354-2D24-7771-D16921991132}"/>
              </a:ext>
            </a:extLst>
          </p:cNvPr>
          <p:cNvSpPr txBox="1"/>
          <p:nvPr/>
        </p:nvSpPr>
        <p:spPr>
          <a:xfrm>
            <a:off x="3041044" y="2760787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+2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EB1561F7-AC41-B6D9-F8AC-0C1FDCF28057}"/>
              </a:ext>
            </a:extLst>
          </p:cNvPr>
          <p:cNvCxnSpPr>
            <a:cxnSpLocks/>
            <a:stCxn id="17" idx="2"/>
            <a:endCxn id="18" idx="2"/>
          </p:cNvCxnSpPr>
          <p:nvPr/>
        </p:nvCxnSpPr>
        <p:spPr>
          <a:xfrm rot="5400000" flipH="1" flipV="1">
            <a:off x="5185866" y="2049569"/>
            <a:ext cx="3635" cy="1654115"/>
          </a:xfrm>
          <a:prstGeom prst="curvedConnector3">
            <a:avLst>
              <a:gd name="adj1" fmla="val -6288858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8E84433-445F-998A-CAAC-F982D9A11CC2}"/>
              </a:ext>
            </a:extLst>
          </p:cNvPr>
          <p:cNvSpPr txBox="1"/>
          <p:nvPr/>
        </p:nvSpPr>
        <p:spPr>
          <a:xfrm>
            <a:off x="4754578" y="2740402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FC21D2-F9C8-96A0-D128-50A304725CFC}"/>
              </a:ext>
            </a:extLst>
          </p:cNvPr>
          <p:cNvSpPr txBox="1"/>
          <p:nvPr/>
        </p:nvSpPr>
        <p:spPr>
          <a:xfrm>
            <a:off x="481417" y="3265689"/>
            <a:ext cx="54005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Banyak </a:t>
            </a:r>
            <a:r>
              <a:rPr lang="en-US" sz="2200" dirty="0" err="1"/>
              <a:t>kue</a:t>
            </a:r>
            <a:r>
              <a:rPr lang="en-US" sz="2200" dirty="0"/>
              <a:t> pada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dirty="0" err="1"/>
              <a:t>diatas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pola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bertambah</a:t>
            </a:r>
            <a:r>
              <a:rPr lang="en-US" sz="2200" b="1" dirty="0">
                <a:solidFill>
                  <a:srgbClr val="990033"/>
                </a:solidFill>
              </a:rPr>
              <a:t> dua. </a:t>
            </a:r>
            <a:r>
              <a:rPr lang="en-US" sz="2200" dirty="0"/>
              <a:t>Gambar </a:t>
            </a:r>
            <a:r>
              <a:rPr lang="en-US" sz="2200" dirty="0" err="1"/>
              <a:t>selanjutnya</a:t>
            </a:r>
            <a:r>
              <a:rPr lang="en-US" sz="2200" dirty="0"/>
              <a:t> pada </a:t>
            </a:r>
            <a:r>
              <a:rPr lang="en-US" sz="2200" dirty="0" err="1"/>
              <a:t>pola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9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kue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4648BF-F0F0-F9B9-6604-576A83040AB5}"/>
              </a:ext>
            </a:extLst>
          </p:cNvPr>
          <p:cNvSpPr txBox="1"/>
          <p:nvPr/>
        </p:nvSpPr>
        <p:spPr>
          <a:xfrm>
            <a:off x="482599" y="298966"/>
            <a:ext cx="6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erhatikan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juga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 contoh berikut.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35CFD96-1CB0-212F-474D-69B0F019EBFF}"/>
              </a:ext>
            </a:extLst>
          </p:cNvPr>
          <p:cNvGrpSpPr/>
          <p:nvPr/>
        </p:nvGrpSpPr>
        <p:grpSpPr>
          <a:xfrm>
            <a:off x="1907704" y="848176"/>
            <a:ext cx="1455094" cy="1480916"/>
            <a:chOff x="2211372" y="771550"/>
            <a:chExt cx="1572356" cy="149435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C58820E-E269-1AAE-97F2-0BF83B30B69A}"/>
                </a:ext>
              </a:extLst>
            </p:cNvPr>
            <p:cNvSpPr/>
            <p:nvPr/>
          </p:nvSpPr>
          <p:spPr>
            <a:xfrm>
              <a:off x="2211372" y="771550"/>
              <a:ext cx="1572356" cy="1494359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5D92A1B9-5F17-1781-D5AC-F42B062E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346110" y="914038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D020A01C-2B2C-A1FA-FBD0-5AB181351C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3071424" y="903348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09BBCF46-19E3-8E24-F5D5-8DE494448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735718" y="1538039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5ADABF0-D764-A493-CBEC-D48508C0673A}"/>
              </a:ext>
            </a:extLst>
          </p:cNvPr>
          <p:cNvGrpSpPr/>
          <p:nvPr/>
        </p:nvGrpSpPr>
        <p:grpSpPr>
          <a:xfrm>
            <a:off x="574627" y="848176"/>
            <a:ext cx="1190321" cy="1199988"/>
            <a:chOff x="776860" y="771550"/>
            <a:chExt cx="1286246" cy="11892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A49171E6-1673-0035-7292-4D3862750D29}"/>
                </a:ext>
              </a:extLst>
            </p:cNvPr>
            <p:cNvSpPr/>
            <p:nvPr/>
          </p:nvSpPr>
          <p:spPr>
            <a:xfrm>
              <a:off x="776860" y="771550"/>
              <a:ext cx="1286246" cy="1189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6BAAB5AB-EC01-9A77-90A0-C78BF03CE5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1090817" y="1071649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7BB8569-754F-C24B-F5CA-9D126F9A178F}"/>
              </a:ext>
            </a:extLst>
          </p:cNvPr>
          <p:cNvGrpSpPr/>
          <p:nvPr/>
        </p:nvGrpSpPr>
        <p:grpSpPr>
          <a:xfrm>
            <a:off x="3548954" y="843558"/>
            <a:ext cx="1455094" cy="1480916"/>
            <a:chOff x="2211372" y="771550"/>
            <a:chExt cx="1572356" cy="149435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3E34465B-DFCB-3A3E-EDC4-70F6EB7CA8EB}"/>
                </a:ext>
              </a:extLst>
            </p:cNvPr>
            <p:cNvSpPr/>
            <p:nvPr/>
          </p:nvSpPr>
          <p:spPr>
            <a:xfrm>
              <a:off x="2211372" y="771550"/>
              <a:ext cx="1572356" cy="1494359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B6D1415B-DC00-58F6-CF62-F01FFEE167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211372" y="914038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71F4C78B-C46B-B397-7AFB-032772CE69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668492" y="916873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51B83ED5-4CFD-14E5-1F73-E1E1231F4C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444805" y="1498167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1954C7C-8412-B789-0C53-441128CA4293}"/>
              </a:ext>
            </a:extLst>
          </p:cNvPr>
          <p:cNvGrpSpPr/>
          <p:nvPr/>
        </p:nvGrpSpPr>
        <p:grpSpPr>
          <a:xfrm>
            <a:off x="5148064" y="843558"/>
            <a:ext cx="1737211" cy="1480916"/>
            <a:chOff x="2201626" y="771550"/>
            <a:chExt cx="1877208" cy="149435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D56DCF76-84AE-8391-362F-10232482E9E9}"/>
                </a:ext>
              </a:extLst>
            </p:cNvPr>
            <p:cNvSpPr/>
            <p:nvPr/>
          </p:nvSpPr>
          <p:spPr>
            <a:xfrm>
              <a:off x="2211372" y="771550"/>
              <a:ext cx="1867462" cy="1494359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66F2D335-69EC-86D8-95E8-6302D6C51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201626" y="914038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669E081E-9680-4E90-14F0-C718A233BA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668492" y="903348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AA499951-DDF2-43DA-8AD2-96229917A7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2201626" y="1466631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C844D753-401D-C5DC-3BD7-483DF9F96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4418965" y="987574"/>
            <a:ext cx="585083" cy="6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A9243D25-FA64-6313-52B2-F80CBAA34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4283968" y="1563638"/>
            <a:ext cx="585083" cy="6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AD6145D0-D9EC-4135-1493-9DD1C1206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6012160" y="987574"/>
            <a:ext cx="585083" cy="6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056EDDCB-C863-5C5B-1C5F-D7DF87603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5580112" y="1533659"/>
            <a:ext cx="585083" cy="6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AAE44CDD-6338-38D5-D6F8-11DE05776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6012160" y="1533659"/>
            <a:ext cx="585083" cy="6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F63B431C-C8DE-01A7-F6DC-A697CAED3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6372200" y="1245627"/>
            <a:ext cx="585083" cy="6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G:\Template Bupena Merdeka (Konten QR-Media mengajar)\BAHAN\Notes kuning.png">
            <a:extLst>
              <a:ext uri="{FF2B5EF4-FFF2-40B4-BE49-F238E27FC236}">
                <a16:creationId xmlns:a16="http://schemas.microsoft.com/office/drawing/2014/main" xmlns="" id="{B4D8A6DB-A647-2F69-5144-2DA247E4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7260" y="1972514"/>
            <a:ext cx="2361192" cy="275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xmlns="" id="{5253645F-C1C6-6376-ED85-FAB88CD559D8}"/>
              </a:ext>
            </a:extLst>
          </p:cNvPr>
          <p:cNvSpPr txBox="1"/>
          <p:nvPr/>
        </p:nvSpPr>
        <p:spPr>
          <a:xfrm>
            <a:off x="7255633" y="2364880"/>
            <a:ext cx="181427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Pola </a:t>
            </a:r>
            <a:r>
              <a:rPr lang="en-US" sz="1900" b="1" dirty="0" err="1">
                <a:solidFill>
                  <a:srgbClr val="FF0000"/>
                </a:solidFill>
              </a:rPr>
              <a:t>gambar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membesar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banyak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gambar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kiri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kanan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bertambah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secara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</a:rPr>
              <a:t>teratur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5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2">
            <a:extLst>
              <a:ext uri="{FF2B5EF4-FFF2-40B4-BE49-F238E27FC236}">
                <a16:creationId xmlns:a16="http://schemas.microsoft.com/office/drawing/2014/main" xmlns="" id="{FC9667E5-9762-E63B-2584-50F560D5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83CC03-608F-6708-7BB8-7D2574FE991A}"/>
              </a:ext>
            </a:extLst>
          </p:cNvPr>
          <p:cNvSpPr txBox="1"/>
          <p:nvPr/>
        </p:nvSpPr>
        <p:spPr>
          <a:xfrm>
            <a:off x="812503" y="3369512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F020EE-DED7-CD5C-F370-E678AC79AA47}"/>
              </a:ext>
            </a:extLst>
          </p:cNvPr>
          <p:cNvSpPr txBox="1"/>
          <p:nvPr/>
        </p:nvSpPr>
        <p:spPr>
          <a:xfrm>
            <a:off x="2777955" y="3371395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… 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FBCA25-67FD-D912-9EDA-15C036873867}"/>
              </a:ext>
            </a:extLst>
          </p:cNvPr>
          <p:cNvSpPr txBox="1"/>
          <p:nvPr/>
        </p:nvSpPr>
        <p:spPr>
          <a:xfrm>
            <a:off x="4788997" y="3362650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…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4BC0E2-B6A5-4EE6-423B-0F924E3E4F83}"/>
              </a:ext>
            </a:extLst>
          </p:cNvPr>
          <p:cNvSpPr txBox="1"/>
          <p:nvPr/>
        </p:nvSpPr>
        <p:spPr>
          <a:xfrm>
            <a:off x="6952818" y="3372627"/>
            <a:ext cx="1193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…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Kue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966F2BDB-C3B8-92BA-E567-4B634BBAA32C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16200000" flipH="1">
            <a:off x="2391151" y="2864781"/>
            <a:ext cx="1883" cy="1965452"/>
          </a:xfrm>
          <a:prstGeom prst="curvedConnector3">
            <a:avLst>
              <a:gd name="adj1" fmla="val 12240202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99B04D-B9FA-C0A0-B922-5F1CE8AEEA03}"/>
              </a:ext>
            </a:extLst>
          </p:cNvPr>
          <p:cNvSpPr txBox="1"/>
          <p:nvPr/>
        </p:nvSpPr>
        <p:spPr>
          <a:xfrm>
            <a:off x="1819390" y="3714586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+2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xmlns="" id="{47B4CA2C-6048-746C-D93C-E4771BD77007}"/>
              </a:ext>
            </a:extLst>
          </p:cNvPr>
          <p:cNvCxnSpPr>
            <a:cxnSpLocks/>
            <a:stCxn id="16" idx="2"/>
            <a:endCxn id="17" idx="2"/>
          </p:cNvCxnSpPr>
          <p:nvPr/>
        </p:nvCxnSpPr>
        <p:spPr>
          <a:xfrm rot="5400000" flipH="1" flipV="1">
            <a:off x="4375966" y="2838556"/>
            <a:ext cx="8745" cy="2011042"/>
          </a:xfrm>
          <a:prstGeom prst="curvedConnector3">
            <a:avLst>
              <a:gd name="adj1" fmla="val -261406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E57A56B-B354-2D24-7771-D16921991132}"/>
              </a:ext>
            </a:extLst>
          </p:cNvPr>
          <p:cNvSpPr txBox="1"/>
          <p:nvPr/>
        </p:nvSpPr>
        <p:spPr>
          <a:xfrm>
            <a:off x="3801766" y="3714586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+2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EB1561F7-AC41-B6D9-F8AC-0C1FDCF28057}"/>
              </a:ext>
            </a:extLst>
          </p:cNvPr>
          <p:cNvCxnSpPr>
            <a:cxnSpLocks/>
            <a:stCxn id="17" idx="2"/>
            <a:endCxn id="18" idx="2"/>
          </p:cNvCxnSpPr>
          <p:nvPr/>
        </p:nvCxnSpPr>
        <p:spPr>
          <a:xfrm rot="16200000" flipH="1">
            <a:off x="6462782" y="2762781"/>
            <a:ext cx="9977" cy="2163821"/>
          </a:xfrm>
          <a:prstGeom prst="curvedConnector3">
            <a:avLst>
              <a:gd name="adj1" fmla="val 2391270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8E84433-445F-998A-CAAC-F982D9A11CC2}"/>
              </a:ext>
            </a:extLst>
          </p:cNvPr>
          <p:cNvSpPr txBox="1"/>
          <p:nvPr/>
        </p:nvSpPr>
        <p:spPr>
          <a:xfrm>
            <a:off x="5925646" y="3714586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8080"/>
                </a:solidFill>
              </a:rPr>
              <a:t>+2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0875CC8-83D2-1A5A-2C08-1CB7CCBE9A08}"/>
              </a:ext>
            </a:extLst>
          </p:cNvPr>
          <p:cNvGrpSpPr/>
          <p:nvPr/>
        </p:nvGrpSpPr>
        <p:grpSpPr>
          <a:xfrm>
            <a:off x="539552" y="1729792"/>
            <a:ext cx="1787079" cy="1653069"/>
            <a:chOff x="5809257" y="766138"/>
            <a:chExt cx="1931095" cy="1735570"/>
          </a:xfrm>
        </p:grpSpPr>
        <p:pic>
          <p:nvPicPr>
            <p:cNvPr id="48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2F78B5DD-6F0D-B82E-111C-A0B908694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5876103" y="836429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6F271F0C-1D27-191A-D670-4A6B2D8792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475886" y="850126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21EED170-B0BA-A587-5022-7AD7E5EFDB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7075669" y="863823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001C8406-F2A1-3295-D256-8BDE41F521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5908553" y="141962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256FEFB4-FF16-ECFA-E444-395597F38C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508336" y="1888198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6C805B96-F22E-4422-151D-9202FD292E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7108119" y="141962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BD295016-BFE4-9CBF-3D3D-7E96DCC592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507674" y="138414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DC4093D-886C-D141-8829-B59DDFC7F86A}"/>
                </a:ext>
              </a:extLst>
            </p:cNvPr>
            <p:cNvSpPr/>
            <p:nvPr/>
          </p:nvSpPr>
          <p:spPr>
            <a:xfrm>
              <a:off x="5809257" y="766138"/>
              <a:ext cx="1931095" cy="173557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4648BF-F0F0-F9B9-6604-576A83040AB5}"/>
              </a:ext>
            </a:extLst>
          </p:cNvPr>
          <p:cNvSpPr txBox="1"/>
          <p:nvPr/>
        </p:nvSpPr>
        <p:spPr>
          <a:xfrm>
            <a:off x="323971" y="195486"/>
            <a:ext cx="5976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Sekarang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coba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diskusikan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ada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berapa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kue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pada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pola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gambar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ke</a:t>
            </a:r>
            <a:r>
              <a:rPr lang="en-US" sz="2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– 7?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4DDC403-6E2F-8005-DDA6-8EA9CD6A2444}"/>
              </a:ext>
            </a:extLst>
          </p:cNvPr>
          <p:cNvGrpSpPr/>
          <p:nvPr/>
        </p:nvGrpSpPr>
        <p:grpSpPr>
          <a:xfrm>
            <a:off x="2545387" y="1718316"/>
            <a:ext cx="1787079" cy="1653069"/>
            <a:chOff x="5809257" y="766138"/>
            <a:chExt cx="1931095" cy="1735570"/>
          </a:xfrm>
        </p:grpSpPr>
        <p:pic>
          <p:nvPicPr>
            <p:cNvPr id="8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779175BF-FC06-9E3B-5DB5-FB239C81F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5876103" y="836429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5F87C6E5-84EC-894F-03E6-AAC330FCED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475886" y="850126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3FA18374-3A69-9601-BD40-8C46EC5D00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7075669" y="863823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9B885464-0CC7-E505-4996-BDA5F47C9D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5908553" y="137095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6491FE2E-531B-A918-F95F-FEB2D48FC2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508336" y="1888198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3442ED79-7BE7-1F9C-B7DA-25B97D6163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7108119" y="136422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5EEE38DB-0B45-6CDA-770D-68F3F39906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507674" y="138414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4199F6AB-4CF7-D6CF-492E-83F1D8ED8394}"/>
                </a:ext>
              </a:extLst>
            </p:cNvPr>
            <p:cNvSpPr/>
            <p:nvPr/>
          </p:nvSpPr>
          <p:spPr>
            <a:xfrm>
              <a:off x="5809257" y="766138"/>
              <a:ext cx="1931095" cy="173557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51" name="Rectangle: Rounded Corners 2050">
            <a:extLst>
              <a:ext uri="{FF2B5EF4-FFF2-40B4-BE49-F238E27FC236}">
                <a16:creationId xmlns:a16="http://schemas.microsoft.com/office/drawing/2014/main" xmlns="" id="{90A0E86E-F35B-B766-8576-81583434CD95}"/>
              </a:ext>
            </a:extLst>
          </p:cNvPr>
          <p:cNvSpPr/>
          <p:nvPr/>
        </p:nvSpPr>
        <p:spPr>
          <a:xfrm>
            <a:off x="6531529" y="1707654"/>
            <a:ext cx="1944216" cy="165306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30E82ED2-1B13-44D2-E5C5-52EA4C2C5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3732368" y="2798436"/>
            <a:ext cx="585083" cy="5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BA44279C-19FB-BAD5-420F-1906DDBA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2682124" y="2798436"/>
            <a:ext cx="585083" cy="5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xmlns="" id="{DF661331-9378-2105-BDAB-2737C243D79B}"/>
              </a:ext>
            </a:extLst>
          </p:cNvPr>
          <p:cNvGrpSpPr/>
          <p:nvPr/>
        </p:nvGrpSpPr>
        <p:grpSpPr>
          <a:xfrm>
            <a:off x="4515304" y="1721431"/>
            <a:ext cx="1870722" cy="1653069"/>
            <a:chOff x="5809256" y="766138"/>
            <a:chExt cx="2021478" cy="1735570"/>
          </a:xfrm>
        </p:grpSpPr>
        <p:pic>
          <p:nvPicPr>
            <p:cNvPr id="2064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FA53BEC8-9442-6B67-E0A0-E2DC009E0E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5809257" y="836429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4F43A9C0-F60D-FBA4-AA86-85436F2385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266377" y="838469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2CF9D0BB-93B9-8E5A-47AE-8776B6B37E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733242" y="838469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88AE842A-068A-6470-2824-6D57BCB9A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5809256" y="136768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58BE6902-B382-9143-2FCD-31AA0932A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7198501" y="136768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05DAC4D9-869C-0A96-EEFF-F01E95EE9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742988" y="136768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" descr="Cupcake vektor ilustrasi terisolasi pada latar belakang putih, cupcake clip art">
              <a:extLst>
                <a:ext uri="{FF2B5EF4-FFF2-40B4-BE49-F238E27FC236}">
                  <a16:creationId xmlns:a16="http://schemas.microsoft.com/office/drawing/2014/main" xmlns="" id="{18145095-ABB2-89BB-E92A-3E21D97EA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82" b="8083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82"/>
            <a:stretch/>
          </p:blipFill>
          <p:spPr bwMode="auto">
            <a:xfrm>
              <a:off x="6276122" y="1367682"/>
              <a:ext cx="632233" cy="61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1" name="Rectangle: Rounded Corners 2070">
              <a:extLst>
                <a:ext uri="{FF2B5EF4-FFF2-40B4-BE49-F238E27FC236}">
                  <a16:creationId xmlns:a16="http://schemas.microsoft.com/office/drawing/2014/main" xmlns="" id="{863B791C-321B-7084-41BF-0778B25CC7CE}"/>
                </a:ext>
              </a:extLst>
            </p:cNvPr>
            <p:cNvSpPr/>
            <p:nvPr/>
          </p:nvSpPr>
          <p:spPr>
            <a:xfrm>
              <a:off x="5809257" y="766138"/>
              <a:ext cx="1931095" cy="173557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81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4586F8E8-B462-2EDF-8F1A-158D67AFA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5776135" y="1777996"/>
            <a:ext cx="585083" cy="5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03E63444-D5EE-7A27-2E5C-ED146D6CC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4731328" y="2801751"/>
            <a:ext cx="585083" cy="5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8BE6187C-9220-02E6-75D8-5B942B30B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5163376" y="2792026"/>
            <a:ext cx="585083" cy="5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2" descr="Cupcake vektor ilustrasi terisolasi pada latar belakang putih, cupcake clip art">
            <a:extLst>
              <a:ext uri="{FF2B5EF4-FFF2-40B4-BE49-F238E27FC236}">
                <a16:creationId xmlns:a16="http://schemas.microsoft.com/office/drawing/2014/main" xmlns="" id="{D49497FC-8FC1-B082-2A07-CA31B3BE3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2" b="808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5586405" y="2798436"/>
            <a:ext cx="585083" cy="5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8" name="TextBox 2097">
            <a:extLst>
              <a:ext uri="{FF2B5EF4-FFF2-40B4-BE49-F238E27FC236}">
                <a16:creationId xmlns:a16="http://schemas.microsoft.com/office/drawing/2014/main" xmlns="" id="{E9E43A99-456F-F7C6-68D8-82307AB990EF}"/>
              </a:ext>
            </a:extLst>
          </p:cNvPr>
          <p:cNvSpPr txBox="1"/>
          <p:nvPr/>
        </p:nvSpPr>
        <p:spPr>
          <a:xfrm>
            <a:off x="521089" y="1275606"/>
            <a:ext cx="18186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Pola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- 4</a:t>
            </a:r>
          </a:p>
        </p:txBody>
      </p:sp>
      <p:sp>
        <p:nvSpPr>
          <p:cNvPr id="2099" name="TextBox 2098">
            <a:extLst>
              <a:ext uri="{FF2B5EF4-FFF2-40B4-BE49-F238E27FC236}">
                <a16:creationId xmlns:a16="http://schemas.microsoft.com/office/drawing/2014/main" xmlns="" id="{26455924-9A04-AF64-6296-40A2FE6DCF40}"/>
              </a:ext>
            </a:extLst>
          </p:cNvPr>
          <p:cNvSpPr txBox="1"/>
          <p:nvPr/>
        </p:nvSpPr>
        <p:spPr>
          <a:xfrm>
            <a:off x="2537313" y="1275606"/>
            <a:ext cx="18186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Pola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- 5</a:t>
            </a:r>
          </a:p>
        </p:txBody>
      </p:sp>
      <p:sp>
        <p:nvSpPr>
          <p:cNvPr id="2100" name="TextBox 2099">
            <a:extLst>
              <a:ext uri="{FF2B5EF4-FFF2-40B4-BE49-F238E27FC236}">
                <a16:creationId xmlns:a16="http://schemas.microsoft.com/office/drawing/2014/main" xmlns="" id="{4E444F91-D0A3-AC55-53F2-4F93F47D1222}"/>
              </a:ext>
            </a:extLst>
          </p:cNvPr>
          <p:cNvSpPr txBox="1"/>
          <p:nvPr/>
        </p:nvSpPr>
        <p:spPr>
          <a:xfrm>
            <a:off x="4427984" y="1275606"/>
            <a:ext cx="18186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Pola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- 6</a:t>
            </a:r>
          </a:p>
        </p:txBody>
      </p:sp>
      <p:sp>
        <p:nvSpPr>
          <p:cNvPr id="2101" name="TextBox 2100">
            <a:extLst>
              <a:ext uri="{FF2B5EF4-FFF2-40B4-BE49-F238E27FC236}">
                <a16:creationId xmlns:a16="http://schemas.microsoft.com/office/drawing/2014/main" xmlns="" id="{51963366-5E55-9F90-71D6-C6479D1D9248}"/>
              </a:ext>
            </a:extLst>
          </p:cNvPr>
          <p:cNvSpPr txBox="1"/>
          <p:nvPr/>
        </p:nvSpPr>
        <p:spPr>
          <a:xfrm>
            <a:off x="6569761" y="1275606"/>
            <a:ext cx="18186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Pola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- 7</a:t>
            </a:r>
          </a:p>
        </p:txBody>
      </p:sp>
      <p:pic>
        <p:nvPicPr>
          <p:cNvPr id="2103" name="Graphic 2102" descr="Question Mark with solid fill">
            <a:extLst>
              <a:ext uri="{FF2B5EF4-FFF2-40B4-BE49-F238E27FC236}">
                <a16:creationId xmlns:a16="http://schemas.microsoft.com/office/drawing/2014/main" xmlns="" id="{178D1746-FBD9-F70B-6B2D-BF90559575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48264" y="1923678"/>
            <a:ext cx="1116330" cy="11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9869EFD8-ABE8-6F87-0285-D33B9E249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0276" y="1128807"/>
            <a:ext cx="6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Ayo, perhatikan contoh berikut.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E53E5DE5-1650-4A8E-325F-2DBBE4D1BEEC}"/>
              </a:ext>
            </a:extLst>
          </p:cNvPr>
          <p:cNvGrpSpPr/>
          <p:nvPr/>
        </p:nvGrpSpPr>
        <p:grpSpPr>
          <a:xfrm>
            <a:off x="179512" y="205176"/>
            <a:ext cx="4392488" cy="782398"/>
            <a:chOff x="566279" y="1838738"/>
            <a:chExt cx="4436773" cy="7823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A9E519B-A75A-B74F-F403-1D2854E6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3" y="1838738"/>
              <a:ext cx="4041990" cy="7823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91F633A-32DF-4647-C858-24E960E23B1D}"/>
                </a:ext>
              </a:extLst>
            </p:cNvPr>
            <p:cNvSpPr txBox="1"/>
            <p:nvPr/>
          </p:nvSpPr>
          <p:spPr>
            <a:xfrm>
              <a:off x="566279" y="1995200"/>
              <a:ext cx="44367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800" b="1" i="1" dirty="0">
                  <a:solidFill>
                    <a:srgbClr val="FF0066"/>
                  </a:solidFill>
                </a:rPr>
                <a:t>Pola Gambar </a:t>
              </a:r>
              <a:r>
                <a:rPr lang="en-US" sz="2800" b="1" i="1" dirty="0" err="1">
                  <a:solidFill>
                    <a:srgbClr val="FF0066"/>
                  </a:solidFill>
                </a:rPr>
                <a:t>Mengecil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83DFEB-6A89-60CC-5925-FECAD89A1AB2}"/>
              </a:ext>
            </a:extLst>
          </p:cNvPr>
          <p:cNvSpPr txBox="1"/>
          <p:nvPr/>
        </p:nvSpPr>
        <p:spPr>
          <a:xfrm>
            <a:off x="467544" y="3869781"/>
            <a:ext cx="13188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7 Bola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B26549-A0D9-40A1-CC81-EE124843CDF1}"/>
              </a:ext>
            </a:extLst>
          </p:cNvPr>
          <p:cNvSpPr txBox="1"/>
          <p:nvPr/>
        </p:nvSpPr>
        <p:spPr>
          <a:xfrm>
            <a:off x="1891137" y="3857757"/>
            <a:ext cx="12516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6 Bola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E295059-E568-995C-BE53-D25B06225ADA}"/>
              </a:ext>
            </a:extLst>
          </p:cNvPr>
          <p:cNvSpPr txBox="1"/>
          <p:nvPr/>
        </p:nvSpPr>
        <p:spPr>
          <a:xfrm>
            <a:off x="3328400" y="3844264"/>
            <a:ext cx="12516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 5 Bola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5C0DF3E-9371-38B6-4D2E-8E93AB0CFE83}"/>
              </a:ext>
            </a:extLst>
          </p:cNvPr>
          <p:cNvSpPr txBox="1"/>
          <p:nvPr/>
        </p:nvSpPr>
        <p:spPr>
          <a:xfrm>
            <a:off x="4489891" y="3822888"/>
            <a:ext cx="16124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4 Bola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xmlns="" id="{D7363741-48CB-BD34-209B-601B5204C4B4}"/>
              </a:ext>
            </a:extLst>
          </p:cNvPr>
          <p:cNvCxnSpPr>
            <a:cxnSpLocks/>
            <a:stCxn id="9" idx="2"/>
            <a:endCxn id="12" idx="2"/>
          </p:cNvCxnSpPr>
          <p:nvPr/>
        </p:nvCxnSpPr>
        <p:spPr>
          <a:xfrm rot="5400000" flipH="1" flipV="1">
            <a:off x="1815945" y="3645812"/>
            <a:ext cx="12024" cy="1390022"/>
          </a:xfrm>
          <a:prstGeom prst="curvedConnector3">
            <a:avLst>
              <a:gd name="adj1" fmla="val -217606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4BAB7FCF-EB0B-966F-AC27-0E230465368C}"/>
              </a:ext>
            </a:extLst>
          </p:cNvPr>
          <p:cNvCxnSpPr>
            <a:cxnSpLocks/>
            <a:stCxn id="12" idx="2"/>
            <a:endCxn id="34" idx="2"/>
          </p:cNvCxnSpPr>
          <p:nvPr/>
        </p:nvCxnSpPr>
        <p:spPr>
          <a:xfrm rot="5400000" flipH="1" flipV="1">
            <a:off x="3228852" y="3609433"/>
            <a:ext cx="13493" cy="1437263"/>
          </a:xfrm>
          <a:prstGeom prst="curvedConnector3">
            <a:avLst>
              <a:gd name="adj1" fmla="val -2020803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E85397-990F-EE00-C0A9-247445F0A0EE}"/>
              </a:ext>
            </a:extLst>
          </p:cNvPr>
          <p:cNvSpPr txBox="1"/>
          <p:nvPr/>
        </p:nvSpPr>
        <p:spPr>
          <a:xfrm>
            <a:off x="4046535" y="4247594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</a:t>
            </a:r>
            <a:r>
              <a:rPr lang="en-US" sz="1800" b="1" dirty="0">
                <a:solidFill>
                  <a:srgbClr val="008080"/>
                </a:solidFill>
              </a:rPr>
              <a:t>1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xmlns="" id="{259DCCD0-D091-C0F2-992E-1098380A67D1}"/>
              </a:ext>
            </a:extLst>
          </p:cNvPr>
          <p:cNvCxnSpPr>
            <a:cxnSpLocks/>
            <a:stCxn id="34" idx="2"/>
            <a:endCxn id="35" idx="2"/>
          </p:cNvCxnSpPr>
          <p:nvPr/>
        </p:nvCxnSpPr>
        <p:spPr>
          <a:xfrm rot="5400000" flipH="1" flipV="1">
            <a:off x="4614494" y="3639678"/>
            <a:ext cx="21376" cy="1341903"/>
          </a:xfrm>
          <a:prstGeom prst="curvedConnector3">
            <a:avLst>
              <a:gd name="adj1" fmla="val -127558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715A343-BF1B-EF3A-9B2C-F6CC27507AEB}"/>
              </a:ext>
            </a:extLst>
          </p:cNvPr>
          <p:cNvSpPr txBox="1"/>
          <p:nvPr/>
        </p:nvSpPr>
        <p:spPr>
          <a:xfrm>
            <a:off x="6193863" y="1518615"/>
            <a:ext cx="25046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Banyak bola </a:t>
            </a:r>
            <a:r>
              <a:rPr lang="en-US" sz="2200" dirty="0" err="1"/>
              <a:t>sepak</a:t>
            </a:r>
            <a:r>
              <a:rPr lang="en-US" sz="2200" dirty="0"/>
              <a:t> pada </a:t>
            </a:r>
            <a:r>
              <a:rPr lang="en-US" sz="2200" dirty="0" err="1"/>
              <a:t>gambar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pola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berkurang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satu</a:t>
            </a:r>
            <a:r>
              <a:rPr lang="en-US" sz="2200" b="1" dirty="0">
                <a:solidFill>
                  <a:srgbClr val="990033"/>
                </a:solidFill>
              </a:rPr>
              <a:t>. </a:t>
            </a:r>
            <a:r>
              <a:rPr lang="en-US" sz="2200" dirty="0"/>
              <a:t>Gambar </a:t>
            </a:r>
            <a:r>
              <a:rPr lang="en-US" sz="2200" dirty="0" err="1"/>
              <a:t>selanjutnya</a:t>
            </a:r>
            <a:r>
              <a:rPr lang="en-US" sz="2200" dirty="0"/>
              <a:t> pada </a:t>
            </a:r>
            <a:r>
              <a:rPr lang="en-US" sz="2200" dirty="0" err="1"/>
              <a:t>pola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3 bola.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D1CB0D3-A424-07A7-0D47-63BE9B738A88}"/>
              </a:ext>
            </a:extLst>
          </p:cNvPr>
          <p:cNvGrpSpPr/>
          <p:nvPr/>
        </p:nvGrpSpPr>
        <p:grpSpPr>
          <a:xfrm>
            <a:off x="611560" y="1728965"/>
            <a:ext cx="1174788" cy="2038099"/>
            <a:chOff x="611560" y="1728965"/>
            <a:chExt cx="1174788" cy="203809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340B0176-5091-F094-78C0-A4C0B9CD22CE}"/>
                </a:ext>
              </a:extLst>
            </p:cNvPr>
            <p:cNvSpPr/>
            <p:nvPr/>
          </p:nvSpPr>
          <p:spPr>
            <a:xfrm>
              <a:off x="611560" y="1728965"/>
              <a:ext cx="1174788" cy="2038099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Bola sepak">
              <a:extLst>
                <a:ext uri="{FF2B5EF4-FFF2-40B4-BE49-F238E27FC236}">
                  <a16:creationId xmlns:a16="http://schemas.microsoft.com/office/drawing/2014/main" xmlns="" id="{DCC1E948-D8FD-3D0A-69B5-B1889CD05B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705771" y="1779662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Bola sepak">
              <a:extLst>
                <a:ext uri="{FF2B5EF4-FFF2-40B4-BE49-F238E27FC236}">
                  <a16:creationId xmlns:a16="http://schemas.microsoft.com/office/drawing/2014/main" xmlns="" id="{2FBA50C3-B2E6-358F-E49F-100B1532F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1779662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Bola sepak">
              <a:extLst>
                <a:ext uri="{FF2B5EF4-FFF2-40B4-BE49-F238E27FC236}">
                  <a16:creationId xmlns:a16="http://schemas.microsoft.com/office/drawing/2014/main" xmlns="" id="{6D6D954D-5069-BA4A-1640-915B0D382E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683568" y="2283718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Bola sepak">
              <a:extLst>
                <a:ext uri="{FF2B5EF4-FFF2-40B4-BE49-F238E27FC236}">
                  <a16:creationId xmlns:a16="http://schemas.microsoft.com/office/drawing/2014/main" xmlns="" id="{1629F2D0-3401-9D4A-8106-27CFFD99CA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2283718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Bola sepak">
              <a:extLst>
                <a:ext uri="{FF2B5EF4-FFF2-40B4-BE49-F238E27FC236}">
                  <a16:creationId xmlns:a16="http://schemas.microsoft.com/office/drawing/2014/main" xmlns="" id="{7DB9842D-D6CC-8F9D-23E2-EC5DE2CE58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683568" y="2787774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ola sepak">
              <a:extLst>
                <a:ext uri="{FF2B5EF4-FFF2-40B4-BE49-F238E27FC236}">
                  <a16:creationId xmlns:a16="http://schemas.microsoft.com/office/drawing/2014/main" xmlns="" id="{7AEA6AD4-9C35-FEFB-F606-12BB96DDC9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2787774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ola sepak">
              <a:extLst>
                <a:ext uri="{FF2B5EF4-FFF2-40B4-BE49-F238E27FC236}">
                  <a16:creationId xmlns:a16="http://schemas.microsoft.com/office/drawing/2014/main" xmlns="" id="{6325324C-7971-7F98-5EB7-1DEF22E8EA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971600" y="3271942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C213F36-52B2-736E-8B0B-3399FBF159CD}"/>
              </a:ext>
            </a:extLst>
          </p:cNvPr>
          <p:cNvGrpSpPr/>
          <p:nvPr/>
        </p:nvGrpSpPr>
        <p:grpSpPr>
          <a:xfrm>
            <a:off x="1979712" y="1707654"/>
            <a:ext cx="1174788" cy="2038099"/>
            <a:chOff x="611560" y="1728965"/>
            <a:chExt cx="1174788" cy="203809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CE6B8133-D50B-4841-B864-EC80A49E9F15}"/>
                </a:ext>
              </a:extLst>
            </p:cNvPr>
            <p:cNvSpPr/>
            <p:nvPr/>
          </p:nvSpPr>
          <p:spPr>
            <a:xfrm>
              <a:off x="611560" y="1728965"/>
              <a:ext cx="1174788" cy="2038099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Bola sepak">
              <a:extLst>
                <a:ext uri="{FF2B5EF4-FFF2-40B4-BE49-F238E27FC236}">
                  <a16:creationId xmlns:a16="http://schemas.microsoft.com/office/drawing/2014/main" xmlns="" id="{83BCCD5B-9F93-13D1-3F3B-6784EB1884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705771" y="1779662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Bola sepak">
              <a:extLst>
                <a:ext uri="{FF2B5EF4-FFF2-40B4-BE49-F238E27FC236}">
                  <a16:creationId xmlns:a16="http://schemas.microsoft.com/office/drawing/2014/main" xmlns="" id="{205E82F0-ED84-CC70-5444-D3BE8181A5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1779662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Bola sepak">
              <a:extLst>
                <a:ext uri="{FF2B5EF4-FFF2-40B4-BE49-F238E27FC236}">
                  <a16:creationId xmlns:a16="http://schemas.microsoft.com/office/drawing/2014/main" xmlns="" id="{59257EB7-6F6E-C1AA-C923-1A448472B9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683568" y="2429157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Bola sepak">
              <a:extLst>
                <a:ext uri="{FF2B5EF4-FFF2-40B4-BE49-F238E27FC236}">
                  <a16:creationId xmlns:a16="http://schemas.microsoft.com/office/drawing/2014/main" xmlns="" id="{41B7176E-4A98-4553-4F83-F8458C052B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2429157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Bola sepak">
              <a:extLst>
                <a:ext uri="{FF2B5EF4-FFF2-40B4-BE49-F238E27FC236}">
                  <a16:creationId xmlns:a16="http://schemas.microsoft.com/office/drawing/2014/main" xmlns="" id="{974085DF-614F-0D40-A256-08DB5EC99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683568" y="3077229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Bola sepak">
              <a:extLst>
                <a:ext uri="{FF2B5EF4-FFF2-40B4-BE49-F238E27FC236}">
                  <a16:creationId xmlns:a16="http://schemas.microsoft.com/office/drawing/2014/main" xmlns="" id="{960031F7-6EDC-E72A-4B59-742F1858E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3077229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2BCBBE5-4D8D-10C6-76EB-BF543DBA8CDD}"/>
              </a:ext>
            </a:extLst>
          </p:cNvPr>
          <p:cNvGrpSpPr/>
          <p:nvPr/>
        </p:nvGrpSpPr>
        <p:grpSpPr>
          <a:xfrm>
            <a:off x="3397212" y="1707654"/>
            <a:ext cx="1174788" cy="2038099"/>
            <a:chOff x="611560" y="1728965"/>
            <a:chExt cx="1174788" cy="203809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ACE48D1A-9AE8-520D-66CF-32459DDB68F2}"/>
                </a:ext>
              </a:extLst>
            </p:cNvPr>
            <p:cNvSpPr/>
            <p:nvPr/>
          </p:nvSpPr>
          <p:spPr>
            <a:xfrm>
              <a:off x="611560" y="1728965"/>
              <a:ext cx="1174788" cy="2038099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Bola sepak">
              <a:extLst>
                <a:ext uri="{FF2B5EF4-FFF2-40B4-BE49-F238E27FC236}">
                  <a16:creationId xmlns:a16="http://schemas.microsoft.com/office/drawing/2014/main" xmlns="" id="{D9C1264F-B40B-F580-80C6-E09C114857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705771" y="1779662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Bola sepak">
              <a:extLst>
                <a:ext uri="{FF2B5EF4-FFF2-40B4-BE49-F238E27FC236}">
                  <a16:creationId xmlns:a16="http://schemas.microsoft.com/office/drawing/2014/main" xmlns="" id="{8DE5C7FB-6152-4AF1-ADDF-619B896CE7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1779662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Bola sepak">
              <a:extLst>
                <a:ext uri="{FF2B5EF4-FFF2-40B4-BE49-F238E27FC236}">
                  <a16:creationId xmlns:a16="http://schemas.microsoft.com/office/drawing/2014/main" xmlns="" id="{2C98503D-E0E4-8B4D-8222-6A2A50586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683568" y="2429157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ola sepak">
              <a:extLst>
                <a:ext uri="{FF2B5EF4-FFF2-40B4-BE49-F238E27FC236}">
                  <a16:creationId xmlns:a16="http://schemas.microsoft.com/office/drawing/2014/main" xmlns="" id="{8EC18008-0664-E9E7-B377-60127E8D65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1209827" y="2429157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Bola sepak">
              <a:extLst>
                <a:ext uri="{FF2B5EF4-FFF2-40B4-BE49-F238E27FC236}">
                  <a16:creationId xmlns:a16="http://schemas.microsoft.com/office/drawing/2014/main" xmlns="" id="{5004A42A-E4D1-385D-832D-CAD2C9AC66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944455" y="3077229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AC40429-D0A9-9ED3-503C-29A6F24C4855}"/>
              </a:ext>
            </a:extLst>
          </p:cNvPr>
          <p:cNvGrpSpPr/>
          <p:nvPr/>
        </p:nvGrpSpPr>
        <p:grpSpPr>
          <a:xfrm>
            <a:off x="4788024" y="1707654"/>
            <a:ext cx="936104" cy="2038099"/>
            <a:chOff x="611560" y="1728965"/>
            <a:chExt cx="936104" cy="203809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1967284A-C1ED-DDFC-D2B1-4BD2402A8953}"/>
                </a:ext>
              </a:extLst>
            </p:cNvPr>
            <p:cNvSpPr/>
            <p:nvPr/>
          </p:nvSpPr>
          <p:spPr>
            <a:xfrm>
              <a:off x="611560" y="1728965"/>
              <a:ext cx="936104" cy="2038099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 descr="Bola sepak">
              <a:extLst>
                <a:ext uri="{FF2B5EF4-FFF2-40B4-BE49-F238E27FC236}">
                  <a16:creationId xmlns:a16="http://schemas.microsoft.com/office/drawing/2014/main" xmlns="" id="{9DE086F2-675E-4D61-A89F-617BFDE86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846169" y="1769219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Bola sepak">
              <a:extLst>
                <a:ext uri="{FF2B5EF4-FFF2-40B4-BE49-F238E27FC236}">
                  <a16:creationId xmlns:a16="http://schemas.microsoft.com/office/drawing/2014/main" xmlns="" id="{FF56BCCB-3BDA-2EF4-D2BA-C040D2BE77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864850" y="3265281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Bola sepak">
              <a:extLst>
                <a:ext uri="{FF2B5EF4-FFF2-40B4-BE49-F238E27FC236}">
                  <a16:creationId xmlns:a16="http://schemas.microsoft.com/office/drawing/2014/main" xmlns="" id="{7DFF5A56-142A-BDDF-1B0F-58042BC25B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865474" y="2268467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Bola sepak">
              <a:extLst>
                <a:ext uri="{FF2B5EF4-FFF2-40B4-BE49-F238E27FC236}">
                  <a16:creationId xmlns:a16="http://schemas.microsoft.com/office/drawing/2014/main" xmlns="" id="{227D9216-EEF0-03FB-A8AC-B47E656622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6"/>
            <a:stretch/>
          </p:blipFill>
          <p:spPr bwMode="auto">
            <a:xfrm>
              <a:off x="865474" y="2742978"/>
              <a:ext cx="481853" cy="45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0E941DB-5F81-7504-7694-EE0F357D9209}"/>
              </a:ext>
            </a:extLst>
          </p:cNvPr>
          <p:cNvSpPr txBox="1"/>
          <p:nvPr/>
        </p:nvSpPr>
        <p:spPr>
          <a:xfrm>
            <a:off x="2579507" y="4255735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</a:t>
            </a:r>
            <a:r>
              <a:rPr lang="en-US" sz="1800" b="1" dirty="0">
                <a:solidFill>
                  <a:srgbClr val="00808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21FDDA7-7AFF-C8C3-094F-810DA9995ECD}"/>
              </a:ext>
            </a:extLst>
          </p:cNvPr>
          <p:cNvSpPr txBox="1"/>
          <p:nvPr/>
        </p:nvSpPr>
        <p:spPr>
          <a:xfrm>
            <a:off x="1236687" y="4255735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</a:t>
            </a:r>
            <a:r>
              <a:rPr lang="en-US" sz="1800" b="1" dirty="0">
                <a:solidFill>
                  <a:srgbClr val="0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98788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9" name="Picture 2">
            <a:extLst>
              <a:ext uri="{FF2B5EF4-FFF2-40B4-BE49-F238E27FC236}">
                <a16:creationId xmlns:a16="http://schemas.microsoft.com/office/drawing/2014/main" xmlns="" id="{BA355E6B-31C4-2F5F-F0E7-31C6E5E74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20538"/>
            <a:ext cx="9144000" cy="545207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83CC03-608F-6708-7BB8-7D2574FE991A}"/>
              </a:ext>
            </a:extLst>
          </p:cNvPr>
          <p:cNvSpPr txBox="1"/>
          <p:nvPr/>
        </p:nvSpPr>
        <p:spPr>
          <a:xfrm>
            <a:off x="467544" y="3016218"/>
            <a:ext cx="14364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F020EE-DED7-CD5C-F370-E678AC79AA47}"/>
              </a:ext>
            </a:extLst>
          </p:cNvPr>
          <p:cNvSpPr txBox="1"/>
          <p:nvPr/>
        </p:nvSpPr>
        <p:spPr>
          <a:xfrm>
            <a:off x="2123728" y="2995292"/>
            <a:ext cx="14109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15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FBCA25-67FD-D912-9EDA-15C036873867}"/>
              </a:ext>
            </a:extLst>
          </p:cNvPr>
          <p:cNvSpPr txBox="1"/>
          <p:nvPr/>
        </p:nvSpPr>
        <p:spPr>
          <a:xfrm>
            <a:off x="3763764" y="2975719"/>
            <a:ext cx="14905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966F2BDB-C3B8-92BA-E567-4B634BBAA32C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5400000" flipH="1" flipV="1">
            <a:off x="1997013" y="2661102"/>
            <a:ext cx="20926" cy="1643414"/>
          </a:xfrm>
          <a:prstGeom prst="curvedConnector3">
            <a:avLst>
              <a:gd name="adj1" fmla="val -1092421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99B04D-B9FA-C0A0-B922-5F1CE8AEEA03}"/>
              </a:ext>
            </a:extLst>
          </p:cNvPr>
          <p:cNvSpPr txBox="1"/>
          <p:nvPr/>
        </p:nvSpPr>
        <p:spPr>
          <a:xfrm>
            <a:off x="1403648" y="3382087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-3</a:t>
            </a:r>
            <a:endParaRPr lang="en-US" sz="1800" b="1" dirty="0">
              <a:solidFill>
                <a:srgbClr val="008080"/>
              </a:solidFill>
            </a:endParaRP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xmlns="" id="{47B4CA2C-6048-746C-D93C-E4771BD77007}"/>
              </a:ext>
            </a:extLst>
          </p:cNvPr>
          <p:cNvCxnSpPr>
            <a:cxnSpLocks/>
            <a:stCxn id="16" idx="2"/>
            <a:endCxn id="17" idx="2"/>
          </p:cNvCxnSpPr>
          <p:nvPr/>
        </p:nvCxnSpPr>
        <p:spPr>
          <a:xfrm rot="5400000" flipH="1" flipV="1">
            <a:off x="3659331" y="2622624"/>
            <a:ext cx="19573" cy="1679871"/>
          </a:xfrm>
          <a:prstGeom prst="curvedConnector3">
            <a:avLst>
              <a:gd name="adj1" fmla="val -116793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E57A56B-B354-2D24-7771-D16921991132}"/>
              </a:ext>
            </a:extLst>
          </p:cNvPr>
          <p:cNvSpPr txBox="1"/>
          <p:nvPr/>
        </p:nvSpPr>
        <p:spPr>
          <a:xfrm>
            <a:off x="3041044" y="3335116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-3</a:t>
            </a:r>
            <a:endParaRPr lang="en-US" sz="1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FC21D2-F9C8-96A0-D128-50A304725CFC}"/>
              </a:ext>
            </a:extLst>
          </p:cNvPr>
          <p:cNvSpPr txBox="1"/>
          <p:nvPr/>
        </p:nvSpPr>
        <p:spPr>
          <a:xfrm>
            <a:off x="410556" y="3771698"/>
            <a:ext cx="4569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Banyak </a:t>
            </a:r>
            <a:r>
              <a:rPr lang="en-US" sz="2200" dirty="0" err="1"/>
              <a:t>pensil</a:t>
            </a:r>
            <a:r>
              <a:rPr lang="en-US" sz="2200" dirty="0"/>
              <a:t> pada </a:t>
            </a:r>
            <a:r>
              <a:rPr lang="en-US" sz="2200" dirty="0" err="1"/>
              <a:t>pola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pola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berkurang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tiga</a:t>
            </a:r>
            <a:r>
              <a:rPr lang="en-US" sz="2200" b="1" dirty="0">
                <a:solidFill>
                  <a:srgbClr val="990033"/>
                </a:solidFill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4648BF-F0F0-F9B9-6604-576A83040AB5}"/>
              </a:ext>
            </a:extLst>
          </p:cNvPr>
          <p:cNvSpPr txBox="1"/>
          <p:nvPr/>
        </p:nvSpPr>
        <p:spPr>
          <a:xfrm>
            <a:off x="482599" y="298966"/>
            <a:ext cx="6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erhatikan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juga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 contoh berikut.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142" name="Group 2141">
            <a:extLst>
              <a:ext uri="{FF2B5EF4-FFF2-40B4-BE49-F238E27FC236}">
                <a16:creationId xmlns:a16="http://schemas.microsoft.com/office/drawing/2014/main" xmlns="" id="{BD7A0E8A-1DEF-5F11-0AC6-F76412F27E87}"/>
              </a:ext>
            </a:extLst>
          </p:cNvPr>
          <p:cNvGrpSpPr/>
          <p:nvPr/>
        </p:nvGrpSpPr>
        <p:grpSpPr>
          <a:xfrm>
            <a:off x="5658365" y="1245842"/>
            <a:ext cx="2874075" cy="2974338"/>
            <a:chOff x="6821330" y="1988031"/>
            <a:chExt cx="2361192" cy="2820405"/>
          </a:xfrm>
        </p:grpSpPr>
        <p:pic>
          <p:nvPicPr>
            <p:cNvPr id="2060" name="Picture 3" descr="G:\Template Bupena Merdeka (Konten QR-Media mengajar)\BAHAN\Notes kuning.png">
              <a:extLst>
                <a:ext uri="{FF2B5EF4-FFF2-40B4-BE49-F238E27FC236}">
                  <a16:creationId xmlns:a16="http://schemas.microsoft.com/office/drawing/2014/main" xmlns="" id="{B4D8A6DB-A647-2F69-5144-2DA247E42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1330" y="1988031"/>
              <a:ext cx="2361192" cy="2759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63" name="TextBox 2062">
              <a:extLst>
                <a:ext uri="{FF2B5EF4-FFF2-40B4-BE49-F238E27FC236}">
                  <a16:creationId xmlns:a16="http://schemas.microsoft.com/office/drawing/2014/main" xmlns="" id="{5253645F-C1C6-6376-ED85-FAB88CD559D8}"/>
                </a:ext>
              </a:extLst>
            </p:cNvPr>
            <p:cNvSpPr txBox="1"/>
            <p:nvPr/>
          </p:nvSpPr>
          <p:spPr>
            <a:xfrm>
              <a:off x="7331116" y="2506999"/>
              <a:ext cx="1607979" cy="2301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Pola </a:t>
              </a:r>
              <a:r>
                <a:rPr lang="en-US" sz="2000" b="1" dirty="0" err="1">
                  <a:solidFill>
                    <a:srgbClr val="FF0000"/>
                  </a:solidFill>
                </a:rPr>
                <a:t>gambar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mengecil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banyak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gambar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dari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kiri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ke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kanan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berkurang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secara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teratur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grpSp>
        <p:nvGrpSpPr>
          <p:cNvPr id="2097" name="Group 2096">
            <a:extLst>
              <a:ext uri="{FF2B5EF4-FFF2-40B4-BE49-F238E27FC236}">
                <a16:creationId xmlns:a16="http://schemas.microsoft.com/office/drawing/2014/main" xmlns="" id="{13610380-C26C-11D8-2523-F1007ADC6A56}"/>
              </a:ext>
            </a:extLst>
          </p:cNvPr>
          <p:cNvGrpSpPr/>
          <p:nvPr/>
        </p:nvGrpSpPr>
        <p:grpSpPr>
          <a:xfrm>
            <a:off x="2123728" y="843558"/>
            <a:ext cx="1296144" cy="2128526"/>
            <a:chOff x="691952" y="995958"/>
            <a:chExt cx="1296144" cy="2128526"/>
          </a:xfrm>
        </p:grpSpPr>
        <p:sp>
          <p:nvSpPr>
            <p:cNvPr id="2074" name="Rectangle: Rounded Corners 2073">
              <a:extLst>
                <a:ext uri="{FF2B5EF4-FFF2-40B4-BE49-F238E27FC236}">
                  <a16:creationId xmlns:a16="http://schemas.microsoft.com/office/drawing/2014/main" xmlns="" id="{3D4ED84D-8FA0-DDDD-B6D5-C826B2E3C3B8}"/>
                </a:ext>
              </a:extLst>
            </p:cNvPr>
            <p:cNvSpPr/>
            <p:nvPr/>
          </p:nvSpPr>
          <p:spPr>
            <a:xfrm>
              <a:off x="691952" y="995958"/>
              <a:ext cx="1296144" cy="212852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5" name="Picture 2" descr="pensil menulis ikon terisolasi">
              <a:extLst>
                <a:ext uri="{FF2B5EF4-FFF2-40B4-BE49-F238E27FC236}">
                  <a16:creationId xmlns:a16="http://schemas.microsoft.com/office/drawing/2014/main" xmlns="" id="{DF378E68-0AEA-3F02-DB7E-1E9C83A26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862426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" descr="pensil menulis ikon terisolasi">
              <a:extLst>
                <a:ext uri="{FF2B5EF4-FFF2-40B4-BE49-F238E27FC236}">
                  <a16:creationId xmlns:a16="http://schemas.microsoft.com/office/drawing/2014/main" xmlns="" id="{C56A2B81-D9FE-EBE4-1775-285781A983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03290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7" name="Picture 2" descr="pensil menulis ikon terisolasi">
              <a:extLst>
                <a:ext uri="{FF2B5EF4-FFF2-40B4-BE49-F238E27FC236}">
                  <a16:creationId xmlns:a16="http://schemas.microsoft.com/office/drawing/2014/main" xmlns="" id="{68CFDE68-7B43-25F7-64FA-CB31CBAB64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22466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2" descr="pensil menulis ikon terisolasi">
              <a:extLst>
                <a:ext uri="{FF2B5EF4-FFF2-40B4-BE49-F238E27FC236}">
                  <a16:creationId xmlns:a16="http://schemas.microsoft.com/office/drawing/2014/main" xmlns="" id="{826E8B42-403B-8C9E-5381-1BC681518D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9294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9" name="Picture 2" descr="pensil menulis ikon terisolasi">
              <a:extLst>
                <a:ext uri="{FF2B5EF4-FFF2-40B4-BE49-F238E27FC236}">
                  <a16:creationId xmlns:a16="http://schemas.microsoft.com/office/drawing/2014/main" xmlns="" id="{41C130AD-02CA-6226-5647-A0EA482042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82506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pensil menulis ikon terisolasi">
              <a:extLst>
                <a:ext uri="{FF2B5EF4-FFF2-40B4-BE49-F238E27FC236}">
                  <a16:creationId xmlns:a16="http://schemas.microsoft.com/office/drawing/2014/main" xmlns="" id="{2AEDB726-8C21-6BC8-FEB8-40E99730B9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862426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pensil menulis ikon terisolasi">
              <a:extLst>
                <a:ext uri="{FF2B5EF4-FFF2-40B4-BE49-F238E27FC236}">
                  <a16:creationId xmlns:a16="http://schemas.microsoft.com/office/drawing/2014/main" xmlns="" id="{89584AE0-5BA7-D929-15C2-58E0C042C7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03290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pensil menulis ikon terisolasi">
              <a:extLst>
                <a:ext uri="{FF2B5EF4-FFF2-40B4-BE49-F238E27FC236}">
                  <a16:creationId xmlns:a16="http://schemas.microsoft.com/office/drawing/2014/main" xmlns="" id="{17817743-BA8A-F32A-71F2-C10C52361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22466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pensil menulis ikon terisolasi">
              <a:extLst>
                <a:ext uri="{FF2B5EF4-FFF2-40B4-BE49-F238E27FC236}">
                  <a16:creationId xmlns:a16="http://schemas.microsoft.com/office/drawing/2014/main" xmlns="" id="{1B20643B-C1AA-042C-6E39-4088887B1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9294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pensil menulis ikon terisolasi">
              <a:extLst>
                <a:ext uri="{FF2B5EF4-FFF2-40B4-BE49-F238E27FC236}">
                  <a16:creationId xmlns:a16="http://schemas.microsoft.com/office/drawing/2014/main" xmlns="" id="{27DC6457-3AE1-D0F4-1FFC-1D065EC4BC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82506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pensil menulis ikon terisolasi">
              <a:extLst>
                <a:ext uri="{FF2B5EF4-FFF2-40B4-BE49-F238E27FC236}">
                  <a16:creationId xmlns:a16="http://schemas.microsoft.com/office/drawing/2014/main" xmlns="" id="{CCCAB032-4AB9-3F16-AD18-CC8571A8E3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862426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pensil menulis ikon terisolasi">
              <a:extLst>
                <a:ext uri="{FF2B5EF4-FFF2-40B4-BE49-F238E27FC236}">
                  <a16:creationId xmlns:a16="http://schemas.microsoft.com/office/drawing/2014/main" xmlns="" id="{E5AA6B38-880E-439F-839B-9DD2767851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03290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pensil menulis ikon terisolasi">
              <a:extLst>
                <a:ext uri="{FF2B5EF4-FFF2-40B4-BE49-F238E27FC236}">
                  <a16:creationId xmlns:a16="http://schemas.microsoft.com/office/drawing/2014/main" xmlns="" id="{969F1C3E-CE9F-A7E5-9396-A726870FEA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22466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pensil menulis ikon terisolasi">
              <a:extLst>
                <a:ext uri="{FF2B5EF4-FFF2-40B4-BE49-F238E27FC236}">
                  <a16:creationId xmlns:a16="http://schemas.microsoft.com/office/drawing/2014/main" xmlns="" id="{1202EDEA-993A-EFE2-4E12-7832B26FC4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9294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pensil menulis ikon terisolasi">
              <a:extLst>
                <a:ext uri="{FF2B5EF4-FFF2-40B4-BE49-F238E27FC236}">
                  <a16:creationId xmlns:a16="http://schemas.microsoft.com/office/drawing/2014/main" xmlns="" id="{49F1F06E-8FEA-B77F-C35C-B62131D48C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82506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8" name="Group 2097">
            <a:extLst>
              <a:ext uri="{FF2B5EF4-FFF2-40B4-BE49-F238E27FC236}">
                <a16:creationId xmlns:a16="http://schemas.microsoft.com/office/drawing/2014/main" xmlns="" id="{9874323E-13E2-9FB1-80E8-B064159E69D3}"/>
              </a:ext>
            </a:extLst>
          </p:cNvPr>
          <p:cNvGrpSpPr/>
          <p:nvPr/>
        </p:nvGrpSpPr>
        <p:grpSpPr>
          <a:xfrm>
            <a:off x="3707904" y="843558"/>
            <a:ext cx="1296144" cy="2128526"/>
            <a:chOff x="691952" y="995958"/>
            <a:chExt cx="1296144" cy="2128526"/>
          </a:xfrm>
        </p:grpSpPr>
        <p:sp>
          <p:nvSpPr>
            <p:cNvPr id="2099" name="Rectangle: Rounded Corners 2098">
              <a:extLst>
                <a:ext uri="{FF2B5EF4-FFF2-40B4-BE49-F238E27FC236}">
                  <a16:creationId xmlns:a16="http://schemas.microsoft.com/office/drawing/2014/main" xmlns="" id="{CE43D3C6-BFCF-24FC-604B-E03DA87EAC9E}"/>
                </a:ext>
              </a:extLst>
            </p:cNvPr>
            <p:cNvSpPr/>
            <p:nvPr/>
          </p:nvSpPr>
          <p:spPr>
            <a:xfrm>
              <a:off x="691952" y="995958"/>
              <a:ext cx="1296144" cy="212852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00" name="Picture 2" descr="pensil menulis ikon terisolasi">
              <a:extLst>
                <a:ext uri="{FF2B5EF4-FFF2-40B4-BE49-F238E27FC236}">
                  <a16:creationId xmlns:a16="http://schemas.microsoft.com/office/drawing/2014/main" xmlns="" id="{30E620BC-45AA-267E-22C6-58B063FFC0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7998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1" name="Picture 2" descr="pensil menulis ikon terisolasi">
              <a:extLst>
                <a:ext uri="{FF2B5EF4-FFF2-40B4-BE49-F238E27FC236}">
                  <a16:creationId xmlns:a16="http://schemas.microsoft.com/office/drawing/2014/main" xmlns="" id="{A55F2896-FBED-5C89-C8DD-80A03A3720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50458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2" name="Picture 2" descr="pensil menulis ikon terisolasi">
              <a:extLst>
                <a:ext uri="{FF2B5EF4-FFF2-40B4-BE49-F238E27FC236}">
                  <a16:creationId xmlns:a16="http://schemas.microsoft.com/office/drawing/2014/main" xmlns="" id="{C9ADED56-D10A-CFB3-3E84-1C3F5F8465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4002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3" name="Picture 2" descr="pensil menulis ikon terisolasi">
              <a:extLst>
                <a:ext uri="{FF2B5EF4-FFF2-40B4-BE49-F238E27FC236}">
                  <a16:creationId xmlns:a16="http://schemas.microsoft.com/office/drawing/2014/main" xmlns="" id="{F5A61395-57AE-A64C-63A8-2CA717CCF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10498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6" name="Picture 2" descr="pensil menulis ikon terisolasi">
              <a:extLst>
                <a:ext uri="{FF2B5EF4-FFF2-40B4-BE49-F238E27FC236}">
                  <a16:creationId xmlns:a16="http://schemas.microsoft.com/office/drawing/2014/main" xmlns="" id="{1533B2F8-A160-3584-C984-E807EC0CAA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7998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7" name="Picture 2" descr="pensil menulis ikon terisolasi">
              <a:extLst>
                <a:ext uri="{FF2B5EF4-FFF2-40B4-BE49-F238E27FC236}">
                  <a16:creationId xmlns:a16="http://schemas.microsoft.com/office/drawing/2014/main" xmlns="" id="{CF23D728-72B9-F3D7-66EB-98568931B1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50458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8" name="Picture 2" descr="pensil menulis ikon terisolasi">
              <a:extLst>
                <a:ext uri="{FF2B5EF4-FFF2-40B4-BE49-F238E27FC236}">
                  <a16:creationId xmlns:a16="http://schemas.microsoft.com/office/drawing/2014/main" xmlns="" id="{6D973B45-7CAD-2F9B-6340-B90C114831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4002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" name="Picture 2" descr="pensil menulis ikon terisolasi">
              <a:extLst>
                <a:ext uri="{FF2B5EF4-FFF2-40B4-BE49-F238E27FC236}">
                  <a16:creationId xmlns:a16="http://schemas.microsoft.com/office/drawing/2014/main" xmlns="" id="{7D6FA7B2-9210-3FE0-7B90-5EFB757EF8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10498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2" name="Picture 2" descr="pensil menulis ikon terisolasi">
              <a:extLst>
                <a:ext uri="{FF2B5EF4-FFF2-40B4-BE49-F238E27FC236}">
                  <a16:creationId xmlns:a16="http://schemas.microsoft.com/office/drawing/2014/main" xmlns="" id="{B93916B1-AEEE-CEF0-48E9-9EC100C81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7998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3" name="Picture 2" descr="pensil menulis ikon terisolasi">
              <a:extLst>
                <a:ext uri="{FF2B5EF4-FFF2-40B4-BE49-F238E27FC236}">
                  <a16:creationId xmlns:a16="http://schemas.microsoft.com/office/drawing/2014/main" xmlns="" id="{96DF0D0A-E7C4-1BEC-D05A-2E6672008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50458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4" name="Picture 2" descr="pensil menulis ikon terisolasi">
              <a:extLst>
                <a:ext uri="{FF2B5EF4-FFF2-40B4-BE49-F238E27FC236}">
                  <a16:creationId xmlns:a16="http://schemas.microsoft.com/office/drawing/2014/main" xmlns="" id="{2F4C4688-1710-0C2C-7978-2A24EBC501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4002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5" name="Picture 2" descr="pensil menulis ikon terisolasi">
              <a:extLst>
                <a:ext uri="{FF2B5EF4-FFF2-40B4-BE49-F238E27FC236}">
                  <a16:creationId xmlns:a16="http://schemas.microsoft.com/office/drawing/2014/main" xmlns="" id="{DF7CEBAC-639D-9760-3D90-F6989065BF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10498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18" name="Group 2117">
            <a:extLst>
              <a:ext uri="{FF2B5EF4-FFF2-40B4-BE49-F238E27FC236}">
                <a16:creationId xmlns:a16="http://schemas.microsoft.com/office/drawing/2014/main" xmlns="" id="{CA1CC3A5-59DC-1FC3-D314-D901684B58E5}"/>
              </a:ext>
            </a:extLst>
          </p:cNvPr>
          <p:cNvGrpSpPr/>
          <p:nvPr/>
        </p:nvGrpSpPr>
        <p:grpSpPr>
          <a:xfrm>
            <a:off x="539552" y="875272"/>
            <a:ext cx="1296144" cy="2128526"/>
            <a:chOff x="691952" y="995958"/>
            <a:chExt cx="1296144" cy="2128526"/>
          </a:xfrm>
        </p:grpSpPr>
        <p:sp>
          <p:nvSpPr>
            <p:cNvPr id="2119" name="Rectangle: Rounded Corners 2118">
              <a:extLst>
                <a:ext uri="{FF2B5EF4-FFF2-40B4-BE49-F238E27FC236}">
                  <a16:creationId xmlns:a16="http://schemas.microsoft.com/office/drawing/2014/main" xmlns="" id="{485969A2-6372-427E-6017-2DE834F9B505}"/>
                </a:ext>
              </a:extLst>
            </p:cNvPr>
            <p:cNvSpPr/>
            <p:nvPr/>
          </p:nvSpPr>
          <p:spPr>
            <a:xfrm>
              <a:off x="691952" y="995958"/>
              <a:ext cx="1296144" cy="212852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20" name="Picture 2" descr="pensil menulis ikon terisolasi">
              <a:extLst>
                <a:ext uri="{FF2B5EF4-FFF2-40B4-BE49-F238E27FC236}">
                  <a16:creationId xmlns:a16="http://schemas.microsoft.com/office/drawing/2014/main" xmlns="" id="{9F5BBC7D-1EAE-0CA5-820E-A7BBAAA282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76396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1" name="Picture 2" descr="pensil menulis ikon terisolasi">
              <a:extLst>
                <a:ext uri="{FF2B5EF4-FFF2-40B4-BE49-F238E27FC236}">
                  <a16:creationId xmlns:a16="http://schemas.microsoft.com/office/drawing/2014/main" xmlns="" id="{51805CA6-81B7-A6A3-39AD-0F069A02F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3443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2" name="Picture 2" descr="pensil menulis ikon terisolasi">
              <a:extLst>
                <a:ext uri="{FF2B5EF4-FFF2-40B4-BE49-F238E27FC236}">
                  <a16:creationId xmlns:a16="http://schemas.microsoft.com/office/drawing/2014/main" xmlns="" id="{FA571F5C-D22F-806F-09B8-AA5B1F3E5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2400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3" name="Picture 2" descr="pensil menulis ikon terisolasi">
              <a:extLst>
                <a:ext uri="{FF2B5EF4-FFF2-40B4-BE49-F238E27FC236}">
                  <a16:creationId xmlns:a16="http://schemas.microsoft.com/office/drawing/2014/main" xmlns="" id="{925473E2-1D8E-E231-7C70-0B03828C2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9447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4" name="Picture 2" descr="pensil menulis ikon terisolasi">
              <a:extLst>
                <a:ext uri="{FF2B5EF4-FFF2-40B4-BE49-F238E27FC236}">
                  <a16:creationId xmlns:a16="http://schemas.microsoft.com/office/drawing/2014/main" xmlns="" id="{A6EB7806-2001-46D3-6F48-16E39CC571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48404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5" name="Picture 2" descr="pensil menulis ikon terisolasi">
              <a:extLst>
                <a:ext uri="{FF2B5EF4-FFF2-40B4-BE49-F238E27FC236}">
                  <a16:creationId xmlns:a16="http://schemas.microsoft.com/office/drawing/2014/main" xmlns="" id="{BA2835E2-2AA7-69A3-F0EB-442703DA29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65451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6" name="Picture 2" descr="pensil menulis ikon terisolasi">
              <a:extLst>
                <a:ext uri="{FF2B5EF4-FFF2-40B4-BE49-F238E27FC236}">
                  <a16:creationId xmlns:a16="http://schemas.microsoft.com/office/drawing/2014/main" xmlns="" id="{C9776280-A2B9-F087-7030-127E9417A8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76396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7" name="Picture 2" descr="pensil menulis ikon terisolasi">
              <a:extLst>
                <a:ext uri="{FF2B5EF4-FFF2-40B4-BE49-F238E27FC236}">
                  <a16:creationId xmlns:a16="http://schemas.microsoft.com/office/drawing/2014/main" xmlns="" id="{A8F3E53B-3A3E-6B72-97E7-7A4A8B7E04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3443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8" name="Picture 2" descr="pensil menulis ikon terisolasi">
              <a:extLst>
                <a:ext uri="{FF2B5EF4-FFF2-40B4-BE49-F238E27FC236}">
                  <a16:creationId xmlns:a16="http://schemas.microsoft.com/office/drawing/2014/main" xmlns="" id="{07230C98-4297-CDB9-8E2D-63CE25C913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2400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9" name="Picture 2" descr="pensil menulis ikon terisolasi">
              <a:extLst>
                <a:ext uri="{FF2B5EF4-FFF2-40B4-BE49-F238E27FC236}">
                  <a16:creationId xmlns:a16="http://schemas.microsoft.com/office/drawing/2014/main" xmlns="" id="{8674AC1F-87B2-C688-EE31-143072B8C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9447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" name="Picture 2" descr="pensil menulis ikon terisolasi">
              <a:extLst>
                <a:ext uri="{FF2B5EF4-FFF2-40B4-BE49-F238E27FC236}">
                  <a16:creationId xmlns:a16="http://schemas.microsoft.com/office/drawing/2014/main" xmlns="" id="{C27DFE91-A815-27D8-8AF2-2CC8D7D6FC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48404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1" name="Picture 2" descr="pensil menulis ikon terisolasi">
              <a:extLst>
                <a:ext uri="{FF2B5EF4-FFF2-40B4-BE49-F238E27FC236}">
                  <a16:creationId xmlns:a16="http://schemas.microsoft.com/office/drawing/2014/main" xmlns="" id="{9AD8EBCD-C563-9FE6-B75C-5C8079DDB8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65451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2" name="Picture 2" descr="pensil menulis ikon terisolasi">
              <a:extLst>
                <a:ext uri="{FF2B5EF4-FFF2-40B4-BE49-F238E27FC236}">
                  <a16:creationId xmlns:a16="http://schemas.microsoft.com/office/drawing/2014/main" xmlns="" id="{6492903A-3F7B-1AA0-E179-A19820A520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76396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3" name="Picture 2" descr="pensil menulis ikon terisolasi">
              <a:extLst>
                <a:ext uri="{FF2B5EF4-FFF2-40B4-BE49-F238E27FC236}">
                  <a16:creationId xmlns:a16="http://schemas.microsoft.com/office/drawing/2014/main" xmlns="" id="{D26B09B3-3486-47C1-B1B9-8E5593C39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3443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4" name="Picture 2" descr="pensil menulis ikon terisolasi">
              <a:extLst>
                <a:ext uri="{FF2B5EF4-FFF2-40B4-BE49-F238E27FC236}">
                  <a16:creationId xmlns:a16="http://schemas.microsoft.com/office/drawing/2014/main" xmlns="" id="{B7FF6C39-EFC9-74E6-9591-EF3A91125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2400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5" name="Picture 2" descr="pensil menulis ikon terisolasi">
              <a:extLst>
                <a:ext uri="{FF2B5EF4-FFF2-40B4-BE49-F238E27FC236}">
                  <a16:creationId xmlns:a16="http://schemas.microsoft.com/office/drawing/2014/main" xmlns="" id="{50C294C3-298C-58DC-C0EA-E230138233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9447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6" name="Picture 2" descr="pensil menulis ikon terisolasi">
              <a:extLst>
                <a:ext uri="{FF2B5EF4-FFF2-40B4-BE49-F238E27FC236}">
                  <a16:creationId xmlns:a16="http://schemas.microsoft.com/office/drawing/2014/main" xmlns="" id="{DE7D77C3-6288-3845-3DA4-9ED4D690F4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48404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7" name="Picture 2" descr="pensil menulis ikon terisolasi">
              <a:extLst>
                <a:ext uri="{FF2B5EF4-FFF2-40B4-BE49-F238E27FC236}">
                  <a16:creationId xmlns:a16="http://schemas.microsoft.com/office/drawing/2014/main" xmlns="" id="{5ED9CF75-954E-C253-9ECF-CA8D88E9F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65451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253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1D566EA9-7F84-94E7-263F-7A60E26D9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83CC03-608F-6708-7BB8-7D2574FE991A}"/>
              </a:ext>
            </a:extLst>
          </p:cNvPr>
          <p:cNvSpPr txBox="1"/>
          <p:nvPr/>
        </p:nvSpPr>
        <p:spPr>
          <a:xfrm>
            <a:off x="467544" y="3564741"/>
            <a:ext cx="14364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F020EE-DED7-CD5C-F370-E678AC79AA47}"/>
              </a:ext>
            </a:extLst>
          </p:cNvPr>
          <p:cNvSpPr txBox="1"/>
          <p:nvPr/>
        </p:nvSpPr>
        <p:spPr>
          <a:xfrm>
            <a:off x="2123728" y="3543815"/>
            <a:ext cx="14109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15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FBCA25-67FD-D912-9EDA-15C036873867}"/>
              </a:ext>
            </a:extLst>
          </p:cNvPr>
          <p:cNvSpPr txBox="1"/>
          <p:nvPr/>
        </p:nvSpPr>
        <p:spPr>
          <a:xfrm>
            <a:off x="3763764" y="3524242"/>
            <a:ext cx="14905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966F2BDB-C3B8-92BA-E567-4B634BBAA32C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5400000" flipH="1" flipV="1">
            <a:off x="1997013" y="3209625"/>
            <a:ext cx="20926" cy="1643414"/>
          </a:xfrm>
          <a:prstGeom prst="curvedConnector3">
            <a:avLst>
              <a:gd name="adj1" fmla="val -1092421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99B04D-B9FA-C0A0-B922-5F1CE8AEEA03}"/>
              </a:ext>
            </a:extLst>
          </p:cNvPr>
          <p:cNvSpPr txBox="1"/>
          <p:nvPr/>
        </p:nvSpPr>
        <p:spPr>
          <a:xfrm>
            <a:off x="1403648" y="3930610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-3</a:t>
            </a:r>
            <a:endParaRPr lang="en-US" sz="1800" b="1" dirty="0">
              <a:solidFill>
                <a:srgbClr val="008080"/>
              </a:solidFill>
            </a:endParaRP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xmlns="" id="{47B4CA2C-6048-746C-D93C-E4771BD77007}"/>
              </a:ext>
            </a:extLst>
          </p:cNvPr>
          <p:cNvCxnSpPr>
            <a:cxnSpLocks/>
            <a:stCxn id="16" idx="2"/>
            <a:endCxn id="17" idx="2"/>
          </p:cNvCxnSpPr>
          <p:nvPr/>
        </p:nvCxnSpPr>
        <p:spPr>
          <a:xfrm rot="5400000" flipH="1" flipV="1">
            <a:off x="3659331" y="3171147"/>
            <a:ext cx="19573" cy="1679871"/>
          </a:xfrm>
          <a:prstGeom prst="curvedConnector3">
            <a:avLst>
              <a:gd name="adj1" fmla="val -116793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E57A56B-B354-2D24-7771-D16921991132}"/>
              </a:ext>
            </a:extLst>
          </p:cNvPr>
          <p:cNvSpPr txBox="1"/>
          <p:nvPr/>
        </p:nvSpPr>
        <p:spPr>
          <a:xfrm>
            <a:off x="3041044" y="3930610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-3</a:t>
            </a:r>
            <a:endParaRPr lang="en-US" sz="1800" b="1" dirty="0">
              <a:solidFill>
                <a:srgbClr val="00808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4648BF-F0F0-F9B9-6604-576A83040AB5}"/>
              </a:ext>
            </a:extLst>
          </p:cNvPr>
          <p:cNvSpPr txBox="1"/>
          <p:nvPr/>
        </p:nvSpPr>
        <p:spPr>
          <a:xfrm>
            <a:off x="482599" y="298966"/>
            <a:ext cx="606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Sekarang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coba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diskusikan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ada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berapa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pensil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pada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pola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selanjutnya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dan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pola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ke</a:t>
            </a:r>
            <a:r>
              <a:rPr lang="en-US" sz="24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- 5?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grpSp>
        <p:nvGrpSpPr>
          <p:cNvPr id="2097" name="Group 2096">
            <a:extLst>
              <a:ext uri="{FF2B5EF4-FFF2-40B4-BE49-F238E27FC236}">
                <a16:creationId xmlns:a16="http://schemas.microsoft.com/office/drawing/2014/main" xmlns="" id="{13610380-C26C-11D8-2523-F1007ADC6A56}"/>
              </a:ext>
            </a:extLst>
          </p:cNvPr>
          <p:cNvGrpSpPr/>
          <p:nvPr/>
        </p:nvGrpSpPr>
        <p:grpSpPr>
          <a:xfrm>
            <a:off x="2123728" y="1392081"/>
            <a:ext cx="1296144" cy="2128526"/>
            <a:chOff x="691952" y="995958"/>
            <a:chExt cx="1296144" cy="2128526"/>
          </a:xfrm>
        </p:grpSpPr>
        <p:sp>
          <p:nvSpPr>
            <p:cNvPr id="2074" name="Rectangle: Rounded Corners 2073">
              <a:extLst>
                <a:ext uri="{FF2B5EF4-FFF2-40B4-BE49-F238E27FC236}">
                  <a16:creationId xmlns:a16="http://schemas.microsoft.com/office/drawing/2014/main" xmlns="" id="{3D4ED84D-8FA0-DDDD-B6D5-C826B2E3C3B8}"/>
                </a:ext>
              </a:extLst>
            </p:cNvPr>
            <p:cNvSpPr/>
            <p:nvPr/>
          </p:nvSpPr>
          <p:spPr>
            <a:xfrm>
              <a:off x="691952" y="995958"/>
              <a:ext cx="1296144" cy="212852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5" name="Picture 2" descr="pensil menulis ikon terisolasi">
              <a:extLst>
                <a:ext uri="{FF2B5EF4-FFF2-40B4-BE49-F238E27FC236}">
                  <a16:creationId xmlns:a16="http://schemas.microsoft.com/office/drawing/2014/main" xmlns="" id="{DF378E68-0AEA-3F02-DB7E-1E9C83A26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862426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" descr="pensil menulis ikon terisolasi">
              <a:extLst>
                <a:ext uri="{FF2B5EF4-FFF2-40B4-BE49-F238E27FC236}">
                  <a16:creationId xmlns:a16="http://schemas.microsoft.com/office/drawing/2014/main" xmlns="" id="{C56A2B81-D9FE-EBE4-1775-285781A983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03290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7" name="Picture 2" descr="pensil menulis ikon terisolasi">
              <a:extLst>
                <a:ext uri="{FF2B5EF4-FFF2-40B4-BE49-F238E27FC236}">
                  <a16:creationId xmlns:a16="http://schemas.microsoft.com/office/drawing/2014/main" xmlns="" id="{68CFDE68-7B43-25F7-64FA-CB31CBAB64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22466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2" descr="pensil menulis ikon terisolasi">
              <a:extLst>
                <a:ext uri="{FF2B5EF4-FFF2-40B4-BE49-F238E27FC236}">
                  <a16:creationId xmlns:a16="http://schemas.microsoft.com/office/drawing/2014/main" xmlns="" id="{826E8B42-403B-8C9E-5381-1BC681518D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9294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9" name="Picture 2" descr="pensil menulis ikon terisolasi">
              <a:extLst>
                <a:ext uri="{FF2B5EF4-FFF2-40B4-BE49-F238E27FC236}">
                  <a16:creationId xmlns:a16="http://schemas.microsoft.com/office/drawing/2014/main" xmlns="" id="{41C130AD-02CA-6226-5647-A0EA482042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82506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pensil menulis ikon terisolasi">
              <a:extLst>
                <a:ext uri="{FF2B5EF4-FFF2-40B4-BE49-F238E27FC236}">
                  <a16:creationId xmlns:a16="http://schemas.microsoft.com/office/drawing/2014/main" xmlns="" id="{2AEDB726-8C21-6BC8-FEB8-40E99730B9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862426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pensil menulis ikon terisolasi">
              <a:extLst>
                <a:ext uri="{FF2B5EF4-FFF2-40B4-BE49-F238E27FC236}">
                  <a16:creationId xmlns:a16="http://schemas.microsoft.com/office/drawing/2014/main" xmlns="" id="{89584AE0-5BA7-D929-15C2-58E0C042C7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03290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pensil menulis ikon terisolasi">
              <a:extLst>
                <a:ext uri="{FF2B5EF4-FFF2-40B4-BE49-F238E27FC236}">
                  <a16:creationId xmlns:a16="http://schemas.microsoft.com/office/drawing/2014/main" xmlns="" id="{17817743-BA8A-F32A-71F2-C10C52361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22466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pensil menulis ikon terisolasi">
              <a:extLst>
                <a:ext uri="{FF2B5EF4-FFF2-40B4-BE49-F238E27FC236}">
                  <a16:creationId xmlns:a16="http://schemas.microsoft.com/office/drawing/2014/main" xmlns="" id="{1B20643B-C1AA-042C-6E39-4088887B1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9294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pensil menulis ikon terisolasi">
              <a:extLst>
                <a:ext uri="{FF2B5EF4-FFF2-40B4-BE49-F238E27FC236}">
                  <a16:creationId xmlns:a16="http://schemas.microsoft.com/office/drawing/2014/main" xmlns="" id="{27DC6457-3AE1-D0F4-1FFC-1D065EC4BC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82506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pensil menulis ikon terisolasi">
              <a:extLst>
                <a:ext uri="{FF2B5EF4-FFF2-40B4-BE49-F238E27FC236}">
                  <a16:creationId xmlns:a16="http://schemas.microsoft.com/office/drawing/2014/main" xmlns="" id="{CCCAB032-4AB9-3F16-AD18-CC8571A8E3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862426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pensil menulis ikon terisolasi">
              <a:extLst>
                <a:ext uri="{FF2B5EF4-FFF2-40B4-BE49-F238E27FC236}">
                  <a16:creationId xmlns:a16="http://schemas.microsoft.com/office/drawing/2014/main" xmlns="" id="{E5AA6B38-880E-439F-839B-9DD2767851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03290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pensil menulis ikon terisolasi">
              <a:extLst>
                <a:ext uri="{FF2B5EF4-FFF2-40B4-BE49-F238E27FC236}">
                  <a16:creationId xmlns:a16="http://schemas.microsoft.com/office/drawing/2014/main" xmlns="" id="{969F1C3E-CE9F-A7E5-9396-A726870FEA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22466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pensil menulis ikon terisolasi">
              <a:extLst>
                <a:ext uri="{FF2B5EF4-FFF2-40B4-BE49-F238E27FC236}">
                  <a16:creationId xmlns:a16="http://schemas.microsoft.com/office/drawing/2014/main" xmlns="" id="{1202EDEA-993A-EFE2-4E12-7832B26FC4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9294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pensil menulis ikon terisolasi">
              <a:extLst>
                <a:ext uri="{FF2B5EF4-FFF2-40B4-BE49-F238E27FC236}">
                  <a16:creationId xmlns:a16="http://schemas.microsoft.com/office/drawing/2014/main" xmlns="" id="{49F1F06E-8FEA-B77F-C35C-B62131D48C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82506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8" name="Group 2097">
            <a:extLst>
              <a:ext uri="{FF2B5EF4-FFF2-40B4-BE49-F238E27FC236}">
                <a16:creationId xmlns:a16="http://schemas.microsoft.com/office/drawing/2014/main" xmlns="" id="{9874323E-13E2-9FB1-80E8-B064159E69D3}"/>
              </a:ext>
            </a:extLst>
          </p:cNvPr>
          <p:cNvGrpSpPr/>
          <p:nvPr/>
        </p:nvGrpSpPr>
        <p:grpSpPr>
          <a:xfrm>
            <a:off x="3707904" y="1392081"/>
            <a:ext cx="1296144" cy="2128526"/>
            <a:chOff x="691952" y="995958"/>
            <a:chExt cx="1296144" cy="2128526"/>
          </a:xfrm>
        </p:grpSpPr>
        <p:sp>
          <p:nvSpPr>
            <p:cNvPr id="2099" name="Rectangle: Rounded Corners 2098">
              <a:extLst>
                <a:ext uri="{FF2B5EF4-FFF2-40B4-BE49-F238E27FC236}">
                  <a16:creationId xmlns:a16="http://schemas.microsoft.com/office/drawing/2014/main" xmlns="" id="{CE43D3C6-BFCF-24FC-604B-E03DA87EAC9E}"/>
                </a:ext>
              </a:extLst>
            </p:cNvPr>
            <p:cNvSpPr/>
            <p:nvPr/>
          </p:nvSpPr>
          <p:spPr>
            <a:xfrm>
              <a:off x="691952" y="995958"/>
              <a:ext cx="1296144" cy="212852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00" name="Picture 2" descr="pensil menulis ikon terisolasi">
              <a:extLst>
                <a:ext uri="{FF2B5EF4-FFF2-40B4-BE49-F238E27FC236}">
                  <a16:creationId xmlns:a16="http://schemas.microsoft.com/office/drawing/2014/main" xmlns="" id="{30E620BC-45AA-267E-22C6-58B063FFC0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7998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1" name="Picture 2" descr="pensil menulis ikon terisolasi">
              <a:extLst>
                <a:ext uri="{FF2B5EF4-FFF2-40B4-BE49-F238E27FC236}">
                  <a16:creationId xmlns:a16="http://schemas.microsoft.com/office/drawing/2014/main" xmlns="" id="{A55F2896-FBED-5C89-C8DD-80A03A3720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50458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2" name="Picture 2" descr="pensil menulis ikon terisolasi">
              <a:extLst>
                <a:ext uri="{FF2B5EF4-FFF2-40B4-BE49-F238E27FC236}">
                  <a16:creationId xmlns:a16="http://schemas.microsoft.com/office/drawing/2014/main" xmlns="" id="{C9ADED56-D10A-CFB3-3E84-1C3F5F8465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4002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3" name="Picture 2" descr="pensil menulis ikon terisolasi">
              <a:extLst>
                <a:ext uri="{FF2B5EF4-FFF2-40B4-BE49-F238E27FC236}">
                  <a16:creationId xmlns:a16="http://schemas.microsoft.com/office/drawing/2014/main" xmlns="" id="{F5A61395-57AE-A64C-63A8-2CA717CCF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10498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6" name="Picture 2" descr="pensil menulis ikon terisolasi">
              <a:extLst>
                <a:ext uri="{FF2B5EF4-FFF2-40B4-BE49-F238E27FC236}">
                  <a16:creationId xmlns:a16="http://schemas.microsoft.com/office/drawing/2014/main" xmlns="" id="{1533B2F8-A160-3584-C984-E807EC0CAA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7998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7" name="Picture 2" descr="pensil menulis ikon terisolasi">
              <a:extLst>
                <a:ext uri="{FF2B5EF4-FFF2-40B4-BE49-F238E27FC236}">
                  <a16:creationId xmlns:a16="http://schemas.microsoft.com/office/drawing/2014/main" xmlns="" id="{CF23D728-72B9-F3D7-66EB-98568931B1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50458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8" name="Picture 2" descr="pensil menulis ikon terisolasi">
              <a:extLst>
                <a:ext uri="{FF2B5EF4-FFF2-40B4-BE49-F238E27FC236}">
                  <a16:creationId xmlns:a16="http://schemas.microsoft.com/office/drawing/2014/main" xmlns="" id="{6D973B45-7CAD-2F9B-6340-B90C114831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4002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" name="Picture 2" descr="pensil menulis ikon terisolasi">
              <a:extLst>
                <a:ext uri="{FF2B5EF4-FFF2-40B4-BE49-F238E27FC236}">
                  <a16:creationId xmlns:a16="http://schemas.microsoft.com/office/drawing/2014/main" xmlns="" id="{7D6FA7B2-9210-3FE0-7B90-5EFB757EF8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10498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2" name="Picture 2" descr="pensil menulis ikon terisolasi">
              <a:extLst>
                <a:ext uri="{FF2B5EF4-FFF2-40B4-BE49-F238E27FC236}">
                  <a16:creationId xmlns:a16="http://schemas.microsoft.com/office/drawing/2014/main" xmlns="" id="{B93916B1-AEEE-CEF0-48E9-9EC100C81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7998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3" name="Picture 2" descr="pensil menulis ikon terisolasi">
              <a:extLst>
                <a:ext uri="{FF2B5EF4-FFF2-40B4-BE49-F238E27FC236}">
                  <a16:creationId xmlns:a16="http://schemas.microsoft.com/office/drawing/2014/main" xmlns="" id="{96DF0D0A-E7C4-1BEC-D05A-2E6672008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50458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4" name="Picture 2" descr="pensil menulis ikon terisolasi">
              <a:extLst>
                <a:ext uri="{FF2B5EF4-FFF2-40B4-BE49-F238E27FC236}">
                  <a16:creationId xmlns:a16="http://schemas.microsoft.com/office/drawing/2014/main" xmlns="" id="{2F4C4688-1710-0C2C-7978-2A24EBC501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34002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5" name="Picture 2" descr="pensil menulis ikon terisolasi">
              <a:extLst>
                <a:ext uri="{FF2B5EF4-FFF2-40B4-BE49-F238E27FC236}">
                  <a16:creationId xmlns:a16="http://schemas.microsoft.com/office/drawing/2014/main" xmlns="" id="{DF7CEBAC-639D-9760-3D90-F6989065BF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510498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18" name="Group 2117">
            <a:extLst>
              <a:ext uri="{FF2B5EF4-FFF2-40B4-BE49-F238E27FC236}">
                <a16:creationId xmlns:a16="http://schemas.microsoft.com/office/drawing/2014/main" xmlns="" id="{CA1CC3A5-59DC-1FC3-D314-D901684B58E5}"/>
              </a:ext>
            </a:extLst>
          </p:cNvPr>
          <p:cNvGrpSpPr/>
          <p:nvPr/>
        </p:nvGrpSpPr>
        <p:grpSpPr>
          <a:xfrm>
            <a:off x="539552" y="1423795"/>
            <a:ext cx="1296144" cy="2128526"/>
            <a:chOff x="691952" y="995958"/>
            <a:chExt cx="1296144" cy="2128526"/>
          </a:xfrm>
        </p:grpSpPr>
        <p:sp>
          <p:nvSpPr>
            <p:cNvPr id="2119" name="Rectangle: Rounded Corners 2118">
              <a:extLst>
                <a:ext uri="{FF2B5EF4-FFF2-40B4-BE49-F238E27FC236}">
                  <a16:creationId xmlns:a16="http://schemas.microsoft.com/office/drawing/2014/main" xmlns="" id="{485969A2-6372-427E-6017-2DE834F9B505}"/>
                </a:ext>
              </a:extLst>
            </p:cNvPr>
            <p:cNvSpPr/>
            <p:nvPr/>
          </p:nvSpPr>
          <p:spPr>
            <a:xfrm>
              <a:off x="691952" y="995958"/>
              <a:ext cx="1296144" cy="212852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20" name="Picture 2" descr="pensil menulis ikon terisolasi">
              <a:extLst>
                <a:ext uri="{FF2B5EF4-FFF2-40B4-BE49-F238E27FC236}">
                  <a16:creationId xmlns:a16="http://schemas.microsoft.com/office/drawing/2014/main" xmlns="" id="{9F5BBC7D-1EAE-0CA5-820E-A7BBAAA282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76396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1" name="Picture 2" descr="pensil menulis ikon terisolasi">
              <a:extLst>
                <a:ext uri="{FF2B5EF4-FFF2-40B4-BE49-F238E27FC236}">
                  <a16:creationId xmlns:a16="http://schemas.microsoft.com/office/drawing/2014/main" xmlns="" id="{51805CA6-81B7-A6A3-39AD-0F069A02F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3443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2" name="Picture 2" descr="pensil menulis ikon terisolasi">
              <a:extLst>
                <a:ext uri="{FF2B5EF4-FFF2-40B4-BE49-F238E27FC236}">
                  <a16:creationId xmlns:a16="http://schemas.microsoft.com/office/drawing/2014/main" xmlns="" id="{FA571F5C-D22F-806F-09B8-AA5B1F3E5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2400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3" name="Picture 2" descr="pensil menulis ikon terisolasi">
              <a:extLst>
                <a:ext uri="{FF2B5EF4-FFF2-40B4-BE49-F238E27FC236}">
                  <a16:creationId xmlns:a16="http://schemas.microsoft.com/office/drawing/2014/main" xmlns="" id="{925473E2-1D8E-E231-7C70-0B03828C2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9447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4" name="Picture 2" descr="pensil menulis ikon terisolasi">
              <a:extLst>
                <a:ext uri="{FF2B5EF4-FFF2-40B4-BE49-F238E27FC236}">
                  <a16:creationId xmlns:a16="http://schemas.microsoft.com/office/drawing/2014/main" xmlns="" id="{A6EB7806-2001-46D3-6F48-16E39CC571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484040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5" name="Picture 2" descr="pensil menulis ikon terisolasi">
              <a:extLst>
                <a:ext uri="{FF2B5EF4-FFF2-40B4-BE49-F238E27FC236}">
                  <a16:creationId xmlns:a16="http://schemas.microsoft.com/office/drawing/2014/main" xmlns="" id="{BA2835E2-2AA7-69A3-F0EB-442703DA29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654514" y="1097861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6" name="Picture 2" descr="pensil menulis ikon terisolasi">
              <a:extLst>
                <a:ext uri="{FF2B5EF4-FFF2-40B4-BE49-F238E27FC236}">
                  <a16:creationId xmlns:a16="http://schemas.microsoft.com/office/drawing/2014/main" xmlns="" id="{C9776280-A2B9-F087-7030-127E9417A8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76396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7" name="Picture 2" descr="pensil menulis ikon terisolasi">
              <a:extLst>
                <a:ext uri="{FF2B5EF4-FFF2-40B4-BE49-F238E27FC236}">
                  <a16:creationId xmlns:a16="http://schemas.microsoft.com/office/drawing/2014/main" xmlns="" id="{A8F3E53B-3A3E-6B72-97E7-7A4A8B7E04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3443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8" name="Picture 2" descr="pensil menulis ikon terisolasi">
              <a:extLst>
                <a:ext uri="{FF2B5EF4-FFF2-40B4-BE49-F238E27FC236}">
                  <a16:creationId xmlns:a16="http://schemas.microsoft.com/office/drawing/2014/main" xmlns="" id="{07230C98-4297-CDB9-8E2D-63CE25C913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2400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9" name="Picture 2" descr="pensil menulis ikon terisolasi">
              <a:extLst>
                <a:ext uri="{FF2B5EF4-FFF2-40B4-BE49-F238E27FC236}">
                  <a16:creationId xmlns:a16="http://schemas.microsoft.com/office/drawing/2014/main" xmlns="" id="{8674AC1F-87B2-C688-EE31-143072B8C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9447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" name="Picture 2" descr="pensil menulis ikon terisolasi">
              <a:extLst>
                <a:ext uri="{FF2B5EF4-FFF2-40B4-BE49-F238E27FC236}">
                  <a16:creationId xmlns:a16="http://schemas.microsoft.com/office/drawing/2014/main" xmlns="" id="{C27DFE91-A815-27D8-8AF2-2CC8D7D6FC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484040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1" name="Picture 2" descr="pensil menulis ikon terisolasi">
              <a:extLst>
                <a:ext uri="{FF2B5EF4-FFF2-40B4-BE49-F238E27FC236}">
                  <a16:creationId xmlns:a16="http://schemas.microsoft.com/office/drawing/2014/main" xmlns="" id="{9AD8EBCD-C563-9FE6-B75C-5C8079DDB8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654514" y="1788046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2" name="Picture 2" descr="pensil menulis ikon terisolasi">
              <a:extLst>
                <a:ext uri="{FF2B5EF4-FFF2-40B4-BE49-F238E27FC236}">
                  <a16:creationId xmlns:a16="http://schemas.microsoft.com/office/drawing/2014/main" xmlns="" id="{6492903A-3F7B-1AA0-E179-A19820A520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76396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3" name="Picture 2" descr="pensil menulis ikon terisolasi">
              <a:extLst>
                <a:ext uri="{FF2B5EF4-FFF2-40B4-BE49-F238E27FC236}">
                  <a16:creationId xmlns:a16="http://schemas.microsoft.com/office/drawing/2014/main" xmlns="" id="{D26B09B3-3486-47C1-B1B9-8E5593C39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93443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4" name="Picture 2" descr="pensil menulis ikon terisolasi">
              <a:extLst>
                <a:ext uri="{FF2B5EF4-FFF2-40B4-BE49-F238E27FC236}">
                  <a16:creationId xmlns:a16="http://schemas.microsoft.com/office/drawing/2014/main" xmlns="" id="{B7FF6C39-EFC9-74E6-9591-EF3A91125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12400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5" name="Picture 2" descr="pensil menulis ikon terisolasi">
              <a:extLst>
                <a:ext uri="{FF2B5EF4-FFF2-40B4-BE49-F238E27FC236}">
                  <a16:creationId xmlns:a16="http://schemas.microsoft.com/office/drawing/2014/main" xmlns="" id="{50C294C3-298C-58DC-C0EA-E230138233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29447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6" name="Picture 2" descr="pensil menulis ikon terisolasi">
              <a:extLst>
                <a:ext uri="{FF2B5EF4-FFF2-40B4-BE49-F238E27FC236}">
                  <a16:creationId xmlns:a16="http://schemas.microsoft.com/office/drawing/2014/main" xmlns="" id="{DE7D77C3-6288-3845-3DA4-9ED4D690F4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484040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7" name="Picture 2" descr="pensil menulis ikon terisolasi">
              <a:extLst>
                <a:ext uri="{FF2B5EF4-FFF2-40B4-BE49-F238E27FC236}">
                  <a16:creationId xmlns:a16="http://schemas.microsoft.com/office/drawing/2014/main" xmlns="" id="{5ED9CF75-954E-C253-9ECF-CA8D88E9F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r="34185" b="10182"/>
            <a:stretch/>
          </p:blipFill>
          <p:spPr bwMode="auto">
            <a:xfrm flipH="1">
              <a:off x="1654514" y="2436118"/>
              <a:ext cx="189566" cy="61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2EFED6A-2638-3CA4-0D8B-B34B81CD812D}"/>
              </a:ext>
            </a:extLst>
          </p:cNvPr>
          <p:cNvSpPr/>
          <p:nvPr/>
        </p:nvSpPr>
        <p:spPr>
          <a:xfrm>
            <a:off x="5292080" y="1379328"/>
            <a:ext cx="1296144" cy="212852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697D1D6-4B25-6083-87B5-B7373A3E585C}"/>
              </a:ext>
            </a:extLst>
          </p:cNvPr>
          <p:cNvSpPr/>
          <p:nvPr/>
        </p:nvSpPr>
        <p:spPr>
          <a:xfrm>
            <a:off x="6804248" y="1379328"/>
            <a:ext cx="1296144" cy="212852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8EE760-4666-DB5A-A6A7-AD63460316F7}"/>
              </a:ext>
            </a:extLst>
          </p:cNvPr>
          <p:cNvSpPr txBox="1"/>
          <p:nvPr/>
        </p:nvSpPr>
        <p:spPr>
          <a:xfrm>
            <a:off x="5241660" y="3534856"/>
            <a:ext cx="14905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…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2125A9-E4A5-B070-6174-A4EEFA4E2701}"/>
              </a:ext>
            </a:extLst>
          </p:cNvPr>
          <p:cNvSpPr txBox="1"/>
          <p:nvPr/>
        </p:nvSpPr>
        <p:spPr>
          <a:xfrm>
            <a:off x="6753828" y="3507854"/>
            <a:ext cx="14905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… </a:t>
            </a:r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Graphic 28" descr="Question Mark with solid fill">
            <a:extLst>
              <a:ext uri="{FF2B5EF4-FFF2-40B4-BE49-F238E27FC236}">
                <a16:creationId xmlns:a16="http://schemas.microsoft.com/office/drawing/2014/main" xmlns="" id="{FFC6DF0D-BBD9-7DB0-BB2D-4A67AE6332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2054" y="1923678"/>
            <a:ext cx="1116330" cy="1116330"/>
          </a:xfrm>
          <a:prstGeom prst="rect">
            <a:avLst/>
          </a:prstGeom>
        </p:spPr>
      </p:pic>
      <p:pic>
        <p:nvPicPr>
          <p:cNvPr id="31" name="Graphic 30" descr="Question Mark with solid fill">
            <a:extLst>
              <a:ext uri="{FF2B5EF4-FFF2-40B4-BE49-F238E27FC236}">
                <a16:creationId xmlns:a16="http://schemas.microsoft.com/office/drawing/2014/main" xmlns="" id="{1018929B-6CC5-B2FE-A034-A620E6D38B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64088" y="1959476"/>
            <a:ext cx="1116330" cy="11163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0FBFCF8-4AA1-52C4-72ED-E07BA07BDB33}"/>
              </a:ext>
            </a:extLst>
          </p:cNvPr>
          <p:cNvSpPr txBox="1"/>
          <p:nvPr/>
        </p:nvSpPr>
        <p:spPr>
          <a:xfrm>
            <a:off x="4716016" y="3930610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-3</a:t>
            </a:r>
            <a:endParaRPr lang="en-US" sz="1800" b="1" dirty="0">
              <a:solidFill>
                <a:srgbClr val="008080"/>
              </a:solidFill>
            </a:endParaRP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xmlns="" id="{7E270B33-1DA3-E5E8-1DA4-8558C2AA9DB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30141" y="3181761"/>
            <a:ext cx="19573" cy="1679871"/>
          </a:xfrm>
          <a:prstGeom prst="curvedConnector3">
            <a:avLst>
              <a:gd name="adj1" fmla="val -116793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xmlns="" id="{B1B01FDB-65CD-655B-15D7-DD338A0AC4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86325" y="3181761"/>
            <a:ext cx="19573" cy="1679871"/>
          </a:xfrm>
          <a:prstGeom prst="curvedConnector3">
            <a:avLst>
              <a:gd name="adj1" fmla="val -1167935"/>
            </a:avLst>
          </a:prstGeom>
          <a:ln w="12700" cap="flat" cmpd="sng" algn="ctr">
            <a:solidFill>
              <a:srgbClr val="7030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7FE96C8-1F49-BB38-C4EC-5E861093AB7A}"/>
              </a:ext>
            </a:extLst>
          </p:cNvPr>
          <p:cNvSpPr txBox="1"/>
          <p:nvPr/>
        </p:nvSpPr>
        <p:spPr>
          <a:xfrm>
            <a:off x="6372200" y="3939902"/>
            <a:ext cx="119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-3</a:t>
            </a:r>
            <a:endParaRPr lang="en-US" sz="1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9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F16BA6F-ACFD-331A-8AB4-059F94576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45207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-16428" y="325697"/>
            <a:ext cx="8300867" cy="857954"/>
            <a:chOff x="295276" y="214296"/>
            <a:chExt cx="5244754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4618" y="278742"/>
              <a:ext cx="4905412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Pola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Bilangan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Membesar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Mengecil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89673" y="1496865"/>
            <a:ext cx="3158677" cy="33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544" y="1319447"/>
            <a:ext cx="5354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Pola </a:t>
            </a:r>
            <a:r>
              <a:rPr lang="en-US" sz="2800" b="1" dirty="0" err="1">
                <a:solidFill>
                  <a:srgbClr val="FF0066"/>
                </a:solidFill>
              </a:rPr>
              <a:t>bilangan</a:t>
            </a:r>
            <a:r>
              <a:rPr lang="id-ID" sz="2800" dirty="0"/>
              <a:t> adalah </a:t>
            </a:r>
            <a:r>
              <a:rPr lang="en-US" sz="2800" dirty="0" err="1"/>
              <a:t>susunan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yang </a:t>
            </a:r>
            <a:r>
              <a:rPr lang="en-US" sz="2800" dirty="0" err="1"/>
              <a:t>berulang</a:t>
            </a:r>
            <a:r>
              <a:rPr lang="en-US" sz="2800" dirty="0"/>
              <a:t> dan </a:t>
            </a:r>
            <a:r>
              <a:rPr lang="en-US" sz="2800" dirty="0" err="1"/>
              <a:t>teratur</a:t>
            </a:r>
            <a:r>
              <a:rPr lang="en-US" sz="28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C567C8-8304-8FEB-B50C-B9A71D7BE4F4}"/>
              </a:ext>
            </a:extLst>
          </p:cNvPr>
          <p:cNvSpPr txBox="1"/>
          <p:nvPr/>
        </p:nvSpPr>
        <p:spPr>
          <a:xfrm>
            <a:off x="649545" y="2310814"/>
            <a:ext cx="53547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800" b="1" dirty="0">
                <a:solidFill>
                  <a:srgbClr val="FF0066"/>
                </a:solidFill>
              </a:rPr>
              <a:t>Pola </a:t>
            </a:r>
            <a:r>
              <a:rPr lang="en-US" sz="2800" b="1" dirty="0" err="1">
                <a:solidFill>
                  <a:srgbClr val="FF0066"/>
                </a:solidFill>
              </a:rPr>
              <a:t>suatu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susunan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bilangan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selisih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dari</a:t>
            </a:r>
            <a:r>
              <a:rPr lang="en-US" sz="2800" b="1" dirty="0">
                <a:solidFill>
                  <a:srgbClr val="7030A0"/>
                </a:solidFill>
              </a:rPr>
              <a:t> dua </a:t>
            </a:r>
            <a:r>
              <a:rPr lang="en-US" sz="2800" b="1" dirty="0" err="1">
                <a:solidFill>
                  <a:srgbClr val="7030A0"/>
                </a:solidFill>
              </a:rPr>
              <a:t>bilangan</a:t>
            </a:r>
            <a:r>
              <a:rPr lang="en-US" sz="2800" b="1" dirty="0">
                <a:solidFill>
                  <a:srgbClr val="7030A0"/>
                </a:solidFill>
              </a:rPr>
              <a:t> yang </a:t>
            </a:r>
            <a:r>
              <a:rPr lang="en-US" sz="2800" b="1" dirty="0" err="1">
                <a:solidFill>
                  <a:srgbClr val="7030A0"/>
                </a:solidFill>
              </a:rPr>
              <a:t>berdekatan</a:t>
            </a:r>
            <a:r>
              <a:rPr lang="id-ID" sz="28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304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1.2|0.8|5.6|0.9|1|0.7|6.9|1.5|1.7|9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1.2|0.8|5.6|0.9|1|0.7|6.9|1.5|1.7|9.4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3|0.9|1.3|0.8|4|1.3|6.5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1378</Words>
  <Application>Microsoft Office PowerPoint</Application>
  <PresentationFormat>On-screen Show (16:9)</PresentationFormat>
  <Paragraphs>330</Paragraphs>
  <Slides>39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Ayo, cobalah tentukan volume bangun berikut dengan satuan tak baku dan satuan baku.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Fajar Addana</cp:lastModifiedBy>
  <cp:revision>100</cp:revision>
  <dcterms:created xsi:type="dcterms:W3CDTF">2022-01-17T01:37:52Z</dcterms:created>
  <dcterms:modified xsi:type="dcterms:W3CDTF">2023-03-24T07:54:30Z</dcterms:modified>
</cp:coreProperties>
</file>