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5" r:id="rId2"/>
    <p:sldId id="27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9" r:id="rId20"/>
    <p:sldId id="340" r:id="rId21"/>
    <p:sldId id="341" r:id="rId22"/>
    <p:sldId id="336" r:id="rId23"/>
    <p:sldId id="337" r:id="rId24"/>
    <p:sldId id="338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54" r:id="rId38"/>
    <p:sldId id="355" r:id="rId39"/>
    <p:sldId id="356" r:id="rId40"/>
    <p:sldId id="357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80"/>
    <a:srgbClr val="990033"/>
    <a:srgbClr val="FFFF99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>
        <p:scale>
          <a:sx n="80" d="100"/>
          <a:sy n="80" d="100"/>
        </p:scale>
        <p:origin x="-444" y="-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61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2" y="843558"/>
            <a:ext cx="2463588" cy="3232578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3927288" y="3317177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MATEMATIKA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8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142908" y="996827"/>
            <a:ext cx="2482660" cy="37895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347864" y="1994895"/>
            <a:ext cx="4416787" cy="1800200"/>
            <a:chOff x="289634" y="3500444"/>
            <a:chExt cx="4174771" cy="1800200"/>
          </a:xfrm>
        </p:grpSpPr>
        <p:pic>
          <p:nvPicPr>
            <p:cNvPr id="21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289634" y="3500444"/>
              <a:ext cx="4174771" cy="1800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89635" y="3620166"/>
              <a:ext cx="403969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2800" b="1" dirty="0" smtClean="0">
                  <a:solidFill>
                    <a:srgbClr val="990033"/>
                  </a:solidFill>
                </a:rPr>
                <a:t>Kita </a:t>
              </a:r>
              <a:r>
                <a:rPr lang="en-ID" sz="2800" b="1" dirty="0" err="1" smtClean="0">
                  <a:solidFill>
                    <a:srgbClr val="990033"/>
                  </a:solidFill>
                </a:rPr>
                <a:t>dapat</a:t>
              </a:r>
              <a:r>
                <a:rPr lang="en-ID" sz="2800" b="1" dirty="0" smtClean="0">
                  <a:solidFill>
                    <a:srgbClr val="990033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990033"/>
                  </a:solidFill>
                </a:rPr>
                <a:t>mengelompokkan</a:t>
              </a:r>
              <a:r>
                <a:rPr lang="en-ID" sz="2800" b="1" dirty="0" smtClean="0">
                  <a:solidFill>
                    <a:srgbClr val="990033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990033"/>
                  </a:solidFill>
                </a:rPr>
                <a:t>benda</a:t>
              </a:r>
              <a:r>
                <a:rPr lang="en-ID" sz="2800" b="1" dirty="0" smtClean="0">
                  <a:solidFill>
                    <a:srgbClr val="990033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990033"/>
                  </a:solidFill>
                </a:rPr>
                <a:t>sesuai</a:t>
              </a:r>
              <a:r>
                <a:rPr lang="en-ID" sz="2800" b="1" dirty="0" smtClean="0">
                  <a:solidFill>
                    <a:srgbClr val="990033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990033"/>
                  </a:solidFill>
                </a:rPr>
                <a:t>bentuknya</a:t>
              </a:r>
              <a:r>
                <a:rPr lang="en-ID" sz="2800" b="1" dirty="0" smtClean="0">
                  <a:solidFill>
                    <a:srgbClr val="990033"/>
                  </a:solidFill>
                </a:rPr>
                <a:t>.</a:t>
              </a:r>
              <a:endParaRPr lang="id-ID" sz="2800" b="1" dirty="0" smtClean="0">
                <a:solidFill>
                  <a:srgbClr val="990033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3508" y="203922"/>
            <a:ext cx="8786210" cy="733044"/>
            <a:chOff x="34926" y="214296"/>
            <a:chExt cx="8786210" cy="7330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7478236" cy="73304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58802" y="267070"/>
              <a:ext cx="8262334" cy="510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Mengelompokkan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Benda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sesuai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Bentuknya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05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875" y="3378030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Gantungan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baju</a:t>
            </a:r>
            <a:endParaRPr lang="en-US" sz="2800" b="1" dirty="0">
              <a:solidFill>
                <a:srgbClr val="FF0066"/>
              </a:solidFill>
            </a:endParaRPr>
          </a:p>
        </p:txBody>
      </p:sp>
      <p:grpSp>
        <p:nvGrpSpPr>
          <p:cNvPr id="20" name="Group 4"/>
          <p:cNvGrpSpPr/>
          <p:nvPr/>
        </p:nvGrpSpPr>
        <p:grpSpPr>
          <a:xfrm>
            <a:off x="322958" y="326392"/>
            <a:ext cx="6265266" cy="661182"/>
            <a:chOff x="685800" y="1838738"/>
            <a:chExt cx="6545803" cy="6611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545803" cy="6611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129" y="1921553"/>
              <a:ext cx="6047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800" b="1" dirty="0" err="1" smtClean="0">
                  <a:solidFill>
                    <a:srgbClr val="0070C0"/>
                  </a:solidFill>
                </a:rPr>
                <a:t>Kelompok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benda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berbentuk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segitiga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.</a:t>
              </a:r>
              <a:endParaRPr lang="en-US" sz="2800" b="1" dirty="0" smtClean="0">
                <a:solidFill>
                  <a:srgbClr val="0070C0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7" y="1313966"/>
            <a:ext cx="7594639" cy="188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3230242" y="3378030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Penggaris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69319" y="3416682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Potongan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piza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6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875" y="3594054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Catatan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endParaRPr lang="en-US" sz="2800" b="1" dirty="0">
              <a:solidFill>
                <a:srgbClr val="FF0066"/>
              </a:solidFill>
            </a:endParaRPr>
          </a:p>
        </p:txBody>
      </p:sp>
      <p:grpSp>
        <p:nvGrpSpPr>
          <p:cNvPr id="20" name="Group 4"/>
          <p:cNvGrpSpPr/>
          <p:nvPr/>
        </p:nvGrpSpPr>
        <p:grpSpPr>
          <a:xfrm>
            <a:off x="322958" y="326392"/>
            <a:ext cx="6697314" cy="661182"/>
            <a:chOff x="685800" y="1838738"/>
            <a:chExt cx="6997197" cy="6611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997197" cy="6611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129" y="1921553"/>
              <a:ext cx="6505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800" b="1" dirty="0" err="1" smtClean="0">
                  <a:solidFill>
                    <a:srgbClr val="0070C0"/>
                  </a:solidFill>
                </a:rPr>
                <a:t>Kelompok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benda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berbentuk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segi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empat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.</a:t>
              </a:r>
              <a:endParaRPr lang="en-US" sz="2800" b="1" dirty="0" smtClean="0">
                <a:solidFill>
                  <a:srgbClr val="0070C0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960" y="1446514"/>
            <a:ext cx="6684719" cy="1970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915816" y="3594054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smtClean="0">
                <a:solidFill>
                  <a:srgbClr val="FF0066"/>
                </a:solidFill>
              </a:rPr>
              <a:t>Remote 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92080" y="3632706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Pigura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foto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743" y="3594054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smtClean="0">
                <a:solidFill>
                  <a:srgbClr val="FF0066"/>
                </a:solidFill>
              </a:rPr>
              <a:t>Ban </a:t>
            </a:r>
            <a:endParaRPr lang="en-US" sz="2800" b="1" dirty="0">
              <a:solidFill>
                <a:srgbClr val="FF0066"/>
              </a:solidFill>
            </a:endParaRPr>
          </a:p>
        </p:txBody>
      </p:sp>
      <p:grpSp>
        <p:nvGrpSpPr>
          <p:cNvPr id="20" name="Group 4"/>
          <p:cNvGrpSpPr/>
          <p:nvPr/>
        </p:nvGrpSpPr>
        <p:grpSpPr>
          <a:xfrm>
            <a:off x="322958" y="326392"/>
            <a:ext cx="6409282" cy="661182"/>
            <a:chOff x="685800" y="1838738"/>
            <a:chExt cx="6696268" cy="6611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696268" cy="6611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129" y="1921553"/>
              <a:ext cx="62047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800" b="1" dirty="0" err="1" smtClean="0">
                  <a:solidFill>
                    <a:srgbClr val="0070C0"/>
                  </a:solidFill>
                </a:rPr>
                <a:t>Kelompok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benda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berbentuk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lingkaran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.</a:t>
              </a:r>
              <a:endParaRPr lang="en-US" sz="2800" b="1" dirty="0" smtClean="0">
                <a:solidFill>
                  <a:srgbClr val="0070C0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7170" y="1446514"/>
            <a:ext cx="6258299" cy="1970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915816" y="3594054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smtClean="0">
                <a:solidFill>
                  <a:srgbClr val="FF0066"/>
                </a:solidFill>
              </a:rPr>
              <a:t>Bola 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92080" y="3632706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Papan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panah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2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48528" y="1140888"/>
            <a:ext cx="2388280" cy="3645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79865" y="1873218"/>
            <a:ext cx="4455842" cy="2088232"/>
            <a:chOff x="289634" y="3500444"/>
            <a:chExt cx="3638508" cy="2088232"/>
          </a:xfrm>
        </p:grpSpPr>
        <p:pic>
          <p:nvPicPr>
            <p:cNvPr id="21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289634" y="3500444"/>
              <a:ext cx="3638508" cy="2088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89635" y="3670588"/>
              <a:ext cx="348992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2800" b="1" dirty="0" err="1" smtClean="0">
                  <a:solidFill>
                    <a:srgbClr val="990033"/>
                  </a:solidFill>
                </a:rPr>
                <a:t>Dua</a:t>
              </a:r>
              <a:r>
                <a:rPr lang="en-ID" sz="2800" b="1" dirty="0" smtClean="0">
                  <a:solidFill>
                    <a:srgbClr val="990033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990033"/>
                  </a:solidFill>
                </a:rPr>
                <a:t>bangun</a:t>
              </a:r>
              <a:r>
                <a:rPr lang="en-ID" sz="2800" b="1" dirty="0" smtClean="0">
                  <a:solidFill>
                    <a:srgbClr val="990033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990033"/>
                  </a:solidFill>
                </a:rPr>
                <a:t>datar</a:t>
              </a:r>
              <a:r>
                <a:rPr lang="en-ID" sz="2800" b="1" dirty="0" smtClean="0">
                  <a:solidFill>
                    <a:srgbClr val="990033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990033"/>
                  </a:solidFill>
                </a:rPr>
                <a:t>dapat</a:t>
              </a:r>
              <a:r>
                <a:rPr lang="en-ID" sz="2800" b="1" dirty="0" smtClean="0">
                  <a:solidFill>
                    <a:srgbClr val="990033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990033"/>
                  </a:solidFill>
                </a:rPr>
                <a:t>digabungkan</a:t>
              </a:r>
              <a:r>
                <a:rPr lang="en-ID" sz="2800" b="1" dirty="0" smtClean="0">
                  <a:solidFill>
                    <a:srgbClr val="990033"/>
                  </a:solidFill>
                </a:rPr>
                <a:t>.</a:t>
              </a:r>
            </a:p>
            <a:p>
              <a:pPr algn="ctr"/>
              <a:r>
                <a:rPr lang="en-ID" sz="2800" b="1" dirty="0" err="1" smtClean="0">
                  <a:solidFill>
                    <a:srgbClr val="002060"/>
                  </a:solidFill>
                </a:rPr>
                <a:t>Hasilnya</a:t>
              </a:r>
              <a:r>
                <a:rPr lang="en-ID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2060"/>
                  </a:solidFill>
                </a:rPr>
                <a:t>merupakan</a:t>
              </a:r>
              <a:r>
                <a:rPr lang="en-ID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2060"/>
                  </a:solidFill>
                </a:rPr>
                <a:t>bangun</a:t>
              </a:r>
              <a:r>
                <a:rPr lang="en-ID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2060"/>
                  </a:solidFill>
                </a:rPr>
                <a:t>baru</a:t>
              </a:r>
              <a:r>
                <a:rPr lang="en-ID" sz="2800" b="1" dirty="0" smtClean="0">
                  <a:solidFill>
                    <a:srgbClr val="002060"/>
                  </a:solidFill>
                </a:rPr>
                <a:t>.</a:t>
              </a:r>
              <a:endParaRPr lang="id-ID" sz="2800" b="1" dirty="0" smtClean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324544" y="203922"/>
            <a:ext cx="8786210" cy="733044"/>
            <a:chOff x="34926" y="214296"/>
            <a:chExt cx="8786210" cy="7330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8064896" cy="73304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58802" y="267070"/>
              <a:ext cx="8262334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ID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Menyusun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Mengurai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Bentuk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Bangun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Datar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81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20" name="Group 4"/>
          <p:cNvGrpSpPr/>
          <p:nvPr/>
        </p:nvGrpSpPr>
        <p:grpSpPr>
          <a:xfrm>
            <a:off x="538982" y="483518"/>
            <a:ext cx="4537074" cy="661182"/>
            <a:chOff x="685800" y="1838738"/>
            <a:chExt cx="4740229" cy="6611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740229" cy="6611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129" y="1921553"/>
              <a:ext cx="43992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800" b="1" dirty="0" err="1" smtClean="0">
                  <a:solidFill>
                    <a:srgbClr val="0070C0"/>
                  </a:solidFill>
                </a:rPr>
                <a:t>Perhatikan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contoh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berikut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.</a:t>
              </a:r>
              <a:endParaRPr lang="en-US" sz="2800" b="1" dirty="0" smtClean="0">
                <a:solidFill>
                  <a:srgbClr val="0070C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39552" y="1853895"/>
            <a:ext cx="1437935" cy="1437935"/>
          </a:xfrm>
          <a:prstGeom prst="rect">
            <a:avLst/>
          </a:prstGeom>
          <a:solidFill>
            <a:srgbClr val="FFFF99"/>
          </a:solidFill>
          <a:ln>
            <a:solidFill>
              <a:srgbClr val="FF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/>
        </p:nvSpPr>
        <p:spPr>
          <a:xfrm>
            <a:off x="2267744" y="1853895"/>
            <a:ext cx="1467149" cy="1431774"/>
          </a:xfrm>
          <a:prstGeom prst="rtTriangle">
            <a:avLst/>
          </a:prstGeom>
          <a:solidFill>
            <a:srgbClr val="FFC5E2"/>
          </a:solidFill>
          <a:ln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407241" y="1813151"/>
            <a:ext cx="2909175" cy="1437935"/>
            <a:chOff x="4533640" y="1313966"/>
            <a:chExt cx="3350728" cy="16561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/>
            <p:cNvSpPr/>
            <p:nvPr/>
          </p:nvSpPr>
          <p:spPr>
            <a:xfrm>
              <a:off x="4533640" y="1313966"/>
              <a:ext cx="1656184" cy="1656184"/>
            </a:xfrm>
            <a:prstGeom prst="rect">
              <a:avLst/>
            </a:prstGeom>
            <a:solidFill>
              <a:srgbClr val="FFC5E2"/>
            </a:solidFill>
            <a:ln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Triangle 14"/>
            <p:cNvSpPr/>
            <p:nvPr/>
          </p:nvSpPr>
          <p:spPr>
            <a:xfrm>
              <a:off x="6194536" y="1313966"/>
              <a:ext cx="1689832" cy="1656184"/>
            </a:xfrm>
            <a:prstGeom prst="rtTriangle">
              <a:avLst/>
            </a:prstGeom>
            <a:solidFill>
              <a:srgbClr val="FFC5E2"/>
            </a:solidFill>
            <a:ln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ight Arrow 7"/>
          <p:cNvSpPr/>
          <p:nvPr/>
        </p:nvSpPr>
        <p:spPr>
          <a:xfrm>
            <a:off x="4182763" y="2473084"/>
            <a:ext cx="576064" cy="448695"/>
          </a:xfrm>
          <a:prstGeom prst="rightArrow">
            <a:avLst/>
          </a:prstGeom>
          <a:solidFill>
            <a:srgbClr val="FF00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7544" y="3427656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b="1" dirty="0" err="1" smtClean="0">
                <a:solidFill>
                  <a:srgbClr val="FF0066"/>
                </a:solidFill>
              </a:rPr>
              <a:t>Bangun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datar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0070C0"/>
                </a:solidFill>
              </a:rPr>
              <a:t>persegi</a:t>
            </a:r>
            <a:r>
              <a:rPr lang="en-ID" sz="2800" b="1" dirty="0" smtClean="0">
                <a:solidFill>
                  <a:srgbClr val="0070C0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segitiga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siku-siku</a:t>
            </a:r>
            <a:r>
              <a:rPr lang="en-ID" sz="2800" b="1" dirty="0" smtClean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9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483768" y="773872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b="1" dirty="0" smtClean="0">
                <a:solidFill>
                  <a:srgbClr val="FF0066"/>
                </a:solidFill>
              </a:rPr>
              <a:t>Tangram </a:t>
            </a:r>
            <a:r>
              <a:rPr lang="en-ID" sz="2800" b="1" dirty="0" err="1" smtClean="0">
                <a:solidFill>
                  <a:srgbClr val="0070C0"/>
                </a:solidFill>
              </a:rPr>
              <a:t>tersusun</a:t>
            </a:r>
            <a:r>
              <a:rPr lang="en-ID" sz="2800" b="1" dirty="0" smtClean="0">
                <a:solidFill>
                  <a:srgbClr val="0070C0"/>
                </a:solidFill>
              </a:rPr>
              <a:t> </a:t>
            </a:r>
            <a:r>
              <a:rPr lang="en-ID" sz="2800" b="1" dirty="0" err="1" smtClean="0">
                <a:solidFill>
                  <a:srgbClr val="0070C0"/>
                </a:solidFill>
              </a:rPr>
              <a:t>dari</a:t>
            </a:r>
            <a:r>
              <a:rPr lang="en-ID" sz="2800" b="1" dirty="0" smtClean="0">
                <a:solidFill>
                  <a:srgbClr val="0070C0"/>
                </a:solidFill>
              </a:rPr>
              <a:t> </a:t>
            </a:r>
            <a:r>
              <a:rPr lang="en-ID" sz="2800" b="1" dirty="0" err="1" smtClean="0">
                <a:solidFill>
                  <a:srgbClr val="0070C0"/>
                </a:solidFill>
              </a:rPr>
              <a:t>tujuh</a:t>
            </a:r>
            <a:r>
              <a:rPr lang="en-ID" sz="2800" b="1" dirty="0" smtClean="0">
                <a:solidFill>
                  <a:srgbClr val="0070C0"/>
                </a:solidFill>
              </a:rPr>
              <a:t> </a:t>
            </a:r>
            <a:r>
              <a:rPr lang="en-ID" sz="2800" b="1" dirty="0" err="1" smtClean="0">
                <a:solidFill>
                  <a:srgbClr val="0070C0"/>
                </a:solidFill>
              </a:rPr>
              <a:t>bangun</a:t>
            </a:r>
            <a:r>
              <a:rPr lang="en-ID" sz="2800" b="1" dirty="0" smtClean="0">
                <a:solidFill>
                  <a:srgbClr val="0070C0"/>
                </a:solidFill>
              </a:rPr>
              <a:t> </a:t>
            </a:r>
            <a:r>
              <a:rPr lang="en-ID" sz="2800" b="1" dirty="0" err="1" smtClean="0">
                <a:solidFill>
                  <a:srgbClr val="0070C0"/>
                </a:solidFill>
              </a:rPr>
              <a:t>datar</a:t>
            </a:r>
            <a:r>
              <a:rPr lang="en-ID" sz="2800" b="1" dirty="0" smtClean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2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252536" y="1131590"/>
            <a:ext cx="2385811" cy="36416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83768" y="176514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b="1" dirty="0" err="1" smtClean="0">
                <a:solidFill>
                  <a:srgbClr val="008080"/>
                </a:solidFill>
              </a:rPr>
              <a:t>Bangun-bangun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tersebut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dapat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diurai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dan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disusun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menjadi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bentuk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baru</a:t>
            </a:r>
            <a:r>
              <a:rPr lang="en-ID" sz="2800" b="1" dirty="0" smtClean="0">
                <a:solidFill>
                  <a:srgbClr val="008080"/>
                </a:solidFill>
              </a:rPr>
              <a:t>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613" y="1749086"/>
            <a:ext cx="2385811" cy="238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9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743" y="3594054"/>
            <a:ext cx="2591113" cy="578882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smtClean="0">
                <a:solidFill>
                  <a:srgbClr val="FF0066"/>
                </a:solidFill>
              </a:rPr>
              <a:t>Orang </a:t>
            </a:r>
            <a:r>
              <a:rPr lang="en-ID" sz="2800" b="1" dirty="0" err="1" smtClean="0">
                <a:solidFill>
                  <a:srgbClr val="FF0066"/>
                </a:solidFill>
              </a:rPr>
              <a:t>berjalan</a:t>
            </a:r>
            <a:endParaRPr lang="en-US" sz="2800" b="1" dirty="0">
              <a:solidFill>
                <a:srgbClr val="FF0066"/>
              </a:solidFill>
            </a:endParaRPr>
          </a:p>
        </p:txBody>
      </p:sp>
      <p:grpSp>
        <p:nvGrpSpPr>
          <p:cNvPr id="20" name="Group 4"/>
          <p:cNvGrpSpPr/>
          <p:nvPr/>
        </p:nvGrpSpPr>
        <p:grpSpPr>
          <a:xfrm>
            <a:off x="322958" y="326392"/>
            <a:ext cx="4681090" cy="536330"/>
            <a:chOff x="685800" y="1838738"/>
            <a:chExt cx="4890693" cy="53633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890693" cy="53633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129" y="1851848"/>
              <a:ext cx="4624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800" b="1" dirty="0" err="1" smtClean="0">
                  <a:solidFill>
                    <a:srgbClr val="0070C0"/>
                  </a:solidFill>
                </a:rPr>
                <a:t>Perhatikan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contoh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berikut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.</a:t>
              </a:r>
              <a:endParaRPr lang="en-US" sz="2800" b="1" dirty="0" smtClean="0">
                <a:solidFill>
                  <a:srgbClr val="0070C0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038564"/>
            <a:ext cx="1440160" cy="225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5508104" y="3632706"/>
            <a:ext cx="2016224" cy="578882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Pohon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1218123"/>
            <a:ext cx="2285061" cy="2073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938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D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75656" y="506167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ID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Bilangan</a:t>
            </a:r>
            <a:r>
              <a:rPr lang="en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11 </a:t>
            </a:r>
            <a:r>
              <a:rPr lang="en-ID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sampai</a:t>
            </a:r>
            <a:r>
              <a:rPr lang="en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20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80528" y="1419622"/>
            <a:ext cx="8352928" cy="639522"/>
            <a:chOff x="115920" y="214296"/>
            <a:chExt cx="8352928" cy="6395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8352928" cy="6395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7360524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Membaca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Menulis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Lambang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Bilangan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sampai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20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24" name="Picture 23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1421468">
            <a:off x="2974043" y="2311376"/>
            <a:ext cx="3627361" cy="2133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3779912" y="2553339"/>
            <a:ext cx="28157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Ayo, mengenal bilangan 11 sampai 20.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-32" y="2126642"/>
            <a:ext cx="2267776" cy="266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22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263" y="483518"/>
            <a:ext cx="2886391" cy="16561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643758"/>
            <a:ext cx="3247847" cy="15456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40152" y="613690"/>
            <a:ext cx="927554" cy="8059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48064" y="156363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Ada </a:t>
            </a:r>
            <a:r>
              <a:rPr lang="en-ID" sz="2400" b="1" dirty="0" err="1" smtClean="0">
                <a:solidFill>
                  <a:srgbClr val="0070C0"/>
                </a:solidFill>
              </a:rPr>
              <a:t>sebelas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lebah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918968" y="2643758"/>
            <a:ext cx="1029296" cy="8357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76056" y="357986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Ada </a:t>
            </a:r>
            <a:r>
              <a:rPr lang="en-ID" sz="2400" b="1" dirty="0" err="1" smtClean="0">
                <a:solidFill>
                  <a:srgbClr val="0070C0"/>
                </a:solidFill>
              </a:rPr>
              <a:t>dua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belas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smtClean="0">
                <a:solidFill>
                  <a:srgbClr val="FF0066"/>
                </a:solidFill>
              </a:rPr>
              <a:t>bowling.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6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81650" y="1950669"/>
            <a:ext cx="3862351" cy="28533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75656" y="506167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Benda </a:t>
            </a:r>
            <a:r>
              <a:rPr lang="en-ID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Berbentuk</a:t>
            </a:r>
            <a:r>
              <a:rPr lang="en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Bangun</a:t>
            </a:r>
            <a:r>
              <a:rPr lang="en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Datar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1254" y="1419622"/>
            <a:ext cx="7559098" cy="639522"/>
            <a:chOff x="115920" y="214296"/>
            <a:chExt cx="7559098" cy="6395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7559098" cy="6395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6819436" cy="478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Membedakan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Benda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Berbentuk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Bangun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Datar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19" name="Group 4"/>
          <p:cNvGrpSpPr/>
          <p:nvPr/>
        </p:nvGrpSpPr>
        <p:grpSpPr>
          <a:xfrm>
            <a:off x="204804" y="2387310"/>
            <a:ext cx="4677671" cy="544480"/>
            <a:chOff x="685800" y="1838738"/>
            <a:chExt cx="4887121" cy="54448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261815" cy="54448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01129" y="1921553"/>
              <a:ext cx="4771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FF0066"/>
                  </a:solidFill>
                </a:rPr>
                <a:t>Perhatikan gambar berikut.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81587" y="2967200"/>
            <a:ext cx="3914618" cy="769441"/>
          </a:xfrm>
          <a:prstGeom prst="rect">
            <a:avLst/>
          </a:prstGeom>
          <a:noFill/>
          <a:ln w="19050">
            <a:noFill/>
            <a:prstDash val="dash"/>
          </a:ln>
          <a:effectLst/>
        </p:spPr>
        <p:txBody>
          <a:bodyPr wrap="square">
            <a:spAutoFit/>
          </a:bodyPr>
          <a:lstStyle/>
          <a:p>
            <a:r>
              <a:rPr lang="id-ID" sz="2200" b="1" dirty="0" smtClean="0">
                <a:solidFill>
                  <a:srgbClr val="008080"/>
                </a:solidFill>
              </a:rPr>
              <a:t>Lihatlah benda-benda yang ada di kelasmu.</a:t>
            </a:r>
            <a:endParaRPr lang="en-US" sz="2200" b="1" dirty="0" smtClean="0">
              <a:solidFill>
                <a:srgbClr val="00808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4833" y="3746525"/>
            <a:ext cx="3714776" cy="769441"/>
          </a:xfrm>
          <a:prstGeom prst="rect">
            <a:avLst/>
          </a:prstGeom>
          <a:noFill/>
          <a:ln w="19050">
            <a:noFill/>
            <a:prstDash val="dash"/>
          </a:ln>
          <a:effectLst/>
        </p:spPr>
        <p:txBody>
          <a:bodyPr wrap="square">
            <a:spAutoFit/>
          </a:bodyPr>
          <a:lstStyle/>
          <a:p>
            <a:r>
              <a:rPr lang="id-ID" sz="2200" b="1" dirty="0" smtClean="0">
                <a:solidFill>
                  <a:srgbClr val="FF0066"/>
                </a:solidFill>
              </a:rPr>
              <a:t>Ada banyak benda berbentuk bangun datar.</a:t>
            </a:r>
            <a:endParaRPr lang="en-US" sz="2200" b="1" dirty="0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7" y="195486"/>
            <a:ext cx="3030471" cy="23042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263" y="2674718"/>
            <a:ext cx="2439180" cy="19492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48064" y="156363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Ada </a:t>
            </a:r>
            <a:r>
              <a:rPr lang="en-ID" sz="2400" b="1" dirty="0" err="1" smtClean="0">
                <a:solidFill>
                  <a:srgbClr val="0070C0"/>
                </a:solidFill>
              </a:rPr>
              <a:t>tiga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belas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bunga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357986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Ada </a:t>
            </a:r>
            <a:r>
              <a:rPr lang="en-ID" sz="2400" b="1" dirty="0" err="1" smtClean="0">
                <a:solidFill>
                  <a:srgbClr val="0070C0"/>
                </a:solidFill>
              </a:rPr>
              <a:t>empat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belas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balon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96136" y="728547"/>
            <a:ext cx="998992" cy="7849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940152" y="2674719"/>
            <a:ext cx="1030691" cy="7866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306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83518"/>
            <a:ext cx="2940326" cy="1800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9512" y="3694261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200" b="1" dirty="0" err="1">
                <a:solidFill>
                  <a:srgbClr val="0070C0"/>
                </a:solidFill>
              </a:rPr>
              <a:t>E</a:t>
            </a:r>
            <a:r>
              <a:rPr lang="en-ID" sz="2200" b="1" dirty="0" err="1" smtClean="0">
                <a:solidFill>
                  <a:srgbClr val="0070C0"/>
                </a:solidFill>
              </a:rPr>
              <a:t>nam</a:t>
            </a:r>
            <a:r>
              <a:rPr lang="en-ID" sz="2200" b="1" dirty="0" smtClean="0">
                <a:solidFill>
                  <a:srgbClr val="0070C0"/>
                </a:solidFill>
              </a:rPr>
              <a:t> </a:t>
            </a:r>
            <a:r>
              <a:rPr lang="en-ID" sz="2200" b="1" dirty="0" err="1" smtClean="0">
                <a:solidFill>
                  <a:srgbClr val="0070C0"/>
                </a:solidFill>
              </a:rPr>
              <a:t>belas</a:t>
            </a:r>
            <a:endParaRPr lang="en-US" sz="2200" b="1" dirty="0">
              <a:solidFill>
                <a:srgbClr val="FF00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68144" y="699542"/>
            <a:ext cx="1095977" cy="8892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1180" y="2571750"/>
            <a:ext cx="1237662" cy="10001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43845" y="2601837"/>
            <a:ext cx="1237662" cy="9399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63888" y="2571750"/>
            <a:ext cx="1237662" cy="9659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09627" y="2579198"/>
            <a:ext cx="1237662" cy="9852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949064" y="2643188"/>
            <a:ext cx="1439360" cy="9286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835696" y="3690150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200" b="1" dirty="0" err="1" smtClean="0">
                <a:solidFill>
                  <a:srgbClr val="FF0066"/>
                </a:solidFill>
              </a:rPr>
              <a:t>Tujuh</a:t>
            </a:r>
            <a:r>
              <a:rPr lang="en-ID" sz="2200" b="1" dirty="0" smtClean="0">
                <a:solidFill>
                  <a:srgbClr val="FF0066"/>
                </a:solidFill>
              </a:rPr>
              <a:t> </a:t>
            </a:r>
            <a:r>
              <a:rPr lang="en-ID" sz="2200" b="1" dirty="0" err="1" smtClean="0">
                <a:solidFill>
                  <a:srgbClr val="FF0066"/>
                </a:solidFill>
              </a:rPr>
              <a:t>belas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5395" y="3694261"/>
            <a:ext cx="1530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0070C0"/>
                </a:solidFill>
              </a:rPr>
              <a:t>Delapan</a:t>
            </a:r>
            <a:r>
              <a:rPr lang="en-ID" sz="2200" b="1" dirty="0" smtClean="0">
                <a:solidFill>
                  <a:srgbClr val="0070C0"/>
                </a:solidFill>
              </a:rPr>
              <a:t> </a:t>
            </a:r>
            <a:r>
              <a:rPr lang="en-ID" sz="2200" b="1" dirty="0" err="1" smtClean="0">
                <a:solidFill>
                  <a:srgbClr val="0070C0"/>
                </a:solidFill>
              </a:rPr>
              <a:t>belas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6056" y="3690150"/>
            <a:ext cx="1530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200" b="1" dirty="0" smtClean="0">
                <a:solidFill>
                  <a:srgbClr val="FF0066"/>
                </a:solidFill>
              </a:rPr>
              <a:t>Sembilan </a:t>
            </a:r>
            <a:r>
              <a:rPr lang="en-ID" sz="2200" b="1" dirty="0" err="1" smtClean="0">
                <a:solidFill>
                  <a:srgbClr val="FF0066"/>
                </a:solidFill>
              </a:rPr>
              <a:t>belas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2295" y="3686447"/>
            <a:ext cx="1530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200" b="1" dirty="0" err="1" smtClean="0">
                <a:solidFill>
                  <a:srgbClr val="0070C0"/>
                </a:solidFill>
              </a:rPr>
              <a:t>Dua</a:t>
            </a:r>
            <a:r>
              <a:rPr lang="en-ID" sz="2200" b="1" dirty="0" smtClean="0">
                <a:solidFill>
                  <a:srgbClr val="0070C0"/>
                </a:solidFill>
              </a:rPr>
              <a:t> </a:t>
            </a:r>
            <a:r>
              <a:rPr lang="en-ID" sz="2200" b="1" dirty="0" err="1" smtClean="0">
                <a:solidFill>
                  <a:srgbClr val="0070C0"/>
                </a:solidFill>
              </a:rPr>
              <a:t>puluh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6056" y="1685093"/>
            <a:ext cx="25568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200" b="1" dirty="0" smtClean="0">
                <a:solidFill>
                  <a:srgbClr val="FF0066"/>
                </a:solidFill>
              </a:rPr>
              <a:t>Ada </a:t>
            </a:r>
            <a:r>
              <a:rPr lang="en-ID" sz="2200" b="1" dirty="0">
                <a:solidFill>
                  <a:srgbClr val="0070C0"/>
                </a:solidFill>
              </a:rPr>
              <a:t>l</a:t>
            </a:r>
            <a:r>
              <a:rPr lang="en-ID" sz="2200" b="1" dirty="0" smtClean="0">
                <a:solidFill>
                  <a:srgbClr val="0070C0"/>
                </a:solidFill>
              </a:rPr>
              <a:t>ima </a:t>
            </a:r>
            <a:r>
              <a:rPr lang="en-ID" sz="2200" b="1" dirty="0" err="1" smtClean="0">
                <a:solidFill>
                  <a:srgbClr val="0070C0"/>
                </a:solidFill>
              </a:rPr>
              <a:t>belas</a:t>
            </a:r>
            <a:r>
              <a:rPr lang="en-ID" sz="2200" b="1" dirty="0" smtClean="0">
                <a:solidFill>
                  <a:srgbClr val="0070C0"/>
                </a:solidFill>
              </a:rPr>
              <a:t> </a:t>
            </a:r>
            <a:r>
              <a:rPr lang="en-ID" sz="2200" b="1" dirty="0" err="1" smtClean="0">
                <a:solidFill>
                  <a:srgbClr val="FF0066"/>
                </a:solidFill>
              </a:rPr>
              <a:t>kue</a:t>
            </a:r>
            <a:r>
              <a:rPr lang="en-ID" sz="2200" b="1" dirty="0" smtClean="0">
                <a:solidFill>
                  <a:srgbClr val="FF0066"/>
                </a:solidFill>
              </a:rPr>
              <a:t>.</a:t>
            </a:r>
            <a:endParaRPr lang="en-US" sz="22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12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nulis angka 11-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0"/>
            <a:ext cx="8425299" cy="4739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38" y="1680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42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80528" y="51470"/>
            <a:ext cx="7344816" cy="1080120"/>
            <a:chOff x="43912" y="142288"/>
            <a:chExt cx="7344816" cy="10801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2" y="142288"/>
              <a:ext cx="7344816" cy="108012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76276" y="267070"/>
              <a:ext cx="63524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Membandingkan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Mengurutkan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Bilangan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sampai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20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9512" y="3550245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Ada 17 </a:t>
            </a:r>
            <a:r>
              <a:rPr lang="en-ID" sz="2400" b="1" dirty="0" err="1" smtClean="0">
                <a:solidFill>
                  <a:srgbClr val="FF0066"/>
                </a:solidFill>
              </a:rPr>
              <a:t>sendok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dan</a:t>
            </a:r>
            <a:r>
              <a:rPr lang="en-ID" sz="2400" b="1" dirty="0" smtClean="0">
                <a:solidFill>
                  <a:srgbClr val="FF0066"/>
                </a:solidFill>
              </a:rPr>
              <a:t> 15 </a:t>
            </a:r>
            <a:r>
              <a:rPr lang="en-ID" sz="2400" b="1" dirty="0" err="1" smtClean="0">
                <a:solidFill>
                  <a:srgbClr val="FF0066"/>
                </a:solidFill>
              </a:rPr>
              <a:t>garpu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91028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</a:rPr>
              <a:t>Dua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sendok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tidak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memiliki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pasangan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8501" y="2819285"/>
            <a:ext cx="2880320" cy="919401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 smtClean="0">
                <a:solidFill>
                  <a:srgbClr val="FF0066"/>
                </a:solidFill>
              </a:rPr>
              <a:t>Jadi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sendok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lebih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banyak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dari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garpu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3528" y="1283145"/>
            <a:ext cx="5528672" cy="2080693"/>
            <a:chOff x="323528" y="1283145"/>
            <a:chExt cx="5528672" cy="20806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283145"/>
              <a:ext cx="5528672" cy="2080693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971600" y="2121497"/>
              <a:ext cx="0" cy="36004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699792" y="2160854"/>
              <a:ext cx="0" cy="36004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283968" y="2139196"/>
              <a:ext cx="0" cy="36004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571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5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1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b="1" dirty="0" err="1" smtClean="0">
                <a:solidFill>
                  <a:srgbClr val="FF0066"/>
                </a:solidFill>
              </a:rPr>
              <a:t>Bilangan</a:t>
            </a:r>
            <a:r>
              <a:rPr lang="en-ID" sz="2800" b="1" dirty="0" smtClean="0">
                <a:solidFill>
                  <a:srgbClr val="FF0066"/>
                </a:solidFill>
              </a:rPr>
              <a:t> 17 </a:t>
            </a:r>
            <a:r>
              <a:rPr lang="en-ID" sz="2800" b="1" dirty="0" err="1" smtClean="0">
                <a:solidFill>
                  <a:srgbClr val="0070C0"/>
                </a:solidFill>
              </a:rPr>
              <a:t>lebih</a:t>
            </a:r>
            <a:r>
              <a:rPr lang="en-ID" sz="2800" b="1" dirty="0" smtClean="0">
                <a:solidFill>
                  <a:srgbClr val="0070C0"/>
                </a:solidFill>
              </a:rPr>
              <a:t> </a:t>
            </a:r>
            <a:r>
              <a:rPr lang="en-ID" sz="2800" b="1" dirty="0" err="1" smtClean="0">
                <a:solidFill>
                  <a:srgbClr val="0070C0"/>
                </a:solidFill>
              </a:rPr>
              <a:t>dari</a:t>
            </a:r>
            <a:r>
              <a:rPr lang="en-ID" sz="2800" b="1" dirty="0" smtClean="0">
                <a:solidFill>
                  <a:srgbClr val="0070C0"/>
                </a:solidFill>
              </a:rPr>
              <a:t> </a:t>
            </a:r>
            <a:r>
              <a:rPr lang="en-ID" sz="2800" b="1" dirty="0" smtClean="0">
                <a:solidFill>
                  <a:srgbClr val="FF0066"/>
                </a:solidFill>
              </a:rPr>
              <a:t>15.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90831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b="1" dirty="0" err="1" smtClean="0">
                <a:solidFill>
                  <a:srgbClr val="FF0066"/>
                </a:solidFill>
              </a:rPr>
              <a:t>Bilangan</a:t>
            </a:r>
            <a:r>
              <a:rPr lang="en-ID" sz="2800" b="1" dirty="0" smtClean="0">
                <a:solidFill>
                  <a:srgbClr val="FF0066"/>
                </a:solidFill>
              </a:rPr>
              <a:t> 15 </a:t>
            </a:r>
            <a:r>
              <a:rPr lang="en-ID" sz="2800" b="1" dirty="0" err="1" smtClean="0">
                <a:solidFill>
                  <a:srgbClr val="0070C0"/>
                </a:solidFill>
              </a:rPr>
              <a:t>kurang</a:t>
            </a:r>
            <a:r>
              <a:rPr lang="en-ID" sz="2800" b="1" dirty="0" smtClean="0">
                <a:solidFill>
                  <a:srgbClr val="0070C0"/>
                </a:solidFill>
              </a:rPr>
              <a:t> </a:t>
            </a:r>
            <a:r>
              <a:rPr lang="en-ID" sz="2800" b="1" dirty="0" err="1" smtClean="0">
                <a:solidFill>
                  <a:srgbClr val="0070C0"/>
                </a:solidFill>
              </a:rPr>
              <a:t>dari</a:t>
            </a:r>
            <a:r>
              <a:rPr lang="en-ID" sz="2800" b="1" dirty="0" smtClean="0">
                <a:solidFill>
                  <a:srgbClr val="0070C0"/>
                </a:solidFill>
              </a:rPr>
              <a:t> </a:t>
            </a:r>
            <a:r>
              <a:rPr lang="en-ID" sz="2800" b="1" dirty="0" smtClean="0">
                <a:solidFill>
                  <a:srgbClr val="FF0066"/>
                </a:solidFill>
              </a:rPr>
              <a:t>17.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3528" y="1334504"/>
            <a:ext cx="4210664" cy="661182"/>
            <a:chOff x="673590" y="1838738"/>
            <a:chExt cx="4399203" cy="6611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386993" cy="6611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3590" y="1921553"/>
              <a:ext cx="43992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800" b="1" dirty="0" err="1" smtClean="0">
                  <a:solidFill>
                    <a:srgbClr val="0070C0"/>
                  </a:solidFill>
                </a:rPr>
                <a:t>Jadi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, 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17 &gt; 15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atau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smtClean="0">
                  <a:solidFill>
                    <a:srgbClr val="FF0066"/>
                  </a:solidFill>
                </a:rPr>
                <a:t>15 &lt; </a:t>
              </a:r>
              <a:r>
                <a:rPr lang="en-ID" sz="2800" b="1" dirty="0" smtClean="0">
                  <a:solidFill>
                    <a:srgbClr val="FF0066"/>
                  </a:solidFill>
                </a:rPr>
                <a:t>17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.</a:t>
              </a:r>
              <a:endParaRPr lang="en-US" sz="2800" b="1" dirty="0" smtClean="0">
                <a:solidFill>
                  <a:srgbClr val="0070C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9512" y="217458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</a:rPr>
              <a:t>Bilangan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juga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dapat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diurutkan</a:t>
            </a:r>
            <a:r>
              <a:rPr lang="en-ID" sz="2400" b="1" dirty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" y="2662428"/>
            <a:ext cx="5528672" cy="1948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44208" y="2314642"/>
            <a:ext cx="2520280" cy="1328023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 smtClean="0">
                <a:solidFill>
                  <a:srgbClr val="FF0066"/>
                </a:solidFill>
              </a:rPr>
              <a:t>Setiap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anak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memakai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kaus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bernomor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3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</a:rPr>
              <a:t>Mereka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berdiri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urut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dari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nomor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terkecil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97917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</a:rPr>
              <a:t>Semakin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ke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kanan</a:t>
            </a:r>
            <a:r>
              <a:rPr lang="en-ID" sz="2400" b="1" dirty="0" smtClean="0">
                <a:solidFill>
                  <a:srgbClr val="008080"/>
                </a:solidFill>
              </a:rPr>
              <a:t>, </a:t>
            </a:r>
            <a:r>
              <a:rPr lang="en-ID" sz="2400" b="1" dirty="0" err="1" smtClean="0">
                <a:solidFill>
                  <a:srgbClr val="008080"/>
                </a:solidFill>
              </a:rPr>
              <a:t>nomornya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semakin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besar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30205" y="1229154"/>
            <a:ext cx="3869787" cy="544480"/>
            <a:chOff x="673590" y="1838738"/>
            <a:chExt cx="4043063" cy="5444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1" y="1838738"/>
              <a:ext cx="4030852" cy="5444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3590" y="1910746"/>
              <a:ext cx="389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0070C0"/>
                  </a:solidFill>
                </a:rPr>
                <a:t>Perhatikan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gambar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berikut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.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0" y="1851670"/>
            <a:ext cx="5528672" cy="18081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723878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Setiap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anak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berdiri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urut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dari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nomor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terbesar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4126309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Semakin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ke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kanan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nomornya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semakin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kecil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1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 flipH="1">
            <a:off x="7041144" y="1410911"/>
            <a:ext cx="2211376" cy="33754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3413" y="1987575"/>
            <a:ext cx="1245510" cy="182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20" name="Group 4"/>
          <p:cNvGrpSpPr/>
          <p:nvPr/>
        </p:nvGrpSpPr>
        <p:grpSpPr>
          <a:xfrm>
            <a:off x="107504" y="903451"/>
            <a:ext cx="4465066" cy="588179"/>
            <a:chOff x="685800" y="1838738"/>
            <a:chExt cx="4664997" cy="58817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466581" cy="58817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129" y="1921553"/>
              <a:ext cx="4549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0070C0"/>
                  </a:solidFill>
                </a:rPr>
                <a:t>Perhatikan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gambar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</a:t>
              </a:r>
              <a:r>
                <a:rPr lang="id-ID" sz="2400" b="1" dirty="0" smtClean="0">
                  <a:solidFill>
                    <a:srgbClr val="0070C0"/>
                  </a:solidFill>
                </a:rPr>
                <a:t>berikut.</a:t>
              </a:r>
              <a:endParaRPr lang="en-US" sz="2400" b="1" dirty="0" smtClean="0">
                <a:solidFill>
                  <a:srgbClr val="0070C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21660" y="3406229"/>
            <a:ext cx="190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16 	=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8637" y="1711685"/>
            <a:ext cx="1321218" cy="2206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083119" y="3406229"/>
            <a:ext cx="190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 </a:t>
            </a:r>
            <a:r>
              <a:rPr lang="en-ID" sz="2400" b="1" dirty="0" err="1" smtClean="0">
                <a:solidFill>
                  <a:srgbClr val="FF0066"/>
                </a:solidFill>
              </a:rPr>
              <a:t>puluhan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37476" y="3406229"/>
            <a:ext cx="190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+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3399" y="3406229"/>
            <a:ext cx="190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6 </a:t>
            </a:r>
            <a:r>
              <a:rPr lang="en-ID" sz="2400" b="1" dirty="0" err="1" smtClean="0">
                <a:solidFill>
                  <a:srgbClr val="FF0066"/>
                </a:solidFill>
              </a:rPr>
              <a:t>satuan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6935" y="3901574"/>
            <a:ext cx="190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 	=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83119" y="3901574"/>
            <a:ext cx="190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37476" y="3910285"/>
            <a:ext cx="190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+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11005" y="3910285"/>
            <a:ext cx="190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6</a:t>
            </a:r>
            <a:endParaRPr lang="en-US" sz="2400" b="1" dirty="0">
              <a:solidFill>
                <a:srgbClr val="FF0066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-108520" y="195486"/>
            <a:ext cx="6784460" cy="638170"/>
            <a:chOff x="43912" y="142288"/>
            <a:chExt cx="6784460" cy="63817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2" y="142288"/>
              <a:ext cx="5570740" cy="6381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75960" y="214296"/>
              <a:ext cx="63524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Nilai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Tempat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Bilangan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sampai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20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15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5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3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8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  <p:bldP spid="19" grpId="0"/>
      <p:bldP spid="23" grpId="0"/>
      <p:bldP spid="24" grpId="0"/>
      <p:bldP spid="25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171313" y="843558"/>
            <a:ext cx="2583073" cy="39427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5816" y="843558"/>
            <a:ext cx="5472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b="1" dirty="0" err="1" smtClean="0">
                <a:solidFill>
                  <a:srgbClr val="FF0066"/>
                </a:solidFill>
              </a:rPr>
              <a:t>Pada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bilangan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smtClean="0">
                <a:solidFill>
                  <a:srgbClr val="0070C0"/>
                </a:solidFill>
              </a:rPr>
              <a:t>16</a:t>
            </a:r>
            <a:r>
              <a:rPr lang="en-ID" sz="2800" b="1" dirty="0" smtClean="0">
                <a:solidFill>
                  <a:srgbClr val="FF0066"/>
                </a:solidFill>
              </a:rPr>
              <a:t>, </a:t>
            </a:r>
            <a:r>
              <a:rPr lang="en-ID" sz="2800" b="1" dirty="0" err="1" smtClean="0">
                <a:solidFill>
                  <a:srgbClr val="FF0066"/>
                </a:solidFill>
              </a:rPr>
              <a:t>setiap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angka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memiliki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nilai</a:t>
            </a:r>
            <a:r>
              <a:rPr lang="en-ID" sz="2800" b="1" dirty="0" smtClean="0">
                <a:solidFill>
                  <a:srgbClr val="FF0066"/>
                </a:solidFill>
              </a:rPr>
              <a:t> yang </a:t>
            </a:r>
            <a:r>
              <a:rPr lang="en-ID" sz="2800" b="1" dirty="0" err="1" smtClean="0">
                <a:solidFill>
                  <a:srgbClr val="FF0066"/>
                </a:solidFill>
              </a:rPr>
              <a:t>berbeda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tergantung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tempatnya</a:t>
            </a:r>
            <a:r>
              <a:rPr lang="en-ID" sz="2800" b="1" dirty="0" smtClean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784" y="2211710"/>
            <a:ext cx="194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6600" b="1" dirty="0" smtClean="0">
                <a:solidFill>
                  <a:srgbClr val="FF0066"/>
                </a:solidFill>
              </a:rPr>
              <a:t>1</a:t>
            </a:r>
            <a:r>
              <a:rPr lang="en-ID" sz="6600" b="1" dirty="0" smtClean="0">
                <a:solidFill>
                  <a:srgbClr val="0070C0"/>
                </a:solidFill>
              </a:rPr>
              <a:t>6</a:t>
            </a:r>
            <a:r>
              <a:rPr lang="en-ID" sz="6600" b="1" dirty="0" smtClean="0">
                <a:solidFill>
                  <a:srgbClr val="FF0066"/>
                </a:solidFill>
              </a:rPr>
              <a:t>	</a:t>
            </a:r>
            <a:endParaRPr lang="en-US" sz="6600" b="1" dirty="0">
              <a:solidFill>
                <a:srgbClr val="FF0066"/>
              </a:solidFill>
            </a:endParaRPr>
          </a:p>
        </p:txBody>
      </p:sp>
      <p:grpSp>
        <p:nvGrpSpPr>
          <p:cNvPr id="12" name="Group 4"/>
          <p:cNvGrpSpPr/>
          <p:nvPr/>
        </p:nvGrpSpPr>
        <p:grpSpPr>
          <a:xfrm>
            <a:off x="5265103" y="2985916"/>
            <a:ext cx="2808313" cy="665954"/>
            <a:chOff x="611164" y="1624424"/>
            <a:chExt cx="2934060" cy="6659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2934059" cy="66595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1164" y="1717947"/>
              <a:ext cx="2934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008080"/>
                  </a:solidFill>
                </a:rPr>
                <a:t>satuan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,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nilainya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6</a:t>
              </a:r>
              <a:endParaRPr lang="en-US" sz="2400" b="1" dirty="0" smtClean="0">
                <a:solidFill>
                  <a:srgbClr val="008080"/>
                </a:solidFill>
              </a:endParaRPr>
            </a:p>
          </p:txBody>
        </p:sp>
      </p:grpSp>
      <p:cxnSp>
        <p:nvCxnSpPr>
          <p:cNvPr id="4" name="Elbow Connector 3"/>
          <p:cNvCxnSpPr/>
          <p:nvPr/>
        </p:nvCxnSpPr>
        <p:spPr>
          <a:xfrm>
            <a:off x="3779912" y="3075806"/>
            <a:ext cx="1440160" cy="243900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rot="16200000" flipH="1">
            <a:off x="3275856" y="3147814"/>
            <a:ext cx="576064" cy="432048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4"/>
          <p:cNvGrpSpPr/>
          <p:nvPr/>
        </p:nvGrpSpPr>
        <p:grpSpPr>
          <a:xfrm>
            <a:off x="3275856" y="3778004"/>
            <a:ext cx="3168352" cy="665954"/>
            <a:chOff x="611164" y="1624424"/>
            <a:chExt cx="2934060" cy="66595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2934059" cy="66595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11164" y="1717947"/>
              <a:ext cx="2934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008080"/>
                  </a:solidFill>
                </a:rPr>
                <a:t>puluhan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,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nilainya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10</a:t>
              </a:r>
              <a:endParaRPr lang="en-US" sz="2400" b="1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76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ruangan.jpg"/>
          <p:cNvPicPr>
            <a:picLocks noChangeAspect="1" noChangeArrowheads="1"/>
          </p:cNvPicPr>
          <p:nvPr/>
        </p:nvPicPr>
        <p:blipFill rotWithShape="1">
          <a:blip r:embed="rId2" cstate="print"/>
          <a:srcRect r="1175"/>
          <a:stretch/>
        </p:blipFill>
        <p:spPr bwMode="auto">
          <a:xfrm>
            <a:off x="-1" y="-20538"/>
            <a:ext cx="9144001" cy="5068868"/>
          </a:xfrm>
          <a:prstGeom prst="rect">
            <a:avLst/>
          </a:prstGeom>
          <a:noFill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63" y="1972106"/>
            <a:ext cx="2322497" cy="283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4941" y="1125915"/>
            <a:ext cx="1614690" cy="245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4807" y="1259378"/>
            <a:ext cx="1451489" cy="2129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106572" y="2811581"/>
            <a:ext cx="4345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Ada </a:t>
            </a:r>
            <a:r>
              <a:rPr lang="en-ID" sz="2400" b="1" dirty="0" smtClean="0">
                <a:solidFill>
                  <a:srgbClr val="008080"/>
                </a:solidFill>
              </a:rPr>
              <a:t>8 </a:t>
            </a:r>
            <a:r>
              <a:rPr lang="en-ID" sz="2400" b="1" dirty="0" err="1" smtClean="0">
                <a:solidFill>
                  <a:srgbClr val="008080"/>
                </a:solidFill>
              </a:rPr>
              <a:t>balon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</a:rPr>
              <a:t>Ditambahkan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lagi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smtClean="0">
                <a:solidFill>
                  <a:srgbClr val="0070C0"/>
                </a:solidFill>
              </a:rPr>
              <a:t>6 </a:t>
            </a:r>
            <a:r>
              <a:rPr lang="en-ID" sz="2400" b="1" dirty="0" err="1" smtClean="0">
                <a:solidFill>
                  <a:srgbClr val="0070C0"/>
                </a:solidFill>
              </a:rPr>
              <a:t>balon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</a:rPr>
              <a:t>Jumlah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balon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menjadi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smtClean="0">
                <a:solidFill>
                  <a:srgbClr val="7030A0"/>
                </a:solidFill>
              </a:rPr>
              <a:t>14 </a:t>
            </a:r>
            <a:r>
              <a:rPr lang="en-ID" sz="2400" b="1" dirty="0" err="1" smtClean="0">
                <a:solidFill>
                  <a:srgbClr val="7030A0"/>
                </a:solidFill>
              </a:rPr>
              <a:t>balon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08520" y="195486"/>
            <a:ext cx="7560840" cy="638170"/>
            <a:chOff x="43912" y="142288"/>
            <a:chExt cx="7560840" cy="6381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2" y="142288"/>
              <a:ext cx="7560840" cy="63817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75960" y="214296"/>
              <a:ext cx="67687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Penjumlahan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Bilangan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dengan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Hasil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sampai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20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68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ruangan.jpg"/>
          <p:cNvPicPr>
            <a:picLocks noChangeAspect="1" noChangeArrowheads="1"/>
          </p:cNvPicPr>
          <p:nvPr/>
        </p:nvPicPr>
        <p:blipFill rotWithShape="1">
          <a:blip r:embed="rId2" cstate="print"/>
          <a:srcRect r="1175"/>
          <a:stretch/>
        </p:blipFill>
        <p:spPr bwMode="auto">
          <a:xfrm>
            <a:off x="-108520" y="0"/>
            <a:ext cx="9252520" cy="5068868"/>
          </a:xfrm>
          <a:prstGeom prst="rect">
            <a:avLst/>
          </a:prstGeom>
          <a:noFill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4" y="2139702"/>
            <a:ext cx="2185048" cy="266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09672"/>
            <a:ext cx="9144000" cy="55436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898144"/>
            <a:ext cx="1542606" cy="234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888" y="1168005"/>
            <a:ext cx="1386690" cy="203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938284"/>
            <a:ext cx="1542606" cy="234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304" y="1208145"/>
            <a:ext cx="1386690" cy="203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414187" y="2986376"/>
            <a:ext cx="789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b="1" dirty="0" smtClean="0">
                <a:solidFill>
                  <a:srgbClr val="FF0066"/>
                </a:solidFill>
              </a:rPr>
              <a:t>8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5856" y="2986376"/>
            <a:ext cx="64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b="1" dirty="0" smtClean="0">
                <a:solidFill>
                  <a:srgbClr val="FF0066"/>
                </a:solidFill>
              </a:rPr>
              <a:t>+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95936" y="2986376"/>
            <a:ext cx="66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b="1" dirty="0" smtClean="0">
                <a:solidFill>
                  <a:srgbClr val="FF0066"/>
                </a:solidFill>
              </a:rPr>
              <a:t>6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32040" y="2995087"/>
            <a:ext cx="66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b="1" dirty="0">
                <a:solidFill>
                  <a:srgbClr val="FF0066"/>
                </a:solidFill>
              </a:rPr>
              <a:t>=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98764" y="2995087"/>
            <a:ext cx="66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b="1" dirty="0" smtClean="0">
                <a:solidFill>
                  <a:srgbClr val="FF0066"/>
                </a:solidFill>
              </a:rPr>
              <a:t>14</a:t>
            </a:r>
            <a:endParaRPr lang="en-US" sz="32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5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428992" y="1357304"/>
            <a:ext cx="4714908" cy="1143008"/>
            <a:chOff x="428596" y="3500444"/>
            <a:chExt cx="4714908" cy="1143008"/>
          </a:xfrm>
        </p:grpSpPr>
        <p:pic>
          <p:nvPicPr>
            <p:cNvPr id="12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428596" y="3500444"/>
              <a:ext cx="4714908" cy="1143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28596" y="3620166"/>
              <a:ext cx="45720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 smtClean="0">
                  <a:solidFill>
                    <a:srgbClr val="FF0066"/>
                  </a:solidFill>
                </a:rPr>
                <a:t>Sisi</a:t>
              </a:r>
              <a:r>
                <a:rPr lang="id-ID" sz="2800" b="1" dirty="0" smtClean="0"/>
                <a:t> adalah garis yang membatasi bangun datar.</a:t>
              </a:r>
            </a:p>
          </p:txBody>
        </p:sp>
      </p:grpSp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5" cstate="print"/>
          <a:srcRect b="28853"/>
          <a:stretch>
            <a:fillRect/>
          </a:stretch>
        </p:blipFill>
        <p:spPr bwMode="auto">
          <a:xfrm>
            <a:off x="-142908" y="533687"/>
            <a:ext cx="2786082" cy="42526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357554" y="2643188"/>
            <a:ext cx="4857784" cy="1143008"/>
            <a:chOff x="289634" y="3500444"/>
            <a:chExt cx="4591604" cy="1143008"/>
          </a:xfrm>
        </p:grpSpPr>
        <p:pic>
          <p:nvPicPr>
            <p:cNvPr id="21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289634" y="3500444"/>
              <a:ext cx="4591604" cy="1143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89634" y="3620166"/>
              <a:ext cx="4524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 smtClean="0"/>
                <a:t>Dua garis yang berpotongan membentuk </a:t>
              </a:r>
              <a:r>
                <a:rPr lang="id-ID" sz="2800" b="1" dirty="0" smtClean="0">
                  <a:solidFill>
                    <a:srgbClr val="7030A0"/>
                  </a:solidFill>
                </a:rPr>
                <a:t>sudut</a:t>
              </a:r>
              <a:r>
                <a:rPr lang="id-ID" sz="2800" b="1" dirty="0" smtClean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663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ruangan.jpg"/>
          <p:cNvPicPr>
            <a:picLocks noChangeAspect="1" noChangeArrowheads="1"/>
          </p:cNvPicPr>
          <p:nvPr/>
        </p:nvPicPr>
        <p:blipFill rotWithShape="1">
          <a:blip r:embed="rId2" cstate="print"/>
          <a:srcRect l="770" r="1174"/>
          <a:stretch/>
        </p:blipFill>
        <p:spPr bwMode="auto">
          <a:xfrm>
            <a:off x="-36512" y="0"/>
            <a:ext cx="9180512" cy="5068868"/>
          </a:xfrm>
          <a:prstGeom prst="rect">
            <a:avLst/>
          </a:prstGeom>
          <a:noFill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4" y="1730942"/>
            <a:ext cx="2520282" cy="307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09672"/>
            <a:ext cx="9144000" cy="5543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763688" y="743094"/>
            <a:ext cx="7055767" cy="892552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Hasil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penjumlahan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tersebut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juga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dapat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ditentukan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menghitung</a:t>
            </a:r>
            <a:r>
              <a:rPr lang="en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maju</a:t>
            </a:r>
            <a:r>
              <a:rPr lang="en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secara</a:t>
            </a:r>
            <a:r>
              <a:rPr lang="en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urut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9752" y="1998945"/>
            <a:ext cx="420683" cy="591503"/>
          </a:xfrm>
          <a:prstGeom prst="roundRect">
            <a:avLst/>
          </a:prstGeom>
          <a:solidFill>
            <a:srgbClr val="FFA7D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20277" y="2715766"/>
            <a:ext cx="41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008080"/>
                </a:solidFill>
              </a:rPr>
              <a:t>1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29622" y="1995686"/>
            <a:ext cx="420683" cy="591503"/>
          </a:xfrm>
          <a:prstGeom prst="roundRect">
            <a:avLst/>
          </a:prstGeom>
          <a:solidFill>
            <a:srgbClr val="FFA7D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9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66329" y="1998945"/>
            <a:ext cx="631485" cy="612934"/>
          </a:xfrm>
          <a:prstGeom prst="roundRect">
            <a:avLst/>
          </a:prstGeom>
          <a:solidFill>
            <a:srgbClr val="FFA7D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10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1790" y="1995686"/>
            <a:ext cx="631485" cy="612934"/>
          </a:xfrm>
          <a:prstGeom prst="roundRect">
            <a:avLst/>
          </a:prstGeom>
          <a:solidFill>
            <a:srgbClr val="FFA7D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11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64088" y="1998945"/>
            <a:ext cx="631485" cy="612934"/>
          </a:xfrm>
          <a:prstGeom prst="roundRect">
            <a:avLst/>
          </a:prstGeom>
          <a:solidFill>
            <a:srgbClr val="FFA7D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12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14561" y="1995686"/>
            <a:ext cx="631485" cy="612934"/>
          </a:xfrm>
          <a:prstGeom prst="roundRect">
            <a:avLst/>
          </a:prstGeom>
          <a:solidFill>
            <a:srgbClr val="FFA7D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78657" y="1998945"/>
            <a:ext cx="631485" cy="612934"/>
          </a:xfrm>
          <a:prstGeom prst="round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14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42753" y="1995686"/>
            <a:ext cx="631485" cy="612934"/>
          </a:xfrm>
          <a:prstGeom prst="roundRect">
            <a:avLst/>
          </a:prstGeom>
          <a:solidFill>
            <a:srgbClr val="FFA7D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16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19872" y="2715766"/>
            <a:ext cx="41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>
                <a:solidFill>
                  <a:srgbClr val="008080"/>
                </a:solidFill>
              </a:rPr>
              <a:t>2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32445" y="2715766"/>
            <a:ext cx="41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>
                <a:solidFill>
                  <a:srgbClr val="008080"/>
                </a:solidFill>
              </a:rPr>
              <a:t>3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96541" y="2715766"/>
            <a:ext cx="41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>
                <a:solidFill>
                  <a:srgbClr val="008080"/>
                </a:solidFill>
              </a:rPr>
              <a:t>4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0637" y="2715766"/>
            <a:ext cx="41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>
                <a:solidFill>
                  <a:srgbClr val="008080"/>
                </a:solidFill>
              </a:rPr>
              <a:t>5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24733" y="2715766"/>
            <a:ext cx="41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>
                <a:solidFill>
                  <a:srgbClr val="008080"/>
                </a:solidFill>
              </a:rPr>
              <a:t>6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 rot="8111225">
            <a:off x="2550093" y="2062163"/>
            <a:ext cx="689870" cy="720080"/>
          </a:xfrm>
          <a:prstGeom prst="arc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 rot="8111225">
            <a:off x="3224553" y="2062163"/>
            <a:ext cx="689870" cy="720080"/>
          </a:xfrm>
          <a:prstGeom prst="arc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 rot="8111225">
            <a:off x="4088649" y="2062163"/>
            <a:ext cx="689870" cy="720080"/>
          </a:xfrm>
          <a:prstGeom prst="arc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/>
          <p:cNvSpPr/>
          <p:nvPr/>
        </p:nvSpPr>
        <p:spPr>
          <a:xfrm rot="8111225">
            <a:off x="4952745" y="2062163"/>
            <a:ext cx="689870" cy="720080"/>
          </a:xfrm>
          <a:prstGeom prst="arc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8111225">
            <a:off x="5744833" y="2062163"/>
            <a:ext cx="689870" cy="720080"/>
          </a:xfrm>
          <a:prstGeom prst="arc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 rot="8111225">
            <a:off x="6597729" y="2062163"/>
            <a:ext cx="689870" cy="720080"/>
          </a:xfrm>
          <a:prstGeom prst="arc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"/>
          <p:cNvGrpSpPr/>
          <p:nvPr/>
        </p:nvGrpSpPr>
        <p:grpSpPr>
          <a:xfrm>
            <a:off x="3011764" y="3435846"/>
            <a:ext cx="3000396" cy="665954"/>
            <a:chOff x="611164" y="1624424"/>
            <a:chExt cx="3134745" cy="66595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624424"/>
              <a:ext cx="3134745" cy="66595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85801" y="1695862"/>
              <a:ext cx="29854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200" b="1" dirty="0" smtClean="0">
                  <a:solidFill>
                    <a:srgbClr val="008080"/>
                  </a:solidFill>
                </a:rPr>
                <a:t>Jadi, </a:t>
              </a:r>
              <a:r>
                <a:rPr lang="en-ID" sz="3200" b="1" dirty="0">
                  <a:solidFill>
                    <a:srgbClr val="008080"/>
                  </a:solidFill>
                </a:rPr>
                <a:t>8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3200" b="1" dirty="0">
                  <a:solidFill>
                    <a:srgbClr val="008080"/>
                  </a:solidFill>
                </a:rPr>
                <a:t>+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3200" b="1" dirty="0">
                  <a:solidFill>
                    <a:srgbClr val="008080"/>
                  </a:solidFill>
                </a:rPr>
                <a:t>6</a:t>
              </a:r>
              <a:r>
                <a:rPr lang="id-ID" sz="3200" b="1" dirty="0" smtClean="0">
                  <a:solidFill>
                    <a:srgbClr val="008080"/>
                  </a:solidFill>
                </a:rPr>
                <a:t> = 1</a:t>
              </a:r>
              <a:r>
                <a:rPr lang="en-ID" sz="3200" b="1" dirty="0" smtClean="0">
                  <a:solidFill>
                    <a:srgbClr val="008080"/>
                  </a:solidFill>
                </a:rPr>
                <a:t>4.</a:t>
              </a:r>
              <a:endParaRPr lang="en-US" sz="3200" b="1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886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7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2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2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3" grpId="0"/>
      <p:bldP spid="34" grpId="0"/>
      <p:bldP spid="35" grpId="0"/>
      <p:bldP spid="36" grpId="0"/>
      <p:bldP spid="37" grpId="0"/>
      <p:bldP spid="2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11560" y="2202999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12 = 10 + 2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9552" y="267494"/>
            <a:ext cx="6048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Penjumlahan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bilangan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dua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angka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juga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dapat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dilakukan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secara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bersusun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560" y="1287219"/>
            <a:ext cx="3312368" cy="492443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bersusun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panjang</a:t>
            </a:r>
            <a:endParaRPr lang="en-US" sz="26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1560" y="2563039"/>
            <a:ext cx="2015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3 =          3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1560" y="3139103"/>
            <a:ext cx="2056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   = 10 +  5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1560" y="3571151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   = 15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3568" y="2787774"/>
            <a:ext cx="2448272" cy="584775"/>
            <a:chOff x="683568" y="2787774"/>
            <a:chExt cx="2448272" cy="58477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83568" y="3147814"/>
              <a:ext cx="20310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741990" y="278777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3200" b="1" dirty="0" smtClean="0">
                  <a:latin typeface="+mj-lt"/>
                  <a:cs typeface="Arial" panose="020B0604020202020204" pitchFamily="34" charset="0"/>
                </a:rPr>
                <a:t>+</a:t>
              </a:r>
              <a:endParaRPr lang="en-US" sz="3200" b="1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941028" y="2500312"/>
            <a:ext cx="4087356" cy="1015663"/>
          </a:xfrm>
          <a:prstGeom prst="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9400" indent="-279400">
              <a:buFont typeface="Arial" panose="020B0604020202020204" pitchFamily="34" charset="0"/>
              <a:buChar char="•"/>
            </a:pPr>
            <a:r>
              <a:rPr lang="en-ID" sz="2000" dirty="0" err="1" smtClean="0">
                <a:solidFill>
                  <a:srgbClr val="990033"/>
                </a:solidFill>
              </a:rPr>
              <a:t>Pisahkan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puluhan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dan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satuan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</a:p>
          <a:p>
            <a:pPr marL="279400" indent="-279400">
              <a:buFont typeface="Arial" panose="020B0604020202020204" pitchFamily="34" charset="0"/>
              <a:buChar char="•"/>
            </a:pPr>
            <a:r>
              <a:rPr lang="en-ID" sz="2000" dirty="0" err="1" smtClean="0">
                <a:solidFill>
                  <a:srgbClr val="990033"/>
                </a:solidFill>
              </a:rPr>
              <a:t>Lakukan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penjumlahan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pada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setiap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nilai</a:t>
            </a:r>
            <a:r>
              <a:rPr lang="en-ID" sz="2000" dirty="0" smtClean="0">
                <a:solidFill>
                  <a:srgbClr val="990033"/>
                </a:solidFill>
              </a:rPr>
              <a:t> tempat </a:t>
            </a:r>
            <a:r>
              <a:rPr lang="en-ID" sz="2000" dirty="0" err="1" smtClean="0">
                <a:solidFill>
                  <a:srgbClr val="990033"/>
                </a:solidFill>
              </a:rPr>
              <a:t>bilangan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  <a:endParaRPr lang="en-US" sz="2000" dirty="0">
              <a:solidFill>
                <a:srgbClr val="990033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3226648" y="2786064"/>
            <a:ext cx="571504" cy="428628"/>
          </a:xfrm>
          <a:prstGeom prst="rightArrow">
            <a:avLst/>
          </a:prstGeom>
          <a:solidFill>
            <a:srgbClr val="0080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3271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5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7" grpId="0"/>
      <p:bldP spid="28" grpId="0" animBg="1"/>
      <p:bldP spid="29" grpId="0"/>
      <p:bldP spid="30" grpId="0"/>
      <p:bldP spid="40" grpId="0"/>
      <p:bldP spid="42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944233" y="771550"/>
            <a:ext cx="819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12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12128" y="1962322"/>
            <a:ext cx="2631904" cy="2767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1560" y="267494"/>
            <a:ext cx="3312368" cy="492443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bersusun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pendek</a:t>
            </a:r>
            <a:endParaRPr lang="en-US" sz="26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4233" y="1254436"/>
            <a:ext cx="790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3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9592" y="184269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15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99592" y="1533757"/>
            <a:ext cx="1181938" cy="584775"/>
            <a:chOff x="683568" y="2787774"/>
            <a:chExt cx="1181938" cy="58477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83568" y="3147814"/>
              <a:ext cx="8352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75656" y="278777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3200" b="1" dirty="0" smtClean="0">
                  <a:latin typeface="+mj-lt"/>
                  <a:cs typeface="Arial" panose="020B0604020202020204" pitchFamily="34" charset="0"/>
                </a:rPr>
                <a:t>+</a:t>
              </a:r>
              <a:endParaRPr lang="en-US" sz="32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/>
          <p:nvPr/>
        </p:nvGrpSpPr>
        <p:grpSpPr>
          <a:xfrm>
            <a:off x="2219676" y="3850012"/>
            <a:ext cx="3288428" cy="1148656"/>
            <a:chOff x="611164" y="1624424"/>
            <a:chExt cx="3134745" cy="114865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624424"/>
              <a:ext cx="3134745" cy="66595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5801" y="1695862"/>
              <a:ext cx="29854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200" b="1" dirty="0" smtClean="0">
                  <a:solidFill>
                    <a:srgbClr val="FF0066"/>
                  </a:solidFill>
                </a:rPr>
                <a:t>Jadi, </a:t>
              </a:r>
              <a:r>
                <a:rPr lang="en-ID" sz="3200" b="1" dirty="0" smtClean="0">
                  <a:solidFill>
                    <a:srgbClr val="FF0066"/>
                  </a:solidFill>
                </a:rPr>
                <a:t>12</a:t>
              </a:r>
              <a:r>
                <a:rPr lang="id-ID" sz="32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3200" b="1" dirty="0">
                  <a:solidFill>
                    <a:srgbClr val="FF0066"/>
                  </a:solidFill>
                </a:rPr>
                <a:t>+</a:t>
              </a:r>
              <a:r>
                <a:rPr lang="id-ID" sz="32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3200" b="1" dirty="0">
                  <a:solidFill>
                    <a:srgbClr val="FF0066"/>
                  </a:solidFill>
                </a:rPr>
                <a:t>3</a:t>
              </a:r>
              <a:r>
                <a:rPr lang="id-ID" sz="3200" b="1" dirty="0" smtClean="0">
                  <a:solidFill>
                    <a:srgbClr val="FF0066"/>
                  </a:solidFill>
                </a:rPr>
                <a:t> = </a:t>
              </a:r>
              <a:r>
                <a:rPr lang="id-ID" sz="3200" b="1" dirty="0" smtClean="0">
                  <a:solidFill>
                    <a:srgbClr val="FF0066"/>
                  </a:solidFill>
                </a:rPr>
                <a:t>15</a:t>
              </a:r>
              <a:r>
                <a:rPr lang="en-US" sz="3200" b="1" dirty="0" smtClean="0">
                  <a:solidFill>
                    <a:srgbClr val="FF0066"/>
                  </a:solidFill>
                </a:rPr>
                <a:t>.</a:t>
              </a:r>
              <a:endParaRPr lang="en-US" sz="32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22" name="Group 4"/>
          <p:cNvGrpSpPr/>
          <p:nvPr/>
        </p:nvGrpSpPr>
        <p:grpSpPr>
          <a:xfrm>
            <a:off x="3032854" y="2067694"/>
            <a:ext cx="3915410" cy="615116"/>
            <a:chOff x="611163" y="1624424"/>
            <a:chExt cx="4090729" cy="6151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4090727" cy="61511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11163" y="1717947"/>
              <a:ext cx="38983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000" dirty="0" err="1" smtClean="0">
                  <a:solidFill>
                    <a:srgbClr val="008080"/>
                  </a:solidFill>
                </a:rPr>
                <a:t>Satuan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ditambah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satuan</a:t>
              </a:r>
              <a:r>
                <a:rPr lang="en-ID" sz="2000" dirty="0" smtClean="0">
                  <a:solidFill>
                    <a:srgbClr val="008080"/>
                  </a:solidFill>
                </a:rPr>
                <a:t>, 2 + 3 = 5</a:t>
              </a:r>
              <a:endParaRPr lang="en-US" sz="2000" dirty="0" smtClean="0">
                <a:solidFill>
                  <a:srgbClr val="008080"/>
                </a:solidFill>
              </a:endParaRPr>
            </a:p>
          </p:txBody>
        </p:sp>
      </p:grpSp>
      <p:cxnSp>
        <p:nvCxnSpPr>
          <p:cNvPr id="25" name="Elbow Connector 24"/>
          <p:cNvCxnSpPr/>
          <p:nvPr/>
        </p:nvCxnSpPr>
        <p:spPr>
          <a:xfrm>
            <a:off x="1547664" y="2157584"/>
            <a:ext cx="1440160" cy="243900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6200000" flipH="1">
            <a:off x="1043608" y="2478572"/>
            <a:ext cx="576064" cy="432048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4"/>
          <p:cNvGrpSpPr/>
          <p:nvPr/>
        </p:nvGrpSpPr>
        <p:grpSpPr>
          <a:xfrm>
            <a:off x="1043608" y="3003798"/>
            <a:ext cx="4248472" cy="566507"/>
            <a:chOff x="611164" y="1624424"/>
            <a:chExt cx="3934308" cy="56650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3934307" cy="56650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11164" y="1717947"/>
              <a:ext cx="3867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000" dirty="0" err="1" smtClean="0">
                  <a:solidFill>
                    <a:srgbClr val="008080"/>
                  </a:solidFill>
                </a:rPr>
                <a:t>Puluhan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ditambah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puluhan</a:t>
              </a:r>
              <a:r>
                <a:rPr lang="en-ID" sz="2000" dirty="0" smtClean="0">
                  <a:solidFill>
                    <a:srgbClr val="008080"/>
                  </a:solidFill>
                </a:rPr>
                <a:t>, 1 + 0 = 1</a:t>
              </a:r>
              <a:endParaRPr lang="en-US" sz="2000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14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9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1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8" grpId="0" animBg="1"/>
      <p:bldP spid="29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ruangan.jpg"/>
          <p:cNvPicPr>
            <a:picLocks noChangeAspect="1" noChangeArrowheads="1"/>
          </p:cNvPicPr>
          <p:nvPr/>
        </p:nvPicPr>
        <p:blipFill rotWithShape="1">
          <a:blip r:embed="rId2" cstate="print"/>
          <a:srcRect r="1175"/>
          <a:stretch/>
        </p:blipFill>
        <p:spPr bwMode="auto">
          <a:xfrm>
            <a:off x="-1" y="-20538"/>
            <a:ext cx="9144001" cy="5068868"/>
          </a:xfrm>
          <a:prstGeom prst="rect">
            <a:avLst/>
          </a:prstGeom>
          <a:noFill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63" y="1972106"/>
            <a:ext cx="2322497" cy="283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6" b="21939"/>
          <a:stretch/>
        </p:blipFill>
        <p:spPr bwMode="auto">
          <a:xfrm>
            <a:off x="2771800" y="987574"/>
            <a:ext cx="4385440" cy="172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962556" y="2523549"/>
            <a:ext cx="4345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Ada </a:t>
            </a:r>
            <a:r>
              <a:rPr lang="en-ID" sz="2400" b="1" dirty="0" smtClean="0">
                <a:solidFill>
                  <a:srgbClr val="008080"/>
                </a:solidFill>
              </a:rPr>
              <a:t>12 </a:t>
            </a:r>
            <a:r>
              <a:rPr lang="en-ID" sz="2400" b="1" dirty="0" err="1" smtClean="0">
                <a:solidFill>
                  <a:srgbClr val="008080"/>
                </a:solidFill>
              </a:rPr>
              <a:t>telur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</a:rPr>
              <a:t>Sebanyak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>
                <a:solidFill>
                  <a:srgbClr val="0070C0"/>
                </a:solidFill>
              </a:rPr>
              <a:t>2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telur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pecah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</a:rPr>
              <a:t>Tersisa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smtClean="0">
                <a:solidFill>
                  <a:srgbClr val="7030A0"/>
                </a:solidFill>
              </a:rPr>
              <a:t>10 </a:t>
            </a:r>
            <a:r>
              <a:rPr lang="en-ID" sz="2400" b="1" dirty="0" err="1" smtClean="0">
                <a:solidFill>
                  <a:srgbClr val="7030A0"/>
                </a:solidFill>
              </a:rPr>
              <a:t>telur</a:t>
            </a:r>
            <a:r>
              <a:rPr lang="en-ID" sz="2400" b="1" dirty="0" smtClean="0">
                <a:solidFill>
                  <a:srgbClr val="FF0066"/>
                </a:solidFill>
              </a:rPr>
              <a:t> yang </a:t>
            </a:r>
            <a:r>
              <a:rPr lang="en-ID" sz="2400" b="1" dirty="0" err="1" smtClean="0">
                <a:solidFill>
                  <a:srgbClr val="FF0066"/>
                </a:solidFill>
              </a:rPr>
              <a:t>masih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utuh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grpSp>
        <p:nvGrpSpPr>
          <p:cNvPr id="9" name="Group 4"/>
          <p:cNvGrpSpPr/>
          <p:nvPr/>
        </p:nvGrpSpPr>
        <p:grpSpPr>
          <a:xfrm>
            <a:off x="3083772" y="3850012"/>
            <a:ext cx="2928958" cy="655163"/>
            <a:chOff x="611164" y="1624424"/>
            <a:chExt cx="3060108" cy="6659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624424"/>
              <a:ext cx="2909048" cy="66595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5801" y="1695862"/>
              <a:ext cx="2985471" cy="531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800" b="1" dirty="0" smtClean="0">
                  <a:solidFill>
                    <a:srgbClr val="008080"/>
                  </a:solidFill>
                </a:rPr>
                <a:t>Jadi, 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12</a:t>
              </a:r>
              <a:r>
                <a:rPr lang="en-US" sz="2800" b="1" dirty="0">
                  <a:solidFill>
                    <a:srgbClr val="008080"/>
                  </a:solidFill>
                </a:rPr>
                <a:t> </a:t>
              </a:r>
              <a:r>
                <a:rPr lang="en-US" sz="2800" b="1" dirty="0" smtClean="0">
                  <a:solidFill>
                    <a:srgbClr val="008080"/>
                  </a:solidFill>
                </a:rPr>
                <a:t>– 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2</a:t>
              </a:r>
              <a:r>
                <a:rPr lang="id-ID" sz="2800" b="1" dirty="0" smtClean="0">
                  <a:solidFill>
                    <a:srgbClr val="008080"/>
                  </a:solidFill>
                </a:rPr>
                <a:t> </a:t>
              </a:r>
              <a:r>
                <a:rPr lang="id-ID" sz="2800" b="1" dirty="0" smtClean="0">
                  <a:solidFill>
                    <a:srgbClr val="008080"/>
                  </a:solidFill>
                </a:rPr>
                <a:t>= 1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0.</a:t>
              </a:r>
              <a:endParaRPr lang="en-US" sz="2800" b="1" dirty="0" smtClean="0">
                <a:solidFill>
                  <a:srgbClr val="00808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80528" y="195486"/>
            <a:ext cx="7465168" cy="638170"/>
            <a:chOff x="-28096" y="142288"/>
            <a:chExt cx="7465168" cy="63817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096" y="142288"/>
              <a:ext cx="7465168" cy="63817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75960" y="214296"/>
              <a:ext cx="66247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cs typeface="Arial" pitchFamily="34" charset="0"/>
                </a:rPr>
                <a:t>E</a:t>
              </a:r>
              <a:r>
                <a:rPr lang="en-US" sz="2400" b="1" dirty="0" smtClean="0">
                  <a:solidFill>
                    <a:schemeClr val="bg1"/>
                  </a:solidFill>
                  <a:cs typeface="Arial" pitchFamily="34" charset="0"/>
                </a:rPr>
                <a:t>. </a:t>
              </a:r>
              <a:r>
                <a:rPr lang="en-ID" sz="2400" b="1" dirty="0" err="1" smtClean="0">
                  <a:solidFill>
                    <a:schemeClr val="bg1"/>
                  </a:solidFill>
                  <a:cs typeface="Arial" pitchFamily="34" charset="0"/>
                </a:rPr>
                <a:t>Pengurangan</a:t>
              </a:r>
              <a:r>
                <a:rPr lang="en-ID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cs typeface="Arial" pitchFamily="34" charset="0"/>
                </a:rPr>
                <a:t>Bilangan</a:t>
              </a:r>
              <a:r>
                <a:rPr lang="en-ID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sz="2400" b="1" dirty="0" err="1">
                  <a:solidFill>
                    <a:schemeClr val="bg1"/>
                  </a:solidFill>
                  <a:cs typeface="Arial" pitchFamily="34" charset="0"/>
                </a:rPr>
                <a:t>dengan</a:t>
              </a:r>
              <a:r>
                <a:rPr lang="en-ID" sz="2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sz="2400" b="1" dirty="0" err="1">
                  <a:solidFill>
                    <a:schemeClr val="bg1"/>
                  </a:solidFill>
                  <a:cs typeface="Arial" pitchFamily="34" charset="0"/>
                </a:rPr>
                <a:t>Hasil</a:t>
              </a:r>
              <a:r>
                <a:rPr lang="en-ID" sz="2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sz="2400" b="1" dirty="0" err="1">
                  <a:solidFill>
                    <a:schemeClr val="bg1"/>
                  </a:solidFill>
                  <a:cs typeface="Arial" pitchFamily="34" charset="0"/>
                </a:rPr>
                <a:t>sampai</a:t>
              </a:r>
              <a:r>
                <a:rPr lang="en-ID" sz="2400" b="1" dirty="0">
                  <a:solidFill>
                    <a:schemeClr val="bg1"/>
                  </a:solidFill>
                  <a:cs typeface="Arial" pitchFamily="34" charset="0"/>
                </a:rPr>
                <a:t> 20</a:t>
              </a:r>
              <a:endParaRPr 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61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ruangan.jpg"/>
          <p:cNvPicPr>
            <a:picLocks noChangeAspect="1" noChangeArrowheads="1"/>
          </p:cNvPicPr>
          <p:nvPr/>
        </p:nvPicPr>
        <p:blipFill rotWithShape="1">
          <a:blip r:embed="rId2" cstate="print"/>
          <a:srcRect l="770" r="1174"/>
          <a:stretch/>
        </p:blipFill>
        <p:spPr bwMode="auto">
          <a:xfrm>
            <a:off x="-36512" y="0"/>
            <a:ext cx="9180512" cy="5068868"/>
          </a:xfrm>
          <a:prstGeom prst="rect">
            <a:avLst/>
          </a:prstGeom>
          <a:noFill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4" y="1730942"/>
            <a:ext cx="2520282" cy="307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09672"/>
            <a:ext cx="9144000" cy="5543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297954" y="1002791"/>
            <a:ext cx="6594526" cy="83099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Hasil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pengurangan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tersebut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juga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dapat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ditentukan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menghitung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mundur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secara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urut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3768" y="2125079"/>
            <a:ext cx="420683" cy="591503"/>
          </a:xfrm>
          <a:prstGeom prst="roundRect">
            <a:avLst/>
          </a:prstGeom>
          <a:solidFill>
            <a:srgbClr val="FFA7D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73638" y="2121820"/>
            <a:ext cx="420683" cy="591503"/>
          </a:xfrm>
          <a:prstGeom prst="roundRect">
            <a:avLst/>
          </a:prstGeom>
          <a:solidFill>
            <a:srgbClr val="FFA7D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9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345" y="2125079"/>
            <a:ext cx="631485" cy="612934"/>
          </a:xfrm>
          <a:prstGeom prst="round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10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5806" y="2121820"/>
            <a:ext cx="631485" cy="612934"/>
          </a:xfrm>
          <a:prstGeom prst="roundRect">
            <a:avLst/>
          </a:prstGeom>
          <a:solidFill>
            <a:srgbClr val="FFA7D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11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08104" y="2125079"/>
            <a:ext cx="631485" cy="612934"/>
          </a:xfrm>
          <a:prstGeom prst="roundRect">
            <a:avLst/>
          </a:prstGeom>
          <a:solidFill>
            <a:srgbClr val="FFA7D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12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76461" y="2841900"/>
            <a:ext cx="41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008080"/>
                </a:solidFill>
              </a:rPr>
              <a:t>2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40557" y="2841900"/>
            <a:ext cx="41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008080"/>
                </a:solidFill>
              </a:rPr>
              <a:t>1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39" name="Arc 38"/>
          <p:cNvSpPr/>
          <p:nvPr/>
        </p:nvSpPr>
        <p:spPr>
          <a:xfrm rot="8111225">
            <a:off x="4232665" y="2188297"/>
            <a:ext cx="689870" cy="720080"/>
          </a:xfrm>
          <a:prstGeom prst="arc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/>
          <p:cNvSpPr/>
          <p:nvPr/>
        </p:nvSpPr>
        <p:spPr>
          <a:xfrm rot="8111225">
            <a:off x="5096761" y="2188297"/>
            <a:ext cx="689870" cy="720080"/>
          </a:xfrm>
          <a:prstGeom prst="arc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"/>
          <p:cNvGrpSpPr/>
          <p:nvPr/>
        </p:nvGrpSpPr>
        <p:grpSpPr>
          <a:xfrm>
            <a:off x="3155780" y="3561980"/>
            <a:ext cx="2784372" cy="665954"/>
            <a:chOff x="611164" y="1624424"/>
            <a:chExt cx="2909048" cy="66595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624424"/>
              <a:ext cx="2909048" cy="66595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85801" y="1695862"/>
              <a:ext cx="2834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800" b="1" dirty="0" smtClean="0">
                  <a:solidFill>
                    <a:srgbClr val="008080"/>
                  </a:solidFill>
                </a:rPr>
                <a:t>Jadi, 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12</a:t>
              </a:r>
              <a:r>
                <a:rPr lang="id-ID" sz="28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800" b="1" dirty="0">
                  <a:solidFill>
                    <a:srgbClr val="008080"/>
                  </a:solidFill>
                </a:rPr>
                <a:t>–</a:t>
              </a:r>
              <a:r>
                <a:rPr lang="id-ID" sz="28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800" b="1" dirty="0">
                  <a:solidFill>
                    <a:srgbClr val="008080"/>
                  </a:solidFill>
                </a:rPr>
                <a:t>2</a:t>
              </a:r>
              <a:r>
                <a:rPr lang="id-ID" sz="2800" b="1" dirty="0" smtClean="0">
                  <a:solidFill>
                    <a:srgbClr val="008080"/>
                  </a:solidFill>
                </a:rPr>
                <a:t> = 1</a:t>
              </a:r>
              <a:r>
                <a:rPr lang="en-ID" sz="2800" b="1" dirty="0" smtClean="0">
                  <a:solidFill>
                    <a:srgbClr val="008080"/>
                  </a:solidFill>
                </a:rPr>
                <a:t>0.</a:t>
              </a:r>
              <a:endParaRPr lang="en-US" sz="2800" b="1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71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34" grpId="0"/>
      <p:bldP spid="35" grpId="0"/>
      <p:bldP spid="39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05677" y="2491031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15 = 10 + </a:t>
            </a:r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9552" y="267494"/>
            <a:ext cx="6048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Pengurangan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bilangan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dua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angka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juga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dapat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dilakukan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secara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bersusun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560" y="1287219"/>
            <a:ext cx="3312368" cy="492443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bersusun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panjang</a:t>
            </a:r>
            <a:endParaRPr lang="en-US" sz="26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677" y="2851071"/>
            <a:ext cx="2015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4 =          4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1560" y="3427135"/>
            <a:ext cx="2056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   = 10 +  1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1560" y="3859183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   = 11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3568" y="3075806"/>
            <a:ext cx="2448272" cy="584775"/>
            <a:chOff x="683568" y="2787774"/>
            <a:chExt cx="2448272" cy="58477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83568" y="3147814"/>
              <a:ext cx="20310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741990" y="278777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–</a:t>
              </a:r>
              <a:endParaRPr lang="en-US" sz="3200" b="1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941028" y="2500312"/>
            <a:ext cx="4087356" cy="1015663"/>
          </a:xfrm>
          <a:prstGeom prst="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9400" indent="-279400">
              <a:buFont typeface="Arial" panose="020B0604020202020204" pitchFamily="34" charset="0"/>
              <a:buChar char="•"/>
            </a:pPr>
            <a:r>
              <a:rPr lang="en-ID" sz="2000" dirty="0" err="1" smtClean="0">
                <a:solidFill>
                  <a:srgbClr val="990033"/>
                </a:solidFill>
              </a:rPr>
              <a:t>Pisahkan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puluhan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dan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satuan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</a:p>
          <a:p>
            <a:pPr marL="279400" indent="-279400">
              <a:buFont typeface="Arial" panose="020B0604020202020204" pitchFamily="34" charset="0"/>
              <a:buChar char="•"/>
            </a:pPr>
            <a:r>
              <a:rPr lang="en-ID" sz="2000" dirty="0" err="1" smtClean="0">
                <a:solidFill>
                  <a:srgbClr val="990033"/>
                </a:solidFill>
              </a:rPr>
              <a:t>Lakukan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pengurangan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pada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setiap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nilai</a:t>
            </a:r>
            <a:r>
              <a:rPr lang="en-ID" sz="2000" dirty="0" smtClean="0">
                <a:solidFill>
                  <a:srgbClr val="990033"/>
                </a:solidFill>
              </a:rPr>
              <a:t> tempat </a:t>
            </a:r>
            <a:r>
              <a:rPr lang="en-ID" sz="2000" dirty="0" err="1" smtClean="0">
                <a:solidFill>
                  <a:srgbClr val="990033"/>
                </a:solidFill>
              </a:rPr>
              <a:t>bilangan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  <a:endParaRPr lang="en-US" sz="2000" dirty="0">
              <a:solidFill>
                <a:srgbClr val="990033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3226648" y="2786064"/>
            <a:ext cx="571504" cy="428628"/>
          </a:xfrm>
          <a:prstGeom prst="rightArrow">
            <a:avLst/>
          </a:prstGeom>
          <a:solidFill>
            <a:srgbClr val="0080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6" name="Group 4"/>
          <p:cNvGrpSpPr/>
          <p:nvPr/>
        </p:nvGrpSpPr>
        <p:grpSpPr>
          <a:xfrm>
            <a:off x="611560" y="1905084"/>
            <a:ext cx="2640357" cy="594658"/>
            <a:chOff x="611164" y="1624424"/>
            <a:chExt cx="2758584" cy="59465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624424"/>
              <a:ext cx="2225824" cy="5946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5801" y="1695862"/>
              <a:ext cx="2683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800" b="1" dirty="0" smtClean="0">
                  <a:solidFill>
                    <a:srgbClr val="008080"/>
                  </a:solidFill>
                </a:rPr>
                <a:t>15 – 4 = . . .</a:t>
              </a:r>
              <a:endParaRPr lang="en-US" sz="2800" b="1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70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7" grpId="0"/>
      <p:bldP spid="28" grpId="0" animBg="1"/>
      <p:bldP spid="29" grpId="0"/>
      <p:bldP spid="30" grpId="0"/>
      <p:bldP spid="40" grpId="0"/>
      <p:bldP spid="42" grpId="0" animBg="1"/>
      <p:bldP spid="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944233" y="771550"/>
            <a:ext cx="819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15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12128" y="1962322"/>
            <a:ext cx="2631904" cy="2767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1560" y="267494"/>
            <a:ext cx="3312368" cy="492443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bersusun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pendek</a:t>
            </a:r>
            <a:endParaRPr lang="en-US" sz="26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4233" y="1254436"/>
            <a:ext cx="790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4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9592" y="184269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11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99592" y="1533757"/>
            <a:ext cx="1181938" cy="584775"/>
            <a:chOff x="683568" y="2787774"/>
            <a:chExt cx="1181938" cy="58477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83568" y="3147814"/>
              <a:ext cx="8352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75656" y="278777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+mj-lt"/>
                  <a:cs typeface="Arial" panose="020B0604020202020204" pitchFamily="34" charset="0"/>
                </a:rPr>
                <a:t>–</a:t>
              </a:r>
              <a:endParaRPr lang="en-US" sz="32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/>
          <p:nvPr/>
        </p:nvGrpSpPr>
        <p:grpSpPr>
          <a:xfrm>
            <a:off x="2219676" y="3850012"/>
            <a:ext cx="3432444" cy="665954"/>
            <a:chOff x="611164" y="1624424"/>
            <a:chExt cx="3360442" cy="6659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624424"/>
              <a:ext cx="3134745" cy="66595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5801" y="1695862"/>
              <a:ext cx="3285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200" b="1" dirty="0" smtClean="0">
                  <a:solidFill>
                    <a:srgbClr val="FF0066"/>
                  </a:solidFill>
                </a:rPr>
                <a:t>Jadi, </a:t>
              </a:r>
              <a:r>
                <a:rPr lang="en-ID" sz="3200" b="1" dirty="0" smtClean="0">
                  <a:solidFill>
                    <a:srgbClr val="FF0066"/>
                  </a:solidFill>
                </a:rPr>
                <a:t>15</a:t>
              </a:r>
              <a:r>
                <a:rPr lang="en-US" sz="3200" b="1" dirty="0">
                  <a:solidFill>
                    <a:srgbClr val="FF0066"/>
                  </a:solidFill>
                </a:rPr>
                <a:t> </a:t>
              </a:r>
              <a:r>
                <a:rPr lang="en-US" sz="3200" b="1" dirty="0" smtClean="0">
                  <a:solidFill>
                    <a:srgbClr val="FF0066"/>
                  </a:solidFill>
                </a:rPr>
                <a:t>– </a:t>
              </a:r>
              <a:r>
                <a:rPr lang="en-ID" sz="3200" b="1" dirty="0" smtClean="0">
                  <a:solidFill>
                    <a:srgbClr val="FF0066"/>
                  </a:solidFill>
                </a:rPr>
                <a:t>4</a:t>
              </a:r>
              <a:r>
                <a:rPr lang="id-ID" sz="3200" b="1" dirty="0" smtClean="0">
                  <a:solidFill>
                    <a:srgbClr val="FF0066"/>
                  </a:solidFill>
                </a:rPr>
                <a:t> </a:t>
              </a:r>
              <a:r>
                <a:rPr lang="id-ID" sz="3200" b="1" dirty="0" smtClean="0">
                  <a:solidFill>
                    <a:srgbClr val="FF0066"/>
                  </a:solidFill>
                </a:rPr>
                <a:t>= 1</a:t>
              </a:r>
              <a:r>
                <a:rPr lang="en-ID" sz="3200" b="1" dirty="0" smtClean="0">
                  <a:solidFill>
                    <a:srgbClr val="FF0066"/>
                  </a:solidFill>
                </a:rPr>
                <a:t>1.</a:t>
              </a:r>
              <a:endParaRPr lang="en-US" sz="32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22" name="Group 4"/>
          <p:cNvGrpSpPr/>
          <p:nvPr/>
        </p:nvGrpSpPr>
        <p:grpSpPr>
          <a:xfrm>
            <a:off x="3032854" y="2067694"/>
            <a:ext cx="3915410" cy="615116"/>
            <a:chOff x="611163" y="1624424"/>
            <a:chExt cx="4090729" cy="6151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4090727" cy="61511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11163" y="1717947"/>
              <a:ext cx="38983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000" dirty="0" err="1" smtClean="0">
                  <a:solidFill>
                    <a:srgbClr val="008080"/>
                  </a:solidFill>
                </a:rPr>
                <a:t>Satuan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dikurangi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satuan</a:t>
              </a:r>
              <a:r>
                <a:rPr lang="en-ID" sz="2000" dirty="0" smtClean="0">
                  <a:solidFill>
                    <a:srgbClr val="008080"/>
                  </a:solidFill>
                </a:rPr>
                <a:t>, </a:t>
              </a:r>
              <a:r>
                <a:rPr lang="en-ID" sz="2000" dirty="0" smtClean="0">
                  <a:solidFill>
                    <a:srgbClr val="008080"/>
                  </a:solidFill>
                </a:rPr>
                <a:t>5 – 4 </a:t>
              </a:r>
              <a:r>
                <a:rPr lang="en-ID" sz="2000" dirty="0" smtClean="0">
                  <a:solidFill>
                    <a:srgbClr val="008080"/>
                  </a:solidFill>
                </a:rPr>
                <a:t>= 1</a:t>
              </a:r>
              <a:endParaRPr lang="en-US" sz="2000" dirty="0" smtClean="0">
                <a:solidFill>
                  <a:srgbClr val="008080"/>
                </a:solidFill>
              </a:endParaRPr>
            </a:p>
          </p:txBody>
        </p:sp>
      </p:grpSp>
      <p:cxnSp>
        <p:nvCxnSpPr>
          <p:cNvPr id="25" name="Elbow Connector 24"/>
          <p:cNvCxnSpPr/>
          <p:nvPr/>
        </p:nvCxnSpPr>
        <p:spPr>
          <a:xfrm>
            <a:off x="1547664" y="2157584"/>
            <a:ext cx="1440160" cy="243900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6200000" flipH="1">
            <a:off x="1043608" y="2478572"/>
            <a:ext cx="576064" cy="432048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4"/>
          <p:cNvGrpSpPr/>
          <p:nvPr/>
        </p:nvGrpSpPr>
        <p:grpSpPr>
          <a:xfrm>
            <a:off x="1043608" y="3003798"/>
            <a:ext cx="4248472" cy="566507"/>
            <a:chOff x="611164" y="1624424"/>
            <a:chExt cx="3934308" cy="56650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3934307" cy="56650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11164" y="1717947"/>
              <a:ext cx="3867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000" dirty="0" err="1" smtClean="0">
                  <a:solidFill>
                    <a:srgbClr val="008080"/>
                  </a:solidFill>
                </a:rPr>
                <a:t>Puluhan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dikurang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puluhan</a:t>
              </a:r>
              <a:r>
                <a:rPr lang="en-ID" sz="2000" dirty="0" smtClean="0">
                  <a:solidFill>
                    <a:srgbClr val="008080"/>
                  </a:solidFill>
                </a:rPr>
                <a:t>, 1 </a:t>
              </a:r>
              <a:r>
                <a:rPr lang="en-ID" sz="2000" dirty="0">
                  <a:solidFill>
                    <a:srgbClr val="008080"/>
                  </a:solidFill>
                </a:rPr>
                <a:t>– </a:t>
              </a:r>
              <a:r>
                <a:rPr lang="en-ID" sz="2000" dirty="0" smtClean="0">
                  <a:solidFill>
                    <a:srgbClr val="008080"/>
                  </a:solidFill>
                </a:rPr>
                <a:t>0 = 1</a:t>
              </a:r>
              <a:endParaRPr lang="en-US" sz="2000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35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9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1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8" grpId="0" animBg="1"/>
      <p:bldP spid="29" grpId="0"/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80528" y="123478"/>
            <a:ext cx="6840760" cy="638170"/>
            <a:chOff x="-28096" y="142288"/>
            <a:chExt cx="6840760" cy="6381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096" y="142288"/>
              <a:ext cx="6840760" cy="63817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75960" y="214296"/>
              <a:ext cx="59766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F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Soal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Cerita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Penjumlahan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Pengurangan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7504" y="766320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Perhatikan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contoh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berikut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612" y="1299993"/>
            <a:ext cx="5455508" cy="1015663"/>
          </a:xfrm>
          <a:prstGeom prst="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000" dirty="0" err="1" smtClean="0">
                <a:solidFill>
                  <a:srgbClr val="990033"/>
                </a:solidFill>
              </a:rPr>
              <a:t>Sebuah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kotak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berisi</a:t>
            </a:r>
            <a:r>
              <a:rPr lang="en-ID" sz="2000" dirty="0" smtClean="0">
                <a:solidFill>
                  <a:srgbClr val="990033"/>
                </a:solidFill>
              </a:rPr>
              <a:t> 11 bola </a:t>
            </a:r>
            <a:r>
              <a:rPr lang="en-ID" sz="2000" dirty="0" err="1" smtClean="0">
                <a:solidFill>
                  <a:srgbClr val="990033"/>
                </a:solidFill>
              </a:rPr>
              <a:t>tenis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</a:p>
          <a:p>
            <a:r>
              <a:rPr lang="en-ID" sz="2000" dirty="0" err="1" smtClean="0">
                <a:solidFill>
                  <a:srgbClr val="990033"/>
                </a:solidFill>
              </a:rPr>
              <a:t>Dimasukkan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lagi</a:t>
            </a:r>
            <a:r>
              <a:rPr lang="en-ID" sz="2000" dirty="0" smtClean="0">
                <a:solidFill>
                  <a:srgbClr val="990033"/>
                </a:solidFill>
              </a:rPr>
              <a:t> 6 bola </a:t>
            </a:r>
            <a:r>
              <a:rPr lang="en-ID" sz="2000" dirty="0" err="1" smtClean="0">
                <a:solidFill>
                  <a:srgbClr val="990033"/>
                </a:solidFill>
              </a:rPr>
              <a:t>tenis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</a:p>
          <a:p>
            <a:r>
              <a:rPr lang="en-ID" sz="2000" dirty="0" err="1" smtClean="0">
                <a:solidFill>
                  <a:srgbClr val="990033"/>
                </a:solidFill>
              </a:rPr>
              <a:t>Beberapa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jumlah</a:t>
            </a:r>
            <a:r>
              <a:rPr lang="en-ID" sz="2000" dirty="0" smtClean="0">
                <a:solidFill>
                  <a:srgbClr val="990033"/>
                </a:solidFill>
              </a:rPr>
              <a:t> bola </a:t>
            </a:r>
            <a:r>
              <a:rPr lang="en-ID" sz="2000" dirty="0" err="1" smtClean="0">
                <a:solidFill>
                  <a:srgbClr val="990033"/>
                </a:solidFill>
              </a:rPr>
              <a:t>tenis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dalam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kotak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sekarang</a:t>
            </a:r>
            <a:r>
              <a:rPr lang="en-ID" sz="2000" dirty="0" smtClean="0">
                <a:solidFill>
                  <a:srgbClr val="990033"/>
                </a:solidFill>
              </a:rPr>
              <a:t>?</a:t>
            </a:r>
            <a:endParaRPr lang="en-US" sz="2000" dirty="0">
              <a:solidFill>
                <a:srgbClr val="99003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634" y="2387664"/>
            <a:ext cx="3039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i="1" dirty="0" err="1" smtClean="0">
                <a:solidFill>
                  <a:srgbClr val="0070C0"/>
                </a:solidFill>
              </a:rPr>
              <a:t>Penyelesaian</a:t>
            </a:r>
            <a:r>
              <a:rPr lang="en-ID" sz="2000" b="1" i="1" dirty="0" smtClean="0">
                <a:solidFill>
                  <a:srgbClr val="0070C0"/>
                </a:solidFill>
              </a:rPr>
              <a:t>: 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612" y="2859782"/>
            <a:ext cx="2719204" cy="11236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2859782"/>
            <a:ext cx="1475390" cy="11236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3865" y="2571750"/>
            <a:ext cx="2672591" cy="14327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104638" y="3954268"/>
            <a:ext cx="789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b="1" dirty="0" smtClean="0">
                <a:solidFill>
                  <a:srgbClr val="FF0066"/>
                </a:solidFill>
              </a:rPr>
              <a:t>11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0874" y="3954268"/>
            <a:ext cx="64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b="1" dirty="0" smtClean="0">
                <a:solidFill>
                  <a:srgbClr val="FF0066"/>
                </a:solidFill>
              </a:rPr>
              <a:t>+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75970" y="3954268"/>
            <a:ext cx="66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b="1" dirty="0" smtClean="0">
                <a:solidFill>
                  <a:srgbClr val="FF0066"/>
                </a:solidFill>
              </a:rPr>
              <a:t>6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8716" y="3945137"/>
            <a:ext cx="66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b="1" dirty="0">
                <a:solidFill>
                  <a:srgbClr val="FF0066"/>
                </a:solidFill>
              </a:rPr>
              <a:t>=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0306" y="3945137"/>
            <a:ext cx="66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b="1" dirty="0" smtClean="0">
                <a:solidFill>
                  <a:srgbClr val="FF0066"/>
                </a:solidFill>
              </a:rPr>
              <a:t>17</a:t>
            </a:r>
            <a:endParaRPr lang="en-US" sz="32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9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8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3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53375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200" b="1" i="1" dirty="0" err="1" smtClean="0">
                <a:solidFill>
                  <a:srgbClr val="0070C0"/>
                </a:solidFill>
              </a:rPr>
              <a:t>Penyelesaian</a:t>
            </a:r>
            <a:r>
              <a:rPr lang="en-ID" sz="2200" b="1" i="1" dirty="0" smtClean="0">
                <a:solidFill>
                  <a:srgbClr val="0070C0"/>
                </a:solidFill>
              </a:rPr>
              <a:t> </a:t>
            </a:r>
            <a:r>
              <a:rPr lang="en-ID" sz="2200" b="1" i="1" dirty="0" err="1" smtClean="0">
                <a:solidFill>
                  <a:srgbClr val="0070C0"/>
                </a:solidFill>
              </a:rPr>
              <a:t>dengan</a:t>
            </a:r>
            <a:r>
              <a:rPr lang="en-ID" sz="2200" b="1" i="1" dirty="0" smtClean="0">
                <a:solidFill>
                  <a:srgbClr val="0070C0"/>
                </a:solidFill>
              </a:rPr>
              <a:t> </a:t>
            </a:r>
            <a:r>
              <a:rPr lang="en-ID" sz="2200" b="1" i="1" dirty="0" err="1" smtClean="0">
                <a:solidFill>
                  <a:srgbClr val="0070C0"/>
                </a:solidFill>
              </a:rPr>
              <a:t>cara</a:t>
            </a:r>
            <a:r>
              <a:rPr lang="en-ID" sz="2200" b="1" i="1" dirty="0" smtClean="0">
                <a:solidFill>
                  <a:srgbClr val="0070C0"/>
                </a:solidFill>
              </a:rPr>
              <a:t> </a:t>
            </a:r>
            <a:r>
              <a:rPr lang="en-ID" sz="2200" b="1" i="1" dirty="0" err="1" smtClean="0">
                <a:solidFill>
                  <a:srgbClr val="0070C0"/>
                </a:solidFill>
              </a:rPr>
              <a:t>bersusun</a:t>
            </a:r>
            <a:r>
              <a:rPr lang="en-ID" sz="2200" b="1" i="1" dirty="0" smtClean="0">
                <a:solidFill>
                  <a:srgbClr val="0070C0"/>
                </a:solidFill>
              </a:rPr>
              <a:t>: </a:t>
            </a:r>
            <a:endParaRPr lang="en-US" sz="2200" b="1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784262"/>
            <a:ext cx="819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11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267148"/>
            <a:ext cx="790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6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943" y="185540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2943" y="1546469"/>
            <a:ext cx="1181938" cy="584775"/>
            <a:chOff x="683568" y="2787774"/>
            <a:chExt cx="1181938" cy="58477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83568" y="3147814"/>
              <a:ext cx="8352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475656" y="278777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3200" b="1" dirty="0" smtClean="0">
                  <a:latin typeface="+mj-lt"/>
                  <a:cs typeface="Arial" panose="020B0604020202020204" pitchFamily="34" charset="0"/>
                </a:rPr>
                <a:t>+</a:t>
              </a:r>
              <a:endParaRPr lang="en-US" sz="32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"/>
          <p:cNvGrpSpPr/>
          <p:nvPr/>
        </p:nvGrpSpPr>
        <p:grpSpPr>
          <a:xfrm>
            <a:off x="611560" y="2893450"/>
            <a:ext cx="5040560" cy="902436"/>
            <a:chOff x="611164" y="1624423"/>
            <a:chExt cx="5266261" cy="902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624423"/>
              <a:ext cx="5266261" cy="9024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5801" y="1695862"/>
              <a:ext cx="5116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80975" algn="l"/>
                  <a:tab pos="358775" algn="l"/>
                </a:tabLst>
              </a:pPr>
              <a:r>
                <a:rPr lang="en-ID" sz="2400" b="1" dirty="0" err="1" smtClean="0">
                  <a:solidFill>
                    <a:srgbClr val="FF0066"/>
                  </a:solidFill>
                </a:rPr>
                <a:t>Jadi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,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jumlah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bola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tenis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dalam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kotak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sekarang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ada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17 bola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2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8184" y="1962322"/>
            <a:ext cx="2631904" cy="2767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5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1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9548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Perhatikan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contoh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berikut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628" y="729159"/>
            <a:ext cx="5455508" cy="1015663"/>
          </a:xfrm>
          <a:prstGeom prst="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000" dirty="0" smtClean="0">
                <a:solidFill>
                  <a:srgbClr val="990033"/>
                </a:solidFill>
              </a:rPr>
              <a:t>Ada 12 </a:t>
            </a:r>
            <a:r>
              <a:rPr lang="en-ID" sz="2000" dirty="0" err="1" smtClean="0">
                <a:solidFill>
                  <a:srgbClr val="990033"/>
                </a:solidFill>
              </a:rPr>
              <a:t>bunga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mawar</a:t>
            </a:r>
            <a:r>
              <a:rPr lang="en-ID" sz="2000" dirty="0" smtClean="0">
                <a:solidFill>
                  <a:srgbClr val="990033"/>
                </a:solidFill>
              </a:rPr>
              <a:t> di </a:t>
            </a:r>
            <a:r>
              <a:rPr lang="en-ID" sz="2000" dirty="0" err="1" smtClean="0">
                <a:solidFill>
                  <a:srgbClr val="990033"/>
                </a:solidFill>
              </a:rPr>
              <a:t>pekarangan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</a:p>
          <a:p>
            <a:r>
              <a:rPr lang="en-ID" sz="2000" dirty="0" err="1" smtClean="0">
                <a:solidFill>
                  <a:srgbClr val="990033"/>
                </a:solidFill>
              </a:rPr>
              <a:t>Sebanyak</a:t>
            </a:r>
            <a:r>
              <a:rPr lang="en-ID" sz="2000" dirty="0" smtClean="0">
                <a:solidFill>
                  <a:srgbClr val="990033"/>
                </a:solidFill>
              </a:rPr>
              <a:t> 2 </a:t>
            </a:r>
            <a:r>
              <a:rPr lang="en-ID" sz="2000" dirty="0" err="1" smtClean="0">
                <a:solidFill>
                  <a:srgbClr val="990033"/>
                </a:solidFill>
              </a:rPr>
              <a:t>bunga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mawar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telah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layu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</a:p>
          <a:p>
            <a:r>
              <a:rPr lang="en-ID" sz="2000" dirty="0" err="1" smtClean="0">
                <a:solidFill>
                  <a:srgbClr val="990033"/>
                </a:solidFill>
              </a:rPr>
              <a:t>Berapa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tangkai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bunga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mawar</a:t>
            </a:r>
            <a:r>
              <a:rPr lang="en-ID" sz="2000" dirty="0" smtClean="0">
                <a:solidFill>
                  <a:srgbClr val="990033"/>
                </a:solidFill>
              </a:rPr>
              <a:t> yang </a:t>
            </a:r>
            <a:r>
              <a:rPr lang="en-ID" sz="2000" dirty="0" err="1" smtClean="0">
                <a:solidFill>
                  <a:srgbClr val="990033"/>
                </a:solidFill>
              </a:rPr>
              <a:t>tidak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layu</a:t>
            </a:r>
            <a:r>
              <a:rPr lang="en-ID" sz="2000" dirty="0" smtClean="0">
                <a:solidFill>
                  <a:srgbClr val="990033"/>
                </a:solidFill>
              </a:rPr>
              <a:t>?</a:t>
            </a:r>
            <a:endParaRPr lang="en-US" sz="2000" dirty="0">
              <a:solidFill>
                <a:srgbClr val="99003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650" y="1923678"/>
            <a:ext cx="3039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i="1" dirty="0" err="1" smtClean="0">
                <a:solidFill>
                  <a:srgbClr val="0070C0"/>
                </a:solidFill>
              </a:rPr>
              <a:t>Penyelesaian</a:t>
            </a:r>
            <a:r>
              <a:rPr lang="en-ID" sz="2000" b="1" i="1" dirty="0" smtClean="0">
                <a:solidFill>
                  <a:srgbClr val="0070C0"/>
                </a:solidFill>
              </a:rPr>
              <a:t>: 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193" y="2499742"/>
            <a:ext cx="2804647" cy="201622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6" name="Group 4"/>
          <p:cNvGrpSpPr/>
          <p:nvPr/>
        </p:nvGrpSpPr>
        <p:grpSpPr>
          <a:xfrm>
            <a:off x="3779912" y="3273948"/>
            <a:ext cx="2376264" cy="665954"/>
            <a:chOff x="611164" y="1624424"/>
            <a:chExt cx="2482666" cy="6659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624424"/>
              <a:ext cx="2482666" cy="66595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5801" y="1695862"/>
              <a:ext cx="23327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3200" b="1" dirty="0" smtClean="0">
                  <a:solidFill>
                    <a:srgbClr val="FF0066"/>
                  </a:solidFill>
                </a:rPr>
                <a:t>12 – 2 </a:t>
              </a:r>
              <a:r>
                <a:rPr lang="en-ID" sz="3200" b="1" dirty="0" smtClean="0">
                  <a:solidFill>
                    <a:srgbClr val="FF0066"/>
                  </a:solidFill>
                </a:rPr>
                <a:t>= 10</a:t>
              </a:r>
              <a:endParaRPr lang="en-US" sz="3200" b="1" dirty="0" smtClean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47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2780" y="1562175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000" b="1" dirty="0" err="1" smtClean="0">
                <a:solidFill>
                  <a:srgbClr val="FF0066"/>
                </a:solidFill>
              </a:rPr>
              <a:t>Bangun</a:t>
            </a:r>
            <a:r>
              <a:rPr lang="en-ID" sz="3000" b="1" dirty="0" smtClean="0">
                <a:solidFill>
                  <a:srgbClr val="FF0066"/>
                </a:solidFill>
              </a:rPr>
              <a:t> di </a:t>
            </a:r>
            <a:r>
              <a:rPr lang="en-ID" sz="3000" b="1" dirty="0" err="1" smtClean="0">
                <a:solidFill>
                  <a:srgbClr val="FF0066"/>
                </a:solidFill>
              </a:rPr>
              <a:t>samping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disebut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0070C0"/>
                </a:solidFill>
              </a:rPr>
              <a:t>segitiga</a:t>
            </a:r>
            <a:r>
              <a:rPr lang="en-ID" sz="3000" b="1" dirty="0" smtClean="0">
                <a:solidFill>
                  <a:srgbClr val="FF0066"/>
                </a:solidFill>
              </a:rPr>
              <a:t>.</a:t>
            </a:r>
            <a:endParaRPr lang="en-US" sz="3000" b="1" dirty="0">
              <a:solidFill>
                <a:srgbClr val="FF0066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 rot="12660000" flipH="1">
            <a:off x="899550" y="403882"/>
            <a:ext cx="288115" cy="2800154"/>
          </a:xfrm>
          <a:prstGeom prst="leftBrac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 rot="8940000">
            <a:off x="2805557" y="403882"/>
            <a:ext cx="288115" cy="2800154"/>
          </a:xfrm>
          <a:prstGeom prst="leftBrac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16200000" flipV="1">
            <a:off x="1821352" y="1964506"/>
            <a:ext cx="276631" cy="2776392"/>
          </a:xfrm>
          <a:prstGeom prst="leftBrac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39552" y="619116"/>
            <a:ext cx="2849435" cy="2801380"/>
            <a:chOff x="539552" y="619116"/>
            <a:chExt cx="2849435" cy="2801380"/>
          </a:xfrm>
        </p:grpSpPr>
        <p:sp>
          <p:nvSpPr>
            <p:cNvPr id="13" name="Isosceles Triangle 12"/>
            <p:cNvSpPr/>
            <p:nvPr/>
          </p:nvSpPr>
          <p:spPr>
            <a:xfrm>
              <a:off x="571472" y="692966"/>
              <a:ext cx="2817515" cy="2428892"/>
            </a:xfrm>
            <a:prstGeom prst="triangle">
              <a:avLst/>
            </a:prstGeom>
            <a:solidFill>
              <a:srgbClr val="FFFF66"/>
            </a:solidFill>
            <a:ln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Arc 7"/>
            <p:cNvSpPr/>
            <p:nvPr/>
          </p:nvSpPr>
          <p:spPr>
            <a:xfrm>
              <a:off x="539552" y="2770938"/>
              <a:ext cx="504056" cy="640878"/>
            </a:xfrm>
            <a:prstGeom prst="arc">
              <a:avLst/>
            </a:prstGeom>
            <a:ln w="28575">
              <a:solidFill>
                <a:srgbClr val="33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flipH="1">
              <a:off x="2884931" y="2779618"/>
              <a:ext cx="504056" cy="640878"/>
            </a:xfrm>
            <a:prstGeom prst="arc">
              <a:avLst/>
            </a:prstGeom>
            <a:ln w="28575">
              <a:solidFill>
                <a:srgbClr val="33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7426247">
              <a:off x="1681258" y="550705"/>
              <a:ext cx="504056" cy="640878"/>
            </a:xfrm>
            <a:prstGeom prst="arc">
              <a:avLst/>
            </a:prstGeom>
            <a:ln w="28575">
              <a:solidFill>
                <a:srgbClr val="33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 rot="3365795">
            <a:off x="2914928" y="1423044"/>
            <a:ext cx="10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008080"/>
                </a:solidFill>
              </a:rPr>
              <a:t>Sisi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8234205" flipH="1">
            <a:off x="119360" y="1335119"/>
            <a:ext cx="10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008080"/>
                </a:solidFill>
              </a:rPr>
              <a:t>Sisi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35392" y="3488563"/>
            <a:ext cx="10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008080"/>
                </a:solidFill>
              </a:rPr>
              <a:t>Sisi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2022" y="2492191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000" b="1" dirty="0" err="1" smtClean="0">
                <a:solidFill>
                  <a:srgbClr val="FF0066"/>
                </a:solidFill>
              </a:rPr>
              <a:t>Segitiga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memiliki</a:t>
            </a:r>
            <a:r>
              <a:rPr lang="en-ID" sz="3000" b="1" dirty="0" smtClean="0">
                <a:solidFill>
                  <a:srgbClr val="FF0066"/>
                </a:solidFill>
              </a:rPr>
              <a:t> 3 </a:t>
            </a:r>
            <a:r>
              <a:rPr lang="en-ID" sz="3000" b="1" dirty="0" err="1" smtClean="0">
                <a:solidFill>
                  <a:srgbClr val="FF0066"/>
                </a:solidFill>
              </a:rPr>
              <a:t>sisi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dan</a:t>
            </a:r>
            <a:r>
              <a:rPr lang="en-ID" sz="3000" b="1" dirty="0" smtClean="0">
                <a:solidFill>
                  <a:srgbClr val="FF0066"/>
                </a:solidFill>
              </a:rPr>
              <a:t> 3 </a:t>
            </a:r>
            <a:r>
              <a:rPr lang="en-ID" sz="3000" b="1" dirty="0" err="1" smtClean="0">
                <a:solidFill>
                  <a:srgbClr val="FF0066"/>
                </a:solidFill>
              </a:rPr>
              <a:t>sudut</a:t>
            </a:r>
            <a:r>
              <a:rPr lang="en-ID" sz="3000" b="1" dirty="0" smtClean="0">
                <a:solidFill>
                  <a:srgbClr val="FF0066"/>
                </a:solidFill>
              </a:rPr>
              <a:t>.</a:t>
            </a:r>
            <a:endParaRPr lang="en-US" sz="3000" b="1" dirty="0">
              <a:solidFill>
                <a:srgbClr val="FF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14773" y="3590942"/>
            <a:ext cx="10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chemeClr val="accent5">
                    <a:lumMod val="50000"/>
                  </a:schemeClr>
                </a:solidFill>
              </a:rPr>
              <a:t>Sudut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Curved Down Arrow 20"/>
          <p:cNvSpPr/>
          <p:nvPr/>
        </p:nvSpPr>
        <p:spPr>
          <a:xfrm rot="1566769">
            <a:off x="3075680" y="3070355"/>
            <a:ext cx="831679" cy="268156"/>
          </a:xfrm>
          <a:prstGeom prst="curved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5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1" grpId="0" animBg="1"/>
      <p:bldP spid="12" grpId="0" animBg="1"/>
      <p:bldP spid="16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53375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200" b="1" i="1" dirty="0" err="1" smtClean="0">
                <a:solidFill>
                  <a:srgbClr val="0070C0"/>
                </a:solidFill>
              </a:rPr>
              <a:t>Penyelesaian</a:t>
            </a:r>
            <a:r>
              <a:rPr lang="en-ID" sz="2200" b="1" i="1" dirty="0" smtClean="0">
                <a:solidFill>
                  <a:srgbClr val="0070C0"/>
                </a:solidFill>
              </a:rPr>
              <a:t> </a:t>
            </a:r>
            <a:r>
              <a:rPr lang="en-ID" sz="2200" b="1" i="1" dirty="0" err="1" smtClean="0">
                <a:solidFill>
                  <a:srgbClr val="0070C0"/>
                </a:solidFill>
              </a:rPr>
              <a:t>dengan</a:t>
            </a:r>
            <a:r>
              <a:rPr lang="en-ID" sz="2200" b="1" i="1" dirty="0" smtClean="0">
                <a:solidFill>
                  <a:srgbClr val="0070C0"/>
                </a:solidFill>
              </a:rPr>
              <a:t> </a:t>
            </a:r>
            <a:r>
              <a:rPr lang="en-ID" sz="2200" b="1" i="1" dirty="0" err="1" smtClean="0">
                <a:solidFill>
                  <a:srgbClr val="0070C0"/>
                </a:solidFill>
              </a:rPr>
              <a:t>cara</a:t>
            </a:r>
            <a:r>
              <a:rPr lang="en-ID" sz="2200" b="1" i="1" dirty="0" smtClean="0">
                <a:solidFill>
                  <a:srgbClr val="0070C0"/>
                </a:solidFill>
              </a:rPr>
              <a:t> </a:t>
            </a:r>
            <a:r>
              <a:rPr lang="en-ID" sz="2200" b="1" i="1" dirty="0" err="1" smtClean="0">
                <a:solidFill>
                  <a:srgbClr val="0070C0"/>
                </a:solidFill>
              </a:rPr>
              <a:t>bersusun</a:t>
            </a:r>
            <a:r>
              <a:rPr lang="en-ID" sz="2200" b="1" i="1" dirty="0" smtClean="0">
                <a:solidFill>
                  <a:srgbClr val="0070C0"/>
                </a:solidFill>
              </a:rPr>
              <a:t>: </a:t>
            </a:r>
            <a:endParaRPr lang="en-US" sz="2200" b="1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784262"/>
            <a:ext cx="819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12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267148"/>
            <a:ext cx="790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943" y="185540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10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2943" y="1546469"/>
            <a:ext cx="1181938" cy="584775"/>
            <a:chOff x="683568" y="2787774"/>
            <a:chExt cx="1181938" cy="58477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83568" y="3147814"/>
              <a:ext cx="8352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475656" y="278777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3200" b="1" dirty="0" smtClean="0">
                  <a:latin typeface="+mj-lt"/>
                  <a:cs typeface="Arial" panose="020B0604020202020204" pitchFamily="34" charset="0"/>
                </a:rPr>
                <a:t>–</a:t>
              </a:r>
              <a:endParaRPr lang="en-US" sz="32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"/>
          <p:cNvGrpSpPr/>
          <p:nvPr/>
        </p:nvGrpSpPr>
        <p:grpSpPr>
          <a:xfrm>
            <a:off x="611560" y="2893450"/>
            <a:ext cx="5040560" cy="902436"/>
            <a:chOff x="611164" y="1624423"/>
            <a:chExt cx="5266261" cy="902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624423"/>
              <a:ext cx="5266261" cy="9024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5801" y="1695862"/>
              <a:ext cx="5116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80975" algn="l"/>
                  <a:tab pos="358775" algn="l"/>
                </a:tabLst>
              </a:pPr>
              <a:r>
                <a:rPr lang="en-ID" sz="2400" b="1" dirty="0" err="1" smtClean="0">
                  <a:solidFill>
                    <a:srgbClr val="FF0066"/>
                  </a:solidFill>
                </a:rPr>
                <a:t>Jadi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,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bunga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mawar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yang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tidak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layu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ada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10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tangkai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2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28184" y="1962322"/>
            <a:ext cx="2631904" cy="2767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3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1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71" y="3507854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Potongan</a:t>
            </a:r>
            <a:r>
              <a:rPr lang="en-ID" sz="2800" b="1" dirty="0" smtClean="0">
                <a:solidFill>
                  <a:srgbClr val="FF0066"/>
                </a:solidFill>
              </a:rPr>
              <a:t> roti</a:t>
            </a:r>
            <a:endParaRPr lang="en-US" sz="2800" b="1" dirty="0">
              <a:solidFill>
                <a:srgbClr val="FF0066"/>
              </a:solidFill>
            </a:endParaRPr>
          </a:p>
        </p:txBody>
      </p:sp>
      <p:grpSp>
        <p:nvGrpSpPr>
          <p:cNvPr id="20" name="Group 4"/>
          <p:cNvGrpSpPr/>
          <p:nvPr/>
        </p:nvGrpSpPr>
        <p:grpSpPr>
          <a:xfrm>
            <a:off x="322958" y="254384"/>
            <a:ext cx="6794002" cy="661182"/>
            <a:chOff x="685800" y="1838738"/>
            <a:chExt cx="7098214" cy="6611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098214" cy="6611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129" y="1921553"/>
              <a:ext cx="6982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800" b="1" dirty="0" err="1" smtClean="0">
                  <a:solidFill>
                    <a:srgbClr val="0070C0"/>
                  </a:solidFill>
                </a:rPr>
                <a:t>Berikut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contoh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benda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berbentuk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segitiga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.</a:t>
              </a:r>
              <a:endParaRPr lang="en-US" sz="2800" b="1" dirty="0" smtClean="0">
                <a:solidFill>
                  <a:srgbClr val="0070C0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071" y="2211710"/>
            <a:ext cx="1933681" cy="1170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2756" y="1146544"/>
            <a:ext cx="1395308" cy="2099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224" y="1511434"/>
            <a:ext cx="1909471" cy="163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3154853" y="3542344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Layar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perahu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21696" y="3507854"/>
            <a:ext cx="2591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Rambu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</a:p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lalu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lintas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90812" y="1562175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000" b="1" dirty="0" err="1" smtClean="0">
                <a:solidFill>
                  <a:srgbClr val="FF0066"/>
                </a:solidFill>
              </a:rPr>
              <a:t>Bangun</a:t>
            </a:r>
            <a:r>
              <a:rPr lang="en-ID" sz="3000" b="1" dirty="0" smtClean="0">
                <a:solidFill>
                  <a:srgbClr val="FF0066"/>
                </a:solidFill>
              </a:rPr>
              <a:t> di </a:t>
            </a:r>
            <a:r>
              <a:rPr lang="en-ID" sz="3000" b="1" dirty="0" err="1" smtClean="0">
                <a:solidFill>
                  <a:srgbClr val="FF0066"/>
                </a:solidFill>
              </a:rPr>
              <a:t>samping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disebut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0070C0"/>
                </a:solidFill>
              </a:rPr>
              <a:t>segi</a:t>
            </a:r>
            <a:r>
              <a:rPr lang="en-ID" sz="3000" b="1" dirty="0" smtClean="0">
                <a:solidFill>
                  <a:srgbClr val="0070C0"/>
                </a:solidFill>
              </a:rPr>
              <a:t> </a:t>
            </a:r>
            <a:r>
              <a:rPr lang="en-ID" sz="3000" b="1" dirty="0" err="1" smtClean="0">
                <a:solidFill>
                  <a:srgbClr val="0070C0"/>
                </a:solidFill>
              </a:rPr>
              <a:t>empat</a:t>
            </a:r>
            <a:r>
              <a:rPr lang="en-ID" sz="3000" b="1" dirty="0" smtClean="0">
                <a:solidFill>
                  <a:srgbClr val="FF0066"/>
                </a:solidFill>
              </a:rPr>
              <a:t>.</a:t>
            </a:r>
            <a:endParaRPr lang="en-US" sz="3000" b="1" dirty="0">
              <a:solidFill>
                <a:srgbClr val="FF0066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6200000" flipV="1">
            <a:off x="2350896" y="2485398"/>
            <a:ext cx="276631" cy="2776392"/>
          </a:xfrm>
          <a:prstGeom prst="leftBrac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11283" y="3939902"/>
            <a:ext cx="10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008080"/>
                </a:solidFill>
              </a:rPr>
              <a:t>Sisi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90054" y="2492191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000" b="1" dirty="0" err="1" smtClean="0">
                <a:solidFill>
                  <a:srgbClr val="FF0066"/>
                </a:solidFill>
              </a:rPr>
              <a:t>Segi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empat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memiliki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smtClean="0">
                <a:solidFill>
                  <a:srgbClr val="FF0066"/>
                </a:solidFill>
              </a:rPr>
              <a:t/>
            </a:r>
            <a:br>
              <a:rPr lang="en-ID" sz="3000" b="1" dirty="0" smtClean="0">
                <a:solidFill>
                  <a:srgbClr val="FF0066"/>
                </a:solidFill>
              </a:rPr>
            </a:br>
            <a:r>
              <a:rPr lang="en-ID" sz="3000" b="1" dirty="0" smtClean="0">
                <a:solidFill>
                  <a:srgbClr val="FF0066"/>
                </a:solidFill>
              </a:rPr>
              <a:t>4 </a:t>
            </a:r>
            <a:r>
              <a:rPr lang="en-ID" sz="3000" b="1" dirty="0" err="1" smtClean="0">
                <a:solidFill>
                  <a:srgbClr val="FF0066"/>
                </a:solidFill>
              </a:rPr>
              <a:t>sisi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dan</a:t>
            </a:r>
            <a:r>
              <a:rPr lang="en-ID" sz="3000" b="1" dirty="0" smtClean="0">
                <a:solidFill>
                  <a:srgbClr val="FF0066"/>
                </a:solidFill>
              </a:rPr>
              <a:t> 4 </a:t>
            </a:r>
            <a:r>
              <a:rPr lang="en-ID" sz="3000" b="1" dirty="0" err="1" smtClean="0">
                <a:solidFill>
                  <a:srgbClr val="FF0066"/>
                </a:solidFill>
              </a:rPr>
              <a:t>sudut</a:t>
            </a:r>
            <a:r>
              <a:rPr lang="en-ID" sz="3000" b="1" dirty="0" smtClean="0">
                <a:solidFill>
                  <a:srgbClr val="FF0066"/>
                </a:solidFill>
              </a:rPr>
              <a:t>.</a:t>
            </a:r>
            <a:endParaRPr lang="en-US" sz="3000" b="1" dirty="0">
              <a:solidFill>
                <a:srgbClr val="FF0066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8258" y="987574"/>
            <a:ext cx="3441996" cy="2952328"/>
            <a:chOff x="788258" y="987574"/>
            <a:chExt cx="3441996" cy="2952328"/>
          </a:xfrm>
        </p:grpSpPr>
        <p:sp>
          <p:nvSpPr>
            <p:cNvPr id="13" name="Rectangle 12"/>
            <p:cNvSpPr/>
            <p:nvPr/>
          </p:nvSpPr>
          <p:spPr>
            <a:xfrm>
              <a:off x="1101016" y="1222978"/>
              <a:ext cx="2817515" cy="2428892"/>
            </a:xfrm>
            <a:prstGeom prst="rect">
              <a:avLst/>
            </a:prstGeom>
            <a:solidFill>
              <a:srgbClr val="FFFF66"/>
            </a:solidFill>
            <a:ln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Arc 7"/>
            <p:cNvSpPr/>
            <p:nvPr/>
          </p:nvSpPr>
          <p:spPr>
            <a:xfrm>
              <a:off x="853072" y="3299024"/>
              <a:ext cx="504056" cy="640878"/>
            </a:xfrm>
            <a:prstGeom prst="arc">
              <a:avLst/>
            </a:prstGeom>
            <a:ln w="28575">
              <a:solidFill>
                <a:srgbClr val="33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flipH="1">
              <a:off x="3589376" y="3299024"/>
              <a:ext cx="504056" cy="640878"/>
            </a:xfrm>
            <a:prstGeom prst="arc">
              <a:avLst/>
            </a:prstGeom>
            <a:ln w="28575">
              <a:solidFill>
                <a:srgbClr val="33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16200000" flipH="1">
              <a:off x="3657787" y="919164"/>
              <a:ext cx="504056" cy="640878"/>
            </a:xfrm>
            <a:prstGeom prst="arc">
              <a:avLst/>
            </a:prstGeom>
            <a:ln w="28575">
              <a:solidFill>
                <a:srgbClr val="33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5400000">
              <a:off x="856669" y="919163"/>
              <a:ext cx="504056" cy="640878"/>
            </a:xfrm>
            <a:prstGeom prst="arc">
              <a:avLst/>
            </a:prstGeom>
            <a:ln w="28575">
              <a:solidFill>
                <a:srgbClr val="33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64936" y="427589"/>
            <a:ext cx="10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008080"/>
                </a:solidFill>
              </a:rPr>
              <a:t>Sisi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3930131" y="2311641"/>
            <a:ext cx="10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008080"/>
                </a:solidFill>
              </a:rPr>
              <a:t>Sisi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83152" y="2186343"/>
            <a:ext cx="10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008080"/>
                </a:solidFill>
              </a:rPr>
              <a:t>Sisi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25" name="Left Brace 24"/>
          <p:cNvSpPr/>
          <p:nvPr/>
        </p:nvSpPr>
        <p:spPr>
          <a:xfrm rot="5400000">
            <a:off x="2365497" y="-334314"/>
            <a:ext cx="276631" cy="2776392"/>
          </a:xfrm>
          <a:prstGeom prst="leftBrac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/>
          <p:cNvSpPr/>
          <p:nvPr/>
        </p:nvSpPr>
        <p:spPr>
          <a:xfrm>
            <a:off x="683568" y="1222978"/>
            <a:ext cx="346737" cy="2428892"/>
          </a:xfrm>
          <a:prstGeom prst="leftBrac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flipH="1">
            <a:off x="3923928" y="1275606"/>
            <a:ext cx="346737" cy="2428892"/>
          </a:xfrm>
          <a:prstGeom prst="leftBrac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0162" y="3835927"/>
            <a:ext cx="10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Sudut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29" name="Curved Down Arrow 28"/>
          <p:cNvSpPr/>
          <p:nvPr/>
        </p:nvSpPr>
        <p:spPr>
          <a:xfrm rot="20456086" flipH="1">
            <a:off x="409611" y="3147943"/>
            <a:ext cx="894649" cy="595879"/>
          </a:xfrm>
          <a:prstGeom prst="curved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8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25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8" grpId="0"/>
      <p:bldP spid="19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71" y="3507854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Pintu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endParaRPr lang="en-US" sz="2800" b="1" dirty="0">
              <a:solidFill>
                <a:srgbClr val="FF0066"/>
              </a:solidFill>
            </a:endParaRPr>
          </a:p>
        </p:txBody>
      </p:sp>
      <p:grpSp>
        <p:nvGrpSpPr>
          <p:cNvPr id="20" name="Group 4"/>
          <p:cNvGrpSpPr/>
          <p:nvPr/>
        </p:nvGrpSpPr>
        <p:grpSpPr>
          <a:xfrm>
            <a:off x="107504" y="254384"/>
            <a:ext cx="7153472" cy="661182"/>
            <a:chOff x="685800" y="1838738"/>
            <a:chExt cx="7473780" cy="6611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473780" cy="6611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61032" y="1921553"/>
              <a:ext cx="73584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800" b="1" dirty="0" err="1" smtClean="0">
                  <a:solidFill>
                    <a:srgbClr val="0070C0"/>
                  </a:solidFill>
                </a:rPr>
                <a:t>Berikut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contoh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benda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berbentuk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segi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empat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.</a:t>
              </a:r>
              <a:endParaRPr lang="en-US" sz="2800" b="1" dirty="0" smtClean="0">
                <a:solidFill>
                  <a:srgbClr val="0070C0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297892"/>
            <a:ext cx="1306506" cy="208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2563" y="1621471"/>
            <a:ext cx="2137549" cy="176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1571001"/>
            <a:ext cx="2279164" cy="1810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3154853" y="3542344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Papan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catur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21696" y="3507854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Kalender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6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5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2780" y="1131590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000" b="1" dirty="0" err="1" smtClean="0">
                <a:solidFill>
                  <a:srgbClr val="FF0066"/>
                </a:solidFill>
              </a:rPr>
              <a:t>Bangun</a:t>
            </a:r>
            <a:r>
              <a:rPr lang="en-ID" sz="3000" b="1" dirty="0" smtClean="0">
                <a:solidFill>
                  <a:srgbClr val="FF0066"/>
                </a:solidFill>
              </a:rPr>
              <a:t> di </a:t>
            </a:r>
            <a:r>
              <a:rPr lang="en-ID" sz="3000" b="1" dirty="0" err="1" smtClean="0">
                <a:solidFill>
                  <a:srgbClr val="FF0066"/>
                </a:solidFill>
              </a:rPr>
              <a:t>samping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disebut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0070C0"/>
                </a:solidFill>
              </a:rPr>
              <a:t>lingkaran</a:t>
            </a:r>
            <a:r>
              <a:rPr lang="en-ID" sz="3000" b="1" dirty="0" smtClean="0">
                <a:solidFill>
                  <a:srgbClr val="FF0066"/>
                </a:solidFill>
              </a:rPr>
              <a:t>.</a:t>
            </a:r>
            <a:endParaRPr lang="en-US" sz="3000" b="1" dirty="0">
              <a:solidFill>
                <a:srgbClr val="FF0066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7544" y="980998"/>
            <a:ext cx="2724700" cy="2670872"/>
          </a:xfrm>
          <a:prstGeom prst="ellipse">
            <a:avLst/>
          </a:prstGeom>
          <a:solidFill>
            <a:srgbClr val="FFFF66"/>
          </a:solidFill>
          <a:ln w="28575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TextBox 15"/>
          <p:cNvSpPr txBox="1"/>
          <p:nvPr/>
        </p:nvSpPr>
        <p:spPr>
          <a:xfrm>
            <a:off x="2913794" y="1112426"/>
            <a:ext cx="10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008080"/>
                </a:solidFill>
              </a:rPr>
              <a:t>Sisi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2022" y="2132151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000" b="1" dirty="0" err="1" smtClean="0">
                <a:solidFill>
                  <a:srgbClr val="FF0066"/>
                </a:solidFill>
              </a:rPr>
              <a:t>Lingkaran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memiliki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satu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sisi</a:t>
            </a:r>
            <a:r>
              <a:rPr lang="en-ID" sz="3000" b="1" dirty="0" smtClean="0">
                <a:solidFill>
                  <a:srgbClr val="FF0066"/>
                </a:solidFill>
              </a:rPr>
              <a:t> </a:t>
            </a:r>
            <a:r>
              <a:rPr lang="en-ID" sz="3000" b="1" dirty="0" err="1" smtClean="0">
                <a:solidFill>
                  <a:srgbClr val="FF0066"/>
                </a:solidFill>
              </a:rPr>
              <a:t>lengkung</a:t>
            </a:r>
            <a:r>
              <a:rPr lang="en-ID" sz="3000" b="1" dirty="0" smtClean="0">
                <a:solidFill>
                  <a:srgbClr val="FF0066"/>
                </a:solidFill>
              </a:rPr>
              <a:t>.</a:t>
            </a:r>
            <a:endParaRPr lang="en-US" sz="3000" b="1" dirty="0">
              <a:solidFill>
                <a:srgbClr val="FF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2780" y="3140263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000" b="1" dirty="0" err="1" smtClean="0">
                <a:solidFill>
                  <a:srgbClr val="008080"/>
                </a:solidFill>
              </a:rPr>
              <a:t>Lingkaran</a:t>
            </a:r>
            <a:r>
              <a:rPr lang="en-ID" sz="3000" b="1" dirty="0" smtClean="0">
                <a:solidFill>
                  <a:srgbClr val="008080"/>
                </a:solidFill>
              </a:rPr>
              <a:t> </a:t>
            </a:r>
            <a:r>
              <a:rPr lang="en-ID" sz="3000" b="1" dirty="0" err="1" smtClean="0">
                <a:solidFill>
                  <a:srgbClr val="008080"/>
                </a:solidFill>
              </a:rPr>
              <a:t>tidak</a:t>
            </a:r>
            <a:r>
              <a:rPr lang="en-ID" sz="3000" b="1" dirty="0" smtClean="0">
                <a:solidFill>
                  <a:srgbClr val="008080"/>
                </a:solidFill>
              </a:rPr>
              <a:t> </a:t>
            </a:r>
            <a:r>
              <a:rPr lang="en-ID" sz="3000" b="1" dirty="0" err="1" smtClean="0">
                <a:solidFill>
                  <a:srgbClr val="008080"/>
                </a:solidFill>
              </a:rPr>
              <a:t>memiliki</a:t>
            </a:r>
            <a:r>
              <a:rPr lang="en-ID" sz="3000" b="1" dirty="0" smtClean="0">
                <a:solidFill>
                  <a:srgbClr val="008080"/>
                </a:solidFill>
              </a:rPr>
              <a:t> </a:t>
            </a:r>
            <a:r>
              <a:rPr lang="en-ID" sz="3000" b="1" dirty="0" err="1" smtClean="0">
                <a:solidFill>
                  <a:srgbClr val="008080"/>
                </a:solidFill>
              </a:rPr>
              <a:t>sudut</a:t>
            </a:r>
            <a:r>
              <a:rPr lang="en-ID" sz="3000" b="1" dirty="0" smtClean="0">
                <a:solidFill>
                  <a:srgbClr val="008080"/>
                </a:solidFill>
              </a:rPr>
              <a:t>.</a:t>
            </a:r>
            <a:endParaRPr lang="en-US" sz="3000" b="1" dirty="0">
              <a:solidFill>
                <a:srgbClr val="008080"/>
              </a:solidFill>
            </a:endParaRPr>
          </a:p>
        </p:txBody>
      </p:sp>
      <p:sp>
        <p:nvSpPr>
          <p:cNvPr id="2" name="Curved Down Arrow 1"/>
          <p:cNvSpPr/>
          <p:nvPr/>
        </p:nvSpPr>
        <p:spPr>
          <a:xfrm rot="20649147">
            <a:off x="2313397" y="712911"/>
            <a:ext cx="894649" cy="595879"/>
          </a:xfrm>
          <a:prstGeom prst="curved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2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6" grpId="0"/>
      <p:bldP spid="19" grpId="0"/>
      <p:bldP spid="2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71" y="3507854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smtClean="0">
                <a:solidFill>
                  <a:srgbClr val="FF0066"/>
                </a:solidFill>
              </a:rPr>
              <a:t>Jam </a:t>
            </a:r>
            <a:r>
              <a:rPr lang="en-ID" sz="2800" b="1" dirty="0" err="1" smtClean="0">
                <a:solidFill>
                  <a:srgbClr val="FF0066"/>
                </a:solidFill>
              </a:rPr>
              <a:t>dinding</a:t>
            </a:r>
            <a:endParaRPr lang="en-US" sz="2800" b="1" dirty="0">
              <a:solidFill>
                <a:srgbClr val="FF0066"/>
              </a:solidFill>
            </a:endParaRPr>
          </a:p>
        </p:txBody>
      </p:sp>
      <p:grpSp>
        <p:nvGrpSpPr>
          <p:cNvPr id="20" name="Group 4"/>
          <p:cNvGrpSpPr/>
          <p:nvPr/>
        </p:nvGrpSpPr>
        <p:grpSpPr>
          <a:xfrm>
            <a:off x="107504" y="254384"/>
            <a:ext cx="7153472" cy="661182"/>
            <a:chOff x="685800" y="1838738"/>
            <a:chExt cx="7473780" cy="6611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473780" cy="6611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61032" y="1921553"/>
              <a:ext cx="73584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800" b="1" dirty="0" err="1" smtClean="0">
                  <a:solidFill>
                    <a:srgbClr val="0070C0"/>
                  </a:solidFill>
                </a:rPr>
                <a:t>Berikut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contoh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benda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berbentuk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800" b="1" dirty="0" err="1" smtClean="0">
                  <a:solidFill>
                    <a:srgbClr val="0070C0"/>
                  </a:solidFill>
                </a:rPr>
                <a:t>lingkaran</a:t>
              </a:r>
              <a:r>
                <a:rPr lang="en-ID" sz="2800" b="1" dirty="0" smtClean="0">
                  <a:solidFill>
                    <a:srgbClr val="0070C0"/>
                  </a:solidFill>
                </a:rPr>
                <a:t>.</a:t>
              </a:r>
              <a:endParaRPr lang="en-US" sz="2800" b="1" dirty="0" smtClean="0">
                <a:solidFill>
                  <a:srgbClr val="0070C0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684246"/>
            <a:ext cx="1691417" cy="169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1073" y="1621471"/>
            <a:ext cx="1760529" cy="176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1874189"/>
            <a:ext cx="1944216" cy="1455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3154853" y="3542344"/>
            <a:ext cx="2591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Rambu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lalu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lintas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21696" y="3507854"/>
            <a:ext cx="259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800" b="1" dirty="0" err="1" smtClean="0">
                <a:solidFill>
                  <a:srgbClr val="FF0066"/>
                </a:solidFill>
              </a:rPr>
              <a:t>Tutup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gelas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2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5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847</Words>
  <Application>Microsoft Office PowerPoint</Application>
  <PresentationFormat>On-screen Show (16:9)</PresentationFormat>
  <Paragraphs>216</Paragraphs>
  <Slides>40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84</cp:revision>
  <dcterms:created xsi:type="dcterms:W3CDTF">2022-01-17T01:37:52Z</dcterms:created>
  <dcterms:modified xsi:type="dcterms:W3CDTF">2023-01-17T09:37:00Z</dcterms:modified>
</cp:coreProperties>
</file>