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CCFF"/>
    <a:srgbClr val="CCECFF"/>
    <a:srgbClr val="FFCC99"/>
    <a:srgbClr val="CCFF99"/>
    <a:srgbClr val="FFCCFF"/>
    <a:srgbClr val="FFCCCC"/>
    <a:srgbClr val="990099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18:37.80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18:45.6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18:57.42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19:18.85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D0D9A-D694-4570-8145-E49E96FBB4BE}" type="datetimeFigureOut">
              <a:rPr lang="en-ID" smtClean="0"/>
              <a:t>8/15/2022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04DC1-15CD-412A-B7DC-1148934FBB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647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4DC1-15CD-412A-B7DC-1148934FBB85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28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4DC1-15CD-412A-B7DC-1148934FBB85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607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customXml" Target="../ink/ink2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164727" y="1783077"/>
            <a:ext cx="4674473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9C011"/>
                </a:solidFill>
                <a:cs typeface="Arial" pitchFamily="34" charset="0"/>
              </a:rPr>
              <a:t>Pendidikan Pancasila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5417" y="2865879"/>
            <a:ext cx="207492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II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DED85F-C9EA-4A9B-910F-6B2982D7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0" y="863345"/>
            <a:ext cx="2324237" cy="31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69E4BA-2C33-4D0F-ABEE-D85E1BACE78B}"/>
              </a:ext>
            </a:extLst>
          </p:cNvPr>
          <p:cNvGrpSpPr/>
          <p:nvPr/>
        </p:nvGrpSpPr>
        <p:grpSpPr>
          <a:xfrm>
            <a:off x="381002" y="186635"/>
            <a:ext cx="4724398" cy="762829"/>
            <a:chOff x="381002" y="186635"/>
            <a:chExt cx="4724398" cy="7628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5783B9B-CB6E-4BC4-99A8-FF574961E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2" y="186635"/>
              <a:ext cx="4432208" cy="7628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2D1CF2D-1568-4998-A030-E754E1F28E11}"/>
                </a:ext>
              </a:extLst>
            </p:cNvPr>
            <p:cNvSpPr/>
            <p:nvPr/>
          </p:nvSpPr>
          <p:spPr>
            <a:xfrm>
              <a:off x="533400" y="209550"/>
              <a:ext cx="45720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Penerapan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Sila-Sila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Pancasila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530E3B-0788-461F-A7B1-4DD0D0A9BFCE}"/>
              </a:ext>
            </a:extLst>
          </p:cNvPr>
          <p:cNvSpPr txBox="1"/>
          <p:nvPr/>
        </p:nvSpPr>
        <p:spPr>
          <a:xfrm>
            <a:off x="381001" y="949464"/>
            <a:ext cx="556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Indonesia, Pancasila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bertindak</a:t>
            </a:r>
            <a:r>
              <a:rPr lang="en-US" sz="2400" dirty="0"/>
              <a:t>.</a:t>
            </a:r>
            <a:endParaRPr lang="en-ID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4894A13-FF4B-40E6-95EF-3B8FA54E8799}"/>
              </a:ext>
            </a:extLst>
          </p:cNvPr>
          <p:cNvGrpSpPr/>
          <p:nvPr/>
        </p:nvGrpSpPr>
        <p:grpSpPr>
          <a:xfrm>
            <a:off x="1417417" y="1875143"/>
            <a:ext cx="5592983" cy="2734014"/>
            <a:chOff x="1417417" y="1875143"/>
            <a:chExt cx="5592983" cy="27340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D824D55-2DEA-45B2-B148-46E8876C5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7417" y="1875143"/>
              <a:ext cx="5592983" cy="27340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6560B98-F36E-4A19-94C7-EAF1CC54117C}"/>
                </a:ext>
              </a:extLst>
            </p:cNvPr>
            <p:cNvSpPr txBox="1"/>
            <p:nvPr/>
          </p:nvSpPr>
          <p:spPr>
            <a:xfrm>
              <a:off x="2209800" y="2574488"/>
              <a:ext cx="36576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</a:rPr>
                <a:t>Oleh </a:t>
              </a:r>
              <a:r>
                <a:rPr lang="en-US" sz="2600" dirty="0" err="1">
                  <a:solidFill>
                    <a:schemeClr val="bg1"/>
                  </a:solidFill>
                </a:rPr>
                <a:t>karena</a:t>
              </a:r>
              <a:r>
                <a:rPr lang="en-US" sz="2600" dirty="0">
                  <a:solidFill>
                    <a:schemeClr val="bg1"/>
                  </a:solidFill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</a:rPr>
                <a:t>itu</a:t>
              </a:r>
              <a:r>
                <a:rPr lang="en-US" sz="2600" dirty="0">
                  <a:solidFill>
                    <a:schemeClr val="bg1"/>
                  </a:solidFill>
                </a:rPr>
                <a:t>, Tindakan </a:t>
              </a:r>
              <a:r>
                <a:rPr lang="en-US" sz="2600" dirty="0" err="1">
                  <a:solidFill>
                    <a:schemeClr val="bg1"/>
                  </a:solidFill>
                </a:rPr>
                <a:t>kita</a:t>
              </a:r>
              <a:r>
                <a:rPr lang="en-US" sz="2600" dirty="0">
                  <a:solidFill>
                    <a:schemeClr val="bg1"/>
                  </a:solidFill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</a:rPr>
                <a:t>harus</a:t>
              </a:r>
              <a:r>
                <a:rPr lang="en-US" sz="2600" dirty="0">
                  <a:solidFill>
                    <a:schemeClr val="bg1"/>
                  </a:solidFill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</a:rPr>
                <a:t>sesuai</a:t>
              </a:r>
              <a:r>
                <a:rPr lang="en-US" sz="2600" dirty="0">
                  <a:solidFill>
                    <a:schemeClr val="bg1"/>
                  </a:solidFill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</a:rPr>
                <a:t>dengan</a:t>
              </a:r>
              <a:r>
                <a:rPr lang="en-US" sz="2600" dirty="0">
                  <a:solidFill>
                    <a:schemeClr val="bg1"/>
                  </a:solidFill>
                </a:rPr>
                <a:t> Pancasila.</a:t>
              </a:r>
              <a:endParaRPr lang="en-ID" sz="2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A4BEBE-4A7D-4FCB-A920-55746426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8505" y="971550"/>
            <a:ext cx="1859695" cy="36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6FCBAD7-F836-44B3-974F-DD2188DBF983}"/>
              </a:ext>
            </a:extLst>
          </p:cNvPr>
          <p:cNvGrpSpPr/>
          <p:nvPr/>
        </p:nvGrpSpPr>
        <p:grpSpPr>
          <a:xfrm>
            <a:off x="152400" y="126236"/>
            <a:ext cx="5486400" cy="903111"/>
            <a:chOff x="152400" y="126236"/>
            <a:chExt cx="5486400" cy="9031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1371D18-A08B-44FF-BEF1-9C1E23303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26236"/>
              <a:ext cx="4419600" cy="90311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724BB7E-9F79-42C5-84AE-931D101C462D}"/>
                </a:ext>
              </a:extLst>
            </p:cNvPr>
            <p:cNvSpPr txBox="1"/>
            <p:nvPr/>
          </p:nvSpPr>
          <p:spPr>
            <a:xfrm>
              <a:off x="448456" y="361950"/>
              <a:ext cx="5190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Penerapan </a:t>
              </a:r>
              <a:r>
                <a:rPr lang="en-US" sz="2400" b="1" dirty="0" err="1"/>
                <a:t>Sila</a:t>
              </a:r>
              <a:r>
                <a:rPr lang="en-US" sz="2400" b="1" dirty="0"/>
                <a:t> Pertama </a:t>
              </a:r>
              <a:endParaRPr lang="en-ID" sz="2400" b="1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5014ED-E0F1-4D5E-B8FC-F3A9503A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95550"/>
            <a:ext cx="1428949" cy="19290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A334AA-FFC7-478D-9F1C-7DE39D7E024F}"/>
              </a:ext>
            </a:extLst>
          </p:cNvPr>
          <p:cNvSpPr/>
          <p:nvPr/>
        </p:nvSpPr>
        <p:spPr>
          <a:xfrm>
            <a:off x="381000" y="1078017"/>
            <a:ext cx="3198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“</a:t>
            </a:r>
            <a:r>
              <a:rPr lang="en-US" sz="2000" b="1" dirty="0" err="1"/>
              <a:t>Ketuhanan</a:t>
            </a:r>
            <a:r>
              <a:rPr lang="en-US" sz="2000" b="1" dirty="0"/>
              <a:t> Yang </a:t>
            </a:r>
            <a:r>
              <a:rPr lang="en-US" sz="2000" b="1" dirty="0" err="1"/>
              <a:t>Maha</a:t>
            </a:r>
            <a:r>
              <a:rPr lang="en-US" sz="2000" b="1" dirty="0"/>
              <a:t> </a:t>
            </a:r>
            <a:r>
              <a:rPr lang="en-US" sz="2000" b="1" dirty="0" err="1"/>
              <a:t>Esa</a:t>
            </a:r>
            <a:r>
              <a:rPr lang="en-US" sz="2000" b="1" dirty="0"/>
              <a:t>”</a:t>
            </a:r>
            <a:endParaRPr lang="id-ID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CB2B18-1957-4922-BD65-3EC5B18FC56F}"/>
              </a:ext>
            </a:extLst>
          </p:cNvPr>
          <p:cNvSpPr txBox="1"/>
          <p:nvPr/>
        </p:nvSpPr>
        <p:spPr>
          <a:xfrm>
            <a:off x="458881" y="1581150"/>
            <a:ext cx="3732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/>
              <a:t>Contoh penerapan sila pertama: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0809D2-740A-4B81-A649-C08331436BA4}"/>
              </a:ext>
            </a:extLst>
          </p:cNvPr>
          <p:cNvSpPr/>
          <p:nvPr/>
        </p:nvSpPr>
        <p:spPr>
          <a:xfrm>
            <a:off x="2667000" y="3524065"/>
            <a:ext cx="271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Mengecilkan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televisi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beribadah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167987-3090-40ED-8511-DCF7B1FC9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713" y="1029347"/>
            <a:ext cx="2717687" cy="23388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C2F1B6-5D10-4F34-B276-ED4EFCAEA863}"/>
              </a:ext>
            </a:extLst>
          </p:cNvPr>
          <p:cNvSpPr/>
          <p:nvPr/>
        </p:nvSpPr>
        <p:spPr>
          <a:xfrm>
            <a:off x="3606914" y="2151955"/>
            <a:ext cx="271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di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berpuasa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2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EE8F17-D807-4DFE-BBE3-A0D41CDB807D}"/>
              </a:ext>
            </a:extLst>
          </p:cNvPr>
          <p:cNvSpPr/>
          <p:nvPr/>
        </p:nvSpPr>
        <p:spPr>
          <a:xfrm>
            <a:off x="381000" y="107801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“</a:t>
            </a:r>
            <a:r>
              <a:rPr lang="en-US" sz="2000" b="1" dirty="0" err="1"/>
              <a:t>Keadilan</a:t>
            </a:r>
            <a:r>
              <a:rPr lang="en-US" sz="2000" b="1" dirty="0"/>
              <a:t> </a:t>
            </a:r>
            <a:r>
              <a:rPr lang="en-US" sz="2000" b="1" dirty="0" err="1"/>
              <a:t>sosial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seluruh </a:t>
            </a:r>
            <a:r>
              <a:rPr lang="en-US" sz="2000" b="1" dirty="0" err="1"/>
              <a:t>rakyat</a:t>
            </a:r>
            <a:r>
              <a:rPr lang="en-US" sz="2000" b="1" dirty="0"/>
              <a:t> Indonesia”</a:t>
            </a:r>
            <a:endParaRPr lang="id-ID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FCE001-F870-4896-894D-0579E339B95C}"/>
              </a:ext>
            </a:extLst>
          </p:cNvPr>
          <p:cNvSpPr txBox="1"/>
          <p:nvPr/>
        </p:nvSpPr>
        <p:spPr>
          <a:xfrm>
            <a:off x="458881" y="1596140"/>
            <a:ext cx="3427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/>
              <a:t>Contoh penerapan sila </a:t>
            </a:r>
            <a:r>
              <a:rPr lang="en-US" sz="2000" dirty="0" err="1"/>
              <a:t>kedua</a:t>
            </a:r>
            <a:r>
              <a:rPr lang="id-ID" sz="2000" dirty="0"/>
              <a:t>: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653A41C-412E-4CED-9845-37487A3DD243}"/>
              </a:ext>
            </a:extLst>
          </p:cNvPr>
          <p:cNvGrpSpPr/>
          <p:nvPr/>
        </p:nvGrpSpPr>
        <p:grpSpPr>
          <a:xfrm>
            <a:off x="304800" y="285751"/>
            <a:ext cx="5334000" cy="676026"/>
            <a:chOff x="304800" y="285751"/>
            <a:chExt cx="5334000" cy="676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7A444F6-5EEE-43FB-8591-1886753BD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85751"/>
              <a:ext cx="4267200" cy="6760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B899C70-A8D3-4524-BBBB-A710785A210D}"/>
                </a:ext>
              </a:extLst>
            </p:cNvPr>
            <p:cNvSpPr txBox="1"/>
            <p:nvPr/>
          </p:nvSpPr>
          <p:spPr>
            <a:xfrm>
              <a:off x="448456" y="361950"/>
              <a:ext cx="5190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Penerapan </a:t>
              </a:r>
              <a:r>
                <a:rPr lang="en-US" sz="2400" b="1" dirty="0" err="1"/>
                <a:t>Sila</a:t>
              </a:r>
              <a:r>
                <a:rPr lang="en-US" sz="2400" b="1" dirty="0"/>
                <a:t> Kedua </a:t>
              </a:r>
              <a:endParaRPr lang="en-ID" sz="2400" b="1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413378-3DAA-4FDB-A079-48D1A0CF6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341" y="1732529"/>
            <a:ext cx="3119798" cy="18213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E38660-5FAF-4895-B3CC-AC7EB9D3E283}"/>
              </a:ext>
            </a:extLst>
          </p:cNvPr>
          <p:cNvSpPr/>
          <p:nvPr/>
        </p:nvSpPr>
        <p:spPr>
          <a:xfrm>
            <a:off x="5740514" y="3714750"/>
            <a:ext cx="271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kamar</a:t>
            </a:r>
            <a:r>
              <a:rPr lang="en-US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6BE25B-F757-46E3-BC47-5AD25831F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54" y="2190750"/>
            <a:ext cx="2814934" cy="21788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4DFE531-55BC-43AF-BE20-B34B013261C7}"/>
              </a:ext>
            </a:extLst>
          </p:cNvPr>
          <p:cNvSpPr/>
          <p:nvPr/>
        </p:nvSpPr>
        <p:spPr>
          <a:xfrm>
            <a:off x="156146" y="2590621"/>
            <a:ext cx="2358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sumbangan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orang lain yang </a:t>
            </a:r>
            <a:r>
              <a:rPr lang="en-US" dirty="0" err="1"/>
              <a:t>membutuhkan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3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Endah\Buku Kurikulum 2021\ESPS\ESPS PPKN 2\brief dan gambar ilustrator\Bab 1 lengkap\gambar jadi\part 1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35" y="2528791"/>
            <a:ext cx="4568098" cy="22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Endah\Buku Kurikulum 2021\ESPS\ESPS PPKN 2\brief dan gambar ilustrator\Bab 1 lengkap\gambar jadi\part 1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82894"/>
            <a:ext cx="4567735" cy="25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92482A-172C-4BB0-9802-8CC0B6750A70}"/>
              </a:ext>
            </a:extLst>
          </p:cNvPr>
          <p:cNvSpPr/>
          <p:nvPr/>
        </p:nvSpPr>
        <p:spPr>
          <a:xfrm>
            <a:off x="381000" y="107801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“</a:t>
            </a:r>
            <a:r>
              <a:rPr lang="en-US" sz="2000" b="1" dirty="0" err="1"/>
              <a:t>Persatuan</a:t>
            </a:r>
            <a:r>
              <a:rPr lang="en-US" sz="2000" b="1" dirty="0"/>
              <a:t> Indonesia”</a:t>
            </a:r>
            <a:endParaRPr lang="id-ID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BF777A-B6CB-404F-9085-7EFAAC989712}"/>
              </a:ext>
            </a:extLst>
          </p:cNvPr>
          <p:cNvSpPr txBox="1"/>
          <p:nvPr/>
        </p:nvSpPr>
        <p:spPr>
          <a:xfrm>
            <a:off x="458881" y="1596140"/>
            <a:ext cx="3427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/>
              <a:t>Contoh penerapan sila </a:t>
            </a:r>
            <a:r>
              <a:rPr lang="en-US" sz="2000" dirty="0" err="1"/>
              <a:t>ketiga</a:t>
            </a:r>
            <a:r>
              <a:rPr lang="id-ID" sz="2000" dirty="0"/>
              <a:t>:</a:t>
            </a:r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9E7D625-A5D1-4F9F-85B3-BA44E141C876}"/>
              </a:ext>
            </a:extLst>
          </p:cNvPr>
          <p:cNvGrpSpPr/>
          <p:nvPr/>
        </p:nvGrpSpPr>
        <p:grpSpPr>
          <a:xfrm>
            <a:off x="304800" y="285750"/>
            <a:ext cx="5334000" cy="666843"/>
            <a:chOff x="304800" y="285750"/>
            <a:chExt cx="5334000" cy="6668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E7F11FC-E6E3-41B0-8C15-E6D8CD9CE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285750"/>
              <a:ext cx="4110535" cy="6668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C8E449E-3D54-4B43-97B0-AD48228891D9}"/>
                </a:ext>
              </a:extLst>
            </p:cNvPr>
            <p:cNvSpPr txBox="1"/>
            <p:nvPr/>
          </p:nvSpPr>
          <p:spPr>
            <a:xfrm>
              <a:off x="448456" y="361950"/>
              <a:ext cx="5190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Penerapan </a:t>
              </a:r>
              <a:r>
                <a:rPr lang="en-US" sz="2400" b="1" dirty="0" err="1"/>
                <a:t>Sila</a:t>
              </a:r>
              <a:r>
                <a:rPr lang="en-US" sz="2400" b="1" dirty="0"/>
                <a:t> </a:t>
              </a:r>
              <a:r>
                <a:rPr lang="en-US" sz="2400" b="1" dirty="0" err="1"/>
                <a:t>Ketiga</a:t>
              </a:r>
              <a:r>
                <a:rPr lang="en-US" sz="2400" b="1" dirty="0"/>
                <a:t> </a:t>
              </a:r>
              <a:endParaRPr lang="en-ID" sz="2400" b="1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8F923DB-A68D-4466-9709-258083318372}"/>
              </a:ext>
            </a:extLst>
          </p:cNvPr>
          <p:cNvSpPr/>
          <p:nvPr/>
        </p:nvSpPr>
        <p:spPr>
          <a:xfrm>
            <a:off x="327996" y="2123985"/>
            <a:ext cx="197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Menonton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pertunjukan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284104-7F9A-4819-B048-61F5AB075057}"/>
              </a:ext>
            </a:extLst>
          </p:cNvPr>
          <p:cNvSpPr/>
          <p:nvPr/>
        </p:nvSpPr>
        <p:spPr>
          <a:xfrm>
            <a:off x="4796335" y="1491174"/>
            <a:ext cx="271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dan </a:t>
            </a:r>
            <a:r>
              <a:rPr lang="en-US" dirty="0" err="1"/>
              <a:t>budayanya</a:t>
            </a:r>
            <a:r>
              <a:rPr lang="en-US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4BE04C-C7B5-4CB6-8AAC-EBBA96C28695}"/>
              </a:ext>
            </a:extLst>
          </p:cNvPr>
          <p:cNvGrpSpPr/>
          <p:nvPr/>
        </p:nvGrpSpPr>
        <p:grpSpPr>
          <a:xfrm>
            <a:off x="304800" y="239933"/>
            <a:ext cx="5334000" cy="731617"/>
            <a:chOff x="304800" y="239933"/>
            <a:chExt cx="5334000" cy="7316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D757AE58-2AC4-4F48-96A0-7AF63C98D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39933"/>
              <a:ext cx="4343400" cy="73161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2B6B97B-28A9-42A3-BC79-6E5D82DDC24A}"/>
                </a:ext>
              </a:extLst>
            </p:cNvPr>
            <p:cNvSpPr txBox="1"/>
            <p:nvPr/>
          </p:nvSpPr>
          <p:spPr>
            <a:xfrm>
              <a:off x="448456" y="361950"/>
              <a:ext cx="5190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Penerapan </a:t>
              </a:r>
              <a:r>
                <a:rPr lang="en-US" sz="2400" b="1" dirty="0" err="1"/>
                <a:t>Sila</a:t>
              </a:r>
              <a:r>
                <a:rPr lang="en-US" sz="2400" b="1" dirty="0"/>
                <a:t> Keempat </a:t>
              </a:r>
              <a:endParaRPr lang="en-ID" sz="2400" b="1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F7BF19-262F-4399-BF97-89C80AD0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99" y="2343150"/>
            <a:ext cx="2940139" cy="21149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C4EA74-DC71-4DD5-8E47-C866DD7F6AAE}"/>
              </a:ext>
            </a:extLst>
          </p:cNvPr>
          <p:cNvSpPr/>
          <p:nvPr/>
        </p:nvSpPr>
        <p:spPr>
          <a:xfrm>
            <a:off x="381000" y="97155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“</a:t>
            </a:r>
            <a:r>
              <a:rPr lang="en-US" sz="2000" b="1" dirty="0" err="1"/>
              <a:t>Kerakyatan</a:t>
            </a:r>
            <a:r>
              <a:rPr lang="en-US" sz="2000" b="1" dirty="0"/>
              <a:t> yang </a:t>
            </a:r>
            <a:r>
              <a:rPr lang="en-US" sz="2000" b="1" dirty="0" err="1"/>
              <a:t>dipimpin</a:t>
            </a:r>
            <a:r>
              <a:rPr lang="en-US" sz="2000" b="1" dirty="0"/>
              <a:t> oleh </a:t>
            </a:r>
            <a:r>
              <a:rPr lang="en-US" sz="2000" b="1" dirty="0" err="1"/>
              <a:t>hikmat</a:t>
            </a:r>
            <a:r>
              <a:rPr lang="en-US" sz="2000" b="1" dirty="0"/>
              <a:t> </a:t>
            </a:r>
            <a:r>
              <a:rPr lang="en-US" sz="2000" b="1" dirty="0" err="1"/>
              <a:t>kebijaksanaan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permusyawaratan</a:t>
            </a:r>
            <a:r>
              <a:rPr lang="en-US" sz="2000" b="1" dirty="0"/>
              <a:t>/</a:t>
            </a:r>
            <a:r>
              <a:rPr lang="en-US" sz="2000" b="1" dirty="0" err="1"/>
              <a:t>perwakilan</a:t>
            </a:r>
            <a:r>
              <a:rPr lang="en-US" sz="2000" b="1" dirty="0"/>
              <a:t>”</a:t>
            </a:r>
            <a:endParaRPr lang="id-ID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83AA43-8940-4B8B-AA63-D49432EB597F}"/>
              </a:ext>
            </a:extLst>
          </p:cNvPr>
          <p:cNvSpPr txBox="1"/>
          <p:nvPr/>
        </p:nvSpPr>
        <p:spPr>
          <a:xfrm>
            <a:off x="458881" y="1790640"/>
            <a:ext cx="365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/>
              <a:t>Contoh penerapan sila </a:t>
            </a:r>
            <a:r>
              <a:rPr lang="en-US" sz="2000" dirty="0" err="1"/>
              <a:t>keempat</a:t>
            </a:r>
            <a:r>
              <a:rPr lang="id-ID" sz="2000" dirty="0"/>
              <a:t>: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CF8353-1733-416A-BDA1-E1780EB6B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416880"/>
            <a:ext cx="3200400" cy="19223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CCACF2C-F302-432B-B72B-639DF4A316C9}"/>
              </a:ext>
            </a:extLst>
          </p:cNvPr>
          <p:cNvSpPr/>
          <p:nvPr/>
        </p:nvSpPr>
        <p:spPr>
          <a:xfrm>
            <a:off x="3657600" y="2638722"/>
            <a:ext cx="2057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Terbiasa</a:t>
            </a:r>
            <a:r>
              <a:rPr lang="en-US" dirty="0"/>
              <a:t> </a:t>
            </a:r>
            <a:r>
              <a:rPr lang="en-US" dirty="0" err="1"/>
              <a:t>bermusyawarah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di </a:t>
            </a:r>
            <a:r>
              <a:rPr lang="en-US" dirty="0" err="1"/>
              <a:t>manapun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9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273E3D4-F495-4C3B-A8EE-5CCC927920EC}"/>
              </a:ext>
            </a:extLst>
          </p:cNvPr>
          <p:cNvGrpSpPr/>
          <p:nvPr/>
        </p:nvGrpSpPr>
        <p:grpSpPr>
          <a:xfrm>
            <a:off x="304800" y="270760"/>
            <a:ext cx="4085594" cy="685800"/>
            <a:chOff x="304800" y="270760"/>
            <a:chExt cx="4085594" cy="685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4FA84FB7-FA33-425D-B2AA-593EB2769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70760"/>
              <a:ext cx="4085594" cy="685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DBBF336-962A-4458-BF25-768FDD424A99}"/>
                </a:ext>
              </a:extLst>
            </p:cNvPr>
            <p:cNvSpPr txBox="1"/>
            <p:nvPr/>
          </p:nvSpPr>
          <p:spPr>
            <a:xfrm>
              <a:off x="448456" y="361950"/>
              <a:ext cx="366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Penerapan </a:t>
              </a:r>
              <a:r>
                <a:rPr lang="en-US" sz="2400" b="1" dirty="0" err="1"/>
                <a:t>Sila</a:t>
              </a:r>
              <a:r>
                <a:rPr lang="en-US" sz="2400" b="1" dirty="0"/>
                <a:t> Kelima </a:t>
              </a:r>
              <a:endParaRPr lang="en-ID" sz="240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BCFC4C-79BB-4BF3-893B-19C20CBEB3BE}"/>
              </a:ext>
            </a:extLst>
          </p:cNvPr>
          <p:cNvSpPr txBox="1"/>
          <p:nvPr/>
        </p:nvSpPr>
        <p:spPr>
          <a:xfrm>
            <a:off x="458881" y="1581150"/>
            <a:ext cx="3655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000" dirty="0"/>
              <a:t>Contoh penerapan sila </a:t>
            </a:r>
            <a:r>
              <a:rPr lang="en-US" sz="2000" dirty="0" err="1"/>
              <a:t>kelima</a:t>
            </a:r>
            <a:r>
              <a:rPr lang="id-ID" sz="2000" dirty="0"/>
              <a:t>: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BDC45C-A003-4F3C-BD5A-C641613D48B3}"/>
              </a:ext>
            </a:extLst>
          </p:cNvPr>
          <p:cNvSpPr/>
          <p:nvPr/>
        </p:nvSpPr>
        <p:spPr>
          <a:xfrm>
            <a:off x="381000" y="107801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“</a:t>
            </a:r>
            <a:r>
              <a:rPr lang="en-US" sz="2000" b="1" dirty="0" err="1"/>
              <a:t>Keadilan</a:t>
            </a:r>
            <a:r>
              <a:rPr lang="en-US" sz="2000" b="1" dirty="0"/>
              <a:t> </a:t>
            </a:r>
            <a:r>
              <a:rPr lang="en-US" sz="2000" b="1" dirty="0" err="1"/>
              <a:t>sosial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seluruh </a:t>
            </a:r>
            <a:r>
              <a:rPr lang="en-US" sz="2000" b="1" dirty="0" err="1"/>
              <a:t>rakyat</a:t>
            </a:r>
            <a:r>
              <a:rPr lang="en-US" sz="2000" b="1" dirty="0"/>
              <a:t> Indonesia”</a:t>
            </a:r>
            <a:endParaRPr lang="id-ID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BF0828-D982-4F73-80D3-21BF8F7F8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951" y="2541457"/>
            <a:ext cx="2899231" cy="20299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F3C4F3-2512-48A8-8F1E-A9C6FB99B806}"/>
              </a:ext>
            </a:extLst>
          </p:cNvPr>
          <p:cNvSpPr/>
          <p:nvPr/>
        </p:nvSpPr>
        <p:spPr>
          <a:xfrm>
            <a:off x="5715000" y="1519595"/>
            <a:ext cx="271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Belajar</a:t>
            </a:r>
            <a:r>
              <a:rPr lang="en-US" dirty="0"/>
              <a:t> Bersama </a:t>
            </a:r>
            <a:r>
              <a:rPr lang="en-US" dirty="0" err="1"/>
              <a:t>kakak</a:t>
            </a:r>
            <a:r>
              <a:rPr lang="en-US" dirty="0"/>
              <a:t>/</a:t>
            </a:r>
            <a:r>
              <a:rPr lang="en-US" dirty="0" err="1"/>
              <a:t>adik</a:t>
            </a:r>
            <a:r>
              <a:rPr lang="en-US" dirty="0"/>
              <a:t> agar </a:t>
            </a:r>
            <a:r>
              <a:rPr lang="en-US" dirty="0" err="1"/>
              <a:t>berprestasi</a:t>
            </a:r>
            <a:r>
              <a:rPr lang="en-US" dirty="0"/>
              <a:t> di </a:t>
            </a:r>
            <a:r>
              <a:rPr lang="en-US" dirty="0" err="1"/>
              <a:t>sekolah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C726C0-0E5E-4F4E-ADA6-08A3476CF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038350"/>
            <a:ext cx="2557692" cy="25799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D9C0D7-576A-48CF-BC00-710F72898A04}"/>
              </a:ext>
            </a:extLst>
          </p:cNvPr>
          <p:cNvSpPr/>
          <p:nvPr/>
        </p:nvSpPr>
        <p:spPr>
          <a:xfrm>
            <a:off x="533400" y="3068419"/>
            <a:ext cx="197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Memuji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1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F9E26B-FFC2-464F-AE15-77BB17EF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2" y="186635"/>
            <a:ext cx="7157482" cy="762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C240AC-B345-4AB1-B250-E1046D7F3B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3"/>
          <a:stretch/>
        </p:blipFill>
        <p:spPr>
          <a:xfrm flipH="1">
            <a:off x="3741068" y="3006970"/>
            <a:ext cx="1592932" cy="189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C4A81D-04A5-4104-A974-24BBF672FC9B}"/>
              </a:ext>
            </a:extLst>
          </p:cNvPr>
          <p:cNvSpPr/>
          <p:nvPr/>
        </p:nvSpPr>
        <p:spPr>
          <a:xfrm>
            <a:off x="457200" y="209550"/>
            <a:ext cx="7081284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C. Gotong Royong dan Penerapannya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Sesuai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Pancasila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C2E59D-E726-489B-BE8D-4ACF32311BF3}"/>
              </a:ext>
            </a:extLst>
          </p:cNvPr>
          <p:cNvSpPr txBox="1"/>
          <p:nvPr/>
        </p:nvSpPr>
        <p:spPr>
          <a:xfrm>
            <a:off x="381000" y="97155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Gotong royong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nilai dari setiap </a:t>
            </a:r>
            <a:r>
              <a:rPr lang="en-US" sz="2000" dirty="0" err="1"/>
              <a:t>sila</a:t>
            </a:r>
            <a:r>
              <a:rPr lang="en-US" sz="2000" dirty="0"/>
              <a:t> Pancasila.</a:t>
            </a:r>
            <a:endParaRPr lang="en-ID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64053D7-5B9E-42B0-840F-062C1D8BB010}"/>
              </a:ext>
            </a:extLst>
          </p:cNvPr>
          <p:cNvSpPr/>
          <p:nvPr/>
        </p:nvSpPr>
        <p:spPr>
          <a:xfrm>
            <a:off x="304800" y="1733550"/>
            <a:ext cx="2514600" cy="1066800"/>
          </a:xfrm>
          <a:prstGeom prst="roundRect">
            <a:avLst/>
          </a:prstGeom>
          <a:noFill/>
          <a:ln w="31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kedua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didasari</a:t>
            </a:r>
            <a:r>
              <a:rPr lang="en-US" dirty="0">
                <a:solidFill>
                  <a:schemeClr val="tx1"/>
                </a:solidFill>
              </a:rPr>
              <a:t> oleh </a:t>
            </a:r>
            <a:r>
              <a:rPr lang="en-US" dirty="0" err="1">
                <a:solidFill>
                  <a:schemeClr val="tx1"/>
                </a:solidFill>
              </a:rPr>
              <a:t>nilai-nilai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kemanusiaan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7916082-A327-4C3A-8D49-E298A55A5B3B}"/>
              </a:ext>
            </a:extLst>
          </p:cNvPr>
          <p:cNvSpPr/>
          <p:nvPr/>
        </p:nvSpPr>
        <p:spPr>
          <a:xfrm>
            <a:off x="533400" y="3181350"/>
            <a:ext cx="2514600" cy="1066800"/>
          </a:xfrm>
          <a:prstGeom prst="roundRect">
            <a:avLst/>
          </a:prstGeom>
          <a:noFill/>
          <a:ln w="31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pertama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ibadah </a:t>
            </a:r>
            <a:r>
              <a:rPr lang="en-US" dirty="0" err="1">
                <a:solidFill>
                  <a:schemeClr val="tx1"/>
                </a:solidFill>
              </a:rPr>
              <a:t>kepada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Tuhan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DA14CD2-673F-433B-B553-5B80DD3C4947}"/>
              </a:ext>
            </a:extLst>
          </p:cNvPr>
          <p:cNvSpPr/>
          <p:nvPr/>
        </p:nvSpPr>
        <p:spPr>
          <a:xfrm>
            <a:off x="3200400" y="1504950"/>
            <a:ext cx="2743198" cy="1066800"/>
          </a:xfrm>
          <a:prstGeom prst="roundRect">
            <a:avLst/>
          </a:prstGeom>
          <a:noFill/>
          <a:ln w="31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ketiga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berjalan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tanpa</a:t>
            </a:r>
            <a:r>
              <a:rPr lang="en-US" dirty="0">
                <a:solidFill>
                  <a:schemeClr val="tx1"/>
                </a:solidFill>
              </a:rPr>
              <a:t> rasa </a:t>
            </a:r>
            <a:r>
              <a:rPr lang="en-US" dirty="0" err="1">
                <a:solidFill>
                  <a:schemeClr val="tx1"/>
                </a:solidFill>
              </a:rPr>
              <a:t>persatuan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97A1926-A577-48E7-B525-AE6E1ABEEA40}"/>
              </a:ext>
            </a:extLst>
          </p:cNvPr>
          <p:cNvSpPr/>
          <p:nvPr/>
        </p:nvSpPr>
        <p:spPr>
          <a:xfrm>
            <a:off x="6324600" y="1581150"/>
            <a:ext cx="2286000" cy="1241286"/>
          </a:xfrm>
          <a:prstGeom prst="roundRect">
            <a:avLst/>
          </a:prstGeom>
          <a:noFill/>
          <a:ln w="31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keempat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musyawarah</a:t>
            </a:r>
            <a:r>
              <a:rPr lang="en-US" dirty="0">
                <a:solidFill>
                  <a:schemeClr val="tx1"/>
                </a:solidFill>
              </a:rPr>
              <a:t> agar </a:t>
            </a:r>
            <a:r>
              <a:rPr lang="en-US" dirty="0" err="1">
                <a:solidFill>
                  <a:schemeClr val="tx1"/>
                </a:solidFill>
              </a:rPr>
              <a:t>efektif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6AB3658-E1CD-449B-9638-4FA174B826CC}"/>
              </a:ext>
            </a:extLst>
          </p:cNvPr>
          <p:cNvSpPr/>
          <p:nvPr/>
        </p:nvSpPr>
        <p:spPr>
          <a:xfrm>
            <a:off x="5943600" y="3181350"/>
            <a:ext cx="2514600" cy="1219200"/>
          </a:xfrm>
          <a:prstGeom prst="roundRect">
            <a:avLst/>
          </a:prstGeom>
          <a:noFill/>
          <a:ln w="31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kelima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tugas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D:\Endah\Video ABC\Video IPS 456\contoh\arrow-gdeb7f79dc_1280.png">
            <a:extLst>
              <a:ext uri="{FF2B5EF4-FFF2-40B4-BE49-F238E27FC236}">
                <a16:creationId xmlns:a16="http://schemas.microsoft.com/office/drawing/2014/main" xmlns="" id="{09A8AD17-D58A-4B28-A583-E7829F61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80" y="3436592"/>
            <a:ext cx="860490" cy="5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Endah\Video ABC\Video IPS 456\contoh\arrow-gdeb7f79dc_1280.png">
            <a:extLst>
              <a:ext uri="{FF2B5EF4-FFF2-40B4-BE49-F238E27FC236}">
                <a16:creationId xmlns:a16="http://schemas.microsoft.com/office/drawing/2014/main" xmlns="" id="{F878F168-5F7C-4C75-A54C-2E02F995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38791" y="3587389"/>
            <a:ext cx="860491" cy="58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Endah\Video ABC\Video IPS 456\contoh\arrow-gdeb7f79dc_1280.png">
            <a:extLst>
              <a:ext uri="{FF2B5EF4-FFF2-40B4-BE49-F238E27FC236}">
                <a16:creationId xmlns:a16="http://schemas.microsoft.com/office/drawing/2014/main" xmlns="" id="{98B1C0A5-4F32-4F4D-B182-0FBBA13A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67">
            <a:off x="2681436" y="2942446"/>
            <a:ext cx="1570309" cy="5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:\Endah\Video ABC\Video IPS 456\contoh\arrow-gdeb7f79dc_1280.png">
            <a:extLst>
              <a:ext uri="{FF2B5EF4-FFF2-40B4-BE49-F238E27FC236}">
                <a16:creationId xmlns:a16="http://schemas.microsoft.com/office/drawing/2014/main" xmlns="" id="{0B88A9EF-A04C-47B7-AB01-98BD8D7C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1683">
            <a:off x="5033205" y="2844935"/>
            <a:ext cx="1380952" cy="5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:\Endah\Video ABC\Video IPS 456\contoh\arrow-gdeb7f79dc_1280.png">
            <a:extLst>
              <a:ext uri="{FF2B5EF4-FFF2-40B4-BE49-F238E27FC236}">
                <a16:creationId xmlns:a16="http://schemas.microsoft.com/office/drawing/2014/main" xmlns="" id="{CD76BB24-2A17-42A4-BC19-8A4C13C7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7248" y="2611801"/>
            <a:ext cx="609601" cy="52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FC9BFD-E665-4A00-91AC-3B1E2EB2C0AA}"/>
              </a:ext>
            </a:extLst>
          </p:cNvPr>
          <p:cNvSpPr txBox="1"/>
          <p:nvPr/>
        </p:nvSpPr>
        <p:spPr>
          <a:xfrm>
            <a:off x="381000" y="102566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Gotong royong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yang </a:t>
            </a:r>
            <a:r>
              <a:rPr lang="en-US" sz="2000" dirty="0" err="1"/>
              <a:t>dilakukan</a:t>
            </a:r>
            <a:r>
              <a:rPr lang="en-US" sz="2000" dirty="0"/>
              <a:t> bersama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bersama.</a:t>
            </a:r>
            <a:endParaRPr lang="en-ID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CCF596D-9595-47D0-9872-AFAB0BC9E553}"/>
              </a:ext>
            </a:extLst>
          </p:cNvPr>
          <p:cNvGrpSpPr/>
          <p:nvPr/>
        </p:nvGrpSpPr>
        <p:grpSpPr>
          <a:xfrm>
            <a:off x="304800" y="242887"/>
            <a:ext cx="5486400" cy="728663"/>
            <a:chOff x="228600" y="2873257"/>
            <a:chExt cx="5486400" cy="7286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CCBAA45-68D0-4BBC-9301-AC2A2370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873257"/>
              <a:ext cx="5486400" cy="7286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53DDB68-14A9-478F-981E-E5BADE83CE1E}"/>
                </a:ext>
              </a:extLst>
            </p:cNvPr>
            <p:cNvSpPr txBox="1"/>
            <p:nvPr/>
          </p:nvSpPr>
          <p:spPr>
            <a:xfrm>
              <a:off x="410980" y="2952750"/>
              <a:ext cx="502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Gotong Royong di </a:t>
              </a:r>
              <a:r>
                <a:rPr lang="en-US" sz="2400" b="1" dirty="0" err="1"/>
                <a:t>Lingkungan</a:t>
              </a:r>
              <a:r>
                <a:rPr lang="en-US" sz="2400" b="1" dirty="0"/>
                <a:t> </a:t>
              </a:r>
              <a:r>
                <a:rPr lang="en-US" sz="2400" b="1" dirty="0" err="1"/>
                <a:t>Rumah</a:t>
              </a:r>
              <a:endParaRPr lang="en-ID" sz="2400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655BD7-D059-4061-A598-E78C0F7D416E}"/>
              </a:ext>
            </a:extLst>
          </p:cNvPr>
          <p:cNvSpPr txBox="1"/>
          <p:nvPr/>
        </p:nvSpPr>
        <p:spPr>
          <a:xfrm>
            <a:off x="3359822" y="2266950"/>
            <a:ext cx="24243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Macam-macam</a:t>
            </a:r>
            <a:r>
              <a:rPr lang="en-US" sz="2000" b="1" dirty="0"/>
              <a:t> gotong royong di </a:t>
            </a:r>
            <a:r>
              <a:rPr lang="en-US" sz="2000" b="1" dirty="0" err="1"/>
              <a:t>sekitar</a:t>
            </a:r>
            <a:r>
              <a:rPr lang="en-US" sz="2000" b="1" dirty="0"/>
              <a:t> </a:t>
            </a:r>
            <a:r>
              <a:rPr lang="en-US" sz="2000" b="1" dirty="0" err="1"/>
              <a:t>rumah</a:t>
            </a:r>
            <a:r>
              <a:rPr lang="id-ID" sz="2000" b="1" dirty="0"/>
              <a:t>:</a:t>
            </a:r>
            <a:endParaRPr lang="en-US" sz="2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C2C4EF-075A-405A-90AA-95DC058B8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85950"/>
            <a:ext cx="2424355" cy="18199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C25624-3EAC-4073-835C-8DB6FEFC6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799" y="1885950"/>
            <a:ext cx="2424355" cy="18265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DE3AAC7-AA8B-4BE4-B327-BA57E544E4E3}"/>
              </a:ext>
            </a:extLst>
          </p:cNvPr>
          <p:cNvSpPr/>
          <p:nvPr/>
        </p:nvSpPr>
        <p:spPr>
          <a:xfrm>
            <a:off x="5791200" y="3790950"/>
            <a:ext cx="2777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Gotong royong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membantu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warga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sekitar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60B1DF9-86F7-4306-9F65-BCDFD7D86CF2}"/>
              </a:ext>
            </a:extLst>
          </p:cNvPr>
          <p:cNvSpPr/>
          <p:nvPr/>
        </p:nvSpPr>
        <p:spPr>
          <a:xfrm>
            <a:off x="727648" y="3790950"/>
            <a:ext cx="2777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Gotong royong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kepentingan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bersama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6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660784-A3A8-43BC-B911-E2B3FE46FD1C}"/>
              </a:ext>
            </a:extLst>
          </p:cNvPr>
          <p:cNvGrpSpPr/>
          <p:nvPr/>
        </p:nvGrpSpPr>
        <p:grpSpPr>
          <a:xfrm>
            <a:off x="304800" y="209550"/>
            <a:ext cx="5638800" cy="772877"/>
            <a:chOff x="348521" y="1840634"/>
            <a:chExt cx="5638800" cy="7728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02B8602-229E-4D78-B365-7E9E42171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521" y="1840634"/>
              <a:ext cx="5638800" cy="77287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E4D5D28-AD6E-4959-BB22-EDADD35AC605}"/>
                </a:ext>
              </a:extLst>
            </p:cNvPr>
            <p:cNvSpPr txBox="1"/>
            <p:nvPr/>
          </p:nvSpPr>
          <p:spPr>
            <a:xfrm>
              <a:off x="533400" y="1962150"/>
              <a:ext cx="502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Gotong Royong di </a:t>
              </a:r>
              <a:r>
                <a:rPr lang="en-US" sz="2400" b="1" dirty="0" err="1"/>
                <a:t>Lingkungan</a:t>
              </a:r>
              <a:r>
                <a:rPr lang="en-US" sz="2400" b="1" dirty="0"/>
                <a:t> </a:t>
              </a:r>
              <a:r>
                <a:rPr lang="en-US" sz="2400" b="1" dirty="0" err="1"/>
                <a:t>Sekolah</a:t>
              </a:r>
              <a:endParaRPr lang="en-ID" sz="2400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ED3BD-6757-4738-BBA5-DBBCF0CD7945}"/>
              </a:ext>
            </a:extLst>
          </p:cNvPr>
          <p:cNvSpPr txBox="1"/>
          <p:nvPr/>
        </p:nvSpPr>
        <p:spPr>
          <a:xfrm>
            <a:off x="381000" y="102566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Gotong royong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terasa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ringan</a:t>
            </a:r>
            <a:r>
              <a:rPr lang="en-US" sz="2000" dirty="0"/>
              <a:t> dan </a:t>
            </a:r>
            <a:r>
              <a:rPr lang="en-US" sz="2000" dirty="0" err="1"/>
              <a:t>selesai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.</a:t>
            </a:r>
            <a:endParaRPr lang="en-ID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B12191-3999-450C-868F-5B69C622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57350"/>
            <a:ext cx="3685039" cy="2112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32C177-5B38-49F2-9445-ADF1DFFDE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33550"/>
            <a:ext cx="3276600" cy="20131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149BFD0-0A7D-42C3-B5DF-89F0204C4926}"/>
              </a:ext>
            </a:extLst>
          </p:cNvPr>
          <p:cNvSpPr/>
          <p:nvPr/>
        </p:nvSpPr>
        <p:spPr>
          <a:xfrm>
            <a:off x="762000" y="3714750"/>
            <a:ext cx="2819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sumbangan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yang </a:t>
            </a:r>
            <a:r>
              <a:rPr lang="en-US" dirty="0" err="1"/>
              <a:t>tertimpa</a:t>
            </a:r>
            <a:r>
              <a:rPr lang="en-US" dirty="0"/>
              <a:t> musibah.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A9B9A9-A24D-4AB9-8B52-3C757FD1F957}"/>
              </a:ext>
            </a:extLst>
          </p:cNvPr>
          <p:cNvSpPr/>
          <p:nvPr/>
        </p:nvSpPr>
        <p:spPr>
          <a:xfrm>
            <a:off x="5295900" y="3769668"/>
            <a:ext cx="2819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bakti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seluruh siswa.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368BDF-174F-4888-81E9-CBD047872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0389">
            <a:off x="3590809" y="1776787"/>
            <a:ext cx="1084809" cy="29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916616-B2F6-4DF1-BB5F-5760E2A2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124" y="772040"/>
            <a:ext cx="4359876" cy="4024500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3600000">
            <a:off x="3118103" y="1740269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04800" y="139064"/>
            <a:ext cx="4626963" cy="1518286"/>
            <a:chOff x="457199" y="-126500"/>
            <a:chExt cx="4626765" cy="1517772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9" y="375953"/>
              <a:ext cx="4626765" cy="101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ln w="0"/>
                  <a:latin typeface="+mj-lt"/>
                  <a:cs typeface="Arial" panose="020B0604020202020204" pitchFamily="34" charset="0"/>
                </a:rPr>
                <a:t>AYO, MENGENAL SIMBOL-SIMBOL PANCASILA</a:t>
              </a:r>
              <a:endParaRPr lang="id-ID" sz="3000" b="1" dirty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63433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BAB 1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7161" y="1663029"/>
            <a:ext cx="4626963" cy="2917722"/>
            <a:chOff x="157161" y="1733550"/>
            <a:chExt cx="4098027" cy="2652473"/>
          </a:xfrm>
        </p:grpSpPr>
        <p:sp>
          <p:nvSpPr>
            <p:cNvPr id="4" name="Rectangle 3"/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87548"/>
              <a:ext cx="4089483" cy="20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Mengidentifikasi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bunyi</a:t>
              </a:r>
              <a:r>
                <a:rPr lang="en-US" altLang="id-ID" dirty="0">
                  <a:latin typeface="+mj-lt"/>
                </a:rPr>
                <a:t> dan </a:t>
              </a:r>
              <a:r>
                <a:rPr lang="en-US" altLang="id-ID" dirty="0" err="1">
                  <a:latin typeface="+mj-lt"/>
                </a:rPr>
                <a:t>simbol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sila-sila</a:t>
              </a:r>
              <a:r>
                <a:rPr lang="en-US" altLang="id-ID" dirty="0">
                  <a:latin typeface="+mj-lt"/>
                </a:rPr>
                <a:t> Pancasila.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penerapan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sila-sila</a:t>
              </a:r>
              <a:r>
                <a:rPr lang="en-US" altLang="id-ID" sz="1800" dirty="0">
                  <a:latin typeface="+mj-lt"/>
                </a:rPr>
                <a:t> Pancasila di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lingkungan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rumah</a:t>
              </a:r>
              <a:r>
                <a:rPr lang="en-US" altLang="id-ID" dirty="0">
                  <a:latin typeface="+mj-lt"/>
                </a:rPr>
                <a:t> dan di </a:t>
              </a:r>
              <a:r>
                <a:rPr lang="en-US" altLang="id-ID" dirty="0" err="1">
                  <a:latin typeface="+mj-lt"/>
                </a:rPr>
                <a:t>sekolah</a:t>
              </a:r>
              <a:r>
                <a:rPr lang="en-US" altLang="id-ID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Menerapkan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 smtClean="0">
                  <a:latin typeface="+mj-lt"/>
                </a:rPr>
                <a:t>sila-sila</a:t>
              </a:r>
              <a:r>
                <a:rPr lang="en-US" altLang="id-ID" sz="1800" dirty="0" smtClean="0">
                  <a:latin typeface="+mj-lt"/>
                </a:rPr>
                <a:t> </a:t>
              </a:r>
              <a:r>
                <a:rPr lang="en-US" altLang="id-ID" sz="1800" dirty="0">
                  <a:latin typeface="+mj-lt"/>
                </a:rPr>
                <a:t>Pancasila </a:t>
              </a:r>
              <a:r>
                <a:rPr lang="en-US" altLang="id-ID" sz="1800" dirty="0" err="1">
                  <a:latin typeface="+mj-lt"/>
                </a:rPr>
                <a:t>dalam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kehidupan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sehari-hari</a:t>
              </a:r>
              <a:r>
                <a:rPr lang="en-US" altLang="id-ID" sz="18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Menerapkan</a:t>
              </a:r>
              <a:r>
                <a:rPr lang="en-US" altLang="id-ID" dirty="0">
                  <a:latin typeface="+mj-lt"/>
                </a:rPr>
                <a:t> gotong royong </a:t>
              </a:r>
              <a:r>
                <a:rPr lang="en-US" altLang="id-ID" dirty="0" err="1">
                  <a:latin typeface="+mj-lt"/>
                </a:rPr>
                <a:t>dalam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kehidupan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sehari-hari</a:t>
              </a:r>
              <a:r>
                <a:rPr lang="en-US" altLang="id-ID" dirty="0">
                  <a:latin typeface="+mj-lt"/>
                </a:rPr>
                <a:t>.</a:t>
              </a:r>
              <a:endParaRPr lang="en-US" altLang="id-ID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0174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Endah\Buku Kurikulum 2021\ESPS\ESPS PPKn 1\editor\sett 3\Bab 1\garuda pancasila fix.jpeg">
            <a:extLst>
              <a:ext uri="{FF2B5EF4-FFF2-40B4-BE49-F238E27FC236}">
                <a16:creationId xmlns:a16="http://schemas.microsoft.com/office/drawing/2014/main" xmlns="" id="{FFEA53F9-569A-4FEA-8BCB-20570878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52550"/>
            <a:ext cx="3558998" cy="32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4AE2C58-2DD6-4066-842C-C25EB7B129A1}"/>
              </a:ext>
            </a:extLst>
          </p:cNvPr>
          <p:cNvGrpSpPr/>
          <p:nvPr/>
        </p:nvGrpSpPr>
        <p:grpSpPr>
          <a:xfrm>
            <a:off x="228600" y="186635"/>
            <a:ext cx="5562600" cy="762829"/>
            <a:chOff x="228600" y="186635"/>
            <a:chExt cx="5562600" cy="7628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492E5A2-E21F-47AE-9F7F-95A5757E6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2" y="186635"/>
              <a:ext cx="5257798" cy="76282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8600" y="209550"/>
              <a:ext cx="5562600" cy="47827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Bunyi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dan Simbol Sila-Sila Pancasila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1192D-EB3F-4D11-BB96-5107B408611C}"/>
              </a:ext>
            </a:extLst>
          </p:cNvPr>
          <p:cNvSpPr txBox="1"/>
          <p:nvPr/>
        </p:nvSpPr>
        <p:spPr>
          <a:xfrm>
            <a:off x="381000" y="89535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Pancasila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negara </a:t>
            </a:r>
            <a:r>
              <a:rPr lang="en-US" sz="2000" dirty="0" err="1"/>
              <a:t>kita</a:t>
            </a:r>
            <a:r>
              <a:rPr lang="en-US" sz="2000" dirty="0"/>
              <a:t> yang </a:t>
            </a:r>
            <a:r>
              <a:rPr lang="en-US" sz="2000" dirty="0" err="1"/>
              <a:t>berarti</a:t>
            </a:r>
            <a:r>
              <a:rPr lang="en-US" sz="2000" dirty="0"/>
              <a:t> ‘lima </a:t>
            </a:r>
            <a:r>
              <a:rPr lang="en-US" sz="2000" dirty="0" err="1"/>
              <a:t>dasar</a:t>
            </a:r>
            <a:r>
              <a:rPr lang="en-US" sz="2000" dirty="0"/>
              <a:t>’.</a:t>
            </a:r>
            <a:endParaRPr lang="en-ID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5F6CAC0-72C3-48C7-8701-3999E750AFB3}"/>
              </a:ext>
            </a:extLst>
          </p:cNvPr>
          <p:cNvGrpSpPr/>
          <p:nvPr/>
        </p:nvGrpSpPr>
        <p:grpSpPr>
          <a:xfrm>
            <a:off x="533400" y="1643804"/>
            <a:ext cx="4549598" cy="2761136"/>
            <a:chOff x="533400" y="1643804"/>
            <a:chExt cx="4549598" cy="2761136"/>
          </a:xfrm>
        </p:grpSpPr>
        <p:sp>
          <p:nvSpPr>
            <p:cNvPr id="3" name="Rectangle: Diagonal Corners Rounded 2">
              <a:extLst>
                <a:ext uri="{FF2B5EF4-FFF2-40B4-BE49-F238E27FC236}">
                  <a16:creationId xmlns:a16="http://schemas.microsoft.com/office/drawing/2014/main" xmlns="" id="{F0E583B4-F962-4877-9DA6-658084A1B5AA}"/>
                </a:ext>
              </a:extLst>
            </p:cNvPr>
            <p:cNvSpPr/>
            <p:nvPr/>
          </p:nvSpPr>
          <p:spPr>
            <a:xfrm>
              <a:off x="533400" y="1643804"/>
              <a:ext cx="4549598" cy="2761136"/>
            </a:xfrm>
            <a:prstGeom prst="round2DiagRect">
              <a:avLst/>
            </a:prstGeom>
            <a:gradFill flip="none"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D27CDE-CBBF-4A57-AD7A-1353140A029D}"/>
                </a:ext>
              </a:extLst>
            </p:cNvPr>
            <p:cNvSpPr txBox="1"/>
            <p:nvPr/>
          </p:nvSpPr>
          <p:spPr>
            <a:xfrm>
              <a:off x="685800" y="1708249"/>
              <a:ext cx="4267200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Pancasila</a:t>
              </a:r>
            </a:p>
            <a:p>
              <a:pPr marL="342900" indent="-342900">
                <a:buAutoNum type="arabicPeriod"/>
              </a:pPr>
              <a:r>
                <a:rPr lang="en-US" dirty="0" err="1"/>
                <a:t>Ketuhanan</a:t>
              </a:r>
              <a:r>
                <a:rPr lang="en-US" dirty="0"/>
                <a:t> Yang </a:t>
              </a:r>
              <a:r>
                <a:rPr lang="en-US" dirty="0" err="1"/>
                <a:t>Maha</a:t>
              </a:r>
              <a:r>
                <a:rPr lang="en-US" dirty="0"/>
                <a:t> </a:t>
              </a:r>
              <a:r>
                <a:rPr lang="en-US" dirty="0" err="1"/>
                <a:t>Esa</a:t>
              </a:r>
              <a:r>
                <a:rPr lang="en-US" dirty="0"/>
                <a:t>.</a:t>
              </a:r>
            </a:p>
            <a:p>
              <a:pPr marL="342900" indent="-342900">
                <a:buAutoNum type="arabicPeriod"/>
              </a:pPr>
              <a:r>
                <a:rPr lang="en-US" dirty="0" err="1"/>
                <a:t>Kemanusiaan</a:t>
              </a:r>
              <a:r>
                <a:rPr lang="en-US" dirty="0"/>
                <a:t> yang </a:t>
              </a:r>
              <a:r>
                <a:rPr lang="en-US" dirty="0" err="1"/>
                <a:t>adil</a:t>
              </a:r>
              <a:r>
                <a:rPr lang="en-US" dirty="0"/>
                <a:t> dan </a:t>
              </a:r>
              <a:r>
                <a:rPr lang="en-US" dirty="0" err="1"/>
                <a:t>beradab</a:t>
              </a:r>
              <a:r>
                <a:rPr lang="en-US" dirty="0"/>
                <a:t>.</a:t>
              </a:r>
            </a:p>
            <a:p>
              <a:pPr marL="342900" indent="-342900">
                <a:buAutoNum type="arabicPeriod"/>
              </a:pPr>
              <a:r>
                <a:rPr lang="en-US" dirty="0" err="1"/>
                <a:t>Persatuan</a:t>
              </a:r>
              <a:r>
                <a:rPr lang="en-US" dirty="0"/>
                <a:t> Indonesia.</a:t>
              </a:r>
            </a:p>
            <a:p>
              <a:pPr marL="342900" indent="-342900">
                <a:buAutoNum type="arabicPeriod"/>
              </a:pPr>
              <a:r>
                <a:rPr lang="en-US" dirty="0" err="1"/>
                <a:t>Kerakyatan</a:t>
              </a:r>
              <a:r>
                <a:rPr lang="en-US" dirty="0"/>
                <a:t> yang </a:t>
              </a:r>
              <a:r>
                <a:rPr lang="en-US" dirty="0" err="1"/>
                <a:t>dipimpin</a:t>
              </a:r>
              <a:r>
                <a:rPr lang="en-US" dirty="0"/>
                <a:t> oleh </a:t>
              </a:r>
              <a:r>
                <a:rPr lang="en-US" dirty="0" err="1"/>
                <a:t>hikmat</a:t>
              </a:r>
              <a:r>
                <a:rPr lang="en-US" dirty="0"/>
                <a:t> </a:t>
              </a:r>
              <a:r>
                <a:rPr lang="en-US" dirty="0" err="1"/>
                <a:t>kebijaksanaan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permusyawaratan</a:t>
              </a:r>
              <a:r>
                <a:rPr lang="en-US" dirty="0"/>
                <a:t>/</a:t>
              </a:r>
              <a:r>
                <a:rPr lang="en-US" dirty="0" err="1"/>
                <a:t>perwakilan</a:t>
              </a:r>
              <a:r>
                <a:rPr lang="en-US" dirty="0"/>
                <a:t>.</a:t>
              </a:r>
            </a:p>
            <a:p>
              <a:pPr marL="342900" indent="-342900">
                <a:buAutoNum type="arabicPeriod"/>
              </a:pPr>
              <a:r>
                <a:rPr lang="en-ID" dirty="0" err="1"/>
                <a:t>Keadilan</a:t>
              </a:r>
              <a:r>
                <a:rPr lang="en-ID" dirty="0"/>
                <a:t> </a:t>
              </a:r>
              <a:r>
                <a:rPr lang="en-ID" dirty="0" err="1"/>
                <a:t>sosial</a:t>
              </a:r>
              <a:r>
                <a:rPr lang="en-ID" dirty="0"/>
                <a:t> </a:t>
              </a:r>
              <a:r>
                <a:rPr lang="en-ID" dirty="0" err="1"/>
                <a:t>bagi</a:t>
              </a:r>
              <a:r>
                <a:rPr lang="en-ID" dirty="0"/>
                <a:t> </a:t>
              </a:r>
              <a:r>
                <a:rPr lang="en-ID" dirty="0" err="1"/>
                <a:t>seluruh</a:t>
              </a:r>
              <a:r>
                <a:rPr lang="en-ID" dirty="0"/>
                <a:t> </a:t>
              </a:r>
              <a:r>
                <a:rPr lang="en-ID" dirty="0" err="1"/>
                <a:t>rakyat</a:t>
              </a:r>
              <a:r>
                <a:rPr lang="en-ID" dirty="0"/>
                <a:t> Indonesia.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Endah\Buku Kurikulum 2021\ESPS\ESPS PPKn 1\editor\sett 3\Bab 1\perisai pancasila fix.jpeg">
            <a:extLst>
              <a:ext uri="{FF2B5EF4-FFF2-40B4-BE49-F238E27FC236}">
                <a16:creationId xmlns:a16="http://schemas.microsoft.com/office/drawing/2014/main" xmlns="" id="{23F52279-72FA-41C7-B9B5-7D1CCC670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47750"/>
            <a:ext cx="2193146" cy="22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7407BF-C664-4C53-AD0D-882DDB22488F}"/>
              </a:ext>
            </a:extLst>
          </p:cNvPr>
          <p:cNvSpPr txBox="1"/>
          <p:nvPr/>
        </p:nvSpPr>
        <p:spPr>
          <a:xfrm>
            <a:off x="277150" y="209550"/>
            <a:ext cx="680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Simbol </a:t>
            </a:r>
            <a:r>
              <a:rPr lang="en-US" sz="2000" dirty="0" err="1"/>
              <a:t>sila</a:t>
            </a:r>
            <a:r>
              <a:rPr lang="en-US" sz="2000" dirty="0"/>
              <a:t> Pancasila </a:t>
            </a:r>
            <a:r>
              <a:rPr lang="en-US" sz="2000" dirty="0" err="1"/>
              <a:t>terdapat</a:t>
            </a:r>
            <a:r>
              <a:rPr lang="en-US" sz="2000" dirty="0"/>
              <a:t> pada </a:t>
            </a:r>
            <a:r>
              <a:rPr lang="en-US" sz="2000" dirty="0" err="1"/>
              <a:t>perisai</a:t>
            </a:r>
            <a:r>
              <a:rPr lang="en-US" sz="2000" dirty="0"/>
              <a:t> yang </a:t>
            </a:r>
            <a:r>
              <a:rPr lang="en-US" sz="2000" dirty="0" err="1"/>
              <a:t>terletak</a:t>
            </a:r>
            <a:r>
              <a:rPr lang="en-US" sz="2000" dirty="0"/>
              <a:t> di dada Garuda Pancasila.</a:t>
            </a:r>
            <a:endParaRPr lang="en-ID" sz="2000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F9432C-3C42-4E24-B409-DABC63A5572F}"/>
                  </a:ext>
                </a:extLst>
              </p14:cNvPr>
              <p14:cNvContentPartPr/>
              <p14:nvPr/>
            </p14:nvContentPartPr>
            <p14:xfrm>
              <a:off x="1004158" y="-359923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A7F9432C-3C42-4E24-B409-DABC63A557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158" y="-46792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0A1588-E85C-443E-BFFB-95C2AD6F8D82}"/>
                  </a:ext>
                </a:extLst>
              </p14:cNvPr>
              <p14:cNvContentPartPr/>
              <p14:nvPr/>
            </p14:nvContentPartPr>
            <p14:xfrm>
              <a:off x="1078678" y="-389803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50A1588-E85C-443E-BFFB-95C2AD6F8D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1038" y="-49780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A0EFC3-9F81-4457-AE97-D43D4A55F05E}"/>
                  </a:ext>
                </a:extLst>
              </p14:cNvPr>
              <p14:cNvContentPartPr/>
              <p14:nvPr/>
            </p14:nvContentPartPr>
            <p14:xfrm>
              <a:off x="5411278" y="5905517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2A0EFC3-9F81-4457-AE97-D43D4A55F0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3278" y="579787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DAE8587-15A0-4499-9EB7-45F6132D8428}"/>
                  </a:ext>
                </a:extLst>
              </p14:cNvPr>
              <p14:cNvContentPartPr/>
              <p14:nvPr/>
            </p14:nvContentPartPr>
            <p14:xfrm>
              <a:off x="3582478" y="3582077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8DAE8587-15A0-4499-9EB7-45F6132D84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4478" y="3474437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DE35CB3-4C60-480A-A141-537E4308B55A}"/>
              </a:ext>
            </a:extLst>
          </p:cNvPr>
          <p:cNvSpPr/>
          <p:nvPr/>
        </p:nvSpPr>
        <p:spPr>
          <a:xfrm>
            <a:off x="6096000" y="2647950"/>
            <a:ext cx="2193146" cy="9144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Sila Kedua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Simbol: Tali rantai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1DCCF4F-9C91-4DE7-82C8-E3F1B89F265F}"/>
              </a:ext>
            </a:extLst>
          </p:cNvPr>
          <p:cNvSpPr/>
          <p:nvPr/>
        </p:nvSpPr>
        <p:spPr>
          <a:xfrm>
            <a:off x="6096000" y="1047750"/>
            <a:ext cx="2193146" cy="9144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Sila </a:t>
            </a:r>
            <a:r>
              <a:rPr lang="en-US" b="1" dirty="0" err="1">
                <a:solidFill>
                  <a:schemeClr val="tx1"/>
                </a:solidFill>
              </a:rPr>
              <a:t>Ketiga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Simbol: </a:t>
            </a:r>
            <a:r>
              <a:rPr lang="en-US" dirty="0" err="1">
                <a:solidFill>
                  <a:schemeClr val="tx1"/>
                </a:solidFill>
              </a:rPr>
              <a:t>Pohon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beringin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3E180D6-EDF8-4A08-8DDA-1DC1DD633C0A}"/>
              </a:ext>
            </a:extLst>
          </p:cNvPr>
          <p:cNvSpPr/>
          <p:nvPr/>
        </p:nvSpPr>
        <p:spPr>
          <a:xfrm>
            <a:off x="548094" y="2647950"/>
            <a:ext cx="2193146" cy="9144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Sila Kelima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Simbol: </a:t>
            </a:r>
            <a:r>
              <a:rPr lang="en-US" dirty="0" err="1">
                <a:solidFill>
                  <a:schemeClr val="tx1"/>
                </a:solidFill>
              </a:rPr>
              <a:t>Kapas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padi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0061D8F-C8BD-4486-B372-F222D5B9D801}"/>
              </a:ext>
            </a:extLst>
          </p:cNvPr>
          <p:cNvSpPr/>
          <p:nvPr/>
        </p:nvSpPr>
        <p:spPr>
          <a:xfrm>
            <a:off x="3276600" y="3562350"/>
            <a:ext cx="2193146" cy="9144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Sila Pertama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Simbol: Bintang </a:t>
            </a:r>
            <a:r>
              <a:rPr lang="en-US" dirty="0" err="1">
                <a:solidFill>
                  <a:schemeClr val="tx1"/>
                </a:solidFill>
              </a:rPr>
              <a:t>emas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82486F2-DB03-4C75-976D-929BBADFC4EF}"/>
              </a:ext>
            </a:extLst>
          </p:cNvPr>
          <p:cNvSpPr/>
          <p:nvPr/>
        </p:nvSpPr>
        <p:spPr>
          <a:xfrm>
            <a:off x="498369" y="1047750"/>
            <a:ext cx="2193146" cy="9144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Sila Keempat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Simbol: </a:t>
            </a:r>
            <a:r>
              <a:rPr lang="en-US" dirty="0" err="1">
                <a:solidFill>
                  <a:schemeClr val="tx1"/>
                </a:solidFill>
              </a:rPr>
              <a:t>Kepala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banteng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5E1A9C-A0E8-4F64-9B34-76CEE2C864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28" y="2563006"/>
            <a:ext cx="499672" cy="999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19F202-6F91-4FD9-BB8C-7A78A19A6E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2720">
            <a:off x="5518915" y="2370482"/>
            <a:ext cx="464266" cy="928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BA04079-3824-4094-93A2-ACC3D67B54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9200">
            <a:off x="5574787" y="1126388"/>
            <a:ext cx="338573" cy="6771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C443522-4EFD-4C6E-9BCC-B295194301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7190">
            <a:off x="2905406" y="1324785"/>
            <a:ext cx="292496" cy="584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1A1869-4421-4DF6-9331-505556099D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4767">
            <a:off x="2929495" y="2606084"/>
            <a:ext cx="420929" cy="84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6" grpId="0" animBg="1"/>
      <p:bldP spid="17" grpId="0" animBg="1"/>
      <p:bldP spid="1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483A28-B499-4AD3-9F2F-A551A1ED514B}"/>
              </a:ext>
            </a:extLst>
          </p:cNvPr>
          <p:cNvGrpSpPr/>
          <p:nvPr/>
        </p:nvGrpSpPr>
        <p:grpSpPr>
          <a:xfrm>
            <a:off x="228600" y="305485"/>
            <a:ext cx="6324600" cy="678357"/>
            <a:chOff x="228600" y="305485"/>
            <a:chExt cx="6324600" cy="6783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1F3A097-FF89-416F-90E9-7D4CEEBE7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305485"/>
              <a:ext cx="6324600" cy="67835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41C10B8-AEE3-4560-A845-C8A2B09D7D16}"/>
                </a:ext>
              </a:extLst>
            </p:cNvPr>
            <p:cNvSpPr txBox="1"/>
            <p:nvPr/>
          </p:nvSpPr>
          <p:spPr>
            <a:xfrm>
              <a:off x="448456" y="361950"/>
              <a:ext cx="5190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Makna Simbol Sila Pertama Pancasila</a:t>
              </a:r>
              <a:endParaRPr lang="en-ID" sz="2400" b="1" dirty="0"/>
            </a:p>
          </p:txBody>
        </p:sp>
      </p:grpSp>
      <p:pic>
        <p:nvPicPr>
          <p:cNvPr id="5" name="Picture 2" descr="D:\Endah\Buku Kurikulum 2021\ESPS\ESPS PPKn 1\editor\Editing\Bab 1\part 1\3a bintang.png">
            <a:extLst>
              <a:ext uri="{FF2B5EF4-FFF2-40B4-BE49-F238E27FC236}">
                <a16:creationId xmlns:a16="http://schemas.microsoft.com/office/drawing/2014/main" xmlns="" id="{B4958A20-D141-4C70-84A5-122365D7C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581150"/>
            <a:ext cx="1960126" cy="18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6E6712-2B2E-4750-8EB0-361EA980B533}"/>
              </a:ext>
            </a:extLst>
          </p:cNvPr>
          <p:cNvSpPr txBox="1"/>
          <p:nvPr/>
        </p:nvSpPr>
        <p:spPr>
          <a:xfrm>
            <a:off x="2743200" y="1047750"/>
            <a:ext cx="322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Bintang </a:t>
            </a:r>
            <a:r>
              <a:rPr lang="en-US" sz="2000" b="1" dirty="0" err="1"/>
              <a:t>emas</a:t>
            </a:r>
            <a:endParaRPr lang="en-ID" sz="20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3886671-9F80-4FDB-98C5-BF03B86A34D7}"/>
              </a:ext>
            </a:extLst>
          </p:cNvPr>
          <p:cNvGrpSpPr/>
          <p:nvPr/>
        </p:nvGrpSpPr>
        <p:grpSpPr>
          <a:xfrm>
            <a:off x="609600" y="1809750"/>
            <a:ext cx="3352800" cy="1627886"/>
            <a:chOff x="609600" y="1885950"/>
            <a:chExt cx="3352800" cy="162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D844E6B-8085-412F-9C72-4623B1A13508}"/>
                </a:ext>
              </a:extLst>
            </p:cNvPr>
            <p:cNvSpPr txBox="1"/>
            <p:nvPr/>
          </p:nvSpPr>
          <p:spPr>
            <a:xfrm>
              <a:off x="609600" y="188595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C00"/>
                  </a:solidFill>
                </a:rPr>
                <a:t>Bintang </a:t>
              </a:r>
              <a:r>
                <a:rPr lang="en-US" b="1" dirty="0" err="1">
                  <a:solidFill>
                    <a:srgbClr val="FFCC00"/>
                  </a:solidFill>
                </a:rPr>
                <a:t>berwarna</a:t>
              </a:r>
              <a:r>
                <a:rPr lang="en-US" b="1" dirty="0">
                  <a:solidFill>
                    <a:srgbClr val="FFCC00"/>
                  </a:solidFill>
                </a:rPr>
                <a:t> </a:t>
              </a:r>
              <a:r>
                <a:rPr lang="en-US" b="1" dirty="0" err="1">
                  <a:solidFill>
                    <a:srgbClr val="FFCC00"/>
                  </a:solidFill>
                </a:rPr>
                <a:t>kuning</a:t>
              </a:r>
              <a:r>
                <a:rPr lang="en-US" b="1" dirty="0">
                  <a:solidFill>
                    <a:srgbClr val="FFCC00"/>
                  </a:solidFill>
                </a:rPr>
                <a:t> </a:t>
              </a:r>
              <a:r>
                <a:rPr lang="en-US" b="1" dirty="0" err="1">
                  <a:solidFill>
                    <a:srgbClr val="FFCC00"/>
                  </a:solidFill>
                </a:rPr>
                <a:t>keemasan</a:t>
              </a:r>
              <a:endParaRPr lang="en-ID" b="1" dirty="0">
                <a:solidFill>
                  <a:srgbClr val="FFCC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200E2B4-05CA-4A84-AFCC-0D47818714F8}"/>
                </a:ext>
              </a:extLst>
            </p:cNvPr>
            <p:cNvSpPr txBox="1"/>
            <p:nvPr/>
          </p:nvSpPr>
          <p:spPr>
            <a:xfrm>
              <a:off x="609600" y="2590506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cahaya</a:t>
              </a:r>
              <a:r>
                <a:rPr lang="en-US" dirty="0"/>
                <a:t> </a:t>
              </a:r>
              <a:r>
                <a:rPr lang="en-US" dirty="0" err="1"/>
                <a:t>Tuhan</a:t>
              </a:r>
              <a:r>
                <a:rPr lang="en-US" dirty="0"/>
                <a:t> </a:t>
              </a:r>
              <a:r>
                <a:rPr lang="en-US" dirty="0" err="1"/>
                <a:t>sebagai</a:t>
              </a:r>
              <a:r>
                <a:rPr lang="en-US" dirty="0"/>
                <a:t> </a:t>
              </a:r>
              <a:r>
                <a:rPr lang="en-US" dirty="0" err="1"/>
                <a:t>cahaya</a:t>
              </a:r>
              <a:r>
                <a:rPr lang="en-US" dirty="0"/>
                <a:t> </a:t>
              </a:r>
              <a:r>
                <a:rPr lang="en-US" dirty="0" err="1"/>
                <a:t>bagi</a:t>
              </a:r>
              <a:r>
                <a:rPr lang="en-US" dirty="0"/>
                <a:t> </a:t>
              </a:r>
              <a:r>
                <a:rPr lang="en-US" dirty="0" err="1"/>
                <a:t>rohani</a:t>
              </a:r>
              <a:r>
                <a:rPr lang="en-US" dirty="0"/>
                <a:t> </a:t>
              </a:r>
              <a:r>
                <a:rPr lang="en-US" dirty="0" err="1"/>
                <a:t>manusia</a:t>
              </a:r>
              <a:endParaRPr lang="en-ID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9D6CC26E-6176-4B10-A720-26A708158406}"/>
                </a:ext>
              </a:extLst>
            </p:cNvPr>
            <p:cNvCxnSpPr/>
            <p:nvPr/>
          </p:nvCxnSpPr>
          <p:spPr>
            <a:xfrm>
              <a:off x="685800" y="2601556"/>
              <a:ext cx="3276600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59164B1-9E41-47E6-BD8C-0A54E6EDDE4C}"/>
              </a:ext>
            </a:extLst>
          </p:cNvPr>
          <p:cNvGrpSpPr/>
          <p:nvPr/>
        </p:nvGrpSpPr>
        <p:grpSpPr>
          <a:xfrm>
            <a:off x="5029200" y="1581150"/>
            <a:ext cx="3429000" cy="1343801"/>
            <a:chOff x="5029200" y="1608949"/>
            <a:chExt cx="3429000" cy="13438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DFDD045-E705-4FFC-93C9-45695D767C9B}"/>
                </a:ext>
              </a:extLst>
            </p:cNvPr>
            <p:cNvSpPr txBox="1"/>
            <p:nvPr/>
          </p:nvSpPr>
          <p:spPr>
            <a:xfrm>
              <a:off x="6096000" y="1608949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rgbClr val="FFCC00"/>
                  </a:solidFill>
                </a:rPr>
                <a:t>Latar</a:t>
              </a:r>
              <a:r>
                <a:rPr lang="en-US" b="1" dirty="0">
                  <a:solidFill>
                    <a:srgbClr val="FFCC00"/>
                  </a:solidFill>
                </a:rPr>
                <a:t> </a:t>
              </a:r>
              <a:r>
                <a:rPr lang="en-US" b="1" dirty="0" err="1">
                  <a:solidFill>
                    <a:srgbClr val="FFCC00"/>
                  </a:solidFill>
                </a:rPr>
                <a:t>belakang</a:t>
              </a:r>
              <a:r>
                <a:rPr lang="en-US" b="1" dirty="0">
                  <a:solidFill>
                    <a:srgbClr val="FFCC00"/>
                  </a:solidFill>
                </a:rPr>
                <a:t> </a:t>
              </a:r>
              <a:r>
                <a:rPr lang="en-US" b="1" dirty="0" err="1">
                  <a:solidFill>
                    <a:srgbClr val="FFCC00"/>
                  </a:solidFill>
                </a:rPr>
                <a:t>hitam</a:t>
              </a:r>
              <a:endParaRPr lang="en-ID" b="1" dirty="0">
                <a:solidFill>
                  <a:srgbClr val="FFCC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0D1C450-F412-4919-905C-12AB5B244A58}"/>
                </a:ext>
              </a:extLst>
            </p:cNvPr>
            <p:cNvSpPr txBox="1"/>
            <p:nvPr/>
          </p:nvSpPr>
          <p:spPr>
            <a:xfrm>
              <a:off x="6096000" y="202942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warna</a:t>
              </a:r>
              <a:r>
                <a:rPr lang="en-US" dirty="0"/>
                <a:t> </a:t>
              </a:r>
              <a:r>
                <a:rPr lang="en-US" dirty="0" err="1"/>
                <a:t>alam</a:t>
              </a:r>
              <a:r>
                <a:rPr lang="en-US" dirty="0"/>
                <a:t> </a:t>
              </a:r>
              <a:r>
                <a:rPr lang="en-US" dirty="0" err="1"/>
                <a:t>sebagai</a:t>
              </a:r>
              <a:r>
                <a:rPr lang="en-US" dirty="0"/>
                <a:t> </a:t>
              </a:r>
              <a:r>
                <a:rPr lang="en-US" dirty="0" err="1"/>
                <a:t>berkah</a:t>
              </a:r>
              <a:r>
                <a:rPr lang="en-US" dirty="0"/>
                <a:t> dari </a:t>
              </a:r>
              <a:r>
                <a:rPr lang="en-US" dirty="0" err="1"/>
                <a:t>Tuhan</a:t>
              </a:r>
              <a:endParaRPr lang="en-ID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DB5083D3-1949-4791-9874-6B11ABB93F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038350"/>
              <a:ext cx="3352800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A77D91-4BB8-499E-90F6-CC4713456A74}"/>
              </a:ext>
            </a:extLst>
          </p:cNvPr>
          <p:cNvSpPr txBox="1"/>
          <p:nvPr/>
        </p:nvSpPr>
        <p:spPr>
          <a:xfrm>
            <a:off x="1676400" y="3790950"/>
            <a:ext cx="541020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Simbol </a:t>
            </a:r>
            <a:r>
              <a:rPr lang="en-US" sz="2000" dirty="0" err="1"/>
              <a:t>sila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bermakna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Indonesia </a:t>
            </a:r>
            <a:r>
              <a:rPr lang="en-US" sz="2000" dirty="0" err="1"/>
              <a:t>beriman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Tuhan</a:t>
            </a:r>
            <a:r>
              <a:rPr lang="en-US" sz="2000" dirty="0"/>
              <a:t> Yang </a:t>
            </a:r>
            <a:r>
              <a:rPr lang="en-US" sz="2000" dirty="0" err="1"/>
              <a:t>Maha</a:t>
            </a:r>
            <a:r>
              <a:rPr lang="en-US" sz="2000" dirty="0"/>
              <a:t> </a:t>
            </a:r>
            <a:r>
              <a:rPr lang="en-US" sz="2000" dirty="0" err="1"/>
              <a:t>Esa</a:t>
            </a:r>
            <a:r>
              <a:rPr lang="en-US" sz="2000" dirty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5957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783FDB5-5163-401C-8D72-45FFCB30FF0D}"/>
              </a:ext>
            </a:extLst>
          </p:cNvPr>
          <p:cNvGrpSpPr/>
          <p:nvPr/>
        </p:nvGrpSpPr>
        <p:grpSpPr>
          <a:xfrm>
            <a:off x="228600" y="308770"/>
            <a:ext cx="6019800" cy="647790"/>
            <a:chOff x="228600" y="308770"/>
            <a:chExt cx="6019800" cy="6477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3CE4D52-6D64-46C8-BE47-FB08FEE3F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308770"/>
              <a:ext cx="6019800" cy="64779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29C1B8B-5C30-48EC-AC02-33D3C38538E1}"/>
                </a:ext>
              </a:extLst>
            </p:cNvPr>
            <p:cNvSpPr txBox="1"/>
            <p:nvPr/>
          </p:nvSpPr>
          <p:spPr>
            <a:xfrm>
              <a:off x="448456" y="418695"/>
              <a:ext cx="5190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Makna Simbol Sila Kedua Pancasila</a:t>
              </a:r>
              <a:endParaRPr lang="en-ID" sz="2400" b="1" dirty="0"/>
            </a:p>
          </p:txBody>
        </p:sp>
      </p:grpSp>
      <p:pic>
        <p:nvPicPr>
          <p:cNvPr id="7" name="Picture 3" descr="D:\Endah\Buku Kurikulum 2021\ESPS\ESPS PPKn 1\editor\Editing\Bab 1\part 1\3b rantai-pancasila-png-.png">
            <a:extLst>
              <a:ext uri="{FF2B5EF4-FFF2-40B4-BE49-F238E27FC236}">
                <a16:creationId xmlns:a16="http://schemas.microsoft.com/office/drawing/2014/main" xmlns="" id="{D48825BB-885D-49BD-84DD-C8F06CD73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610560"/>
            <a:ext cx="1790700" cy="17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5A3083-DE28-448D-8C2B-65E8CFC6D1E1}"/>
              </a:ext>
            </a:extLst>
          </p:cNvPr>
          <p:cNvSpPr txBox="1"/>
          <p:nvPr/>
        </p:nvSpPr>
        <p:spPr>
          <a:xfrm>
            <a:off x="2057400" y="104775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Tali</a:t>
            </a:r>
            <a:r>
              <a:rPr lang="en-US" sz="2000" b="1" dirty="0"/>
              <a:t> </a:t>
            </a:r>
            <a:r>
              <a:rPr lang="en-US" sz="2000" b="1" dirty="0" err="1"/>
              <a:t>rantai</a:t>
            </a:r>
            <a:endParaRPr lang="en-ID" sz="2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FFA774C-FA35-4C4B-A9E0-473EFE8486F0}"/>
              </a:ext>
            </a:extLst>
          </p:cNvPr>
          <p:cNvGrpSpPr/>
          <p:nvPr/>
        </p:nvGrpSpPr>
        <p:grpSpPr>
          <a:xfrm>
            <a:off x="762000" y="1504950"/>
            <a:ext cx="3581400" cy="750332"/>
            <a:chOff x="762000" y="1504950"/>
            <a:chExt cx="3581400" cy="750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2C35D7C-CC08-4C00-A86A-10E12501639E}"/>
                </a:ext>
              </a:extLst>
            </p:cNvPr>
            <p:cNvSpPr txBox="1"/>
            <p:nvPr/>
          </p:nvSpPr>
          <p:spPr>
            <a:xfrm>
              <a:off x="762000" y="150495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Tali rantai kotak</a:t>
              </a:r>
              <a:endParaRPr lang="en-ID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11FA85B-E622-48D3-9609-CC9B11FFA18E}"/>
                </a:ext>
              </a:extLst>
            </p:cNvPr>
            <p:cNvSpPr txBox="1"/>
            <p:nvPr/>
          </p:nvSpPr>
          <p:spPr>
            <a:xfrm>
              <a:off x="762000" y="188595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laki-laki</a:t>
              </a:r>
              <a:endParaRPr lang="en-ID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3A55A63B-AE43-4A78-9B20-AC702687F306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1870960"/>
              <a:ext cx="3505200" cy="0"/>
            </a:xfrm>
            <a:prstGeom prst="straightConnector1">
              <a:avLst/>
            </a:prstGeom>
            <a:ln>
              <a:solidFill>
                <a:srgbClr val="990099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2994D9-6EDE-4355-8420-138C97E8E310}"/>
              </a:ext>
            </a:extLst>
          </p:cNvPr>
          <p:cNvGrpSpPr/>
          <p:nvPr/>
        </p:nvGrpSpPr>
        <p:grpSpPr>
          <a:xfrm>
            <a:off x="4800601" y="2620147"/>
            <a:ext cx="3733799" cy="789803"/>
            <a:chOff x="4800601" y="2620147"/>
            <a:chExt cx="3733799" cy="7898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0BEF096-E8CE-4C0F-A5F8-7A02CB2EB9CF}"/>
                </a:ext>
              </a:extLst>
            </p:cNvPr>
            <p:cNvSpPr txBox="1"/>
            <p:nvPr/>
          </p:nvSpPr>
          <p:spPr>
            <a:xfrm>
              <a:off x="6172200" y="2620147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rgbClr val="FF0000"/>
                  </a:solidFill>
                </a:rPr>
                <a:t>Latar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belakang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merah</a:t>
              </a:r>
              <a:endParaRPr lang="en-ID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24C60A3-614F-4C7F-97ED-C3C7250BCA6A}"/>
                </a:ext>
              </a:extLst>
            </p:cNvPr>
            <p:cNvSpPr txBox="1"/>
            <p:nvPr/>
          </p:nvSpPr>
          <p:spPr>
            <a:xfrm>
              <a:off x="5524500" y="3040618"/>
              <a:ext cx="300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sikap</a:t>
              </a:r>
              <a:r>
                <a:rPr lang="en-US" dirty="0"/>
                <a:t> </a:t>
              </a:r>
              <a:r>
                <a:rPr lang="en-US" dirty="0" err="1"/>
                <a:t>berani</a:t>
              </a:r>
              <a:endParaRPr lang="en-ID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F6A05F6D-E798-498A-B565-791CCDFC0F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00601" y="3040618"/>
              <a:ext cx="3619499" cy="8930"/>
            </a:xfrm>
            <a:prstGeom prst="straightConnector1">
              <a:avLst/>
            </a:prstGeom>
            <a:ln>
              <a:solidFill>
                <a:srgbClr val="990099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529872-0108-4729-B499-209DE6DAEAE2}"/>
              </a:ext>
            </a:extLst>
          </p:cNvPr>
          <p:cNvSpPr txBox="1"/>
          <p:nvPr/>
        </p:nvSpPr>
        <p:spPr>
          <a:xfrm>
            <a:off x="1676400" y="3790950"/>
            <a:ext cx="54102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Simbol </a:t>
            </a:r>
            <a:r>
              <a:rPr lang="en-US" sz="2000" dirty="0" err="1"/>
              <a:t>sila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bermakna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Indonesia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bantu</a:t>
            </a:r>
            <a:r>
              <a:rPr lang="en-US" sz="2000" dirty="0"/>
              <a:t> dan </a:t>
            </a:r>
            <a:r>
              <a:rPr lang="en-US" sz="2000" dirty="0" err="1"/>
              <a:t>tolong</a:t>
            </a:r>
            <a:r>
              <a:rPr lang="en-US" sz="2000" dirty="0"/>
              <a:t> </a:t>
            </a:r>
            <a:r>
              <a:rPr lang="en-US" sz="2000" dirty="0" err="1"/>
              <a:t>menolong</a:t>
            </a:r>
            <a:r>
              <a:rPr lang="en-US" sz="2000" dirty="0"/>
              <a:t>.</a:t>
            </a:r>
            <a:endParaRPr lang="en-ID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B34E99-33A6-47C5-BDBA-9F5EFCE9F79F}"/>
              </a:ext>
            </a:extLst>
          </p:cNvPr>
          <p:cNvGrpSpPr/>
          <p:nvPr/>
        </p:nvGrpSpPr>
        <p:grpSpPr>
          <a:xfrm>
            <a:off x="533400" y="2419350"/>
            <a:ext cx="3124200" cy="1027331"/>
            <a:chOff x="533400" y="2419350"/>
            <a:chExt cx="3124200" cy="1027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EC87FBD-5CC4-48F0-9831-4C8431F6FF2E}"/>
                </a:ext>
              </a:extLst>
            </p:cNvPr>
            <p:cNvSpPr txBox="1"/>
            <p:nvPr/>
          </p:nvSpPr>
          <p:spPr>
            <a:xfrm>
              <a:off x="533400" y="241935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Tali rantai </a:t>
              </a:r>
              <a:r>
                <a:rPr lang="en-US" b="1" dirty="0" err="1">
                  <a:solidFill>
                    <a:srgbClr val="FF0000"/>
                  </a:solidFill>
                </a:rPr>
                <a:t>lingkaran</a:t>
              </a:r>
              <a:endParaRPr lang="en-ID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7883D6E-28EA-4869-9A56-D8D4D0225ECA}"/>
                </a:ext>
              </a:extLst>
            </p:cNvPr>
            <p:cNvSpPr txBox="1"/>
            <p:nvPr/>
          </p:nvSpPr>
          <p:spPr>
            <a:xfrm>
              <a:off x="533400" y="280035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perempuan</a:t>
              </a:r>
              <a:endParaRPr lang="en-ID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A50D9FEE-CDF3-426F-A070-1AAECC8FE79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785361"/>
              <a:ext cx="3048000" cy="3319"/>
            </a:xfrm>
            <a:prstGeom prst="straightConnector1">
              <a:avLst/>
            </a:prstGeom>
            <a:ln>
              <a:solidFill>
                <a:srgbClr val="990099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201D2DE-A6F2-4954-87B4-10ABCFEFB26F}"/>
              </a:ext>
            </a:extLst>
          </p:cNvPr>
          <p:cNvGrpSpPr/>
          <p:nvPr/>
        </p:nvGrpSpPr>
        <p:grpSpPr>
          <a:xfrm>
            <a:off x="4953002" y="1504948"/>
            <a:ext cx="3009898" cy="1066802"/>
            <a:chOff x="4953002" y="1504948"/>
            <a:chExt cx="3009898" cy="10668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A8E2040-ED4B-47E6-8302-C5C650AEBC87}"/>
                </a:ext>
              </a:extLst>
            </p:cNvPr>
            <p:cNvSpPr txBox="1"/>
            <p:nvPr/>
          </p:nvSpPr>
          <p:spPr>
            <a:xfrm>
              <a:off x="5600700" y="150494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rgbClr val="FF0000"/>
                  </a:solidFill>
                </a:rPr>
                <a:t>Warna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emas</a:t>
              </a:r>
              <a:endParaRPr lang="en-ID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92BA059-4849-42C4-9929-6DEEA1BE7212}"/>
                </a:ext>
              </a:extLst>
            </p:cNvPr>
            <p:cNvSpPr txBox="1"/>
            <p:nvPr/>
          </p:nvSpPr>
          <p:spPr>
            <a:xfrm>
              <a:off x="5105400" y="1925419"/>
              <a:ext cx="285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kejayaan</a:t>
              </a:r>
              <a:r>
                <a:rPr lang="en-US" dirty="0"/>
                <a:t> dan </a:t>
              </a:r>
              <a:r>
                <a:rPr lang="en-US" dirty="0" err="1"/>
                <a:t>keagungan</a:t>
              </a:r>
              <a:endParaRPr lang="en-ID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E0BDE7C6-FF6E-4C45-AF88-A432F04568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2" y="1925419"/>
              <a:ext cx="2895598" cy="0"/>
            </a:xfrm>
            <a:prstGeom prst="straightConnector1">
              <a:avLst/>
            </a:prstGeom>
            <a:ln>
              <a:solidFill>
                <a:srgbClr val="990099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02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:\Endah\Buku Kurikulum 2021\ESPS\ESPS PPKn 1\editor\Editing\Bab 1\part 1\3c pohon beringin pancasila.jpg">
            <a:extLst>
              <a:ext uri="{FF2B5EF4-FFF2-40B4-BE49-F238E27FC236}">
                <a16:creationId xmlns:a16="http://schemas.microsoft.com/office/drawing/2014/main" xmlns="" id="{1445D176-5F00-422C-8B88-7A711DE8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98" y="1504950"/>
            <a:ext cx="2116202" cy="19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BB9427E-EA0E-4997-BC26-4DA650AEE0AA}"/>
              </a:ext>
            </a:extLst>
          </p:cNvPr>
          <p:cNvGrpSpPr/>
          <p:nvPr/>
        </p:nvGrpSpPr>
        <p:grpSpPr>
          <a:xfrm>
            <a:off x="304800" y="266602"/>
            <a:ext cx="6553200" cy="704948"/>
            <a:chOff x="304800" y="266602"/>
            <a:chExt cx="6553200" cy="7049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AC2A5EA-EDEF-4A91-9524-5840CDDC2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66602"/>
              <a:ext cx="6553200" cy="70494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F40E523-7D37-4834-A4BF-888B6287BF30}"/>
                </a:ext>
              </a:extLst>
            </p:cNvPr>
            <p:cNvSpPr txBox="1"/>
            <p:nvPr/>
          </p:nvSpPr>
          <p:spPr>
            <a:xfrm>
              <a:off x="448456" y="361950"/>
              <a:ext cx="5190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Makna Simbol </a:t>
              </a:r>
              <a:r>
                <a:rPr lang="en-US" sz="2400" b="1" dirty="0" err="1"/>
                <a:t>Sila</a:t>
              </a:r>
              <a:r>
                <a:rPr lang="en-US" sz="2400" b="1" dirty="0"/>
                <a:t> </a:t>
              </a:r>
              <a:r>
                <a:rPr lang="en-US" sz="2400" b="1" dirty="0" err="1"/>
                <a:t>Ketiga</a:t>
              </a:r>
              <a:r>
                <a:rPr lang="en-US" sz="2400" b="1" dirty="0"/>
                <a:t> Pancasila</a:t>
              </a:r>
              <a:endParaRPr lang="en-ID" sz="2400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3D91A1-93AB-4FE7-8F95-823CCA22F744}"/>
              </a:ext>
            </a:extLst>
          </p:cNvPr>
          <p:cNvSpPr txBox="1"/>
          <p:nvPr/>
        </p:nvSpPr>
        <p:spPr>
          <a:xfrm>
            <a:off x="3122281" y="971550"/>
            <a:ext cx="266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Pohon</a:t>
            </a:r>
            <a:r>
              <a:rPr lang="en-US" sz="2000" b="1" dirty="0"/>
              <a:t> </a:t>
            </a:r>
            <a:r>
              <a:rPr lang="en-US" sz="2000" b="1" dirty="0" err="1"/>
              <a:t>beringin</a:t>
            </a:r>
            <a:endParaRPr lang="en-ID" sz="20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EE6FE2-5596-4768-B1C1-5C38A10B9DBD}"/>
              </a:ext>
            </a:extLst>
          </p:cNvPr>
          <p:cNvGrpSpPr/>
          <p:nvPr/>
        </p:nvGrpSpPr>
        <p:grpSpPr>
          <a:xfrm>
            <a:off x="609600" y="1705864"/>
            <a:ext cx="3200400" cy="1856486"/>
            <a:chOff x="609600" y="1705864"/>
            <a:chExt cx="3200400" cy="18564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2BEB1D3-1723-4660-BE9D-667EC329232F}"/>
                </a:ext>
              </a:extLst>
            </p:cNvPr>
            <p:cNvSpPr txBox="1"/>
            <p:nvPr/>
          </p:nvSpPr>
          <p:spPr>
            <a:xfrm>
              <a:off x="609600" y="1705864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Sulur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atau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akar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gantung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yang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menjulur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ke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bawah</a:t>
              </a:r>
              <a:endParaRPr lang="en-ID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46D4498-A441-4FB0-B596-8827D8719F8C}"/>
                </a:ext>
              </a:extLst>
            </p:cNvPr>
            <p:cNvSpPr txBox="1"/>
            <p:nvPr/>
          </p:nvSpPr>
          <p:spPr>
            <a:xfrm>
              <a:off x="609600" y="263902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cahaya</a:t>
              </a:r>
              <a:r>
                <a:rPr lang="en-US" dirty="0"/>
                <a:t> </a:t>
              </a:r>
              <a:r>
                <a:rPr lang="en-US" dirty="0" err="1"/>
                <a:t>Tuhan</a:t>
              </a:r>
              <a:r>
                <a:rPr lang="en-US" dirty="0"/>
                <a:t> </a:t>
              </a:r>
              <a:r>
                <a:rPr lang="en-US" dirty="0" err="1"/>
                <a:t>sebagai</a:t>
              </a:r>
              <a:r>
                <a:rPr lang="en-US" dirty="0"/>
                <a:t> </a:t>
              </a:r>
              <a:r>
                <a:rPr lang="en-US" dirty="0" err="1"/>
                <a:t>cahaya</a:t>
              </a:r>
              <a:r>
                <a:rPr lang="en-US" dirty="0"/>
                <a:t> </a:t>
              </a:r>
              <a:r>
                <a:rPr lang="en-US" dirty="0" err="1"/>
                <a:t>bagi</a:t>
              </a:r>
              <a:r>
                <a:rPr lang="en-US" dirty="0"/>
                <a:t> </a:t>
              </a:r>
              <a:r>
                <a:rPr lang="en-US" dirty="0" err="1"/>
                <a:t>rohani</a:t>
              </a:r>
              <a:r>
                <a:rPr lang="en-US" dirty="0"/>
                <a:t> </a:t>
              </a:r>
              <a:r>
                <a:rPr lang="en-US" dirty="0" err="1"/>
                <a:t>manusia</a:t>
              </a:r>
              <a:endParaRPr lang="en-ID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5DE947D2-42DD-4F29-87DF-E520749677A6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2660703"/>
              <a:ext cx="3124200" cy="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3627F7-0B96-4871-A52E-47F2BBBE9A94}"/>
              </a:ext>
            </a:extLst>
          </p:cNvPr>
          <p:cNvGrpSpPr/>
          <p:nvPr/>
        </p:nvGrpSpPr>
        <p:grpSpPr>
          <a:xfrm>
            <a:off x="5029200" y="1227949"/>
            <a:ext cx="3429000" cy="1343801"/>
            <a:chOff x="5029200" y="1227949"/>
            <a:chExt cx="3429000" cy="13438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FD94933-30E1-4C9A-9303-367CAA095727}"/>
                </a:ext>
              </a:extLst>
            </p:cNvPr>
            <p:cNvSpPr txBox="1"/>
            <p:nvPr/>
          </p:nvSpPr>
          <p:spPr>
            <a:xfrm>
              <a:off x="6096000" y="1227949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Latar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belakang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putih</a:t>
              </a:r>
              <a:endParaRPr lang="en-ID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54B332F-CAB4-431D-AA7A-E6897D7D133F}"/>
                </a:ext>
              </a:extLst>
            </p:cNvPr>
            <p:cNvSpPr txBox="1"/>
            <p:nvPr/>
          </p:nvSpPr>
          <p:spPr>
            <a:xfrm>
              <a:off x="6096000" y="164842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warna</a:t>
              </a:r>
              <a:r>
                <a:rPr lang="en-US" dirty="0"/>
                <a:t> </a:t>
              </a:r>
              <a:r>
                <a:rPr lang="en-US" dirty="0" err="1"/>
                <a:t>alam</a:t>
              </a:r>
              <a:r>
                <a:rPr lang="en-US" dirty="0"/>
                <a:t> </a:t>
              </a:r>
              <a:r>
                <a:rPr lang="en-US" dirty="0" err="1"/>
                <a:t>sebagai</a:t>
              </a:r>
              <a:r>
                <a:rPr lang="en-US" dirty="0"/>
                <a:t> </a:t>
              </a:r>
              <a:r>
                <a:rPr lang="en-US" dirty="0" err="1"/>
                <a:t>berkah</a:t>
              </a:r>
              <a:r>
                <a:rPr lang="en-US" dirty="0"/>
                <a:t> dari </a:t>
              </a:r>
              <a:r>
                <a:rPr lang="en-US" dirty="0" err="1"/>
                <a:t>Tuhan</a:t>
              </a:r>
              <a:endParaRPr lang="en-ID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50B0F233-310F-43C9-B974-53370AD589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1657350"/>
              <a:ext cx="3352800" cy="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B97A31-2DAC-4C68-A933-BD5FC24CCF74}"/>
              </a:ext>
            </a:extLst>
          </p:cNvPr>
          <p:cNvSpPr txBox="1"/>
          <p:nvPr/>
        </p:nvSpPr>
        <p:spPr>
          <a:xfrm>
            <a:off x="1676400" y="3845064"/>
            <a:ext cx="54102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Simbol </a:t>
            </a:r>
            <a:r>
              <a:rPr lang="en-US" sz="2000" dirty="0" err="1"/>
              <a:t>sila</a:t>
            </a:r>
            <a:r>
              <a:rPr lang="en-US" sz="2000" dirty="0"/>
              <a:t> </a:t>
            </a:r>
            <a:r>
              <a:rPr lang="en-US" sz="2000" dirty="0" err="1"/>
              <a:t>ketiga</a:t>
            </a:r>
            <a:r>
              <a:rPr lang="en-US" sz="2000" dirty="0"/>
              <a:t> </a:t>
            </a:r>
            <a:r>
              <a:rPr lang="en-US" sz="2000" dirty="0" err="1"/>
              <a:t>bermakna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Indonesia </a:t>
            </a:r>
            <a:r>
              <a:rPr lang="en-US" sz="2000" dirty="0" err="1"/>
              <a:t>menjunjung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persatuan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keragaman</a:t>
            </a:r>
            <a:r>
              <a:rPr lang="en-US" sz="2000" dirty="0"/>
              <a:t>.</a:t>
            </a:r>
            <a:endParaRPr lang="en-ID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72CF1D9-37CA-4830-BCDC-435B51FCBAD7}"/>
              </a:ext>
            </a:extLst>
          </p:cNvPr>
          <p:cNvGrpSpPr/>
          <p:nvPr/>
        </p:nvGrpSpPr>
        <p:grpSpPr>
          <a:xfrm>
            <a:off x="4800600" y="2647950"/>
            <a:ext cx="3581400" cy="1066802"/>
            <a:chOff x="4800600" y="2647950"/>
            <a:chExt cx="3581400" cy="10668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4F28621-2DC8-4E4C-992C-1157323F7BD1}"/>
                </a:ext>
              </a:extLst>
            </p:cNvPr>
            <p:cNvSpPr txBox="1"/>
            <p:nvPr/>
          </p:nvSpPr>
          <p:spPr>
            <a:xfrm>
              <a:off x="6019800" y="264795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Akar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tunjang</a:t>
              </a:r>
              <a:endParaRPr lang="en-ID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47CE026-90D6-420F-96D9-E11228AA1B16}"/>
                </a:ext>
              </a:extLst>
            </p:cNvPr>
            <p:cNvSpPr txBox="1"/>
            <p:nvPr/>
          </p:nvSpPr>
          <p:spPr>
            <a:xfrm>
              <a:off x="5715000" y="3068421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persatuan</a:t>
              </a:r>
              <a:r>
                <a:rPr lang="en-US" dirty="0"/>
                <a:t> </a:t>
              </a:r>
              <a:r>
                <a:rPr lang="en-US" dirty="0" err="1"/>
                <a:t>bangsa</a:t>
              </a:r>
              <a:r>
                <a:rPr lang="en-US" dirty="0"/>
                <a:t> Indonesia</a:t>
              </a:r>
              <a:endParaRPr lang="en-ID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E1E2BABC-EB81-4D2A-8738-05D005BCE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0" y="3077351"/>
              <a:ext cx="3505200" cy="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15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Endah\Buku Kurikulum 2021\ESPS\ESPS PPKn 1\editor\Editing\Bab 1\part 1\3d Kepala Banteng.png">
            <a:extLst>
              <a:ext uri="{FF2B5EF4-FFF2-40B4-BE49-F238E27FC236}">
                <a16:creationId xmlns:a16="http://schemas.microsoft.com/office/drawing/2014/main" xmlns="" id="{B3165830-D11D-4546-893F-05027A4A1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811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854EACC-419C-41CA-985E-AE965AE1F229}"/>
              </a:ext>
            </a:extLst>
          </p:cNvPr>
          <p:cNvGrpSpPr/>
          <p:nvPr/>
        </p:nvGrpSpPr>
        <p:grpSpPr>
          <a:xfrm>
            <a:off x="228600" y="290989"/>
            <a:ext cx="6477000" cy="707886"/>
            <a:chOff x="228600" y="290989"/>
            <a:chExt cx="6477000" cy="7078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2F3A2AC-C73E-42F1-9751-506747442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90989"/>
              <a:ext cx="6477000" cy="70788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28CED41-010E-470C-A92F-A3792659AD38}"/>
                </a:ext>
              </a:extLst>
            </p:cNvPr>
            <p:cNvSpPr txBox="1"/>
            <p:nvPr/>
          </p:nvSpPr>
          <p:spPr>
            <a:xfrm>
              <a:off x="448456" y="361950"/>
              <a:ext cx="5190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Makna Simbol </a:t>
              </a:r>
              <a:r>
                <a:rPr lang="en-US" sz="2400" b="1" dirty="0" err="1"/>
                <a:t>Sila</a:t>
              </a:r>
              <a:r>
                <a:rPr lang="en-US" sz="2400" b="1" dirty="0"/>
                <a:t> Keempat Pancasila</a:t>
              </a:r>
              <a:endParaRPr lang="en-ID" sz="2400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D12353-EBED-4740-AC59-1587889620FA}"/>
              </a:ext>
            </a:extLst>
          </p:cNvPr>
          <p:cNvSpPr txBox="1"/>
          <p:nvPr/>
        </p:nvSpPr>
        <p:spPr>
          <a:xfrm>
            <a:off x="3124200" y="10286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Kepala</a:t>
            </a:r>
            <a:r>
              <a:rPr lang="en-US" sz="2000" b="1" dirty="0"/>
              <a:t> </a:t>
            </a:r>
            <a:r>
              <a:rPr lang="en-US" sz="2000" b="1" dirty="0" err="1"/>
              <a:t>banteng</a:t>
            </a:r>
            <a:endParaRPr lang="en-ID" sz="20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FC21A13-5D57-444D-B260-9C6115585801}"/>
              </a:ext>
            </a:extLst>
          </p:cNvPr>
          <p:cNvGrpSpPr/>
          <p:nvPr/>
        </p:nvGrpSpPr>
        <p:grpSpPr>
          <a:xfrm>
            <a:off x="609600" y="2232849"/>
            <a:ext cx="3352800" cy="1280987"/>
            <a:chOff x="609600" y="2232849"/>
            <a:chExt cx="3352800" cy="12809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23B2B4E-BEE9-4A20-82BB-534D2F31AA4B}"/>
                </a:ext>
              </a:extLst>
            </p:cNvPr>
            <p:cNvSpPr txBox="1"/>
            <p:nvPr/>
          </p:nvSpPr>
          <p:spPr>
            <a:xfrm>
              <a:off x="622005" y="2232849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C0000"/>
                  </a:solidFill>
                </a:rPr>
                <a:t>Banteng</a:t>
              </a:r>
              <a:endParaRPr lang="en-ID" b="1" dirty="0">
                <a:solidFill>
                  <a:srgbClr val="CC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AD163F2-2D5B-47AB-907F-1A583D6CF713}"/>
                </a:ext>
              </a:extLst>
            </p:cNvPr>
            <p:cNvSpPr txBox="1"/>
            <p:nvPr/>
          </p:nvSpPr>
          <p:spPr>
            <a:xfrm>
              <a:off x="609600" y="2590506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cahaya</a:t>
              </a:r>
              <a:r>
                <a:rPr lang="en-US" dirty="0"/>
                <a:t> </a:t>
              </a:r>
              <a:r>
                <a:rPr lang="en-US" dirty="0" err="1"/>
                <a:t>Tuhan</a:t>
              </a:r>
              <a:r>
                <a:rPr lang="en-US" dirty="0"/>
                <a:t> </a:t>
              </a:r>
              <a:r>
                <a:rPr lang="en-US" dirty="0" err="1"/>
                <a:t>sebagai</a:t>
              </a:r>
              <a:r>
                <a:rPr lang="en-US" dirty="0"/>
                <a:t> </a:t>
              </a:r>
              <a:r>
                <a:rPr lang="en-US" dirty="0" err="1"/>
                <a:t>cahaya</a:t>
              </a:r>
              <a:r>
                <a:rPr lang="en-US" dirty="0"/>
                <a:t> </a:t>
              </a:r>
              <a:r>
                <a:rPr lang="en-US" dirty="0" err="1"/>
                <a:t>bagi</a:t>
              </a:r>
              <a:r>
                <a:rPr lang="en-US" dirty="0"/>
                <a:t> </a:t>
              </a:r>
              <a:r>
                <a:rPr lang="en-US" dirty="0" err="1"/>
                <a:t>rohani</a:t>
              </a:r>
              <a:r>
                <a:rPr lang="en-US" dirty="0"/>
                <a:t> </a:t>
              </a:r>
              <a:r>
                <a:rPr lang="en-US" dirty="0" err="1"/>
                <a:t>manusia</a:t>
              </a:r>
              <a:endParaRPr lang="en-ID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CD5F2BD0-9868-4B92-9E96-E057E0D9D08B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2601556"/>
              <a:ext cx="3276600" cy="625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BCAC885-3530-408F-B468-7F2B94AA3AAD}"/>
              </a:ext>
            </a:extLst>
          </p:cNvPr>
          <p:cNvGrpSpPr/>
          <p:nvPr/>
        </p:nvGrpSpPr>
        <p:grpSpPr>
          <a:xfrm>
            <a:off x="5029200" y="1608949"/>
            <a:ext cx="3429000" cy="1066802"/>
            <a:chOff x="5029200" y="1608949"/>
            <a:chExt cx="3429000" cy="10668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91CED8C-561B-4A27-9CB3-1B096C8E2789}"/>
                </a:ext>
              </a:extLst>
            </p:cNvPr>
            <p:cNvSpPr txBox="1"/>
            <p:nvPr/>
          </p:nvSpPr>
          <p:spPr>
            <a:xfrm>
              <a:off x="6096000" y="1608949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rgbClr val="CC0000"/>
                  </a:solidFill>
                </a:rPr>
                <a:t>Latar</a:t>
              </a:r>
              <a:r>
                <a:rPr lang="en-US" b="1" dirty="0">
                  <a:solidFill>
                    <a:srgbClr val="CC0000"/>
                  </a:solidFill>
                </a:rPr>
                <a:t> </a:t>
              </a:r>
              <a:r>
                <a:rPr lang="en-US" b="1" dirty="0" err="1">
                  <a:solidFill>
                    <a:srgbClr val="CC0000"/>
                  </a:solidFill>
                </a:rPr>
                <a:t>belakang</a:t>
              </a:r>
              <a:r>
                <a:rPr lang="en-US" b="1" dirty="0">
                  <a:solidFill>
                    <a:srgbClr val="CC0000"/>
                  </a:solidFill>
                </a:rPr>
                <a:t> </a:t>
              </a:r>
              <a:r>
                <a:rPr lang="en-US" b="1" dirty="0" err="1">
                  <a:solidFill>
                    <a:srgbClr val="CC0000"/>
                  </a:solidFill>
                </a:rPr>
                <a:t>merah</a:t>
              </a:r>
              <a:endParaRPr lang="en-ID" b="1" dirty="0">
                <a:solidFill>
                  <a:srgbClr val="CC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1A677D3-18B6-469C-816D-4C2BF4F1AA56}"/>
                </a:ext>
              </a:extLst>
            </p:cNvPr>
            <p:cNvSpPr txBox="1"/>
            <p:nvPr/>
          </p:nvSpPr>
          <p:spPr>
            <a:xfrm>
              <a:off x="6096000" y="202942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Menunjukkan</a:t>
              </a:r>
              <a:r>
                <a:rPr lang="en-US" dirty="0"/>
                <a:t> </a:t>
              </a:r>
              <a:r>
                <a:rPr lang="en-US" dirty="0" err="1"/>
                <a:t>sikap</a:t>
              </a:r>
              <a:r>
                <a:rPr lang="en-US" dirty="0"/>
                <a:t> </a:t>
              </a:r>
              <a:r>
                <a:rPr lang="en-US" dirty="0" err="1"/>
                <a:t>berani</a:t>
              </a:r>
              <a:endParaRPr lang="en-ID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6958EF26-F06E-46DC-AA3E-DB0AD5415E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038350"/>
              <a:ext cx="3352800" cy="0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E8A8AA-9FCB-4DE2-8258-E3D27D3DAC1A}"/>
              </a:ext>
            </a:extLst>
          </p:cNvPr>
          <p:cNvSpPr txBox="1"/>
          <p:nvPr/>
        </p:nvSpPr>
        <p:spPr>
          <a:xfrm>
            <a:off x="1447800" y="3714750"/>
            <a:ext cx="5943600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Simbol </a:t>
            </a:r>
            <a:r>
              <a:rPr lang="en-US" sz="2000" dirty="0" err="1"/>
              <a:t>sila</a:t>
            </a:r>
            <a:r>
              <a:rPr lang="en-US" sz="2000" dirty="0"/>
              <a:t> </a:t>
            </a:r>
            <a:r>
              <a:rPr lang="en-US" sz="2000" dirty="0" err="1"/>
              <a:t>keempat</a:t>
            </a:r>
            <a:r>
              <a:rPr lang="en-US" sz="2000" dirty="0"/>
              <a:t> </a:t>
            </a:r>
            <a:r>
              <a:rPr lang="en-US" sz="2000" dirty="0" err="1"/>
              <a:t>bermakna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Indonesia </a:t>
            </a:r>
            <a:r>
              <a:rPr lang="en-US" sz="2000" dirty="0" err="1"/>
              <a:t>terbiasa</a:t>
            </a:r>
            <a:r>
              <a:rPr lang="en-US" sz="2000" dirty="0"/>
              <a:t> </a:t>
            </a:r>
            <a:r>
              <a:rPr lang="en-US" sz="2000" dirty="0" err="1"/>
              <a:t>bermusyawarah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6879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:\Endah\Buku Kurikulum 2021\ESPS\ESPS PPKn 1\editor\Editing\Bab 1\part 1\3e simbol sila kelima padi dan kapas.jpg">
            <a:extLst>
              <a:ext uri="{FF2B5EF4-FFF2-40B4-BE49-F238E27FC236}">
                <a16:creationId xmlns:a16="http://schemas.microsoft.com/office/drawing/2014/main" xmlns="" id="{D5C4CDEB-CCA7-441A-9237-A277F3944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 b="11349"/>
          <a:stretch/>
        </p:blipFill>
        <p:spPr bwMode="auto">
          <a:xfrm>
            <a:off x="3443991" y="1581150"/>
            <a:ext cx="2042409" cy="196305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8A398D-F8BD-4757-AECF-7740EE360660}"/>
              </a:ext>
            </a:extLst>
          </p:cNvPr>
          <p:cNvGrpSpPr/>
          <p:nvPr/>
        </p:nvGrpSpPr>
        <p:grpSpPr>
          <a:xfrm>
            <a:off x="228600" y="298970"/>
            <a:ext cx="6019800" cy="647790"/>
            <a:chOff x="228600" y="298970"/>
            <a:chExt cx="6019800" cy="6477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38D9BF97-8681-4E5B-985F-CD9F36F6C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98970"/>
              <a:ext cx="6019800" cy="64779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986E4AB-C247-457C-84F7-B20ABD24F099}"/>
                </a:ext>
              </a:extLst>
            </p:cNvPr>
            <p:cNvSpPr txBox="1"/>
            <p:nvPr/>
          </p:nvSpPr>
          <p:spPr>
            <a:xfrm>
              <a:off x="448456" y="361950"/>
              <a:ext cx="5190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Makna Simbol </a:t>
              </a:r>
              <a:r>
                <a:rPr lang="en-US" sz="2400" b="1" dirty="0" err="1"/>
                <a:t>Sila</a:t>
              </a:r>
              <a:r>
                <a:rPr lang="en-US" sz="2400" b="1" dirty="0"/>
                <a:t> Kelima Pancasila</a:t>
              </a:r>
              <a:endParaRPr lang="en-ID" sz="2400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B63804-7951-4DE1-B100-A227179D5E15}"/>
              </a:ext>
            </a:extLst>
          </p:cNvPr>
          <p:cNvSpPr txBox="1"/>
          <p:nvPr/>
        </p:nvSpPr>
        <p:spPr>
          <a:xfrm>
            <a:off x="2286001" y="1028640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Kapas</a:t>
            </a:r>
            <a:r>
              <a:rPr lang="en-US" sz="2000" b="1" dirty="0"/>
              <a:t> dan </a:t>
            </a:r>
            <a:r>
              <a:rPr lang="en-US" sz="2000" b="1" dirty="0" err="1"/>
              <a:t>padi</a:t>
            </a:r>
            <a:endParaRPr lang="en-ID" sz="20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9D492E-55F8-4511-AA4D-93B6498196ED}"/>
              </a:ext>
            </a:extLst>
          </p:cNvPr>
          <p:cNvGrpSpPr/>
          <p:nvPr/>
        </p:nvGrpSpPr>
        <p:grpSpPr>
          <a:xfrm>
            <a:off x="533400" y="2126218"/>
            <a:ext cx="3352800" cy="1292662"/>
            <a:chOff x="533400" y="2126218"/>
            <a:chExt cx="3352800" cy="12926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AB52465-DA12-47A7-9B54-363FEBC02536}"/>
                </a:ext>
              </a:extLst>
            </p:cNvPr>
            <p:cNvSpPr txBox="1"/>
            <p:nvPr/>
          </p:nvSpPr>
          <p:spPr>
            <a:xfrm>
              <a:off x="533400" y="212621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70C0"/>
                  </a:solidFill>
                </a:rPr>
                <a:t>Padi</a:t>
              </a:r>
              <a:endParaRPr lang="en-ID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7A67AE7-0061-4CBB-AC86-B62F128EB2AF}"/>
                </a:ext>
              </a:extLst>
            </p:cNvPr>
            <p:cNvSpPr txBox="1"/>
            <p:nvPr/>
          </p:nvSpPr>
          <p:spPr>
            <a:xfrm>
              <a:off x="533400" y="249555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cahaya</a:t>
              </a:r>
              <a:r>
                <a:rPr lang="en-US" dirty="0"/>
                <a:t> </a:t>
              </a:r>
              <a:r>
                <a:rPr lang="en-US" dirty="0" err="1"/>
                <a:t>Tuhan</a:t>
              </a:r>
              <a:r>
                <a:rPr lang="en-US" dirty="0"/>
                <a:t> </a:t>
              </a:r>
              <a:r>
                <a:rPr lang="en-US" dirty="0" err="1"/>
                <a:t>sebagai</a:t>
              </a:r>
              <a:r>
                <a:rPr lang="en-US" dirty="0"/>
                <a:t> </a:t>
              </a:r>
              <a:r>
                <a:rPr lang="en-US" dirty="0" err="1"/>
                <a:t>cahaya</a:t>
              </a:r>
              <a:r>
                <a:rPr lang="en-US" dirty="0"/>
                <a:t> </a:t>
              </a:r>
              <a:r>
                <a:rPr lang="en-US" dirty="0" err="1"/>
                <a:t>bagi</a:t>
              </a:r>
              <a:r>
                <a:rPr lang="en-US" dirty="0"/>
                <a:t> </a:t>
              </a:r>
              <a:r>
                <a:rPr lang="en-US" dirty="0" err="1"/>
                <a:t>rohani</a:t>
              </a:r>
              <a:r>
                <a:rPr lang="en-US" dirty="0"/>
                <a:t> </a:t>
              </a:r>
              <a:r>
                <a:rPr lang="en-US" dirty="0" err="1"/>
                <a:t>manusia</a:t>
              </a:r>
              <a:endParaRPr lang="en-ID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1D000F42-6140-4D6E-9322-88F515A1786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517233"/>
              <a:ext cx="3276600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BF29EDD-D1F7-46F1-A409-8E2A728131F7}"/>
              </a:ext>
            </a:extLst>
          </p:cNvPr>
          <p:cNvGrpSpPr/>
          <p:nvPr/>
        </p:nvGrpSpPr>
        <p:grpSpPr>
          <a:xfrm>
            <a:off x="5029200" y="1428750"/>
            <a:ext cx="3124200" cy="1066802"/>
            <a:chOff x="5029200" y="1428750"/>
            <a:chExt cx="3124200" cy="10668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512DEE1-98B2-4A0F-AC3F-DCE4BA6C3766}"/>
                </a:ext>
              </a:extLst>
            </p:cNvPr>
            <p:cNvSpPr txBox="1"/>
            <p:nvPr/>
          </p:nvSpPr>
          <p:spPr>
            <a:xfrm>
              <a:off x="5791200" y="142875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rgbClr val="0070C0"/>
                  </a:solidFill>
                </a:rPr>
                <a:t>Latar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belakang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putih</a:t>
              </a:r>
              <a:endParaRPr lang="en-ID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19FEA08-A6D0-4245-910C-3D7800DD78AC}"/>
                </a:ext>
              </a:extLst>
            </p:cNvPr>
            <p:cNvSpPr txBox="1"/>
            <p:nvPr/>
          </p:nvSpPr>
          <p:spPr>
            <a:xfrm>
              <a:off x="5791200" y="1849221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menunjukkan</a:t>
              </a:r>
              <a:r>
                <a:rPr lang="en-US" dirty="0"/>
                <a:t> </a:t>
              </a:r>
              <a:r>
                <a:rPr lang="en-US" dirty="0" err="1"/>
                <a:t>kesucian</a:t>
              </a:r>
              <a:r>
                <a:rPr lang="en-US" dirty="0"/>
                <a:t> dan </a:t>
              </a:r>
              <a:r>
                <a:rPr lang="en-US" dirty="0" err="1"/>
                <a:t>kemurnian</a:t>
              </a:r>
              <a:endParaRPr lang="en-ID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0102C2BF-97A0-4CAA-8D35-A29167D203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0" y="1849221"/>
              <a:ext cx="3048000" cy="893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9AF550-6361-42FC-A1AF-2B0632B5689A}"/>
              </a:ext>
            </a:extLst>
          </p:cNvPr>
          <p:cNvSpPr txBox="1"/>
          <p:nvPr/>
        </p:nvSpPr>
        <p:spPr>
          <a:xfrm>
            <a:off x="1676400" y="3790950"/>
            <a:ext cx="5410200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Simbol </a:t>
            </a:r>
            <a:r>
              <a:rPr lang="en-US" sz="2000" dirty="0" err="1"/>
              <a:t>sila</a:t>
            </a:r>
            <a:r>
              <a:rPr lang="en-US" sz="2000" dirty="0"/>
              <a:t> </a:t>
            </a:r>
            <a:r>
              <a:rPr lang="en-US" sz="2000" dirty="0" err="1"/>
              <a:t>kelima</a:t>
            </a:r>
            <a:r>
              <a:rPr lang="en-US" sz="2000" dirty="0"/>
              <a:t> </a:t>
            </a:r>
            <a:r>
              <a:rPr lang="en-US" sz="2000" dirty="0" err="1"/>
              <a:t>bermakna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Indonesia </a:t>
            </a:r>
            <a:r>
              <a:rPr lang="en-US" sz="2000" dirty="0" err="1"/>
              <a:t>terpenuhi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pokoknya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adil</a:t>
            </a:r>
            <a:r>
              <a:rPr lang="en-US" sz="2000" dirty="0"/>
              <a:t>.</a:t>
            </a:r>
            <a:endParaRPr lang="en-ID" sz="2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385C550-42BF-4A54-8BE8-0CD2442B719B}"/>
              </a:ext>
            </a:extLst>
          </p:cNvPr>
          <p:cNvGrpSpPr/>
          <p:nvPr/>
        </p:nvGrpSpPr>
        <p:grpSpPr>
          <a:xfrm>
            <a:off x="5181600" y="2495550"/>
            <a:ext cx="3429000" cy="1066802"/>
            <a:chOff x="5181600" y="2495550"/>
            <a:chExt cx="3429000" cy="10668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3CC61E1-BE5F-457E-938D-95CC9D8039B6}"/>
                </a:ext>
              </a:extLst>
            </p:cNvPr>
            <p:cNvSpPr txBox="1"/>
            <p:nvPr/>
          </p:nvSpPr>
          <p:spPr>
            <a:xfrm>
              <a:off x="6248400" y="249555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rgbClr val="0070C0"/>
                  </a:solidFill>
                </a:rPr>
                <a:t>Kapas</a:t>
              </a:r>
              <a:endParaRPr lang="en-ID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2A763B7-B92A-4927-BDDB-A43788E48F9E}"/>
                </a:ext>
              </a:extLst>
            </p:cNvPr>
            <p:cNvSpPr txBox="1"/>
            <p:nvPr/>
          </p:nvSpPr>
          <p:spPr>
            <a:xfrm>
              <a:off x="5638800" y="2916021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melambangkan</a:t>
              </a:r>
              <a:r>
                <a:rPr lang="en-US" dirty="0"/>
                <a:t> </a:t>
              </a:r>
              <a:r>
                <a:rPr lang="en-US" dirty="0" err="1"/>
                <a:t>sandang</a:t>
              </a:r>
              <a:r>
                <a:rPr lang="en-US" dirty="0"/>
                <a:t> </a:t>
              </a:r>
              <a:r>
                <a:rPr lang="en-US" dirty="0" err="1"/>
                <a:t>atau</a:t>
              </a:r>
              <a:r>
                <a:rPr lang="en-US" dirty="0"/>
                <a:t> </a:t>
              </a:r>
              <a:r>
                <a:rPr lang="en-US" dirty="0" err="1"/>
                <a:t>pakaian</a:t>
              </a:r>
              <a:r>
                <a:rPr lang="en-US" dirty="0"/>
                <a:t> </a:t>
              </a:r>
              <a:r>
                <a:rPr lang="en-US" dirty="0" err="1"/>
                <a:t>masyarakat</a:t>
              </a:r>
              <a:r>
                <a:rPr lang="en-US" dirty="0"/>
                <a:t> Indonesia</a:t>
              </a:r>
              <a:endParaRPr lang="en-ID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04CE0CE3-E11E-468C-8060-DCB4F19EFE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1600" y="2924951"/>
              <a:ext cx="3352800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8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668</Words>
  <Application>Microsoft Office PowerPoint</Application>
  <PresentationFormat>On-screen Show (16:9)</PresentationFormat>
  <Paragraphs>117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Endah Wahyuningtias</cp:lastModifiedBy>
  <cp:revision>68</cp:revision>
  <dcterms:created xsi:type="dcterms:W3CDTF">2022-01-17T01:37:52Z</dcterms:created>
  <dcterms:modified xsi:type="dcterms:W3CDTF">2022-08-15T06:41:09Z</dcterms:modified>
</cp:coreProperties>
</file>