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62" r:id="rId2"/>
    <p:sldMasterId id="2147483755" r:id="rId3"/>
    <p:sldMasterId id="2147483711" r:id="rId4"/>
  </p:sldMasterIdLst>
  <p:notesMasterIdLst>
    <p:notesMasterId r:id="rId14"/>
  </p:notesMasterIdLst>
  <p:sldIdLst>
    <p:sldId id="315" r:id="rId5"/>
    <p:sldId id="316" r:id="rId6"/>
    <p:sldId id="307" r:id="rId7"/>
    <p:sldId id="310" r:id="rId8"/>
    <p:sldId id="309" r:id="rId9"/>
    <p:sldId id="311" r:id="rId10"/>
    <p:sldId id="312" r:id="rId11"/>
    <p:sldId id="313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1C641"/>
    <a:srgbClr val="FFC000"/>
    <a:srgbClr val="3155ED"/>
    <a:srgbClr val="F2F2F2"/>
    <a:srgbClr val="83D103"/>
    <a:srgbClr val="FF99FF"/>
    <a:srgbClr val="FFFF09"/>
    <a:srgbClr val="66FF66"/>
    <a:srgbClr val="F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684" autoAdjust="0"/>
  </p:normalViewPr>
  <p:slideViewPr>
    <p:cSldViewPr snapToGrid="0">
      <p:cViewPr varScale="1">
        <p:scale>
          <a:sx n="66" d="100"/>
          <a:sy n="66" d="100"/>
        </p:scale>
        <p:origin x="-88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CCF1-302F-4656-95E7-6FBD83B436FE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2863-A690-4E69-854D-E49BB6E59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“BUDAYA DAN BAHASA BANJAR” </a:t>
            </a:r>
            <a:r>
              <a:rPr lang="en-US" dirty="0" err="1" smtClean="0"/>
              <a:t>diubah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06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06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16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6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063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4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1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6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063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4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16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6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1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6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3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44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3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69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3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3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3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0" y="0"/>
            <a:ext cx="12201100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3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3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6087" y="4024373"/>
            <a:ext cx="2772983" cy="42062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6345240" y="2615519"/>
            <a:ext cx="4017927" cy="957620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Matematika</a:t>
            </a:r>
            <a:endParaRPr lang="en-US" sz="4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2" y="1338810"/>
            <a:ext cx="2951576" cy="41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2189" y="663008"/>
            <a:ext cx="8432927" cy="1081057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2207806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DATA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3" cy="1337224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10234" y="-488577"/>
              <a:ext cx="730466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34455" y="-119089"/>
              <a:ext cx="299832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4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9387" y="2985267"/>
            <a:ext cx="3971943" cy="2128213"/>
            <a:chOff x="749387" y="2985267"/>
            <a:chExt cx="3971943" cy="2128213"/>
          </a:xfrm>
        </p:grpSpPr>
        <p:sp>
          <p:nvSpPr>
            <p:cNvPr id="31" name="Rectangle 30"/>
            <p:cNvSpPr/>
            <p:nvPr/>
          </p:nvSpPr>
          <p:spPr>
            <a:xfrm>
              <a:off x="749387" y="3543820"/>
              <a:ext cx="397194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dirty="0" err="1" smtClean="0"/>
                <a:t>Menjelaskan</a:t>
              </a:r>
              <a:r>
                <a:rPr lang="en-US" sz="1600" dirty="0" smtClean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membaca</a:t>
              </a:r>
              <a:r>
                <a:rPr lang="en-US" sz="1600" dirty="0"/>
                <a:t> data </a:t>
              </a:r>
              <a:r>
                <a:rPr lang="en-US" sz="1600" dirty="0" smtClean="0"/>
                <a:t>yang </a:t>
              </a:r>
              <a:r>
                <a:rPr lang="en-US" sz="1600" dirty="0" err="1" smtClean="0"/>
                <a:t>disajikan</a:t>
              </a:r>
              <a:r>
                <a:rPr lang="en-US" sz="1600" dirty="0" smtClean="0"/>
                <a:t> </a:t>
              </a:r>
              <a:r>
                <a:rPr lang="en-US" sz="1600" dirty="0" err="1"/>
                <a:t>dalam</a:t>
              </a:r>
              <a:r>
                <a:rPr lang="en-US" sz="1600" dirty="0"/>
                <a:t> </a:t>
              </a:r>
              <a:r>
                <a:rPr lang="en-US" sz="1600" dirty="0" err="1"/>
                <a:t>tabel</a:t>
              </a:r>
              <a:r>
                <a:rPr lang="en-US" sz="1600" dirty="0"/>
                <a:t>, diagram </a:t>
              </a:r>
              <a:r>
                <a:rPr lang="en-US" sz="1600" dirty="0" err="1" smtClean="0"/>
                <a:t>batang</a:t>
              </a:r>
              <a:r>
                <a:rPr lang="en-US" sz="1600" dirty="0" smtClean="0"/>
                <a:t>, diagram </a:t>
              </a:r>
              <a:r>
                <a:rPr lang="en-US" sz="1600" dirty="0" err="1"/>
                <a:t>garis</a:t>
              </a:r>
              <a:r>
                <a:rPr lang="en-US" sz="1600" dirty="0"/>
                <a:t>, diagram </a:t>
              </a:r>
              <a:r>
                <a:rPr lang="en-US" sz="1600" dirty="0" err="1"/>
                <a:t>gambar</a:t>
              </a:r>
              <a:r>
                <a:rPr lang="en-US" sz="1600" dirty="0"/>
                <a:t>,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smtClean="0"/>
                <a:t>diagram </a:t>
              </a:r>
              <a:r>
                <a:rPr lang="en-US" sz="1600" dirty="0" err="1" smtClean="0"/>
                <a:t>lingkaran</a:t>
              </a:r>
              <a:r>
                <a:rPr lang="en-US" sz="1600" dirty="0" smtClean="0"/>
                <a:t>.</a:t>
              </a:r>
            </a:p>
            <a:p>
              <a:pPr marL="342900" indent="-342900">
                <a:buAutoNum type="arabicPeriod"/>
              </a:pPr>
              <a:r>
                <a:rPr lang="sv-SE" sz="1600" dirty="0" smtClean="0"/>
                <a:t>Mengumpulkan </a:t>
              </a:r>
              <a:r>
                <a:rPr lang="sv-SE" sz="1600" dirty="0"/>
                <a:t>data dan menyajikannya ke dalam diagram batang.</a:t>
              </a:r>
              <a:endParaRPr lang="en-US" sz="16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9387" y="2985267"/>
              <a:ext cx="2819132" cy="457200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6115" y="3013811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89376" y="-1144920"/>
            <a:ext cx="7479515" cy="7479515"/>
            <a:chOff x="5610225" y="-1113282"/>
            <a:chExt cx="7067550" cy="7067550"/>
          </a:xfrm>
        </p:grpSpPr>
        <p:grpSp>
          <p:nvGrpSpPr>
            <p:cNvPr id="29" name="Group 28"/>
            <p:cNvGrpSpPr/>
            <p:nvPr/>
          </p:nvGrpSpPr>
          <p:grpSpPr>
            <a:xfrm>
              <a:off x="5610225" y="-1113282"/>
              <a:ext cx="7067550" cy="7067550"/>
              <a:chOff x="-8747562" y="446509"/>
              <a:chExt cx="7067550" cy="706755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747562" y="446509"/>
                <a:ext cx="7067550" cy="706755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8462" y="842301"/>
                <a:ext cx="6229350" cy="622935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"/>
            <a:stretch>
              <a:fillRect/>
            </a:stretch>
          </p:blipFill>
          <p:spPr>
            <a:xfrm>
              <a:off x="6055929" y="-731607"/>
              <a:ext cx="6237976" cy="6228000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444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80653" y="1839270"/>
            <a:ext cx="2830694" cy="768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Berdasarkan cara memperoleh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9623" y="3325809"/>
            <a:ext cx="2830694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Data Primer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9980" y="3294279"/>
            <a:ext cx="2830694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Data Sekunder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85389" y="3917718"/>
            <a:ext cx="2830694" cy="14630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Data yang dikumpulkan sendiri secara langsung dari objek yang diteliti.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99979" y="3889470"/>
            <a:ext cx="2830694" cy="14630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Data yang diperoleh atau dikumpulkan dari hasil wawancara atau penelitian orang lain.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79560" y="2607889"/>
            <a:ext cx="4320000" cy="687109"/>
            <a:chOff x="2355560" y="2324100"/>
            <a:chExt cx="4320000" cy="126973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572000" y="2324100"/>
              <a:ext cx="0" cy="704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515560" y="888000"/>
              <a:ext cx="0" cy="432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55560" y="3048000"/>
              <a:ext cx="0" cy="54000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75560" y="3053831"/>
              <a:ext cx="0" cy="54000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741646" y="316723"/>
            <a:ext cx="398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Mengenal</a:t>
            </a:r>
            <a:r>
              <a:rPr lang="en-US" sz="3600" b="1" dirty="0">
                <a:solidFill>
                  <a:srgbClr val="FF6600"/>
                </a:solidFill>
                <a:cs typeface="Arial" panose="020B0604020202020204" pitchFamily="34" charset="0"/>
              </a:rPr>
              <a:t> Data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70334" y="297114"/>
            <a:ext cx="638939" cy="669668"/>
            <a:chOff x="394825" y="276478"/>
            <a:chExt cx="638939" cy="669668"/>
          </a:xfrm>
        </p:grpSpPr>
        <p:sp>
          <p:nvSpPr>
            <p:cNvPr id="21" name="Oval 20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5032" y="276478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02707" y="997291"/>
            <a:ext cx="3459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1.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Jenis-Jenis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148344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6248400" y="3469450"/>
            <a:ext cx="4114800" cy="158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48400" y="2936050"/>
            <a:ext cx="4114800" cy="158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48400" y="2402650"/>
            <a:ext cx="4114800" cy="158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48400" y="4537838"/>
            <a:ext cx="4114800" cy="158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48400" y="4004438"/>
            <a:ext cx="4114800" cy="1588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82012"/>
              </p:ext>
            </p:extLst>
          </p:nvPr>
        </p:nvGraphicFramePr>
        <p:xfrm>
          <a:off x="1974632" y="2034013"/>
          <a:ext cx="2895600" cy="3566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4632" y="285697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1		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4632" y="1185038"/>
            <a:ext cx="27432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Tabel</a:t>
            </a:r>
            <a:r>
              <a:rPr lang="en-US" sz="2200" b="1" dirty="0"/>
              <a:t> </a:t>
            </a:r>
            <a:r>
              <a:rPr lang="en-US" sz="2200" b="1" dirty="0" err="1"/>
              <a:t>Banyak</a:t>
            </a:r>
            <a:r>
              <a:rPr lang="en-US" sz="2200" b="1" dirty="0"/>
              <a:t> </a:t>
            </a:r>
            <a:r>
              <a:rPr lang="en-US" sz="2200" b="1" dirty="0" err="1"/>
              <a:t>Siswa</a:t>
            </a:r>
            <a:r>
              <a:rPr lang="en-US" sz="2200" b="1" dirty="0"/>
              <a:t> SD Tunas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7032" y="217117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Kelas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03382" y="198874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Banyak</a:t>
            </a:r>
            <a:r>
              <a:rPr lang="en-US" sz="2400" b="1" dirty="0"/>
              <a:t> </a:t>
            </a:r>
            <a:r>
              <a:rPr lang="en-US" sz="2400" b="1" dirty="0" err="1"/>
              <a:t>Siswa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4632" y="330970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2		26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4632" y="376690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3		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4632" y="422410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4		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4632" y="468130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5		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4632" y="514297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6		28</a:t>
            </a:r>
          </a:p>
        </p:txBody>
      </p:sp>
      <p:sp>
        <p:nvSpPr>
          <p:cNvPr id="20" name="Left-Up Arrow 19"/>
          <p:cNvSpPr/>
          <p:nvPr/>
        </p:nvSpPr>
        <p:spPr>
          <a:xfrm flipH="1">
            <a:off x="6172200" y="1947038"/>
            <a:ext cx="4343400" cy="3505200"/>
          </a:xfrm>
          <a:prstGeom prst="leftUpArrow">
            <a:avLst>
              <a:gd name="adj1" fmla="val 0"/>
              <a:gd name="adj2" fmla="val 1498"/>
              <a:gd name="adj3" fmla="val 3327"/>
            </a:avLst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78880" y="1211352"/>
            <a:ext cx="3931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Diagram </a:t>
            </a:r>
            <a:r>
              <a:rPr lang="en-US" sz="2200" b="1" dirty="0" err="1"/>
              <a:t>Banyak</a:t>
            </a:r>
            <a:r>
              <a:rPr lang="en-US" sz="2200" b="1" dirty="0"/>
              <a:t> </a:t>
            </a:r>
            <a:r>
              <a:rPr lang="en-US" sz="2200" b="1" dirty="0" err="1"/>
              <a:t>Siswa</a:t>
            </a:r>
            <a:r>
              <a:rPr lang="en-US" sz="2200" b="1" dirty="0"/>
              <a:t> SD Tunas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0" y="2048002"/>
            <a:ext cx="533400" cy="271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sz="2000" b="1" dirty="0"/>
              <a:t>28</a:t>
            </a:r>
          </a:p>
          <a:p>
            <a:pPr>
              <a:lnSpc>
                <a:spcPct val="175000"/>
              </a:lnSpc>
            </a:pPr>
            <a:r>
              <a:rPr lang="en-US" sz="2000" b="1" dirty="0"/>
              <a:t>27</a:t>
            </a:r>
          </a:p>
          <a:p>
            <a:pPr>
              <a:lnSpc>
                <a:spcPct val="175000"/>
              </a:lnSpc>
            </a:pPr>
            <a:r>
              <a:rPr lang="en-US" sz="2000" b="1" dirty="0"/>
              <a:t>26</a:t>
            </a:r>
          </a:p>
          <a:p>
            <a:pPr>
              <a:lnSpc>
                <a:spcPct val="175000"/>
              </a:lnSpc>
            </a:pPr>
            <a:r>
              <a:rPr lang="en-US" sz="2000" b="1" dirty="0"/>
              <a:t>25</a:t>
            </a:r>
          </a:p>
          <a:p>
            <a:pPr>
              <a:lnSpc>
                <a:spcPct val="175000"/>
              </a:lnSpc>
            </a:pPr>
            <a:r>
              <a:rPr lang="en-US" sz="2000" b="1" dirty="0"/>
              <a:t>24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531667" y="320210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Banyak</a:t>
            </a:r>
            <a:r>
              <a:rPr lang="en-US" sz="2400" b="1" dirty="0"/>
              <a:t> </a:t>
            </a:r>
            <a:r>
              <a:rPr lang="en-US" sz="2400" b="1" dirty="0" err="1"/>
              <a:t>Siswa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77000" y="544777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1         2         3         4         5         6</a:t>
            </a:r>
          </a:p>
          <a:p>
            <a:pPr algn="ctr"/>
            <a:r>
              <a:rPr lang="en-US" sz="2400" b="1" dirty="0" err="1"/>
              <a:t>Kelas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6477000" y="4004438"/>
            <a:ext cx="365760" cy="1371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01840" y="3471038"/>
            <a:ext cx="365760" cy="1905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87640" y="4004438"/>
            <a:ext cx="365760" cy="1371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97240" y="4537838"/>
            <a:ext cx="365760" cy="838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006840" y="2937638"/>
            <a:ext cx="365760" cy="2438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601200" y="2404238"/>
            <a:ext cx="381000" cy="2971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04541" y="323197"/>
            <a:ext cx="335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2.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Penyajian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27774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3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8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8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1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3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7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1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44179"/>
              </p:ext>
            </p:extLst>
          </p:nvPr>
        </p:nvGraphicFramePr>
        <p:xfrm>
          <a:off x="2101414" y="2443915"/>
          <a:ext cx="2895600" cy="3566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0244" y="1642239"/>
            <a:ext cx="273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Tabel</a:t>
            </a:r>
            <a:r>
              <a:rPr lang="en-US" sz="2200" b="1" dirty="0"/>
              <a:t> </a:t>
            </a:r>
            <a:r>
              <a:rPr lang="en-US" sz="2200" b="1" dirty="0" err="1"/>
              <a:t>Banyak</a:t>
            </a:r>
            <a:r>
              <a:rPr lang="en-US" sz="2200" b="1" dirty="0"/>
              <a:t> </a:t>
            </a:r>
            <a:r>
              <a:rPr lang="en-US" sz="2200" b="1" dirty="0" err="1"/>
              <a:t>Siswa</a:t>
            </a:r>
            <a:r>
              <a:rPr lang="en-US" sz="2200" b="1" dirty="0"/>
              <a:t> SD </a:t>
            </a:r>
            <a:r>
              <a:rPr lang="id-ID" sz="2200" b="1" dirty="0"/>
              <a:t>Bangsa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01414" y="326687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1		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3814" y="25810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Kelas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30164" y="239864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Banyak</a:t>
            </a:r>
            <a:r>
              <a:rPr lang="en-US" sz="2400" b="1" dirty="0"/>
              <a:t> </a:t>
            </a:r>
            <a:r>
              <a:rPr lang="en-US" sz="2400" b="1" dirty="0" err="1"/>
              <a:t>Siswa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01414" y="37196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2		26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1414" y="41768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3		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1414" y="46340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4		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1414" y="50912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5		27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1414" y="555287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6		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8564" y="3267739"/>
            <a:ext cx="469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Banyak siswa kelas 1 ada 25 </a:t>
            </a:r>
            <a:r>
              <a:rPr lang="id-ID" sz="2400" dirty="0" smtClean="0"/>
              <a:t>siswa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68564" y="3728541"/>
            <a:ext cx="469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Banyak siswa kelas 2 ada 26 </a:t>
            </a:r>
            <a:r>
              <a:rPr lang="id-ID" sz="2400" dirty="0" smtClean="0"/>
              <a:t>siswa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68564" y="4172346"/>
            <a:ext cx="469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Banyak siswa kelas 3 ada 25 </a:t>
            </a:r>
            <a:r>
              <a:rPr lang="id-ID" sz="2400" dirty="0" smtClean="0"/>
              <a:t>siswa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968564" y="4638476"/>
            <a:ext cx="451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Banyak siswa kelas 4 ada 24 </a:t>
            </a:r>
            <a:r>
              <a:rPr lang="id-ID" sz="2400" dirty="0" smtClean="0"/>
              <a:t>siswa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68564" y="5100141"/>
            <a:ext cx="451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Banyak siswa kelas 5 ada 27 </a:t>
            </a:r>
            <a:r>
              <a:rPr lang="id-ID" sz="2400" dirty="0" smtClean="0"/>
              <a:t>siswa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968564" y="5552876"/>
            <a:ext cx="469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Banyak siswa kelas 6 ada 28 </a:t>
            </a:r>
            <a:r>
              <a:rPr lang="id-ID" sz="2400" dirty="0" smtClean="0"/>
              <a:t>siswa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301814" y="3498570"/>
            <a:ext cx="5400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01814" y="3959372"/>
            <a:ext cx="5400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01814" y="4420174"/>
            <a:ext cx="5400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01814" y="4880976"/>
            <a:ext cx="5400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01814" y="5341778"/>
            <a:ext cx="5400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01814" y="5802580"/>
            <a:ext cx="5400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84567" y="333743"/>
            <a:ext cx="398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cs typeface="Arial" panose="020B0604020202020204" pitchFamily="34" charset="0"/>
              </a:rPr>
              <a:t>Membaca</a:t>
            </a:r>
            <a:r>
              <a:rPr lang="en-US" sz="3600" b="1" dirty="0">
                <a:solidFill>
                  <a:srgbClr val="FF6600"/>
                </a:solidFill>
                <a:cs typeface="Arial" panose="020B0604020202020204" pitchFamily="34" charset="0"/>
              </a:rPr>
              <a:t> Data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13255" y="314134"/>
            <a:ext cx="638939" cy="669668"/>
            <a:chOff x="394825" y="276478"/>
            <a:chExt cx="638939" cy="669668"/>
          </a:xfrm>
        </p:grpSpPr>
        <p:sp>
          <p:nvSpPr>
            <p:cNvPr id="34" name="Oval 33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5032" y="276478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13462" y="1013732"/>
            <a:ext cx="5335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1.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Membaca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Data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pada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Tabel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9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2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2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24600" y="1797269"/>
            <a:ext cx="301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1 </a:t>
            </a:r>
            <a:r>
              <a:rPr lang="en-US" sz="2200" dirty="0" err="1"/>
              <a:t>ada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961699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Dari diagram </a:t>
            </a:r>
            <a:r>
              <a:rPr lang="en-US" sz="2200" dirty="0" err="1"/>
              <a:t>batang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samping</a:t>
            </a:r>
            <a:r>
              <a:rPr lang="en-US" sz="2200" dirty="0"/>
              <a:t> </a:t>
            </a:r>
            <a:r>
              <a:rPr lang="en-US" sz="2200" dirty="0" err="1"/>
              <a:t>diketahui</a:t>
            </a:r>
            <a:r>
              <a:rPr lang="en-US" sz="2200" dirty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2570937"/>
            <a:ext cx="301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2 </a:t>
            </a:r>
            <a:r>
              <a:rPr lang="en-US" sz="2200" dirty="0" err="1"/>
              <a:t>ada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3332937"/>
            <a:ext cx="301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3 </a:t>
            </a:r>
            <a:r>
              <a:rPr lang="en-US" sz="2200" dirty="0" err="1"/>
              <a:t>ada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4094937"/>
            <a:ext cx="301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4 </a:t>
            </a:r>
            <a:r>
              <a:rPr lang="en-US" sz="2200" dirty="0" err="1"/>
              <a:t>ada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4848007"/>
            <a:ext cx="301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5 </a:t>
            </a:r>
            <a:r>
              <a:rPr lang="en-US" sz="2200" dirty="0" err="1"/>
              <a:t>ada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5614472"/>
            <a:ext cx="301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6 </a:t>
            </a:r>
            <a:r>
              <a:rPr lang="en-US" sz="2200" dirty="0" err="1"/>
              <a:t>ada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809750" y="1321713"/>
            <a:ext cx="4343400" cy="4038966"/>
            <a:chOff x="-111129" y="1321712"/>
            <a:chExt cx="5368929" cy="513670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90600" y="3579812"/>
              <a:ext cx="4114800" cy="1588"/>
            </a:xfrm>
            <a:prstGeom prst="line">
              <a:avLst/>
            </a:prstGeom>
            <a:ln w="63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990600" y="3046412"/>
              <a:ext cx="4114800" cy="1588"/>
            </a:xfrm>
            <a:prstGeom prst="line">
              <a:avLst/>
            </a:prstGeom>
            <a:ln w="63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0600" y="2513012"/>
              <a:ext cx="4114800" cy="1588"/>
            </a:xfrm>
            <a:prstGeom prst="line">
              <a:avLst/>
            </a:prstGeom>
            <a:ln w="63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90600" y="4648200"/>
              <a:ext cx="4114800" cy="1588"/>
            </a:xfrm>
            <a:prstGeom prst="line">
              <a:avLst/>
            </a:prstGeom>
            <a:ln w="63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90600" y="4114800"/>
              <a:ext cx="4114800" cy="1588"/>
            </a:xfrm>
            <a:prstGeom prst="line">
              <a:avLst/>
            </a:prstGeom>
            <a:ln w="63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eft-Up Arrow 19"/>
            <p:cNvSpPr/>
            <p:nvPr/>
          </p:nvSpPr>
          <p:spPr>
            <a:xfrm flipH="1">
              <a:off x="914400" y="2057400"/>
              <a:ext cx="4343400" cy="3505200"/>
            </a:xfrm>
            <a:prstGeom prst="leftUpArrow">
              <a:avLst>
                <a:gd name="adj1" fmla="val 0"/>
                <a:gd name="adj2" fmla="val 1498"/>
                <a:gd name="adj3" fmla="val 3327"/>
              </a:avLst>
            </a:prstGeom>
            <a:solidFill>
              <a:srgbClr val="00B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213" y="1321712"/>
              <a:ext cx="4404789" cy="50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Diagram </a:t>
              </a:r>
              <a:r>
                <a:rPr lang="en-US" sz="2000" b="1" dirty="0" err="1"/>
                <a:t>Banyak</a:t>
              </a:r>
              <a:r>
                <a:rPr lang="en-US" sz="2000" b="1" dirty="0"/>
                <a:t> </a:t>
              </a:r>
              <a:r>
                <a:rPr lang="en-US" sz="2000" b="1" dirty="0" err="1"/>
                <a:t>Siswa</a:t>
              </a:r>
              <a:r>
                <a:rPr lang="en-US" sz="2000" b="1" dirty="0"/>
                <a:t> SD Prima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198" y="1966620"/>
              <a:ext cx="656164" cy="299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/>
                <a:t>28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/>
                <a:t>27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/>
                <a:t>25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/>
                <a:t>24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929849" y="3463712"/>
              <a:ext cx="2132022" cy="49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Banyak</a:t>
              </a:r>
              <a:r>
                <a:rPr lang="en-US" sz="2000" b="1" dirty="0"/>
                <a:t> </a:t>
              </a:r>
              <a:r>
                <a:rPr lang="en-US" sz="2000" b="1" dirty="0" err="1"/>
                <a:t>Siswa</a:t>
              </a:r>
              <a:endParaRPr lang="en-US" sz="2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51040" y="5558135"/>
              <a:ext cx="3635802" cy="90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1       2       3       4       5      6</a:t>
              </a:r>
            </a:p>
            <a:p>
              <a:pPr algn="ctr"/>
              <a:r>
                <a:rPr lang="en-US" sz="2000" b="1" dirty="0" err="1"/>
                <a:t>Kelas</a:t>
              </a:r>
              <a:endParaRPr lang="en-US" sz="20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19200" y="3048000"/>
              <a:ext cx="365760" cy="24384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44040" y="4114800"/>
              <a:ext cx="365760" cy="13716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29840" y="2514600"/>
              <a:ext cx="365760" cy="29718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9440" y="3581400"/>
              <a:ext cx="365760" cy="1905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49040" y="4648200"/>
              <a:ext cx="365760" cy="8382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3400" y="3581400"/>
              <a:ext cx="365760" cy="1905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220200" y="178560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27 </a:t>
            </a:r>
            <a:r>
              <a:rPr lang="en-US" sz="24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20200" y="255926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25</a:t>
            </a:r>
            <a:r>
              <a:rPr lang="en-US" sz="2400" dirty="0"/>
              <a:t>  </a:t>
            </a:r>
            <a:r>
              <a:rPr lang="en-US" sz="2200" dirty="0" err="1"/>
              <a:t>siswa</a:t>
            </a:r>
            <a:r>
              <a:rPr lang="en-US" sz="2200" dirty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20200" y="332126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28</a:t>
            </a:r>
            <a:r>
              <a:rPr lang="en-US" sz="2400" dirty="0"/>
              <a:t>  </a:t>
            </a:r>
            <a:r>
              <a:rPr lang="en-US" sz="2200" dirty="0" err="1"/>
              <a:t>siswa</a:t>
            </a:r>
            <a:r>
              <a:rPr lang="en-US" sz="2200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20200" y="408326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  <a:r>
              <a:rPr lang="en-US" sz="2400" dirty="0"/>
              <a:t>  </a:t>
            </a:r>
            <a:r>
              <a:rPr lang="en-US" sz="2200" dirty="0" err="1"/>
              <a:t>siswa</a:t>
            </a:r>
            <a:r>
              <a:rPr lang="en-US" sz="2200" dirty="0"/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20200" y="483633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24</a:t>
            </a:r>
            <a:r>
              <a:rPr lang="en-US" sz="2400" dirty="0"/>
              <a:t>  </a:t>
            </a:r>
            <a:r>
              <a:rPr lang="en-US" sz="2200" dirty="0" err="1"/>
              <a:t>siswa</a:t>
            </a:r>
            <a:r>
              <a:rPr lang="en-US" sz="2200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20200" y="560280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  <a:r>
              <a:rPr lang="en-US" sz="2400" dirty="0"/>
              <a:t>  </a:t>
            </a:r>
            <a:r>
              <a:rPr lang="en-US" sz="2200" dirty="0" err="1"/>
              <a:t>siswa</a:t>
            </a:r>
            <a:r>
              <a:rPr lang="en-US" sz="2200" dirty="0"/>
              <a:t>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762250" y="1600200"/>
            <a:ext cx="7848600" cy="2438400"/>
            <a:chOff x="1143000" y="1600200"/>
            <a:chExt cx="7848600" cy="2438400"/>
          </a:xfrm>
        </p:grpSpPr>
        <p:sp>
          <p:nvSpPr>
            <p:cNvPr id="38" name="Oval 37"/>
            <p:cNvSpPr/>
            <p:nvPr/>
          </p:nvSpPr>
          <p:spPr>
            <a:xfrm>
              <a:off x="1143000" y="2514600"/>
              <a:ext cx="533400" cy="3048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1295400" y="1600200"/>
              <a:ext cx="7696200" cy="2438400"/>
            </a:xfrm>
            <a:prstGeom prst="arc">
              <a:avLst>
                <a:gd name="adj1" fmla="val 10971246"/>
                <a:gd name="adj2" fmla="val 20436474"/>
              </a:avLst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57550" y="2057400"/>
            <a:ext cx="6858000" cy="2819400"/>
            <a:chOff x="1600200" y="2057400"/>
            <a:chExt cx="6858000" cy="2819400"/>
          </a:xfrm>
        </p:grpSpPr>
        <p:sp>
          <p:nvSpPr>
            <p:cNvPr id="41" name="Arc 40"/>
            <p:cNvSpPr/>
            <p:nvPr/>
          </p:nvSpPr>
          <p:spPr>
            <a:xfrm>
              <a:off x="1905000" y="2057400"/>
              <a:ext cx="6553200" cy="2819400"/>
            </a:xfrm>
            <a:prstGeom prst="arc">
              <a:avLst>
                <a:gd name="adj1" fmla="val 10744104"/>
                <a:gd name="adj2" fmla="val 20567191"/>
              </a:avLst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600200" y="3352800"/>
              <a:ext cx="533400" cy="3048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31020" y="1981200"/>
            <a:ext cx="6915150" cy="3124200"/>
            <a:chOff x="833615" y="1981200"/>
            <a:chExt cx="7086600" cy="3124200"/>
          </a:xfrm>
        </p:grpSpPr>
        <p:sp>
          <p:nvSpPr>
            <p:cNvPr id="40" name="Oval 39"/>
            <p:cNvSpPr/>
            <p:nvPr/>
          </p:nvSpPr>
          <p:spPr>
            <a:xfrm>
              <a:off x="2133600" y="2057400"/>
              <a:ext cx="533400" cy="3048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833615" y="1981200"/>
              <a:ext cx="7086600" cy="3124200"/>
            </a:xfrm>
            <a:prstGeom prst="arc">
              <a:avLst>
                <a:gd name="adj1" fmla="val 12868903"/>
                <a:gd name="adj2" fmla="val 21511241"/>
              </a:avLst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76600" y="2819400"/>
            <a:ext cx="6248400" cy="3048000"/>
            <a:chOff x="1600200" y="2819400"/>
            <a:chExt cx="6324600" cy="3048000"/>
          </a:xfrm>
        </p:grpSpPr>
        <p:sp>
          <p:nvSpPr>
            <p:cNvPr id="44" name="Oval 43"/>
            <p:cNvSpPr/>
            <p:nvPr/>
          </p:nvSpPr>
          <p:spPr>
            <a:xfrm>
              <a:off x="2667000" y="2895600"/>
              <a:ext cx="533400" cy="3048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1600200" y="2819400"/>
              <a:ext cx="6324600" cy="3048000"/>
            </a:xfrm>
            <a:prstGeom prst="arc">
              <a:avLst>
                <a:gd name="adj1" fmla="val 12904927"/>
                <a:gd name="adj2" fmla="val 21417771"/>
              </a:avLst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495800" y="3352800"/>
            <a:ext cx="5029200" cy="2971800"/>
            <a:chOff x="2819400" y="3352800"/>
            <a:chExt cx="5105400" cy="2971800"/>
          </a:xfrm>
        </p:grpSpPr>
        <p:sp>
          <p:nvSpPr>
            <p:cNvPr id="46" name="Oval 45"/>
            <p:cNvSpPr/>
            <p:nvPr/>
          </p:nvSpPr>
          <p:spPr>
            <a:xfrm>
              <a:off x="3124200" y="3810000"/>
              <a:ext cx="533400" cy="3048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2819400" y="3352800"/>
              <a:ext cx="5105400" cy="2971800"/>
            </a:xfrm>
            <a:prstGeom prst="arc">
              <a:avLst>
                <a:gd name="adj1" fmla="val 12287626"/>
                <a:gd name="adj2" fmla="val 128243"/>
              </a:avLst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210050" y="2686050"/>
            <a:ext cx="5314950" cy="5943600"/>
            <a:chOff x="2590800" y="2667000"/>
            <a:chExt cx="5410200" cy="5943600"/>
          </a:xfrm>
        </p:grpSpPr>
        <p:sp>
          <p:nvSpPr>
            <p:cNvPr id="48" name="Oval 47"/>
            <p:cNvSpPr/>
            <p:nvPr/>
          </p:nvSpPr>
          <p:spPr>
            <a:xfrm>
              <a:off x="3657600" y="2895600"/>
              <a:ext cx="533400" cy="30480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590800" y="2667000"/>
              <a:ext cx="5410200" cy="5943600"/>
            </a:xfrm>
            <a:prstGeom prst="arc">
              <a:avLst>
                <a:gd name="adj1" fmla="val 14461867"/>
                <a:gd name="adj2" fmla="val 92776"/>
              </a:avLst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227542" y="246998"/>
            <a:ext cx="7137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2.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Membaca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Data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pada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Diagram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Batang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50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1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8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6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6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3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9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19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8400" y="2609851"/>
            <a:ext cx="301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1 </a:t>
            </a:r>
            <a:r>
              <a:rPr lang="en-US" sz="2200" dirty="0" err="1"/>
              <a:t>ada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1695451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Dari diagram </a:t>
            </a:r>
            <a:r>
              <a:rPr lang="en-US" sz="2200" dirty="0" err="1"/>
              <a:t>garis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samping</a:t>
            </a:r>
            <a:r>
              <a:rPr lang="en-US" sz="2200" dirty="0"/>
              <a:t> </a:t>
            </a:r>
            <a:r>
              <a:rPr lang="en-US" sz="2200" dirty="0" err="1"/>
              <a:t>diketahui</a:t>
            </a:r>
            <a:r>
              <a:rPr lang="en-US" sz="22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3307319"/>
            <a:ext cx="301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3 </a:t>
            </a:r>
            <a:r>
              <a:rPr lang="en-US" sz="2200" dirty="0" err="1"/>
              <a:t>ada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4069319"/>
            <a:ext cx="3017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5 </a:t>
            </a:r>
            <a:r>
              <a:rPr lang="en-US" sz="2200" dirty="0" err="1"/>
              <a:t>ada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0" y="259818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14 </a:t>
            </a:r>
            <a:r>
              <a:rPr lang="en-US" sz="2200" dirty="0" err="1"/>
              <a:t>siswa</a:t>
            </a:r>
            <a:r>
              <a:rPr lang="en-US" sz="2200" dirty="0"/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0" y="329565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13 </a:t>
            </a:r>
            <a:r>
              <a:rPr lang="en-US" sz="2200" dirty="0" err="1"/>
              <a:t>siswa</a:t>
            </a:r>
            <a:r>
              <a:rPr lang="en-US" sz="22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0" y="405765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n-US" sz="2200" dirty="0" err="1"/>
              <a:t>siswa</a:t>
            </a:r>
            <a:r>
              <a:rPr lang="en-US" sz="2200" dirty="0"/>
              <a:t>.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681986" y="3416871"/>
            <a:ext cx="3328824" cy="124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81986" y="2997461"/>
            <a:ext cx="3328824" cy="124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81986" y="2578051"/>
            <a:ext cx="3328824" cy="124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81986" y="4256939"/>
            <a:ext cx="3328824" cy="124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681986" y="3837529"/>
            <a:ext cx="3328824" cy="1249"/>
          </a:xfrm>
          <a:prstGeom prst="line">
            <a:avLst/>
          </a:prstGeom>
          <a:ln w="63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-Up Arrow 58"/>
          <p:cNvSpPr/>
          <p:nvPr/>
        </p:nvSpPr>
        <p:spPr>
          <a:xfrm flipH="1">
            <a:off x="2628901" y="2219805"/>
            <a:ext cx="3513759" cy="2756123"/>
          </a:xfrm>
          <a:prstGeom prst="leftUpArrow">
            <a:avLst>
              <a:gd name="adj1" fmla="val 0"/>
              <a:gd name="adj2" fmla="val 1498"/>
              <a:gd name="adj3" fmla="val 3327"/>
            </a:avLst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0" name="TextBox 59"/>
          <p:cNvSpPr txBox="1"/>
          <p:nvPr/>
        </p:nvSpPr>
        <p:spPr>
          <a:xfrm>
            <a:off x="2324100" y="1390650"/>
            <a:ext cx="3563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Diagram </a:t>
            </a:r>
            <a:r>
              <a:rPr lang="en-US" sz="2000" b="1" dirty="0" err="1"/>
              <a:t>Banyak</a:t>
            </a:r>
            <a:r>
              <a:rPr lang="en-US" sz="2000" b="1" dirty="0"/>
              <a:t> </a:t>
            </a:r>
            <a:r>
              <a:rPr lang="en-US" sz="2000" b="1" dirty="0" err="1"/>
              <a:t>Siswa</a:t>
            </a:r>
            <a:r>
              <a:rPr lang="en-US" sz="2000" b="1" dirty="0"/>
              <a:t> </a:t>
            </a:r>
            <a:r>
              <a:rPr lang="en-US" sz="2000" b="1" dirty="0" err="1"/>
              <a:t>Laki-Laki</a:t>
            </a:r>
            <a:r>
              <a:rPr lang="en-US" sz="2000" b="1" dirty="0"/>
              <a:t> SD Prima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50471" y="2148425"/>
            <a:ext cx="5308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15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14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13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12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11</a:t>
            </a:r>
          </a:p>
        </p:txBody>
      </p:sp>
      <p:sp>
        <p:nvSpPr>
          <p:cNvPr id="62" name="TextBox 61"/>
          <p:cNvSpPr txBox="1"/>
          <p:nvPr/>
        </p:nvSpPr>
        <p:spPr>
          <a:xfrm rot="16200000">
            <a:off x="1152557" y="3319969"/>
            <a:ext cx="167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Banyak</a:t>
            </a:r>
            <a:r>
              <a:rPr lang="en-US" sz="2000" b="1" dirty="0"/>
              <a:t> </a:t>
            </a:r>
            <a:r>
              <a:rPr lang="en-US" sz="2000" b="1" dirty="0" err="1"/>
              <a:t>Siswa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811781" y="4972416"/>
            <a:ext cx="294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1       2       3       4       5      6</a:t>
            </a:r>
          </a:p>
          <a:p>
            <a:pPr algn="ctr"/>
            <a:r>
              <a:rPr lang="en-US" sz="2000" b="1" dirty="0" err="1"/>
              <a:t>Kelas</a:t>
            </a:r>
            <a:endParaRPr lang="en-US" sz="20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3019274" y="2610370"/>
            <a:ext cx="2590800" cy="1653770"/>
            <a:chOff x="1380974" y="2515120"/>
            <a:chExt cx="2590800" cy="1653770"/>
          </a:xfrm>
        </p:grpSpPr>
        <p:cxnSp>
          <p:nvCxnSpPr>
            <p:cNvPr id="65" name="Straight Connector 64"/>
            <p:cNvCxnSpPr>
              <a:stCxn id="70" idx="1"/>
              <a:endCxn id="71" idx="1"/>
            </p:cNvCxnSpPr>
            <p:nvPr/>
          </p:nvCxnSpPr>
          <p:spPr>
            <a:xfrm>
              <a:off x="1380974" y="2863052"/>
              <a:ext cx="393192" cy="44500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98320" y="3320252"/>
              <a:ext cx="64008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2" idx="3"/>
              <a:endCxn id="73" idx="3"/>
            </p:cNvCxnSpPr>
            <p:nvPr/>
          </p:nvCxnSpPr>
          <p:spPr>
            <a:xfrm flipV="1">
              <a:off x="2383766" y="2515120"/>
              <a:ext cx="445008" cy="83820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74" idx="1"/>
              <a:endCxn id="73" idx="3"/>
            </p:cNvCxnSpPr>
            <p:nvPr/>
          </p:nvCxnSpPr>
          <p:spPr>
            <a:xfrm flipH="1" flipV="1">
              <a:off x="2828774" y="2515120"/>
              <a:ext cx="621792" cy="16311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4" idx="2"/>
              <a:endCxn id="75" idx="3"/>
            </p:cNvCxnSpPr>
            <p:nvPr/>
          </p:nvCxnSpPr>
          <p:spPr>
            <a:xfrm flipV="1">
              <a:off x="3441192" y="3746512"/>
              <a:ext cx="530582" cy="42237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3009900" y="2555736"/>
            <a:ext cx="2654808" cy="1740408"/>
            <a:chOff x="1371600" y="2460486"/>
            <a:chExt cx="2654808" cy="1740408"/>
          </a:xfrm>
        </p:grpSpPr>
        <p:sp>
          <p:nvSpPr>
            <p:cNvPr id="70" name="Oval 69"/>
            <p:cNvSpPr/>
            <p:nvPr/>
          </p:nvSpPr>
          <p:spPr>
            <a:xfrm>
              <a:off x="1371600" y="2853678"/>
              <a:ext cx="64008" cy="64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764792" y="3298686"/>
              <a:ext cx="64008" cy="64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374392" y="3298686"/>
              <a:ext cx="64008" cy="64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819400" y="2460486"/>
              <a:ext cx="64008" cy="64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441192" y="4136886"/>
              <a:ext cx="64008" cy="64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962400" y="3691878"/>
              <a:ext cx="64008" cy="6400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87980" y="1466850"/>
            <a:ext cx="6541770" cy="2895600"/>
            <a:chOff x="1173480" y="1143000"/>
            <a:chExt cx="6675120" cy="2895600"/>
          </a:xfrm>
        </p:grpSpPr>
        <p:sp>
          <p:nvSpPr>
            <p:cNvPr id="36" name="Oval 35"/>
            <p:cNvSpPr/>
            <p:nvPr/>
          </p:nvSpPr>
          <p:spPr>
            <a:xfrm>
              <a:off x="1173480" y="2514600"/>
              <a:ext cx="274320" cy="27432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1295400" y="1143000"/>
              <a:ext cx="6553200" cy="2895600"/>
            </a:xfrm>
            <a:prstGeom prst="arc">
              <a:avLst>
                <a:gd name="adj1" fmla="val 10720881"/>
                <a:gd name="adj2" fmla="val 21271650"/>
              </a:avLst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3800" y="2152650"/>
            <a:ext cx="5962650" cy="4267200"/>
            <a:chOff x="2133600" y="990600"/>
            <a:chExt cx="6096000" cy="4267200"/>
          </a:xfrm>
        </p:grpSpPr>
        <p:sp>
          <p:nvSpPr>
            <p:cNvPr id="42" name="Oval 41"/>
            <p:cNvSpPr/>
            <p:nvPr/>
          </p:nvSpPr>
          <p:spPr>
            <a:xfrm>
              <a:off x="2286000" y="2133600"/>
              <a:ext cx="274320" cy="27432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2133600" y="990600"/>
              <a:ext cx="6096000" cy="4267200"/>
            </a:xfrm>
            <a:prstGeom prst="arc">
              <a:avLst>
                <a:gd name="adj1" fmla="val 11854413"/>
                <a:gd name="adj2" fmla="val 20425263"/>
              </a:avLst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48200" y="3352800"/>
            <a:ext cx="5219700" cy="4267200"/>
            <a:chOff x="2963332" y="2971800"/>
            <a:chExt cx="5638800" cy="4267200"/>
          </a:xfrm>
        </p:grpSpPr>
        <p:sp>
          <p:nvSpPr>
            <p:cNvPr id="48" name="Oval 47"/>
            <p:cNvSpPr/>
            <p:nvPr/>
          </p:nvSpPr>
          <p:spPr>
            <a:xfrm>
              <a:off x="3307080" y="3733800"/>
              <a:ext cx="274320" cy="27432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2963332" y="2971800"/>
              <a:ext cx="5638800" cy="4267200"/>
            </a:xfrm>
            <a:prstGeom prst="arc">
              <a:avLst>
                <a:gd name="adj1" fmla="val 12560169"/>
                <a:gd name="adj2" fmla="val 19522214"/>
              </a:avLst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75981" y="354728"/>
            <a:ext cx="682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3.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Membaca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Data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pada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Diagram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Garis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63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3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3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6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2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6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4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8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29" grpId="0"/>
      <p:bldP spid="31" grpId="0"/>
      <p:bldP spid="33" grpId="0"/>
      <p:bldP spid="59" grpId="0" animBg="1"/>
      <p:bldP spid="60" grpId="0"/>
      <p:bldP spid="61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5448" y="1476702"/>
            <a:ext cx="4892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200" dirty="0" err="1"/>
              <a:t>diketahui</a:t>
            </a:r>
            <a:r>
              <a:rPr lang="en-US" sz="2200" dirty="0"/>
              <a:t> </a:t>
            </a:r>
            <a:r>
              <a:rPr lang="en-US" sz="2200" dirty="0" err="1"/>
              <a:t>persentase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775448" y="1174532"/>
            <a:ext cx="4703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Dari diagram </a:t>
            </a:r>
            <a:r>
              <a:rPr lang="en-US" sz="2200" dirty="0" err="1"/>
              <a:t>lingkaran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samping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775449" y="2177187"/>
            <a:ext cx="323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200" dirty="0" err="1"/>
              <a:t>Vanila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30%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775449" y="2689602"/>
            <a:ext cx="339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200" dirty="0" err="1"/>
              <a:t>Stroberi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25%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628888" y="3682037"/>
            <a:ext cx="346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100% − 30% − 25% =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45%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41648" y="1129822"/>
            <a:ext cx="3563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Diagram Rasa </a:t>
            </a:r>
            <a:r>
              <a:rPr lang="en-US" sz="2000" b="1" dirty="0" err="1"/>
              <a:t>Susu</a:t>
            </a:r>
            <a:r>
              <a:rPr lang="en-US" sz="2000" b="1" dirty="0"/>
              <a:t> </a:t>
            </a:r>
            <a:r>
              <a:rPr lang="en-US" sz="2000" b="1" dirty="0" err="1"/>
              <a:t>Kesukaan</a:t>
            </a:r>
            <a:r>
              <a:rPr lang="en-US" sz="2000" b="1" dirty="0"/>
              <a:t> </a:t>
            </a:r>
            <a:r>
              <a:rPr lang="en-US" sz="2000" b="1" dirty="0" err="1"/>
              <a:t>Siswa</a:t>
            </a:r>
            <a:r>
              <a:rPr lang="en-US" sz="2000" b="1" dirty="0"/>
              <a:t> </a:t>
            </a:r>
            <a:r>
              <a:rPr lang="en-US" sz="2000" b="1" dirty="0" err="1"/>
              <a:t>Kelas</a:t>
            </a:r>
            <a:r>
              <a:rPr lang="en-US" sz="2000" b="1" dirty="0"/>
              <a:t> 2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469946" y="1902328"/>
            <a:ext cx="2651760" cy="2651760"/>
            <a:chOff x="457200" y="1981200"/>
            <a:chExt cx="2743200" cy="2743200"/>
          </a:xfrm>
        </p:grpSpPr>
        <p:sp>
          <p:nvSpPr>
            <p:cNvPr id="45" name="Pie 44"/>
            <p:cNvSpPr/>
            <p:nvPr/>
          </p:nvSpPr>
          <p:spPr>
            <a:xfrm>
              <a:off x="457200" y="1981200"/>
              <a:ext cx="2743200" cy="2743200"/>
            </a:xfrm>
            <a:prstGeom prst="pie">
              <a:avLst>
                <a:gd name="adj1" fmla="val 6051327"/>
                <a:gd name="adj2" fmla="val 16200000"/>
              </a:avLst>
            </a:prstGeom>
            <a:solidFill>
              <a:srgbClr val="A7D971"/>
            </a:solidFill>
            <a:ln>
              <a:solidFill>
                <a:srgbClr val="A7D9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Pie 45"/>
            <p:cNvSpPr/>
            <p:nvPr/>
          </p:nvSpPr>
          <p:spPr>
            <a:xfrm>
              <a:off x="457200" y="1981200"/>
              <a:ext cx="2743200" cy="2743200"/>
            </a:xfrm>
            <a:prstGeom prst="pie">
              <a:avLst>
                <a:gd name="adj1" fmla="val 16236816"/>
                <a:gd name="adj2" fmla="val 747895"/>
              </a:avLst>
            </a:prstGeom>
            <a:solidFill>
              <a:srgbClr val="8FA4FB"/>
            </a:solidFill>
            <a:ln>
              <a:solidFill>
                <a:srgbClr val="8FA4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Pie 46"/>
            <p:cNvSpPr/>
            <p:nvPr/>
          </p:nvSpPr>
          <p:spPr>
            <a:xfrm>
              <a:off x="457200" y="1981200"/>
              <a:ext cx="2743200" cy="2743200"/>
            </a:xfrm>
            <a:prstGeom prst="pie">
              <a:avLst>
                <a:gd name="adj1" fmla="val 687827"/>
                <a:gd name="adj2" fmla="val 6034177"/>
              </a:avLst>
            </a:prstGeom>
            <a:solidFill>
              <a:srgbClr val="E260C0"/>
            </a:solidFill>
            <a:ln>
              <a:solidFill>
                <a:srgbClr val="E26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727448" y="290535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Cokelat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870448" y="244815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Vanila</a:t>
            </a:r>
            <a:endParaRPr lang="en-US" sz="2000" dirty="0"/>
          </a:p>
          <a:p>
            <a:pPr algn="ctr"/>
            <a:r>
              <a:rPr lang="en-US" sz="2000" dirty="0"/>
              <a:t>30%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41848" y="358817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Stroberi</a:t>
            </a:r>
            <a:endParaRPr lang="en-US" sz="2000" dirty="0"/>
          </a:p>
          <a:p>
            <a:pPr algn="ctr"/>
            <a:r>
              <a:rPr lang="en-US" sz="2000" dirty="0"/>
              <a:t>25%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09814" y="4606149"/>
            <a:ext cx="8610600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2 </a:t>
            </a:r>
            <a:r>
              <a:rPr lang="en-US" sz="2200" dirty="0" err="1"/>
              <a:t>sebanyak</a:t>
            </a:r>
            <a:r>
              <a:rPr lang="en-US" sz="2200" dirty="0"/>
              <a:t> 40 </a:t>
            </a:r>
            <a:r>
              <a:rPr lang="en-US" sz="2200" dirty="0" err="1"/>
              <a:t>orang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yang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632448" y="5412930"/>
            <a:ext cx="2514600" cy="914400"/>
            <a:chOff x="2209800" y="5943600"/>
            <a:chExt cx="2514600" cy="914400"/>
          </a:xfrm>
        </p:grpSpPr>
        <p:sp>
          <p:nvSpPr>
            <p:cNvPr id="55" name="TextBox 54"/>
            <p:cNvSpPr txBox="1"/>
            <p:nvPr/>
          </p:nvSpPr>
          <p:spPr>
            <a:xfrm>
              <a:off x="2971800" y="6172200"/>
              <a:ext cx="1752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× 40 </a:t>
              </a:r>
              <a:r>
                <a:rPr lang="en-US" sz="2200" dirty="0" err="1"/>
                <a:t>siswa</a:t>
              </a:r>
              <a:r>
                <a:rPr lang="en-US" sz="2200" dirty="0"/>
                <a:t> =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86000" y="5943600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45%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09800" y="6427113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100%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86000" y="6400800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6842248" y="564153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18 </a:t>
            </a:r>
            <a:r>
              <a:rPr lang="en-US" sz="2200" dirty="0" err="1"/>
              <a:t>siswa</a:t>
            </a:r>
            <a:endParaRPr lang="en-US" sz="2200" dirty="0"/>
          </a:p>
        </p:txBody>
      </p:sp>
      <p:sp>
        <p:nvSpPr>
          <p:cNvPr id="65" name="TextBox 64"/>
          <p:cNvSpPr txBox="1"/>
          <p:nvPr/>
        </p:nvSpPr>
        <p:spPr>
          <a:xfrm>
            <a:off x="5775449" y="3180169"/>
            <a:ext cx="4933179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200" dirty="0" err="1"/>
              <a:t>Cokelat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endParaRPr lang="en-US" sz="2200" dirty="0"/>
          </a:p>
        </p:txBody>
      </p:sp>
      <p:sp>
        <p:nvSpPr>
          <p:cNvPr id="66" name="TextBox 65"/>
          <p:cNvSpPr txBox="1"/>
          <p:nvPr/>
        </p:nvSpPr>
        <p:spPr>
          <a:xfrm>
            <a:off x="2209814" y="4989371"/>
            <a:ext cx="3760062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dirty="0" err="1"/>
              <a:t>suka</a:t>
            </a:r>
            <a:r>
              <a:rPr lang="en-US" sz="2200" dirty="0"/>
              <a:t> </a:t>
            </a:r>
            <a:r>
              <a:rPr lang="en-US" sz="2200" dirty="0" err="1"/>
              <a:t>susu</a:t>
            </a:r>
            <a:r>
              <a:rPr lang="en-US" sz="2200" dirty="0"/>
              <a:t> rasa </a:t>
            </a:r>
            <a:r>
              <a:rPr lang="en-US" sz="2200" dirty="0" err="1"/>
              <a:t>cokelat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endParaRPr lang="en-US" sz="2200" dirty="0"/>
          </a:p>
        </p:txBody>
      </p:sp>
      <p:sp>
        <p:nvSpPr>
          <p:cNvPr id="76" name="Arc 75"/>
          <p:cNvSpPr/>
          <p:nvPr/>
        </p:nvSpPr>
        <p:spPr>
          <a:xfrm rot="223891">
            <a:off x="3416058" y="2356290"/>
            <a:ext cx="6027459" cy="2216339"/>
          </a:xfrm>
          <a:prstGeom prst="arc">
            <a:avLst>
              <a:gd name="adj1" fmla="val 515739"/>
              <a:gd name="adj2" fmla="val 10518003"/>
            </a:avLst>
          </a:prstGeom>
          <a:ln w="1905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21041345">
            <a:off x="4221255" y="2389485"/>
            <a:ext cx="4259916" cy="3413293"/>
          </a:xfrm>
          <a:prstGeom prst="arc">
            <a:avLst>
              <a:gd name="adj1" fmla="val 11853416"/>
              <a:gd name="adj2" fmla="val 19555764"/>
            </a:avLst>
          </a:prstGeom>
          <a:ln w="19050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20655750">
            <a:off x="3962474" y="1929388"/>
            <a:ext cx="3818655" cy="2216339"/>
          </a:xfrm>
          <a:prstGeom prst="arc">
            <a:avLst>
              <a:gd name="adj1" fmla="val 12200133"/>
              <a:gd name="adj2" fmla="val 21101831"/>
            </a:avLst>
          </a:prstGeom>
          <a:ln w="19050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65695" y="68323"/>
            <a:ext cx="7594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4.	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Membaca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Data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pada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 Diagram </a:t>
            </a:r>
            <a:r>
              <a:rPr lang="en-US" sz="3200" b="1" dirty="0" err="1">
                <a:solidFill>
                  <a:srgbClr val="FF6600"/>
                </a:solidFill>
                <a:cs typeface="Arial" panose="020B0604020202020204" pitchFamily="34" charset="0"/>
              </a:rPr>
              <a:t>Lingkaran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7687" y="606602"/>
            <a:ext cx="6572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a.	Diagram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lingkaran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dengan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satuan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persen</a:t>
            </a:r>
            <a:endParaRPr lang="en-US" sz="2800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75448" y="1792012"/>
            <a:ext cx="4892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200" dirty="0" err="1"/>
              <a:t>suka</a:t>
            </a:r>
            <a:r>
              <a:rPr lang="en-US" sz="2200" dirty="0"/>
              <a:t> </a:t>
            </a:r>
            <a:r>
              <a:rPr lang="en-US" sz="2200" dirty="0" err="1"/>
              <a:t>susu</a:t>
            </a:r>
            <a:r>
              <a:rPr lang="en-US" sz="2200" dirty="0"/>
              <a:t> rasa:</a:t>
            </a:r>
          </a:p>
        </p:txBody>
      </p:sp>
    </p:spTree>
    <p:extLst>
      <p:ext uri="{BB962C8B-B14F-4D97-AF65-F5344CB8AC3E}">
        <p14:creationId xmlns:p14="http://schemas.microsoft.com/office/powerpoint/2010/main" val="1069703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6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6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6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3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6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9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9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9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7" grpId="0"/>
      <p:bldP spid="48" grpId="0"/>
      <p:bldP spid="49" grpId="0"/>
      <p:bldP spid="50" grpId="0"/>
      <p:bldP spid="51" grpId="0"/>
      <p:bldP spid="63" grpId="0"/>
      <p:bldP spid="65" grpId="0"/>
      <p:bldP spid="66" grpId="0"/>
      <p:bldP spid="76" grpId="0" animBg="1"/>
      <p:bldP spid="78" grpId="0" animBg="1"/>
      <p:bldP spid="79" grpId="0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9"/>
          <p:cNvGrpSpPr/>
          <p:nvPr/>
        </p:nvGrpSpPr>
        <p:grpSpPr>
          <a:xfrm>
            <a:off x="2133600" y="1752600"/>
            <a:ext cx="2743200" cy="2743200"/>
            <a:chOff x="2590800" y="2286000"/>
            <a:chExt cx="2743200" cy="2743200"/>
          </a:xfrm>
        </p:grpSpPr>
        <p:sp>
          <p:nvSpPr>
            <p:cNvPr id="31" name="Pie 30"/>
            <p:cNvSpPr/>
            <p:nvPr/>
          </p:nvSpPr>
          <p:spPr>
            <a:xfrm>
              <a:off x="2590800" y="2286000"/>
              <a:ext cx="2743200" cy="2743200"/>
            </a:xfrm>
            <a:prstGeom prst="pie">
              <a:avLst>
                <a:gd name="adj1" fmla="val 7339808"/>
                <a:gd name="adj2" fmla="val 16200000"/>
              </a:avLst>
            </a:prstGeom>
            <a:solidFill>
              <a:srgbClr val="FCF600"/>
            </a:solidFill>
            <a:ln>
              <a:solidFill>
                <a:srgbClr val="FCF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Pie 31"/>
            <p:cNvSpPr/>
            <p:nvPr/>
          </p:nvSpPr>
          <p:spPr>
            <a:xfrm>
              <a:off x="2590800" y="2286000"/>
              <a:ext cx="2743200" cy="2743200"/>
            </a:xfrm>
            <a:prstGeom prst="pie">
              <a:avLst>
                <a:gd name="adj1" fmla="val 16236816"/>
                <a:gd name="adj2" fmla="val 747895"/>
              </a:avLst>
            </a:prstGeom>
            <a:solidFill>
              <a:srgbClr val="8FA4FB"/>
            </a:solidFill>
            <a:ln>
              <a:solidFill>
                <a:srgbClr val="8FA4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Pie 32"/>
            <p:cNvSpPr/>
            <p:nvPr/>
          </p:nvSpPr>
          <p:spPr>
            <a:xfrm>
              <a:off x="2590800" y="2286000"/>
              <a:ext cx="2743200" cy="2743200"/>
            </a:xfrm>
            <a:prstGeom prst="pie">
              <a:avLst>
                <a:gd name="adj1" fmla="val 1960481"/>
                <a:gd name="adj2" fmla="val 7338120"/>
              </a:avLst>
            </a:prstGeom>
            <a:solidFill>
              <a:srgbClr val="E260C0"/>
            </a:solidFill>
            <a:ln>
              <a:solidFill>
                <a:srgbClr val="E26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2590800" y="2286000"/>
              <a:ext cx="2743200" cy="2743200"/>
            </a:xfrm>
            <a:prstGeom prst="pie">
              <a:avLst>
                <a:gd name="adj1" fmla="val 20460346"/>
                <a:gd name="adj2" fmla="val 1936210"/>
              </a:avLst>
            </a:prstGeom>
            <a:solidFill>
              <a:srgbClr val="A7D971"/>
            </a:solidFill>
            <a:ln>
              <a:solidFill>
                <a:srgbClr val="A7D9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4000" y="1219200"/>
            <a:ext cx="5334000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lnSpc>
                <a:spcPct val="125000"/>
              </a:lnSpc>
            </a:pPr>
            <a:r>
              <a:rPr lang="en-US" sz="2200" dirty="0" err="1"/>
              <a:t>derajat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yang </a:t>
            </a:r>
            <a:r>
              <a:rPr lang="en-US" sz="2200" dirty="0" err="1"/>
              <a:t>suka</a:t>
            </a:r>
            <a:r>
              <a:rPr lang="en-US" sz="2200" dirty="0"/>
              <a:t> </a:t>
            </a:r>
            <a:r>
              <a:rPr lang="en-US" sz="2200" dirty="0" err="1"/>
              <a:t>warna</a:t>
            </a:r>
            <a:r>
              <a:rPr lang="en-US" sz="2200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838200"/>
            <a:ext cx="5272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Dari diagram </a:t>
            </a:r>
            <a:r>
              <a:rPr lang="en-US" sz="2200" dirty="0" err="1"/>
              <a:t>lingkaran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samping</a:t>
            </a:r>
            <a:r>
              <a:rPr lang="en-US" sz="2200" dirty="0"/>
              <a:t> </a:t>
            </a:r>
            <a:r>
              <a:rPr lang="en-US" sz="2200" dirty="0" err="1"/>
              <a:t>diketahui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1" y="1793557"/>
            <a:ext cx="323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200" dirty="0" err="1"/>
              <a:t>Biru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72°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1" y="2296120"/>
            <a:ext cx="339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id-ID" sz="2200" dirty="0"/>
              <a:t>Kuning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</a:rPr>
              <a:t>114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°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7440" y="3653135"/>
            <a:ext cx="3468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360° − 72° − 90° − 144° =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54°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888086"/>
            <a:ext cx="3030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Diagram </a:t>
            </a:r>
            <a:r>
              <a:rPr lang="en-US" sz="2000" b="1" dirty="0" err="1"/>
              <a:t>Warna</a:t>
            </a:r>
            <a:r>
              <a:rPr lang="en-US" sz="2000" b="1" dirty="0"/>
              <a:t> </a:t>
            </a:r>
            <a:r>
              <a:rPr lang="en-US" sz="2000" b="1" dirty="0" err="1"/>
              <a:t>Kesukaan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 err="1"/>
              <a:t>Siswa</a:t>
            </a:r>
            <a:r>
              <a:rPr lang="en-US" sz="2000" b="1" dirty="0"/>
              <a:t> </a:t>
            </a:r>
            <a:r>
              <a:rPr lang="en-US" sz="2000" b="1" dirty="0" err="1"/>
              <a:t>Kelas</a:t>
            </a:r>
            <a:r>
              <a:rPr lang="en-US" sz="2000" b="1" dirty="0"/>
              <a:t>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25687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Kuning</a:t>
            </a:r>
            <a:endParaRPr lang="en-US" sz="2000" dirty="0"/>
          </a:p>
          <a:p>
            <a:pPr algn="ctr"/>
            <a:r>
              <a:rPr lang="en-US" sz="2000" dirty="0"/>
              <a:t>144°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200" y="2133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Biru</a:t>
            </a:r>
            <a:endParaRPr lang="en-US" sz="2000" dirty="0"/>
          </a:p>
          <a:p>
            <a:pPr algn="ctr"/>
            <a:r>
              <a:rPr lang="en-US" sz="2000" dirty="0"/>
              <a:t>72°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3456801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Merah</a:t>
            </a:r>
            <a:r>
              <a:rPr lang="en-US" sz="2000" dirty="0"/>
              <a:t> </a:t>
            </a:r>
            <a:r>
              <a:rPr lang="en-US" sz="2000" dirty="0" err="1"/>
              <a:t>muda</a:t>
            </a:r>
            <a:endParaRPr lang="en-US" sz="2000" dirty="0"/>
          </a:p>
          <a:p>
            <a:pPr algn="ctr"/>
            <a:r>
              <a:rPr lang="en-US" sz="2000" dirty="0"/>
              <a:t>90°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4503563"/>
            <a:ext cx="8610600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</a:t>
            </a:r>
            <a:r>
              <a:rPr lang="en-US" sz="2200" dirty="0" err="1"/>
              <a:t>kelas</a:t>
            </a:r>
            <a:r>
              <a:rPr lang="en-US" sz="2200" dirty="0"/>
              <a:t> 4 </a:t>
            </a:r>
            <a:r>
              <a:rPr lang="en-US" sz="2200" dirty="0" err="1"/>
              <a:t>sebanyak</a:t>
            </a:r>
            <a:r>
              <a:rPr lang="en-US" sz="2200" dirty="0"/>
              <a:t> 40 </a:t>
            </a:r>
            <a:r>
              <a:rPr lang="en-US" sz="2200" dirty="0" err="1"/>
              <a:t>orang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siswa</a:t>
            </a:r>
            <a:r>
              <a:rPr lang="en-US" sz="2200" dirty="0"/>
              <a:t> yang</a:t>
            </a:r>
          </a:p>
        </p:txBody>
      </p:sp>
      <p:grpSp>
        <p:nvGrpSpPr>
          <p:cNvPr id="9" name="Group 16"/>
          <p:cNvGrpSpPr/>
          <p:nvPr/>
        </p:nvGrpSpPr>
        <p:grpSpPr>
          <a:xfrm>
            <a:off x="4191000" y="5397092"/>
            <a:ext cx="2514600" cy="888087"/>
            <a:chOff x="2209800" y="5969913"/>
            <a:chExt cx="2514600" cy="888087"/>
          </a:xfrm>
        </p:grpSpPr>
        <p:sp>
          <p:nvSpPr>
            <p:cNvPr id="18" name="TextBox 17"/>
            <p:cNvSpPr txBox="1"/>
            <p:nvPr/>
          </p:nvSpPr>
          <p:spPr>
            <a:xfrm>
              <a:off x="2971800" y="6172200"/>
              <a:ext cx="1752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× 40 </a:t>
              </a:r>
              <a:r>
                <a:rPr lang="en-US" sz="2200" dirty="0" err="1"/>
                <a:t>siswa</a:t>
              </a:r>
              <a:r>
                <a:rPr lang="en-US" sz="2200" dirty="0"/>
                <a:t> =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0" y="5969913"/>
              <a:ext cx="76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54°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9800" y="6427113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360°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86000" y="6400800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400800" y="559937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en-US" sz="2200" dirty="0" err="1"/>
              <a:t>siswa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1" y="3214985"/>
            <a:ext cx="4933179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200" dirty="0" err="1"/>
              <a:t>Hijau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1752600" y="4918317"/>
            <a:ext cx="4038600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dirty="0" err="1"/>
              <a:t>menyukai</a:t>
            </a:r>
            <a:r>
              <a:rPr lang="en-US" sz="2200" dirty="0"/>
              <a:t> </a:t>
            </a:r>
            <a:r>
              <a:rPr lang="en-US" sz="2200" dirty="0" err="1"/>
              <a:t>warna</a:t>
            </a:r>
            <a:r>
              <a:rPr lang="en-US" sz="2200" dirty="0"/>
              <a:t> </a:t>
            </a:r>
            <a:r>
              <a:rPr lang="en-US" sz="2200" dirty="0" err="1"/>
              <a:t>hijau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endParaRPr lang="en-US" sz="2200" dirty="0"/>
          </a:p>
        </p:txBody>
      </p:sp>
      <p:sp>
        <p:nvSpPr>
          <p:cNvPr id="25" name="Arc 24"/>
          <p:cNvSpPr/>
          <p:nvPr/>
        </p:nvSpPr>
        <p:spPr>
          <a:xfrm rot="21426672">
            <a:off x="3928837" y="1889601"/>
            <a:ext cx="3917648" cy="2838869"/>
          </a:xfrm>
          <a:prstGeom prst="arc">
            <a:avLst>
              <a:gd name="adj1" fmla="val 21547406"/>
              <a:gd name="adj2" fmla="val 9533316"/>
            </a:avLst>
          </a:prstGeom>
          <a:ln w="1905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21340102">
            <a:off x="3795246" y="2764351"/>
            <a:ext cx="5413906" cy="2623703"/>
          </a:xfrm>
          <a:prstGeom prst="arc">
            <a:avLst>
              <a:gd name="adj1" fmla="val 12467121"/>
              <a:gd name="adj2" fmla="val 21314013"/>
            </a:avLst>
          </a:prstGeom>
          <a:ln w="19050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0655750">
            <a:off x="3526064" y="1503376"/>
            <a:ext cx="3549893" cy="2216339"/>
          </a:xfrm>
          <a:prstGeom prst="arc">
            <a:avLst>
              <a:gd name="adj1" fmla="val 12175686"/>
              <a:gd name="adj2" fmla="val 21101831"/>
            </a:avLst>
          </a:prstGeom>
          <a:ln w="19050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34001" y="2794303"/>
            <a:ext cx="339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200" dirty="0" err="1"/>
              <a:t>Merah</a:t>
            </a:r>
            <a:r>
              <a:rPr lang="en-US" sz="2200" dirty="0"/>
              <a:t> </a:t>
            </a:r>
            <a:r>
              <a:rPr lang="en-US" sz="2200" dirty="0" err="1"/>
              <a:t>muda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90°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 rot="21213659" flipV="1">
            <a:off x="2771651" y="1787248"/>
            <a:ext cx="4709360" cy="2838869"/>
          </a:xfrm>
          <a:prstGeom prst="arc">
            <a:avLst>
              <a:gd name="adj1" fmla="val 957902"/>
              <a:gd name="adj2" fmla="val 9228346"/>
            </a:avLst>
          </a:prstGeom>
          <a:ln w="1905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25710" y="230836"/>
            <a:ext cx="660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b.	Diagram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lingkaran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dengan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satuan</a:t>
            </a:r>
            <a:r>
              <a:rPr lang="en-US" sz="2800" dirty="0">
                <a:solidFill>
                  <a:srgbClr val="FF66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6600"/>
                </a:solidFill>
                <a:cs typeface="Arial" panose="020B0604020202020204" pitchFamily="34" charset="0"/>
              </a:rPr>
              <a:t>derajat</a:t>
            </a:r>
            <a:endParaRPr lang="en-US" sz="2800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8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1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1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1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3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8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8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8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2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3" grpId="0"/>
      <p:bldP spid="14" grpId="0"/>
      <p:bldP spid="15" grpId="0"/>
      <p:bldP spid="16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9" grpId="0"/>
      <p:bldP spid="30" grpId="0" animBg="1"/>
      <p:bldP spid="35" grpId="0"/>
    </p:bldLst>
  </p:timing>
</p:sld>
</file>

<file path=ppt/theme/theme1.xml><?xml version="1.0" encoding="utf-8"?>
<a:theme xmlns:a="http://schemas.openxmlformats.org/drawingml/2006/main" name="6_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NEXIS Matematika SD (2)</Template>
  <TotalTime>1955</TotalTime>
  <Words>515</Words>
  <Application>Microsoft Office PowerPoint</Application>
  <PresentationFormat>Custom</PresentationFormat>
  <Paragraphs>141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6_Template NEXIS Matematika SD (2)</vt:lpstr>
      <vt:lpstr>8_Template NEXIS Matematika SD (2)</vt:lpstr>
      <vt:lpstr>7_Template NEXIS Matematika SD (2)</vt:lpstr>
      <vt:lpstr>4_Template NEXIS Matematika SD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Tuti Aprianti</cp:lastModifiedBy>
  <cp:revision>161</cp:revision>
  <dcterms:created xsi:type="dcterms:W3CDTF">2016-07-20T04:47:34Z</dcterms:created>
  <dcterms:modified xsi:type="dcterms:W3CDTF">2022-04-18T03:05:20Z</dcterms:modified>
</cp:coreProperties>
</file>