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75" r:id="rId4"/>
    <p:sldId id="292" r:id="rId5"/>
    <p:sldId id="294" r:id="rId6"/>
    <p:sldId id="285" r:id="rId7"/>
    <p:sldId id="293" r:id="rId8"/>
    <p:sldId id="295" r:id="rId9"/>
    <p:sldId id="296" r:id="rId10"/>
    <p:sldId id="297" r:id="rId11"/>
    <p:sldId id="286" r:id="rId12"/>
    <p:sldId id="298" r:id="rId13"/>
    <p:sldId id="299" r:id="rId14"/>
    <p:sldId id="300" r:id="rId15"/>
    <p:sldId id="301" r:id="rId16"/>
    <p:sldId id="302" r:id="rId17"/>
    <p:sldId id="283" r:id="rId18"/>
    <p:sldId id="303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D101"/>
    <a:srgbClr val="B39861"/>
    <a:srgbClr val="3D271B"/>
    <a:srgbClr val="0D4B14"/>
    <a:srgbClr val="FF0066"/>
    <a:srgbClr val="5C4D2E"/>
    <a:srgbClr val="FFFF66"/>
    <a:srgbClr val="AD2542"/>
    <a:srgbClr val="C9C011"/>
    <a:srgbClr val="00C0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6" autoAdjust="0"/>
    <p:restoredTop sz="95826" autoAdjust="0"/>
  </p:normalViewPr>
  <p:slideViewPr>
    <p:cSldViewPr>
      <p:cViewPr>
        <p:scale>
          <a:sx n="60" d="100"/>
          <a:sy n="60" d="100"/>
        </p:scale>
        <p:origin x="-216" y="-5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5/8/2022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"/><Relationship Id="rId4" Type="http://schemas.openxmlformats.org/officeDocument/2006/relationships/image" Target="../media/image21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C9C011"/>
                </a:solidFill>
                <a:cs typeface="Arial" pitchFamily="34" charset="0"/>
              </a:rPr>
              <a:t>IPAS Volume 2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4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76" y="849719"/>
            <a:ext cx="2348013" cy="320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361950"/>
            <a:ext cx="4436022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Kerajaan Mataram Buddha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8448" y="819150"/>
            <a:ext cx="4447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Mataram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Buddha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memiliki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wilaya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luas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peninggalan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candi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megah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184959"/>
            <a:ext cx="2945524" cy="196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2323383"/>
            <a:ext cx="2467726" cy="196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143000" y="1733550"/>
            <a:ext cx="2097434" cy="411173"/>
            <a:chOff x="1106051" y="3036411"/>
            <a:chExt cx="2097434" cy="411173"/>
          </a:xfrm>
        </p:grpSpPr>
        <p:sp>
          <p:nvSpPr>
            <p:cNvPr id="8" name="Rectangle 7"/>
            <p:cNvSpPr/>
            <p:nvPr/>
          </p:nvSpPr>
          <p:spPr>
            <a:xfrm>
              <a:off x="1106051" y="3036411"/>
              <a:ext cx="1945034" cy="411173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136888" y="3042266"/>
              <a:ext cx="20665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Candi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Borobudur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2400" y="3822646"/>
            <a:ext cx="1650124" cy="456133"/>
            <a:chOff x="1106051" y="3036411"/>
            <a:chExt cx="1147444" cy="456133"/>
          </a:xfrm>
        </p:grpSpPr>
        <p:sp>
          <p:nvSpPr>
            <p:cNvPr id="11" name="Rectangle 10"/>
            <p:cNvSpPr/>
            <p:nvPr/>
          </p:nvSpPr>
          <p:spPr>
            <a:xfrm>
              <a:off x="1106051" y="3036411"/>
              <a:ext cx="1147444" cy="456133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06051" y="3092434"/>
              <a:ext cx="11474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Candi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Pawon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1300" y="2323383"/>
            <a:ext cx="2933700" cy="196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4086779" y="3826361"/>
            <a:ext cx="1656242" cy="429868"/>
            <a:chOff x="1106051" y="3035344"/>
            <a:chExt cx="1151698" cy="429868"/>
          </a:xfrm>
        </p:grpSpPr>
        <p:sp>
          <p:nvSpPr>
            <p:cNvPr id="18" name="Rectangle 17"/>
            <p:cNvSpPr/>
            <p:nvPr/>
          </p:nvSpPr>
          <p:spPr>
            <a:xfrm>
              <a:off x="1106051" y="3036412"/>
              <a:ext cx="1112728" cy="428800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06051" y="3035344"/>
              <a:ext cx="11516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Candi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Kalasan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7400" y="2323383"/>
            <a:ext cx="2985940" cy="196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5867400" y="3803812"/>
            <a:ext cx="1848435" cy="474967"/>
            <a:chOff x="1106051" y="3036411"/>
            <a:chExt cx="1285343" cy="474967"/>
          </a:xfrm>
        </p:grpSpPr>
        <p:sp>
          <p:nvSpPr>
            <p:cNvPr id="22" name="Rectangle 21"/>
            <p:cNvSpPr/>
            <p:nvPr/>
          </p:nvSpPr>
          <p:spPr>
            <a:xfrm>
              <a:off x="1106051" y="3036411"/>
              <a:ext cx="1285343" cy="474967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73055" y="3111268"/>
              <a:ext cx="12183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Candi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Mendut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381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866" y="205085"/>
            <a:ext cx="3315688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Kerajaan Sriwijaya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799" y="750153"/>
            <a:ext cx="6324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Sriwijaya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menjadi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pusat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penyebaran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pendidikan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agama Buddha di Indonesia.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304800" y="1657350"/>
            <a:ext cx="9601200" cy="1905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47387" y="3831443"/>
            <a:ext cx="3300248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Kerajaan Kalingga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505200" y="3721953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Kalingga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dipimpin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oleh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seorang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ratu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yaitu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Ratu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Sima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. </a:t>
            </a:r>
            <a:endParaRPr lang="en-US" sz="2400" b="1" dirty="0">
              <a:solidFill>
                <a:srgbClr val="3D271B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9429" y="1783451"/>
            <a:ext cx="1802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Peninggalan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Sriwijaya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196" y="1739141"/>
            <a:ext cx="2093557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27667"/>
            <a:ext cx="1490473" cy="161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043977" y="2647950"/>
            <a:ext cx="15816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Prasasti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Talang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Tuwo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1873286"/>
            <a:ext cx="1600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Prasasti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Telaga</a:t>
            </a:r>
            <a:r>
              <a:rPr lang="en-US" sz="20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+mj-lt"/>
              </a:rPr>
              <a:t>Batu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8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 animBg="1"/>
      <p:bldP spid="13" grpId="0"/>
      <p:bldP spid="17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329762" y="1123950"/>
            <a:ext cx="5892362" cy="1066800"/>
            <a:chOff x="-329762" y="1123950"/>
            <a:chExt cx="5892362" cy="1066800"/>
          </a:xfrm>
        </p:grpSpPr>
        <p:sp>
          <p:nvSpPr>
            <p:cNvPr id="6" name="Rectangle 5"/>
            <p:cNvSpPr/>
            <p:nvPr/>
          </p:nvSpPr>
          <p:spPr>
            <a:xfrm>
              <a:off x="-329762" y="1123950"/>
              <a:ext cx="5892362" cy="10668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51491" y="1200150"/>
              <a:ext cx="4201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Agama 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Islam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</a:rPr>
                <a:t>masuk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</a:rPr>
                <a:t>dan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</a:rPr>
                <a:t>berkembang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</a:rPr>
                <a:t>pesat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 di 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</a:rPr>
                <a:t>Indonesia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66245" y="43815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3.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Islam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5" name="Picture 4" descr="E:\ELISA\PPT ESPS\ibu gu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 t="6506" r="25594"/>
          <a:stretch>
            <a:fillRect/>
          </a:stretch>
        </p:blipFill>
        <p:spPr bwMode="auto">
          <a:xfrm>
            <a:off x="6248400" y="673482"/>
            <a:ext cx="2153829" cy="40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38200" y="230510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Alasannya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:</a:t>
            </a:r>
            <a:endParaRPr lang="en-US" sz="2400" b="1" dirty="0">
              <a:solidFill>
                <a:srgbClr val="3D271B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280035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Syarat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masuk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Islam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mudah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.</a:t>
            </a:r>
            <a:endParaRPr lang="en-US" sz="2400" dirty="0">
              <a:solidFill>
                <a:srgbClr val="3D271B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8200" y="3289081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Agama Islam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tidak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memiliki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pembagian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kelas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atau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kasta</a:t>
            </a:r>
            <a:r>
              <a:rPr lang="en-US" sz="2400" dirty="0">
                <a:solidFill>
                  <a:srgbClr val="3D271B"/>
                </a:solidFill>
                <a:latin typeface="+mj-lt"/>
              </a:rPr>
              <a:t>.</a:t>
            </a:r>
            <a:endParaRPr lang="en-US" sz="2400" dirty="0">
              <a:solidFill>
                <a:srgbClr val="3D271B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736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65" y="1385228"/>
            <a:ext cx="5966908" cy="373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407403"/>
            <a:ext cx="4114800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Kerajaan Samudra Pasai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89535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Islam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pertama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di Indonesia 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terletak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di Aceh Utara.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24552" y="407403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b. Kerajaan Aceh 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52571" y="895350"/>
            <a:ext cx="4339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Aceh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menjadi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pusat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perdagangan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penyebaran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agama Islam.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7833821" y="3179270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003009" y="2495550"/>
            <a:ext cx="2607591" cy="1323439"/>
            <a:chOff x="1106051" y="3036061"/>
            <a:chExt cx="1813235" cy="1323439"/>
          </a:xfrm>
        </p:grpSpPr>
        <p:sp>
          <p:nvSpPr>
            <p:cNvPr id="15" name="Rectangle 14"/>
            <p:cNvSpPr/>
            <p:nvPr/>
          </p:nvSpPr>
          <p:spPr>
            <a:xfrm>
              <a:off x="1106051" y="3036410"/>
              <a:ext cx="1738980" cy="1323089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17727" y="3036061"/>
              <a:ext cx="180155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Masjid Raya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Baiturrahman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,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peninggalan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kerajaan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Islam di Aceh.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613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03" y="0"/>
            <a:ext cx="6394545" cy="4848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503694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c. Kerajaan Banten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" y="1037094"/>
            <a:ext cx="2544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Banten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berhasil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menguasai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selat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Sunda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menjadi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pusat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perdagangan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asing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57600" y="1123950"/>
            <a:ext cx="2753907" cy="1015663"/>
            <a:chOff x="3657600" y="1123950"/>
            <a:chExt cx="2753907" cy="1015663"/>
          </a:xfrm>
        </p:grpSpPr>
        <p:sp>
          <p:nvSpPr>
            <p:cNvPr id="7" name="TextBox 6"/>
            <p:cNvSpPr txBox="1"/>
            <p:nvPr/>
          </p:nvSpPr>
          <p:spPr>
            <a:xfrm>
              <a:off x="3657600" y="1123950"/>
              <a:ext cx="248898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Masjid </a:t>
              </a:r>
              <a:r>
                <a:rPr lang="en-US" sz="2000" b="1" dirty="0" err="1" smtClean="0">
                  <a:solidFill>
                    <a:srgbClr val="5C4D2E"/>
                  </a:solidFill>
                  <a:latin typeface="+mj-lt"/>
                </a:rPr>
                <a:t>Agung</a:t>
              </a:r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5C4D2E"/>
                  </a:solidFill>
                  <a:latin typeface="+mj-lt"/>
                </a:rPr>
                <a:t>Banten</a:t>
              </a:r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peninggalan</a:t>
              </a:r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Kerajaan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Banten</a:t>
              </a:r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.</a:t>
              </a:r>
              <a:endParaRPr lang="en-US" sz="2000" b="1" dirty="0">
                <a:solidFill>
                  <a:srgbClr val="5C4D2E"/>
                </a:solidFill>
                <a:latin typeface="+mj-lt"/>
              </a:endParaRPr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5983274" y="1532392"/>
              <a:ext cx="657689" cy="198777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961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869" y="2073685"/>
            <a:ext cx="5888131" cy="272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438150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d. Kerajaan Demak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97155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Demak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merupakan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Islam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pertama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di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Pulau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Jawa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81000" y="2294357"/>
            <a:ext cx="2874868" cy="1572794"/>
            <a:chOff x="1106051" y="3036411"/>
            <a:chExt cx="1999091" cy="1572794"/>
          </a:xfrm>
        </p:grpSpPr>
        <p:sp>
          <p:nvSpPr>
            <p:cNvPr id="7" name="Rectangle 6"/>
            <p:cNvSpPr/>
            <p:nvPr/>
          </p:nvSpPr>
          <p:spPr>
            <a:xfrm>
              <a:off x="1106051" y="3036411"/>
              <a:ext cx="1999091" cy="1572794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73053" y="3111268"/>
              <a:ext cx="193208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err="1" smtClean="0">
                  <a:solidFill>
                    <a:srgbClr val="FFFF66"/>
                  </a:solidFill>
                  <a:latin typeface="+mj-lt"/>
                </a:rPr>
                <a:t>Kerajaan</a:t>
              </a:r>
              <a:r>
                <a:rPr lang="en-US" sz="22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200" b="1" dirty="0" err="1" smtClean="0">
                  <a:solidFill>
                    <a:srgbClr val="FFFF66"/>
                  </a:solidFill>
                  <a:latin typeface="+mj-lt"/>
                </a:rPr>
                <a:t>Demak</a:t>
              </a:r>
              <a:r>
                <a:rPr lang="en-US" sz="22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200" b="1" dirty="0" err="1" smtClean="0">
                  <a:solidFill>
                    <a:schemeClr val="bg1"/>
                  </a:solidFill>
                  <a:latin typeface="+mj-lt"/>
                </a:rPr>
                <a:t>menyebarkan</a:t>
              </a:r>
              <a:r>
                <a:rPr lang="en-US" sz="2200" b="1" dirty="0" smtClean="0">
                  <a:solidFill>
                    <a:schemeClr val="bg1"/>
                  </a:solidFill>
                  <a:latin typeface="+mj-lt"/>
                </a:rPr>
                <a:t> agama Islam </a:t>
              </a:r>
              <a:r>
                <a:rPr lang="en-US" sz="2200" b="1" dirty="0" err="1" smtClean="0">
                  <a:solidFill>
                    <a:schemeClr val="bg1"/>
                  </a:solidFill>
                  <a:latin typeface="+mj-lt"/>
                </a:rPr>
                <a:t>dibantu</a:t>
              </a:r>
              <a:r>
                <a:rPr lang="en-US" sz="22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200" b="1" dirty="0" err="1" smtClean="0">
                  <a:solidFill>
                    <a:schemeClr val="bg1"/>
                  </a:solidFill>
                  <a:latin typeface="+mj-lt"/>
                </a:rPr>
                <a:t>oleh</a:t>
              </a:r>
              <a:r>
                <a:rPr lang="en-US" sz="22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200" b="1" dirty="0" err="1" smtClean="0">
                  <a:solidFill>
                    <a:srgbClr val="FFC000"/>
                  </a:solidFill>
                  <a:latin typeface="+mj-lt"/>
                </a:rPr>
                <a:t>Wali</a:t>
              </a:r>
              <a:r>
                <a:rPr lang="en-US" sz="2200" b="1" dirty="0" smtClean="0">
                  <a:solidFill>
                    <a:srgbClr val="FFC000"/>
                  </a:solidFill>
                  <a:latin typeface="+mj-lt"/>
                </a:rPr>
                <a:t> </a:t>
              </a:r>
              <a:r>
                <a:rPr lang="en-US" sz="2200" b="1" dirty="0" err="1" smtClean="0">
                  <a:solidFill>
                    <a:srgbClr val="FFC000"/>
                  </a:solidFill>
                  <a:latin typeface="+mj-lt"/>
                </a:rPr>
                <a:t>Songo</a:t>
              </a:r>
              <a:r>
                <a:rPr lang="en-US" sz="2200" b="1" dirty="0" smtClean="0">
                  <a:solidFill>
                    <a:schemeClr val="bg1"/>
                  </a:solidFill>
                  <a:latin typeface="+mj-lt"/>
                </a:rPr>
                <a:t>.</a:t>
              </a:r>
              <a:endParaRPr lang="en-US" sz="22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416973" y="1291963"/>
            <a:ext cx="3283727" cy="930786"/>
            <a:chOff x="2862854" y="1123950"/>
            <a:chExt cx="3283727" cy="930786"/>
          </a:xfrm>
        </p:grpSpPr>
        <p:sp>
          <p:nvSpPr>
            <p:cNvPr id="10" name="TextBox 9"/>
            <p:cNvSpPr txBox="1"/>
            <p:nvPr/>
          </p:nvSpPr>
          <p:spPr>
            <a:xfrm>
              <a:off x="2862854" y="1123950"/>
              <a:ext cx="32837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Masjid </a:t>
              </a:r>
              <a:r>
                <a:rPr lang="en-US" sz="2000" b="1" dirty="0" err="1" smtClean="0">
                  <a:solidFill>
                    <a:srgbClr val="5C4D2E"/>
                  </a:solidFill>
                  <a:latin typeface="+mj-lt"/>
                </a:rPr>
                <a:t>Agung</a:t>
              </a:r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5C4D2E"/>
                  </a:solidFill>
                  <a:latin typeface="+mj-lt"/>
                </a:rPr>
                <a:t>Demak</a:t>
              </a:r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peninggalan</a:t>
              </a:r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Kerajaan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Demak</a:t>
              </a:r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.</a:t>
              </a:r>
              <a:endParaRPr lang="en-US" sz="2000" b="1" dirty="0">
                <a:solidFill>
                  <a:srgbClr val="5C4D2E"/>
                </a:solidFill>
                <a:latin typeface="+mj-lt"/>
              </a:endParaRPr>
            </a:p>
          </p:txBody>
        </p:sp>
        <p:sp>
          <p:nvSpPr>
            <p:cNvPr id="11" name="Isosceles Triangle 10"/>
            <p:cNvSpPr/>
            <p:nvPr/>
          </p:nvSpPr>
          <p:spPr>
            <a:xfrm rot="10800000">
              <a:off x="5462449" y="1855959"/>
              <a:ext cx="657689" cy="198777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172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285750"/>
            <a:ext cx="3200400" cy="830997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e. Kerajaan Ternate</a:t>
            </a:r>
            <a:b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dan Tidore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503" y="120015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400" b="1" dirty="0">
                <a:solidFill>
                  <a:srgbClr val="5C4D2E"/>
                </a:solidFill>
                <a:latin typeface="+mj-lt"/>
              </a:rPr>
              <a:t> Ternate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Tidore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bersaing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dalam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  <a:p>
            <a:r>
              <a:rPr lang="en-US" sz="2400" dirty="0" err="1">
                <a:solidFill>
                  <a:srgbClr val="5C4D2E"/>
                </a:solidFill>
                <a:latin typeface="+mj-lt"/>
              </a:rPr>
              <a:t>kegiatan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perdagangan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19600" y="890885"/>
            <a:ext cx="3605048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d. Kerajaan Gowa-Tallo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419600" y="1504950"/>
            <a:ext cx="4339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Gowa-Tallo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menjadi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pusat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perdagangan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rempah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maritim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kuat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7833821" y="3179270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0191" y="3790950"/>
            <a:ext cx="1066799" cy="400110"/>
            <a:chOff x="1106051" y="3036061"/>
            <a:chExt cx="741818" cy="400110"/>
          </a:xfrm>
        </p:grpSpPr>
        <p:sp>
          <p:nvSpPr>
            <p:cNvPr id="15" name="Rectangle 14"/>
            <p:cNvSpPr/>
            <p:nvPr/>
          </p:nvSpPr>
          <p:spPr>
            <a:xfrm>
              <a:off x="1106051" y="3036410"/>
              <a:ext cx="741818" cy="399761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117727" y="3036061"/>
              <a:ext cx="7301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Uli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Lima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62201" y="3790950"/>
            <a:ext cx="1066799" cy="400110"/>
            <a:chOff x="1106051" y="3036061"/>
            <a:chExt cx="741818" cy="400110"/>
          </a:xfrm>
        </p:grpSpPr>
        <p:sp>
          <p:nvSpPr>
            <p:cNvPr id="25" name="Rectangle 24"/>
            <p:cNvSpPr/>
            <p:nvPr/>
          </p:nvSpPr>
          <p:spPr>
            <a:xfrm>
              <a:off x="1106051" y="3036410"/>
              <a:ext cx="741818" cy="399761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7727" y="3036061"/>
              <a:ext cx="7301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Uli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Siwa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8193" name="Group 8192"/>
          <p:cNvGrpSpPr/>
          <p:nvPr/>
        </p:nvGrpSpPr>
        <p:grpSpPr>
          <a:xfrm>
            <a:off x="381001" y="2495550"/>
            <a:ext cx="1354522" cy="1276639"/>
            <a:chOff x="381001" y="2495550"/>
            <a:chExt cx="1354522" cy="1276639"/>
          </a:xfrm>
        </p:grpSpPr>
        <p:grpSp>
          <p:nvGrpSpPr>
            <p:cNvPr id="17" name="Group 16"/>
            <p:cNvGrpSpPr/>
            <p:nvPr/>
          </p:nvGrpSpPr>
          <p:grpSpPr>
            <a:xfrm>
              <a:off x="381001" y="2495550"/>
              <a:ext cx="1354522" cy="777142"/>
              <a:chOff x="204953" y="544223"/>
              <a:chExt cx="1354522" cy="77714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204953" y="544223"/>
                <a:ext cx="1354522" cy="77714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C9C011"/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52251" y="613478"/>
                <a:ext cx="130722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sv-SE" sz="2000" b="1" dirty="0" smtClean="0">
                    <a:solidFill>
                      <a:schemeClr val="accent6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Kerajaan Ternate</a:t>
                </a:r>
                <a:endParaRPr lang="sv-SE" sz="20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4" name="Straight Arrow Connector 3"/>
            <p:cNvCxnSpPr/>
            <p:nvPr/>
          </p:nvCxnSpPr>
          <p:spPr>
            <a:xfrm flipH="1">
              <a:off x="1083590" y="3257550"/>
              <a:ext cx="0" cy="514639"/>
            </a:xfrm>
            <a:prstGeom prst="straightConnector1">
              <a:avLst/>
            </a:prstGeom>
            <a:ln w="28575">
              <a:solidFill>
                <a:srgbClr val="BFD10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2150678" y="2495550"/>
            <a:ext cx="1354522" cy="1276639"/>
            <a:chOff x="2150678" y="2495550"/>
            <a:chExt cx="1354522" cy="1276639"/>
          </a:xfrm>
        </p:grpSpPr>
        <p:grpSp>
          <p:nvGrpSpPr>
            <p:cNvPr id="21" name="Group 20"/>
            <p:cNvGrpSpPr/>
            <p:nvPr/>
          </p:nvGrpSpPr>
          <p:grpSpPr>
            <a:xfrm>
              <a:off x="2150678" y="2495550"/>
              <a:ext cx="1354522" cy="777142"/>
              <a:chOff x="204953" y="544223"/>
              <a:chExt cx="1354522" cy="777142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204953" y="544223"/>
                <a:ext cx="1354522" cy="777142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accent6">
                    <a:lumMod val="75000"/>
                  </a:schemeClr>
                </a:solidFill>
                <a:prstDash val="lg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52251" y="613478"/>
                <a:ext cx="1307223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sv-SE" sz="2000" b="1" dirty="0" smtClean="0">
                    <a:solidFill>
                      <a:srgbClr val="B39861"/>
                    </a:solidFill>
                    <a:latin typeface="Arial" pitchFamily="34" charset="0"/>
                    <a:cs typeface="Arial" pitchFamily="34" charset="0"/>
                  </a:rPr>
                  <a:t>Kerajaan Tidore</a:t>
                </a:r>
                <a:endParaRPr lang="sv-SE" sz="2000" b="1" dirty="0">
                  <a:solidFill>
                    <a:srgbClr val="B3986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cxnSp>
          <p:nvCxnSpPr>
            <p:cNvPr id="27" name="Straight Arrow Connector 26"/>
            <p:cNvCxnSpPr/>
            <p:nvPr/>
          </p:nvCxnSpPr>
          <p:spPr>
            <a:xfrm flipH="1">
              <a:off x="2879178" y="3257550"/>
              <a:ext cx="0" cy="514639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388397" y="2804334"/>
            <a:ext cx="3686175" cy="1596216"/>
            <a:chOff x="352424" y="2728134"/>
            <a:chExt cx="3686175" cy="1596216"/>
          </a:xfrm>
        </p:grpSpPr>
        <p:pic>
          <p:nvPicPr>
            <p:cNvPr id="36" name="Picture 2" descr="E:\ELISA\MEDIA ESPS IPS KELAS 4\BAB 4\Post it hijau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424" y="2728134"/>
              <a:ext cx="3686175" cy="1596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590550" y="2848511"/>
              <a:ext cx="3219450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 smtClean="0">
                  <a:solidFill>
                    <a:schemeClr val="bg1"/>
                  </a:solidFill>
                  <a:latin typeface="+mj-lt"/>
                </a:rPr>
                <a:t>Letak </a:t>
              </a:r>
              <a:r>
                <a:rPr lang="pt-BR" sz="2000" b="1" dirty="0" smtClean="0">
                  <a:solidFill>
                    <a:schemeClr val="bg1"/>
                  </a:solidFill>
                  <a:latin typeface="+mj-lt"/>
                </a:rPr>
                <a:t>Kerajaan Gowa Tallo </a:t>
              </a:r>
              <a:r>
                <a:rPr lang="pt-BR" sz="2000" dirty="0" smtClean="0">
                  <a:solidFill>
                    <a:schemeClr val="bg1"/>
                  </a:solidFill>
                  <a:latin typeface="+mj-lt"/>
                </a:rPr>
                <a:t>strategis menjadi penghubung antara Pulau Jawa, Malaka, dan Maluku.</a:t>
              </a:r>
              <a:endParaRPr lang="pt-BR" sz="2000" b="1" dirty="0" smtClean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968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 animBg="1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81000" y="1962150"/>
            <a:ext cx="2488981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Candi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didirikan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5C4D2E"/>
                </a:solidFill>
                <a:latin typeface="+mj-lt"/>
              </a:rPr>
              <a:t>untuk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  <a:p>
            <a:r>
              <a:rPr lang="en-US" sz="2000" dirty="0" err="1">
                <a:solidFill>
                  <a:srgbClr val="5C4D2E"/>
                </a:solidFill>
                <a:latin typeface="+mj-lt"/>
              </a:rPr>
              <a:t>menghormati</a:t>
            </a:r>
            <a:r>
              <a:rPr lang="en-US" sz="20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0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5C4D2E"/>
                </a:solidFill>
                <a:latin typeface="+mj-lt"/>
              </a:rPr>
              <a:t>memuliakan</a:t>
            </a:r>
            <a:r>
              <a:rPr lang="en-US" sz="20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5C4D2E"/>
                </a:solidFill>
                <a:latin typeface="+mj-lt"/>
              </a:rPr>
              <a:t>leluhur</a:t>
            </a:r>
            <a:r>
              <a:rPr lang="en-US" sz="2000" dirty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4487" y="148589"/>
            <a:ext cx="6858000" cy="704480"/>
            <a:chOff x="152400" y="267070"/>
            <a:chExt cx="6858000" cy="704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858000" cy="7044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3399" y="361950"/>
              <a:ext cx="6477001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Peninggalan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Sejarah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Masa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Kerajaan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-Kerajaan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81000" y="1553854"/>
            <a:ext cx="1650439" cy="461665"/>
            <a:chOff x="-72703" y="3669698"/>
            <a:chExt cx="1650439" cy="461665"/>
          </a:xfrm>
        </p:grpSpPr>
        <p:pic>
          <p:nvPicPr>
            <p:cNvPr id="10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a. </a:t>
              </a:r>
              <a:r>
                <a:rPr lang="en-US" sz="2400" b="1" dirty="0" err="1" smtClean="0">
                  <a:latin typeface="+mj-lt"/>
                </a:rPr>
                <a:t>Candi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08776" y="967085"/>
            <a:ext cx="6040662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Peninggalan Kerajaan Hindu-Buddha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1000" y="3486150"/>
            <a:ext cx="2488981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5C4D2E"/>
                </a:solidFill>
                <a:latin typeface="+mj-lt"/>
              </a:rPr>
              <a:t>T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empat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pemujaan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  <a:p>
            <a:r>
              <a:rPr lang="en-US" sz="2000" dirty="0" err="1">
                <a:solidFill>
                  <a:srgbClr val="5C4D2E"/>
                </a:solidFill>
                <a:latin typeface="+mj-lt"/>
              </a:rPr>
              <a:t>dewa</a:t>
            </a:r>
            <a:r>
              <a:rPr lang="en-US" sz="2000" dirty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381000" y="3077854"/>
            <a:ext cx="1650439" cy="461665"/>
            <a:chOff x="-72703" y="3669698"/>
            <a:chExt cx="1650439" cy="461665"/>
          </a:xfrm>
        </p:grpSpPr>
        <p:pic>
          <p:nvPicPr>
            <p:cNvPr id="29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b. </a:t>
              </a:r>
              <a:r>
                <a:rPr lang="en-US" sz="2400" b="1" dirty="0" err="1" smtClean="0">
                  <a:latin typeface="+mj-lt"/>
                </a:rPr>
                <a:t>Arca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73619" y="1962150"/>
            <a:ext cx="2488981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Berisi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cerita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rakyat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yang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diukir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di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dinding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candi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73619" y="1553854"/>
            <a:ext cx="1879381" cy="461665"/>
            <a:chOff x="-72703" y="3669698"/>
            <a:chExt cx="1879381" cy="461665"/>
          </a:xfrm>
        </p:grpSpPr>
        <p:pic>
          <p:nvPicPr>
            <p:cNvPr id="33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879381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96931" y="3669698"/>
              <a:ext cx="17097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c. </a:t>
              </a:r>
              <a:r>
                <a:rPr lang="en-US" sz="2400" b="1" dirty="0" err="1" smtClean="0">
                  <a:latin typeface="+mj-lt"/>
                </a:rPr>
                <a:t>Seni</a:t>
              </a:r>
              <a:r>
                <a:rPr lang="en-US" sz="2400" b="1" dirty="0" smtClean="0">
                  <a:latin typeface="+mj-lt"/>
                </a:rPr>
                <a:t> </a:t>
              </a:r>
              <a:r>
                <a:rPr lang="en-US" sz="2400" b="1" dirty="0" err="1" smtClean="0">
                  <a:latin typeface="+mj-lt"/>
                </a:rPr>
                <a:t>Ukir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073619" y="3486150"/>
            <a:ext cx="2488981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Ditulis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menggunakan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huruf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Pallawa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dalam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bahasa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Sanskerta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073619" y="3077854"/>
            <a:ext cx="1879381" cy="461665"/>
            <a:chOff x="-72703" y="3669698"/>
            <a:chExt cx="1879381" cy="461665"/>
          </a:xfrm>
        </p:grpSpPr>
        <p:pic>
          <p:nvPicPr>
            <p:cNvPr id="37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879381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96931" y="3669698"/>
              <a:ext cx="17097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d. </a:t>
              </a:r>
              <a:r>
                <a:rPr lang="en-US" sz="2400" b="1" dirty="0" err="1" smtClean="0">
                  <a:latin typeface="+mj-lt"/>
                </a:rPr>
                <a:t>Prasasti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791200" y="1962150"/>
            <a:ext cx="2488981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Catatan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mengenai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suatu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peristiwa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sejarah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791200" y="1553854"/>
            <a:ext cx="1650439" cy="461665"/>
            <a:chOff x="-72703" y="3669698"/>
            <a:chExt cx="1650439" cy="461665"/>
          </a:xfrm>
        </p:grpSpPr>
        <p:pic>
          <p:nvPicPr>
            <p:cNvPr id="49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e. </a:t>
              </a:r>
              <a:r>
                <a:rPr lang="en-US" sz="2400" b="1" dirty="0" err="1" smtClean="0">
                  <a:latin typeface="+mj-lt"/>
                </a:rPr>
                <a:t>Kitab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5791200" y="3486150"/>
            <a:ext cx="2488981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Huruf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Pallawa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bahasa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Sanskerta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5791200" y="3077854"/>
            <a:ext cx="1650439" cy="461665"/>
            <a:chOff x="-72703" y="3669698"/>
            <a:chExt cx="1650439" cy="461665"/>
          </a:xfrm>
        </p:grpSpPr>
        <p:pic>
          <p:nvPicPr>
            <p:cNvPr id="53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TextBox 53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f. </a:t>
              </a:r>
              <a:r>
                <a:rPr lang="en-US" sz="2400" b="1" dirty="0" err="1" smtClean="0">
                  <a:latin typeface="+mj-lt"/>
                </a:rPr>
                <a:t>Aksara</a:t>
              </a:r>
              <a:endParaRPr lang="en-US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9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7" grpId="0" animBg="1"/>
      <p:bldP spid="31" grpId="0" animBg="1"/>
      <p:bldP spid="35" grpId="0" animBg="1"/>
      <p:bldP spid="47" grpId="0" animBg="1"/>
      <p:bldP spid="5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9469" y="1445778"/>
            <a:ext cx="2241331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Tempat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penyebaran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agama Islam.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49469" y="1037482"/>
            <a:ext cx="1650439" cy="461665"/>
            <a:chOff x="-72703" y="3669698"/>
            <a:chExt cx="1650439" cy="461665"/>
          </a:xfrm>
        </p:grpSpPr>
        <p:pic>
          <p:nvPicPr>
            <p:cNvPr id="10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a. Masjid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08776" y="285750"/>
            <a:ext cx="4696624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Peninggalan Kerajaan Islam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95600" y="1407674"/>
            <a:ext cx="2692618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Tempat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tinggal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raja yang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berfungsi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sebagai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pusat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pemerintahan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895600" y="999378"/>
            <a:ext cx="1650439" cy="461665"/>
            <a:chOff x="-72703" y="3669698"/>
            <a:chExt cx="1650439" cy="461665"/>
          </a:xfrm>
        </p:grpSpPr>
        <p:pic>
          <p:nvPicPr>
            <p:cNvPr id="29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b. Istana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841936" y="1445778"/>
            <a:ext cx="2488981" cy="70788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Berupa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Suluk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5C4D2E"/>
                </a:solidFill>
                <a:latin typeface="+mj-lt"/>
              </a:rPr>
              <a:t>Hikayat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5841936" y="1037482"/>
            <a:ext cx="2260382" cy="461665"/>
            <a:chOff x="-72703" y="3669698"/>
            <a:chExt cx="2260382" cy="461665"/>
          </a:xfrm>
        </p:grpSpPr>
        <p:pic>
          <p:nvPicPr>
            <p:cNvPr id="33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2260382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96931" y="3669698"/>
              <a:ext cx="20907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c. </a:t>
              </a:r>
              <a:r>
                <a:rPr lang="en-US" sz="2400" b="1" dirty="0" err="1" smtClean="0">
                  <a:latin typeface="+mj-lt"/>
                </a:rPr>
                <a:t>Karya</a:t>
              </a:r>
              <a:r>
                <a:rPr lang="en-US" sz="2400" b="1" dirty="0" smtClean="0">
                  <a:latin typeface="+mj-lt"/>
                </a:rPr>
                <a:t> </a:t>
              </a:r>
              <a:r>
                <a:rPr lang="en-US" sz="2400" b="1" dirty="0" err="1" smtClean="0">
                  <a:latin typeface="+mj-lt"/>
                </a:rPr>
                <a:t>Sastra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1981200" y="3279503"/>
            <a:ext cx="2488981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Kaligrafi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biasanya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diukir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pada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dinding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atau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mimbar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masjid.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981200" y="2871207"/>
            <a:ext cx="1879381" cy="461665"/>
            <a:chOff x="-72703" y="3669698"/>
            <a:chExt cx="1879381" cy="461665"/>
          </a:xfrm>
        </p:grpSpPr>
        <p:pic>
          <p:nvPicPr>
            <p:cNvPr id="37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879381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96931" y="3669698"/>
              <a:ext cx="17097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d. </a:t>
              </a:r>
              <a:r>
                <a:rPr lang="en-US" sz="2400" b="1" dirty="0" err="1" smtClean="0">
                  <a:latin typeface="+mj-lt"/>
                </a:rPr>
                <a:t>Kaligrafi</a:t>
              </a:r>
              <a:endParaRPr lang="en-US" sz="2400" dirty="0">
                <a:latin typeface="+mj-lt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977543" y="3272570"/>
            <a:ext cx="2488981" cy="1015663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Makam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para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raja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atau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sultan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dari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Islam.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977543" y="2864274"/>
            <a:ext cx="1650439" cy="461665"/>
            <a:chOff x="-72703" y="3669698"/>
            <a:chExt cx="1650439" cy="461665"/>
          </a:xfrm>
        </p:grpSpPr>
        <p:pic>
          <p:nvPicPr>
            <p:cNvPr id="49" name="Picture 4" descr="F:\Peta\9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20832" r="12176" b="20540"/>
            <a:stretch/>
          </p:blipFill>
          <p:spPr bwMode="auto">
            <a:xfrm>
              <a:off x="-72703" y="3669698"/>
              <a:ext cx="1650439" cy="4616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Box 49"/>
            <p:cNvSpPr txBox="1"/>
            <p:nvPr/>
          </p:nvSpPr>
          <p:spPr>
            <a:xfrm>
              <a:off x="96931" y="3669698"/>
              <a:ext cx="148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+mj-lt"/>
                </a:rPr>
                <a:t>e. </a:t>
              </a:r>
              <a:r>
                <a:rPr lang="en-US" sz="2400" b="1" dirty="0" err="1" smtClean="0">
                  <a:latin typeface="+mj-lt"/>
                </a:rPr>
                <a:t>Makam</a:t>
              </a:r>
              <a:endParaRPr lang="en-US" sz="24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049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7" grpId="0" animBg="1"/>
      <p:bldP spid="31" grpId="0" animBg="1"/>
      <p:bldP spid="35" grpId="0" animBg="1"/>
      <p:bldP spid="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0147" y="148589"/>
            <a:ext cx="373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31416" y="350499"/>
            <a:ext cx="5521784" cy="952124"/>
            <a:chOff x="1611545" y="3352296"/>
            <a:chExt cx="5439149" cy="777892"/>
          </a:xfrm>
        </p:grpSpPr>
        <p:sp>
          <p:nvSpPr>
            <p:cNvPr id="3" name="Parallelogram 2"/>
            <p:cNvSpPr/>
            <p:nvPr/>
          </p:nvSpPr>
          <p:spPr>
            <a:xfrm>
              <a:off x="1611545" y="3352296"/>
              <a:ext cx="5439149" cy="777892"/>
            </a:xfrm>
            <a:prstGeom prst="parallelogram">
              <a:avLst>
                <a:gd name="adj" fmla="val 453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4" name="テキスト プレースホルダー 17"/>
            <p:cNvSpPr txBox="1">
              <a:spLocks/>
            </p:cNvSpPr>
            <p:nvPr/>
          </p:nvSpPr>
          <p:spPr>
            <a:xfrm>
              <a:off x="2560021" y="3436867"/>
              <a:ext cx="4190434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None/>
              </a:pP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Sejara</a:t>
              </a: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h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</a:t>
              </a:r>
              <a:r>
                <a:rPr lang="en-US" sz="3000" b="1" dirty="0" err="1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Kerajaan-Kerajaan</a:t>
              </a:r>
              <a:r>
                <a:rPr lang="en-US" sz="3000" b="1" dirty="0" smtClean="0">
                  <a:ln w="0"/>
                  <a:solidFill>
                    <a:schemeClr val="accent1"/>
                  </a:solidFill>
                  <a:cs typeface="Arial" panose="020B0604020202020204" pitchFamily="34" charset="0"/>
                </a:rPr>
                <a:t> di Indonesia</a:t>
              </a:r>
              <a:endParaRPr lang="en-US" sz="3000" b="1" dirty="0">
                <a:ln w="0"/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5" name="直角三角形 28"/>
          <p:cNvSpPr/>
          <p:nvPr/>
        </p:nvSpPr>
        <p:spPr>
          <a:xfrm rot="2700000">
            <a:off x="378889" y="359839"/>
            <a:ext cx="1093583" cy="1093583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6" name="直角三角形 8"/>
          <p:cNvSpPr/>
          <p:nvPr/>
        </p:nvSpPr>
        <p:spPr>
          <a:xfrm rot="2700000">
            <a:off x="555169" y="359841"/>
            <a:ext cx="1093583" cy="1093583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7" name="直角三角形 4"/>
          <p:cNvSpPr/>
          <p:nvPr/>
        </p:nvSpPr>
        <p:spPr>
          <a:xfrm rot="13500000">
            <a:off x="555169" y="359840"/>
            <a:ext cx="1093583" cy="1093583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28364" y="430630"/>
            <a:ext cx="947191" cy="947192"/>
            <a:chOff x="2895601" y="-542991"/>
            <a:chExt cx="960519" cy="960519"/>
          </a:xfrm>
        </p:grpSpPr>
        <p:grpSp>
          <p:nvGrpSpPr>
            <p:cNvPr id="9" name="Group 8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50" dirty="0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15079" y="-488577"/>
              <a:ext cx="720773" cy="507174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32056" y="-119089"/>
              <a:ext cx="304630" cy="46035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25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9</a:t>
              </a:r>
              <a:endParaRPr lang="en-US" sz="25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9221" y="1733550"/>
            <a:ext cx="4593779" cy="2595503"/>
            <a:chOff x="157161" y="1733550"/>
            <a:chExt cx="4593779" cy="2595503"/>
          </a:xfrm>
        </p:grpSpPr>
        <p:grpSp>
          <p:nvGrpSpPr>
            <p:cNvPr id="15" name="Group 14"/>
            <p:cNvGrpSpPr/>
            <p:nvPr/>
          </p:nvGrpSpPr>
          <p:grpSpPr>
            <a:xfrm>
              <a:off x="157161" y="1735291"/>
              <a:ext cx="3370144" cy="492230"/>
              <a:chOff x="157161" y="1735291"/>
              <a:chExt cx="3370144" cy="492230"/>
            </a:xfrm>
          </p:grpSpPr>
          <p:sp>
            <p:nvSpPr>
              <p:cNvPr id="18" name="Isosceles Triangle 17"/>
              <p:cNvSpPr/>
              <p:nvPr/>
            </p:nvSpPr>
            <p:spPr>
              <a:xfrm rot="3600000">
                <a:off x="3123480" y="1756519"/>
                <a:ext cx="425053" cy="382597"/>
              </a:xfrm>
              <a:prstGeom prst="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57161" y="1846521"/>
                <a:ext cx="3119439" cy="38100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 bwMode="auto">
            <a:xfrm>
              <a:off x="165705" y="1733550"/>
              <a:ext cx="2896754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165706" y="2266950"/>
              <a:ext cx="4585234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 smtClean="0">
                  <a:latin typeface="+mj-lt"/>
                </a:rPr>
                <a:t>Menjelaskan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menyajikan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peninggalan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sejarah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Kerajaan</a:t>
              </a:r>
              <a:r>
                <a:rPr lang="en-US" altLang="id-ID" sz="1600" dirty="0" smtClean="0">
                  <a:latin typeface="+mj-lt"/>
                </a:rPr>
                <a:t> Hindu, Buddha</a:t>
              </a:r>
              <a:r>
                <a:rPr lang="en-US" altLang="id-ID" sz="1600" dirty="0">
                  <a:latin typeface="+mj-lt"/>
                </a:rPr>
                <a:t>,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Islam di Indonesia.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tokoh-tokoh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sejarah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pada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masa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kerajaan</a:t>
              </a:r>
              <a:r>
                <a:rPr lang="en-US" altLang="id-ID" sz="1600" dirty="0">
                  <a:latin typeface="+mj-lt"/>
                </a:rPr>
                <a:t> Hindu, Buddha, </a:t>
              </a:r>
              <a:r>
                <a:rPr lang="en-US" altLang="id-ID" sz="1600" dirty="0" err="1" smtClean="0">
                  <a:latin typeface="+mj-lt"/>
                </a:rPr>
                <a:t>dan</a:t>
              </a:r>
              <a:r>
                <a:rPr lang="en-US" altLang="id-ID" sz="1600" dirty="0" smtClean="0">
                  <a:latin typeface="+mj-lt"/>
                </a:rPr>
                <a:t> Islam </a:t>
              </a:r>
              <a:r>
                <a:rPr lang="en-US" altLang="id-ID" sz="1600" dirty="0">
                  <a:latin typeface="+mj-lt"/>
                </a:rPr>
                <a:t>di Indonesia.</a:t>
              </a: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enjelaskan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pengaruh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kerajaan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smtClean="0">
                  <a:latin typeface="+mj-lt"/>
                </a:rPr>
                <a:t>Hindu, Buddha</a:t>
              </a:r>
              <a:r>
                <a:rPr lang="en-US" altLang="id-ID" sz="1600" dirty="0">
                  <a:latin typeface="+mj-lt"/>
                </a:rPr>
                <a:t>, </a:t>
              </a:r>
              <a:r>
                <a:rPr lang="en-US" altLang="id-ID" sz="1600" dirty="0" err="1">
                  <a:latin typeface="+mj-lt"/>
                </a:rPr>
                <a:t>dan</a:t>
              </a:r>
              <a:r>
                <a:rPr lang="en-US" altLang="id-ID" sz="1600" dirty="0">
                  <a:latin typeface="+mj-lt"/>
                </a:rPr>
                <a:t> Islam </a:t>
              </a:r>
              <a:r>
                <a:rPr lang="en-US" altLang="id-ID" sz="1600" dirty="0" err="1">
                  <a:latin typeface="+mj-lt"/>
                </a:rPr>
                <a:t>pada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kehidupan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masa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kini</a:t>
              </a:r>
              <a:r>
                <a:rPr lang="en-US" altLang="id-ID" sz="1600" dirty="0" smtClean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  <a:p>
              <a:pPr marL="285743" indent="-285743">
                <a:buFont typeface="Arial" panose="020B0604020202020204" pitchFamily="34" charset="0"/>
                <a:buChar char="•"/>
              </a:pPr>
              <a:r>
                <a:rPr lang="en-US" altLang="id-ID" sz="1600" dirty="0" err="1">
                  <a:latin typeface="+mj-lt"/>
                </a:rPr>
                <a:t>M</a:t>
              </a:r>
              <a:r>
                <a:rPr lang="en-US" altLang="id-ID" sz="1600" dirty="0" err="1" smtClean="0">
                  <a:latin typeface="+mj-lt"/>
                </a:rPr>
                <a:t>enyajikan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informasi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tentang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 smtClean="0">
                  <a:latin typeface="+mj-lt"/>
                </a:rPr>
                <a:t>peninggalan</a:t>
              </a:r>
              <a:r>
                <a:rPr lang="en-US" altLang="id-ID" sz="1600" dirty="0" smtClean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sejarah</a:t>
              </a:r>
              <a:r>
                <a:rPr lang="en-US" altLang="id-ID" sz="1600" dirty="0">
                  <a:latin typeface="+mj-lt"/>
                </a:rPr>
                <a:t> </a:t>
              </a:r>
              <a:r>
                <a:rPr lang="en-US" altLang="id-ID" sz="1600" dirty="0" err="1">
                  <a:latin typeface="+mj-lt"/>
                </a:rPr>
                <a:t>kerajaan</a:t>
              </a:r>
              <a:r>
                <a:rPr lang="en-US" altLang="id-ID" sz="1600" dirty="0">
                  <a:latin typeface="+mj-lt"/>
                </a:rPr>
                <a:t>.</a:t>
              </a:r>
              <a:endParaRPr lang="en-US" altLang="id-ID" sz="1600" dirty="0">
                <a:latin typeface="+mj-lt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 rot="16200000">
            <a:off x="7833821" y="2623476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118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202978"/>
            <a:ext cx="6858000" cy="704480"/>
            <a:chOff x="152400" y="267070"/>
            <a:chExt cx="6858000" cy="7044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67070"/>
              <a:ext cx="6096000" cy="70448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3399" y="361950"/>
              <a:ext cx="6477001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Sejarah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400" dirty="0" err="1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Kerajaan-Kerajaan</a:t>
              </a:r>
              <a:r>
                <a:rPr lang="en-US" sz="24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di Indonesia</a:t>
              </a:r>
              <a:endParaRPr lang="en-US" sz="24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03890" y="1454287"/>
            <a:ext cx="4201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5C4D2E"/>
                </a:solidFill>
                <a:latin typeface="+mj-lt"/>
              </a:rPr>
              <a:t>Berdirinya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400" b="1" dirty="0">
                <a:solidFill>
                  <a:srgbClr val="5C4D2E"/>
                </a:solidFill>
                <a:latin typeface="+mj-lt"/>
              </a:rPr>
              <a:t> Hindu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menandai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berkembangnya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agama Hindu di Indonesia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4293108"/>
            <a:ext cx="9144000" cy="85039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3399" y="97155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Hindu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39360" y="2731353"/>
            <a:ext cx="4928040" cy="83099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Agama Hindu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masuk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berkembang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di Indonesia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pada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abad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ke-4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Masehi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30" name="Picture 29" descr="E:\ELISA\PPT ESPS\ibu guru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 t="6506" r="25594"/>
          <a:stretch>
            <a:fillRect/>
          </a:stretch>
        </p:blipFill>
        <p:spPr bwMode="auto">
          <a:xfrm>
            <a:off x="6248400" y="673482"/>
            <a:ext cx="2153829" cy="40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98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14800" y="361950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a. Kerajaan Kutai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925890"/>
            <a:ext cx="4239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Kutai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adalah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rgbClr val="FFFF00"/>
                </a:solidFill>
                <a:latin typeface="+mj-lt"/>
              </a:rPr>
              <a:t> Hindu </a:t>
            </a:r>
            <a:r>
              <a:rPr lang="en-US" sz="2400" b="1" dirty="0" err="1" smtClean="0">
                <a:solidFill>
                  <a:srgbClr val="FFFF00"/>
                </a:solidFill>
                <a:latin typeface="+mj-lt"/>
              </a:rPr>
              <a:t>tertua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di Indonesia yang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berada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di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tepi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Sungai Mahakam, Kalimantan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Timur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78" y="259360"/>
            <a:ext cx="2672953" cy="429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25931" y="3768864"/>
            <a:ext cx="30854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1435100" algn="l"/>
              </a:tabLst>
            </a:pPr>
            <a:r>
              <a:rPr lang="en-US" sz="2000" b="1" dirty="0" err="1" smtClean="0">
                <a:solidFill>
                  <a:srgbClr val="FFFF00"/>
                </a:solidFill>
                <a:latin typeface="+mj-lt"/>
              </a:rPr>
              <a:t>Tulisan</a:t>
            </a:r>
            <a:r>
              <a:rPr lang="en-US" sz="2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+mj-lt"/>
              </a:rPr>
              <a:t>pada</a:t>
            </a:r>
            <a:r>
              <a:rPr lang="en-US" sz="2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+mj-lt"/>
              </a:rPr>
              <a:t>Yupa</a:t>
            </a:r>
            <a:r>
              <a:rPr lang="en-US" sz="2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+mj-lt"/>
              </a:rPr>
              <a:t>diukir</a:t>
            </a:r>
            <a:r>
              <a:rPr lang="en-US" sz="2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+mj-lt"/>
              </a:rPr>
              <a:t>menggunakan</a:t>
            </a:r>
            <a:r>
              <a:rPr lang="en-US" sz="2000" b="1" dirty="0" smtClean="0">
                <a:solidFill>
                  <a:srgbClr val="FFFF00"/>
                </a:solidFill>
                <a:latin typeface="+mj-lt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+mj-lt"/>
              </a:rPr>
              <a:t>Pallawa</a:t>
            </a:r>
            <a:r>
              <a:rPr lang="en-US" sz="2000" b="1" dirty="0" smtClean="0">
                <a:solidFill>
                  <a:srgbClr val="FFFF00"/>
                </a:solidFill>
                <a:latin typeface="+mj-lt"/>
              </a:rPr>
              <a:t>.</a:t>
            </a:r>
            <a:endParaRPr lang="en-US" sz="2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43182" y="2061180"/>
            <a:ext cx="2882749" cy="2411343"/>
            <a:chOff x="643182" y="2061180"/>
            <a:chExt cx="2882749" cy="2411343"/>
          </a:xfrm>
        </p:grpSpPr>
        <p:sp>
          <p:nvSpPr>
            <p:cNvPr id="4" name="Flowchart: Connector 3"/>
            <p:cNvSpPr/>
            <p:nvPr/>
          </p:nvSpPr>
          <p:spPr>
            <a:xfrm>
              <a:off x="643182" y="2061180"/>
              <a:ext cx="2411343" cy="2411343"/>
            </a:xfrm>
            <a:prstGeom prst="flowChartConnector">
              <a:avLst/>
            </a:prstGeom>
            <a:noFill/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>
              <a:stCxn id="4" idx="6"/>
              <a:endCxn id="6" idx="1"/>
            </p:cNvCxnSpPr>
            <p:nvPr/>
          </p:nvCxnSpPr>
          <p:spPr>
            <a:xfrm>
              <a:off x="3054525" y="3266852"/>
              <a:ext cx="471406" cy="855955"/>
            </a:xfrm>
            <a:prstGeom prst="line">
              <a:avLst/>
            </a:prstGeom>
            <a:ln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4" idx="5"/>
              <a:endCxn id="6" idx="1"/>
            </p:cNvCxnSpPr>
            <p:nvPr/>
          </p:nvCxnSpPr>
          <p:spPr>
            <a:xfrm>
              <a:off x="2701392" y="4119390"/>
              <a:ext cx="824539" cy="3417"/>
            </a:xfrm>
            <a:prstGeom prst="line">
              <a:avLst/>
            </a:prstGeom>
            <a:ln>
              <a:solidFill>
                <a:srgbClr val="FF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4038600" y="2533973"/>
            <a:ext cx="4239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Kutai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memiliki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peninggalan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</a:rPr>
              <a:t>berupa</a:t>
            </a:r>
            <a:r>
              <a:rPr lang="en-US" sz="24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+mj-lt"/>
              </a:rPr>
              <a:t>Yupa</a:t>
            </a:r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.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1003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4967"/>
            <a:ext cx="2760742" cy="377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76600" y="361950"/>
            <a:ext cx="4114800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Kerajaan Tarumanegara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48448" y="899815"/>
            <a:ext cx="4676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Tarumanegara</a:t>
            </a:r>
            <a:r>
              <a:rPr lang="en-US" sz="2400" b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mencapai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puncak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kejayaan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pada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masa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pemerintahaan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Raja </a:t>
            </a:r>
            <a:r>
              <a:rPr lang="en-US" sz="2400" dirty="0" err="1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Purnawarman</a:t>
            </a:r>
            <a:r>
              <a:rPr lang="en-US" sz="24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.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7053" y="3744567"/>
            <a:ext cx="1699036" cy="555508"/>
            <a:chOff x="1106051" y="3036411"/>
            <a:chExt cx="1181455" cy="555508"/>
          </a:xfrm>
        </p:grpSpPr>
        <p:sp>
          <p:nvSpPr>
            <p:cNvPr id="11" name="Rectangle 10"/>
            <p:cNvSpPr/>
            <p:nvPr/>
          </p:nvSpPr>
          <p:spPr>
            <a:xfrm>
              <a:off x="1106051" y="3036411"/>
              <a:ext cx="1181455" cy="555508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73054" y="3111268"/>
              <a:ext cx="11144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Prasasti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Tugu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513546"/>
            <a:ext cx="2941583" cy="198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706" y="2513545"/>
            <a:ext cx="2901037" cy="198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3500449" y="3947464"/>
            <a:ext cx="2367294" cy="555508"/>
            <a:chOff x="1106051" y="3036411"/>
            <a:chExt cx="1646140" cy="555508"/>
          </a:xfrm>
        </p:grpSpPr>
        <p:sp>
          <p:nvSpPr>
            <p:cNvPr id="20" name="Rectangle 19"/>
            <p:cNvSpPr/>
            <p:nvPr/>
          </p:nvSpPr>
          <p:spPr>
            <a:xfrm>
              <a:off x="1106051" y="3036411"/>
              <a:ext cx="1646140" cy="555508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73054" y="3111268"/>
              <a:ext cx="1579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Prasasti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Kebon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Kopi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19800" y="3947464"/>
            <a:ext cx="2367294" cy="555508"/>
            <a:chOff x="1106051" y="3036411"/>
            <a:chExt cx="1646140" cy="555508"/>
          </a:xfrm>
        </p:grpSpPr>
        <p:sp>
          <p:nvSpPr>
            <p:cNvPr id="23" name="Rectangle 22"/>
            <p:cNvSpPr/>
            <p:nvPr/>
          </p:nvSpPr>
          <p:spPr>
            <a:xfrm>
              <a:off x="1106051" y="3036411"/>
              <a:ext cx="1646140" cy="555508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73054" y="3111268"/>
              <a:ext cx="15791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Prasasti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Ciaruteun</a:t>
              </a:r>
              <a:endParaRPr lang="en-US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42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2621"/>
            <a:ext cx="1919287" cy="357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0138" y="450104"/>
            <a:ext cx="2951069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Kerajaan Kediri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28800" y="971550"/>
            <a:ext cx="2514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Arca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Dewa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Wisnu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merupakan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peninggalan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dari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Kediri 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yang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berdiri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pada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tahun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1042-1222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Masehi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400" b="1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76952" y="2872085"/>
            <a:ext cx="3376448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Kerajaan Singasari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77103" y="3352621"/>
            <a:ext cx="4238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Candi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Singasari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dibangun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untuk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memuliakan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Raja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Kertanegara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pemimpin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Kerajaan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Singasari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.</a:t>
            </a:r>
            <a:endParaRPr lang="en-US" sz="2400" b="1" dirty="0">
              <a:solidFill>
                <a:srgbClr val="3D271B"/>
              </a:solidFill>
              <a:latin typeface="+mj-lt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9538"/>
            <a:ext cx="4085769" cy="262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4571999" y="407403"/>
            <a:ext cx="1" cy="3885705"/>
          </a:xfrm>
          <a:prstGeom prst="straightConnector1">
            <a:avLst/>
          </a:prstGeom>
          <a:ln w="38100">
            <a:solidFill>
              <a:srgbClr val="5C4D2E"/>
            </a:solidFill>
            <a:prstDash val="lgDashDot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009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3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0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328" y="1566656"/>
            <a:ext cx="6085728" cy="306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662" y="209550"/>
            <a:ext cx="4267200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Kerajaan Mataram Hindu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74295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Keberadaan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Mataram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Hindu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diketahui</a:t>
            </a:r>
            <a:r>
              <a:rPr lang="en-US" sz="2400" dirty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dari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prasasti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yang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ditemukan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di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Desa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Canggal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Kedu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,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Jawa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Tengah.</a:t>
            </a:r>
            <a:endParaRPr lang="en-US" sz="2400" dirty="0">
              <a:solidFill>
                <a:srgbClr val="3D271B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270938" y="2419350"/>
            <a:ext cx="3339662" cy="1616057"/>
            <a:chOff x="1106050" y="3036410"/>
            <a:chExt cx="4419600" cy="1228634"/>
          </a:xfrm>
        </p:grpSpPr>
        <p:sp>
          <p:nvSpPr>
            <p:cNvPr id="7" name="Rectangle 6"/>
            <p:cNvSpPr/>
            <p:nvPr/>
          </p:nvSpPr>
          <p:spPr>
            <a:xfrm>
              <a:off x="1106050" y="3036410"/>
              <a:ext cx="4419600" cy="1228634"/>
            </a:xfrm>
            <a:prstGeom prst="rect">
              <a:avLst/>
            </a:prstGeom>
            <a:solidFill>
              <a:srgbClr val="0D4B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72891" y="3156287"/>
              <a:ext cx="435275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Kerajaan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Mataram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Hindu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meninggalkan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ratusan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candi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yang </a:t>
              </a:r>
              <a:r>
                <a:rPr lang="en-US" sz="2000" b="1" dirty="0" err="1" smtClean="0">
                  <a:solidFill>
                    <a:srgbClr val="FFFF66"/>
                  </a:solidFill>
                  <a:latin typeface="+mj-lt"/>
                </a:rPr>
                <a:t>berada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 di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kompleks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Candi</a:t>
              </a:r>
              <a:r>
                <a:rPr lang="en-US" sz="2000" b="1" dirty="0" smtClean="0">
                  <a:solidFill>
                    <a:schemeClr val="bg1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chemeClr val="bg1"/>
                  </a:solidFill>
                  <a:latin typeface="+mj-lt"/>
                </a:rPr>
                <a:t>Prambanan</a:t>
              </a:r>
              <a:r>
                <a:rPr lang="en-US" sz="2000" b="1" dirty="0" smtClean="0">
                  <a:solidFill>
                    <a:srgbClr val="FFFF66"/>
                  </a:solidFill>
                  <a:latin typeface="+mj-lt"/>
                </a:rPr>
                <a:t>.</a:t>
              </a:r>
              <a:endParaRPr lang="en-US" sz="2000" dirty="0">
                <a:solidFill>
                  <a:srgbClr val="FFFF66"/>
                </a:solidFill>
                <a:latin typeface="+mj-lt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643710" y="4293108"/>
            <a:ext cx="23616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www.shutterstock.com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553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7862" y="209550"/>
            <a:ext cx="3442138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6. Kerajaan Majapahit</a:t>
            </a:r>
            <a:endParaRPr lang="sv-SE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685621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Raden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Wijaya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beserta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Patih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Gajah </a:t>
            </a:r>
            <a:r>
              <a:rPr lang="en-US" sz="2400" b="1" dirty="0" err="1" smtClean="0">
                <a:solidFill>
                  <a:srgbClr val="3D271B"/>
                </a:solidFill>
                <a:latin typeface="+mj-lt"/>
              </a:rPr>
              <a:t>Mada</a:t>
            </a:r>
            <a:r>
              <a:rPr lang="en-US" sz="2400" b="1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berhasil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membawa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rgbClr val="FF0066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FF0066"/>
                </a:solidFill>
                <a:latin typeface="+mj-lt"/>
              </a:rPr>
              <a:t>Majapahit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mencapai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puncak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 </a:t>
            </a:r>
            <a:r>
              <a:rPr lang="en-US" sz="2400" dirty="0" err="1" smtClean="0">
                <a:solidFill>
                  <a:srgbClr val="3D271B"/>
                </a:solidFill>
                <a:latin typeface="+mj-lt"/>
              </a:rPr>
              <a:t>keemasan</a:t>
            </a:r>
            <a:r>
              <a:rPr lang="en-US" sz="2400" dirty="0" smtClean="0">
                <a:solidFill>
                  <a:srgbClr val="3D271B"/>
                </a:solidFill>
                <a:latin typeface="+mj-lt"/>
              </a:rPr>
              <a:t>. </a:t>
            </a:r>
            <a:endParaRPr lang="en-US" sz="2400" dirty="0">
              <a:solidFill>
                <a:srgbClr val="3D271B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23108" y="1453482"/>
            <a:ext cx="2692291" cy="3023268"/>
            <a:chOff x="6223108" y="1453482"/>
            <a:chExt cx="2692291" cy="3023268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000" y="1684168"/>
              <a:ext cx="1123950" cy="1314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223109" y="3024316"/>
              <a:ext cx="248898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Kata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Majapahit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berasal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dari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5C4D2E"/>
                  </a:solidFill>
                  <a:latin typeface="+mj-lt"/>
                </a:rPr>
                <a:t>buah</a:t>
              </a:r>
              <a:r>
                <a:rPr lang="en-US" sz="2000" b="1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b="1" dirty="0" err="1" smtClean="0">
                  <a:solidFill>
                    <a:srgbClr val="5C4D2E"/>
                  </a:solidFill>
                  <a:latin typeface="+mj-lt"/>
                </a:rPr>
                <a:t>maja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 yang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ditemukan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oleh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Raden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 </a:t>
              </a:r>
              <a:r>
                <a:rPr lang="en-US" sz="2000" dirty="0" err="1" smtClean="0">
                  <a:solidFill>
                    <a:srgbClr val="5C4D2E"/>
                  </a:solidFill>
                  <a:latin typeface="+mj-lt"/>
                </a:rPr>
                <a:t>Wijaya</a:t>
              </a:r>
              <a:r>
                <a:rPr lang="en-US" sz="2000" dirty="0" smtClean="0">
                  <a:solidFill>
                    <a:srgbClr val="5C4D2E"/>
                  </a:solidFill>
                  <a:latin typeface="+mj-lt"/>
                </a:rPr>
                <a:t>.</a:t>
              </a:r>
              <a:endParaRPr lang="en-US" sz="2000" dirty="0">
                <a:solidFill>
                  <a:srgbClr val="5C4D2E"/>
                </a:solidFill>
                <a:latin typeface="+mj-lt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6223108" y="1453482"/>
              <a:ext cx="2692291" cy="3023268"/>
            </a:xfrm>
            <a:prstGeom prst="roundRect">
              <a:avLst>
                <a:gd name="adj" fmla="val 8845"/>
              </a:avLst>
            </a:prstGeom>
            <a:noFill/>
            <a:ln w="28575">
              <a:solidFill>
                <a:srgbClr val="B3986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04" y="1973317"/>
            <a:ext cx="155420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556" y="1962150"/>
            <a:ext cx="1596444" cy="206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62150"/>
            <a:ext cx="1600200" cy="206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8595" y="4030717"/>
            <a:ext cx="5548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Peninggalan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Kerajaan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Majapahit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di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Situs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000" dirty="0" err="1" smtClean="0">
                <a:solidFill>
                  <a:srgbClr val="5C4D2E"/>
                </a:solidFill>
                <a:latin typeface="+mj-lt"/>
              </a:rPr>
              <a:t>Trowulan</a:t>
            </a:r>
            <a:r>
              <a:rPr lang="en-US" sz="2000" dirty="0" smtClean="0">
                <a:solidFill>
                  <a:srgbClr val="5C4D2E"/>
                </a:solidFill>
                <a:latin typeface="+mj-lt"/>
              </a:rPr>
              <a:t>.</a:t>
            </a:r>
            <a:endParaRPr lang="en-US" sz="2000" dirty="0">
              <a:solidFill>
                <a:srgbClr val="5C4D2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968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1491" y="1118994"/>
            <a:ext cx="4201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5C4D2E"/>
                </a:solidFill>
                <a:latin typeface="+mj-lt"/>
              </a:rPr>
              <a:t>Agama Buddha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masuk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ke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Indonesia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dan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disebarkan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melalui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jalur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+mj-lt"/>
              </a:rPr>
              <a:t>perdagangan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6245" y="519738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Kerajaan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Buddha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1491" y="2495550"/>
            <a:ext cx="4353909" cy="156966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5C4D2E"/>
                </a:solidFill>
                <a:latin typeface="+mj-lt"/>
              </a:rPr>
              <a:t>Berkembangnya</a:t>
            </a:r>
            <a:r>
              <a:rPr lang="en-US" sz="2400" b="1" dirty="0">
                <a:solidFill>
                  <a:srgbClr val="5C4D2E"/>
                </a:solidFill>
                <a:latin typeface="+mj-lt"/>
              </a:rPr>
              <a:t> agama 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Buddha </a:t>
            </a:r>
            <a:r>
              <a:rPr lang="en-US" sz="2400" dirty="0" err="1" smtClean="0">
                <a:solidFill>
                  <a:srgbClr val="5C4D2E"/>
                </a:solidFill>
                <a:latin typeface="+mj-lt"/>
              </a:rPr>
              <a:t>ditandai</a:t>
            </a:r>
            <a:r>
              <a:rPr lang="en-US" sz="2400" dirty="0" smtClean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dengan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5C4D2E"/>
                </a:solidFill>
                <a:latin typeface="+mj-lt"/>
              </a:rPr>
              <a:t>munculnya</a:t>
            </a:r>
            <a:r>
              <a:rPr lang="en-US" sz="2400" dirty="0">
                <a:solidFill>
                  <a:srgbClr val="5C4D2E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5C4D2E"/>
                </a:solidFill>
                <a:latin typeface="+mj-lt"/>
              </a:rPr>
              <a:t>kerajaan-kerajaan</a:t>
            </a:r>
            <a:r>
              <a:rPr lang="en-US" sz="2400" b="1" dirty="0" smtClean="0">
                <a:solidFill>
                  <a:srgbClr val="5C4D2E"/>
                </a:solidFill>
                <a:latin typeface="+mj-lt"/>
              </a:rPr>
              <a:t> Buddha di Indonesia.</a:t>
            </a:r>
            <a:endParaRPr lang="en-US" sz="2400" dirty="0">
              <a:solidFill>
                <a:srgbClr val="5C4D2E"/>
              </a:solidFill>
              <a:latin typeface="+mj-lt"/>
            </a:endParaRPr>
          </a:p>
        </p:txBody>
      </p:sp>
      <p:pic>
        <p:nvPicPr>
          <p:cNvPr id="5" name="Picture 4" descr="E:\ELISA\PPT ESPS\ibu gu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1" t="6506" r="25594"/>
          <a:stretch>
            <a:fillRect/>
          </a:stretch>
        </p:blipFill>
        <p:spPr bwMode="auto">
          <a:xfrm>
            <a:off x="6248400" y="673482"/>
            <a:ext cx="2153829" cy="409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91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1269</TotalTime>
  <Words>675</Words>
  <Application>Microsoft Office PowerPoint</Application>
  <PresentationFormat>On-screen Show (16:9)</PresentationFormat>
  <Paragraphs>109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Rahma Damayanti Arif</cp:lastModifiedBy>
  <cp:revision>195</cp:revision>
  <dcterms:created xsi:type="dcterms:W3CDTF">2022-01-17T01:37:52Z</dcterms:created>
  <dcterms:modified xsi:type="dcterms:W3CDTF">2022-05-08T11:11:24Z</dcterms:modified>
</cp:coreProperties>
</file>