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4364C3A-808C-48A9-A415-0FCB06E5535E}">
  <a:tblStyle styleId="{74364C3A-808C-48A9-A415-0FCB06E5535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7A07C1D-EE9D-4283-B6B0-1A3C832AD9EF}"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49" y="1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d38746bd7a_0_4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d38746bd7a_0_4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d054381c1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d054381c11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d054381c11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d054381c11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d054381c11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d054381c11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d054381c11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d054381c11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d054381c11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d054381c11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d054381c11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d054381c11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d054381c11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d054381c11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d054381c11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d054381c11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d054381c11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d054381c11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d38746bd7a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d38746bd7a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d054381c11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d054381c11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d054381c11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d054381c11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d054381c11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d054381c11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d054381c11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d054381c11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d054381c11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d054381c11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d054381c11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d054381c11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d054381c11_0_2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d054381c11_0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d054381c11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d054381c11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d054381c11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d054381c11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d054381c11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d054381c11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d38746bd7a_0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d38746bd7a_0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d054381c11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d054381c11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d4828de7e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d4828de7e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d4828de7e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d4828de7e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d4828de7ee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d4828de7ee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d054381c11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d054381c11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d054381c11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d054381c11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d054381c11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d054381c11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d48ca507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d48ca507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d4828de7ee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d4828de7ee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d054381c11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d054381c11_0_3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d38746bd7a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d38746bd7a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d054381c11_0_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d054381c11_0_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d4764f0da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d4764f0da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d38746bd7a_0_3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d38746bd7a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d38746bd7a_0_4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d38746bd7a_0_4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d38746bd7a_0_3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d38746bd7a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d38746bd7a_0_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d38746bd7a_0_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d12d2c7af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d12d2c7af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dirty="0"/>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dirty="0"/>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Source Sans Pro" panose="020B0503030403020204" pitchFamily="34" charset="0"/>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id" smtClean="0"/>
              <a:pPr/>
              <a:t>‹#›</a:t>
            </a:fld>
            <a:endParaRPr lang="id"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X8J0ZJkwn1k" TargetMode="External"/><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hyperlink" Target="https://online.anyflip.com/gchmi/nduh/mobile/index.html" TargetMode="External"/><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hyperlink" Target="http://www.youtube.com/watch?v=nh0Krn0zcsk" TargetMode="External"/><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36.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11.xml"/><Relationship Id="rId5" Type="http://schemas.openxmlformats.org/officeDocument/2006/relationships/image" Target="../media/image41.png"/><Relationship Id="rId4" Type="http://schemas.openxmlformats.org/officeDocument/2006/relationships/image" Target="../media/image40.jp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11.xml"/><Relationship Id="rId5" Type="http://schemas.openxmlformats.org/officeDocument/2006/relationships/image" Target="../media/image35.png"/><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45.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1.xml"/><Relationship Id="rId5" Type="http://schemas.openxmlformats.org/officeDocument/2006/relationships/image" Target="../media/image48.png"/><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hyperlink" Target="https://www.google.com/search?q=baground+ppt+keren&amp;safe" TargetMode="External"/><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hyperlink" Target="https://online.anyflip.com/gchmi/nduh/mobile/index.html" TargetMode="External"/><Relationship Id="rId5" Type="http://schemas.openxmlformats.org/officeDocument/2006/relationships/hyperlink" Target="https://www.youtube.com/watch?v=nh0Krn0zcsk" TargetMode="External"/><Relationship Id="rId4" Type="http://schemas.openxmlformats.org/officeDocument/2006/relationships/hyperlink" Target="https://www.youtube.com/watch?v=DTxy_ICyjfw"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103450" y="177850"/>
            <a:ext cx="8848800" cy="4749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endParaRPr dirty="0"/>
          </a:p>
        </p:txBody>
      </p:sp>
      <p:pic>
        <p:nvPicPr>
          <p:cNvPr id="55" name="Google Shape;55;p13"/>
          <p:cNvPicPr preferRelativeResize="0"/>
          <p:nvPr/>
        </p:nvPicPr>
        <p:blipFill>
          <a:blip r:embed="rId3">
            <a:alphaModFix/>
          </a:blip>
          <a:stretch>
            <a:fillRect/>
          </a:stretch>
        </p:blipFill>
        <p:spPr>
          <a:xfrm>
            <a:off x="-51750" y="0"/>
            <a:ext cx="9195750" cy="5143500"/>
          </a:xfrm>
          <a:prstGeom prst="rect">
            <a:avLst/>
          </a:prstGeom>
          <a:noFill/>
          <a:ln>
            <a:noFill/>
          </a:ln>
        </p:spPr>
      </p:pic>
      <p:sp>
        <p:nvSpPr>
          <p:cNvPr id="56" name="Google Shape;56;p13"/>
          <p:cNvSpPr txBox="1"/>
          <p:nvPr/>
        </p:nvSpPr>
        <p:spPr>
          <a:xfrm>
            <a:off x="-51750" y="0"/>
            <a:ext cx="8952300" cy="4495046"/>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PERANGKAT AJAR BAHASA INDONESIA 1</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IDE POKOK PARAGRAF </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 </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Face C  _  Kelas 6  SD</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endParaRPr sz="16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endParaRPr sz="16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1600" b="1" dirty="0">
                <a:solidFill>
                  <a:schemeClr val="dk1"/>
                </a:solidFill>
                <a:latin typeface="Source Sans Pro" panose="020B0503030403020204" pitchFamily="34" charset="0"/>
              </a:rPr>
              <a:t> </a:t>
            </a:r>
            <a:endParaRPr sz="16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1800" b="1" dirty="0">
                <a:solidFill>
                  <a:schemeClr val="dk1"/>
                </a:solidFill>
                <a:latin typeface="Source Sans Pro" panose="020B0503030403020204" pitchFamily="34" charset="0"/>
              </a:rPr>
              <a:t>SUDARSI, S.Pd.,M.Pd</a:t>
            </a:r>
            <a:endParaRPr sz="1600" b="1" dirty="0">
              <a:solidFill>
                <a:schemeClr val="dk1"/>
              </a:solidFill>
              <a:latin typeface="Source Sans Pro" panose="020B0503030403020204" pitchFamily="34" charset="0"/>
            </a:endParaRPr>
          </a:p>
        </p:txBody>
      </p:sp>
      <p:sp>
        <p:nvSpPr>
          <p:cNvPr id="57" name="Google Shape;57;p13"/>
          <p:cNvSpPr txBox="1"/>
          <p:nvPr/>
        </p:nvSpPr>
        <p:spPr>
          <a:xfrm>
            <a:off x="435475" y="484625"/>
            <a:ext cx="733950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pic>
        <p:nvPicPr>
          <p:cNvPr id="58" name="Google Shape;58;p13"/>
          <p:cNvPicPr preferRelativeResize="0"/>
          <p:nvPr/>
        </p:nvPicPr>
        <p:blipFill>
          <a:blip r:embed="rId4">
            <a:alphaModFix/>
          </a:blip>
          <a:stretch>
            <a:fillRect/>
          </a:stretch>
        </p:blipFill>
        <p:spPr>
          <a:xfrm rot="-1011692" flipH="1">
            <a:off x="-28980" y="553476"/>
            <a:ext cx="2499532" cy="3353297"/>
          </a:xfrm>
          <a:prstGeom prst="rect">
            <a:avLst/>
          </a:prstGeom>
          <a:noFill/>
          <a:ln>
            <a:noFill/>
          </a:ln>
        </p:spPr>
      </p:pic>
      <p:pic>
        <p:nvPicPr>
          <p:cNvPr id="59" name="Google Shape;59;p13"/>
          <p:cNvPicPr preferRelativeResize="0"/>
          <p:nvPr/>
        </p:nvPicPr>
        <p:blipFill>
          <a:blip r:embed="rId5">
            <a:alphaModFix/>
          </a:blip>
          <a:stretch>
            <a:fillRect/>
          </a:stretch>
        </p:blipFill>
        <p:spPr>
          <a:xfrm>
            <a:off x="6401300" y="1340825"/>
            <a:ext cx="1719925" cy="2194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34"/>
        <p:cNvGrpSpPr/>
        <p:nvPr/>
      </p:nvGrpSpPr>
      <p:grpSpPr>
        <a:xfrm>
          <a:off x="0" y="0"/>
          <a:ext cx="0" cy="0"/>
          <a:chOff x="0" y="0"/>
          <a:chExt cx="0" cy="0"/>
        </a:xfrm>
      </p:grpSpPr>
      <p:sp>
        <p:nvSpPr>
          <p:cNvPr id="135" name="Google Shape;135;p22"/>
          <p:cNvSpPr txBox="1"/>
          <p:nvPr/>
        </p:nvSpPr>
        <p:spPr>
          <a:xfrm>
            <a:off x="2489175" y="0"/>
            <a:ext cx="3822300" cy="585000"/>
          </a:xfrm>
          <a:prstGeom prst="rect">
            <a:avLst/>
          </a:prstGeom>
          <a:solidFill>
            <a:srgbClr val="0000FF"/>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600" dirty="0">
                <a:solidFill>
                  <a:srgbClr val="FF0000"/>
                </a:solidFill>
                <a:latin typeface="Source Sans Pro" panose="020B0503030403020204" pitchFamily="34" charset="0"/>
              </a:rPr>
              <a:t>ALUR PEMBELAJARAN</a:t>
            </a:r>
            <a:endParaRPr sz="2900" dirty="0">
              <a:solidFill>
                <a:srgbClr val="FF0000"/>
              </a:solidFill>
              <a:latin typeface="Source Sans Pro" panose="020B0503030403020204" pitchFamily="34" charset="0"/>
            </a:endParaRPr>
          </a:p>
        </p:txBody>
      </p:sp>
      <p:sp>
        <p:nvSpPr>
          <p:cNvPr id="136" name="Google Shape;136;p22"/>
          <p:cNvSpPr/>
          <p:nvPr/>
        </p:nvSpPr>
        <p:spPr>
          <a:xfrm>
            <a:off x="0" y="1636700"/>
            <a:ext cx="1871700" cy="15804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500" b="1" dirty="0">
                <a:latin typeface="Source Sans Pro" panose="020B0503030403020204" pitchFamily="34" charset="0"/>
              </a:rPr>
              <a:t>Ide Pokok Paragraf</a:t>
            </a:r>
            <a:endParaRPr sz="2500" b="1" dirty="0">
              <a:latin typeface="Source Sans Pro" panose="020B0503030403020204" pitchFamily="34" charset="0"/>
            </a:endParaRPr>
          </a:p>
          <a:p>
            <a:pPr marL="0" lvl="0" indent="0" algn="l" rtl="0">
              <a:spcBef>
                <a:spcPts val="0"/>
              </a:spcBef>
              <a:spcAft>
                <a:spcPts val="0"/>
              </a:spcAft>
              <a:buNone/>
            </a:pPr>
            <a:r>
              <a:rPr lang="id" sz="2500" b="1" dirty="0">
                <a:latin typeface="Source Sans Pro" panose="020B0503030403020204" pitchFamily="34" charset="0"/>
              </a:rPr>
              <a:t>840 JP</a:t>
            </a:r>
            <a:endParaRPr sz="2500" b="1" dirty="0">
              <a:latin typeface="Source Sans Pro" panose="020B0503030403020204" pitchFamily="34" charset="0"/>
            </a:endParaRPr>
          </a:p>
        </p:txBody>
      </p:sp>
      <p:cxnSp>
        <p:nvCxnSpPr>
          <p:cNvPr id="137" name="Google Shape;137;p22"/>
          <p:cNvCxnSpPr/>
          <p:nvPr/>
        </p:nvCxnSpPr>
        <p:spPr>
          <a:xfrm rot="10800000" flipH="1">
            <a:off x="1812700" y="1262300"/>
            <a:ext cx="1344900" cy="1109100"/>
          </a:xfrm>
          <a:prstGeom prst="straightConnector1">
            <a:avLst/>
          </a:prstGeom>
          <a:noFill/>
          <a:ln w="38100" cap="flat" cmpd="sng">
            <a:solidFill>
              <a:schemeClr val="dk2"/>
            </a:solidFill>
            <a:prstDash val="solid"/>
            <a:round/>
            <a:headEnd type="none" w="med" len="med"/>
            <a:tailEnd type="triangle" w="med" len="med"/>
          </a:ln>
        </p:spPr>
      </p:cxnSp>
      <p:cxnSp>
        <p:nvCxnSpPr>
          <p:cNvPr id="138" name="Google Shape;138;p22"/>
          <p:cNvCxnSpPr/>
          <p:nvPr/>
        </p:nvCxnSpPr>
        <p:spPr>
          <a:xfrm>
            <a:off x="1826650" y="2371400"/>
            <a:ext cx="1504200" cy="1137000"/>
          </a:xfrm>
          <a:prstGeom prst="straightConnector1">
            <a:avLst/>
          </a:prstGeom>
          <a:noFill/>
          <a:ln w="38100" cap="flat" cmpd="sng">
            <a:solidFill>
              <a:schemeClr val="dk2"/>
            </a:solidFill>
            <a:prstDash val="solid"/>
            <a:round/>
            <a:headEnd type="none" w="med" len="med"/>
            <a:tailEnd type="triangle" w="med" len="med"/>
          </a:ln>
        </p:spPr>
      </p:cxnSp>
      <p:cxnSp>
        <p:nvCxnSpPr>
          <p:cNvPr id="139" name="Google Shape;139;p22"/>
          <p:cNvCxnSpPr/>
          <p:nvPr/>
        </p:nvCxnSpPr>
        <p:spPr>
          <a:xfrm rot="10800000" flipH="1">
            <a:off x="1812700" y="2323700"/>
            <a:ext cx="1532100" cy="47700"/>
          </a:xfrm>
          <a:prstGeom prst="straightConnector1">
            <a:avLst/>
          </a:prstGeom>
          <a:noFill/>
          <a:ln w="38100" cap="flat" cmpd="sng">
            <a:solidFill>
              <a:schemeClr val="dk2"/>
            </a:solidFill>
            <a:prstDash val="solid"/>
            <a:round/>
            <a:headEnd type="none" w="med" len="med"/>
            <a:tailEnd type="triangle" w="med" len="med"/>
          </a:ln>
        </p:spPr>
      </p:cxnSp>
      <p:sp>
        <p:nvSpPr>
          <p:cNvPr id="140" name="Google Shape;140;p22"/>
          <p:cNvSpPr/>
          <p:nvPr/>
        </p:nvSpPr>
        <p:spPr>
          <a:xfrm>
            <a:off x="3157600" y="817375"/>
            <a:ext cx="1625400" cy="776400"/>
          </a:xfrm>
          <a:prstGeom prst="round1Rect">
            <a:avLst>
              <a:gd name="adj" fmla="val 16667"/>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Menemukan Ide Pokok</a:t>
            </a:r>
            <a:endParaRPr sz="1500" b="1" dirty="0">
              <a:solidFill>
                <a:schemeClr val="dk1"/>
              </a:solidFill>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
        <p:nvSpPr>
          <p:cNvPr id="141" name="Google Shape;141;p22"/>
          <p:cNvSpPr/>
          <p:nvPr/>
        </p:nvSpPr>
        <p:spPr>
          <a:xfrm>
            <a:off x="3344800" y="1986750"/>
            <a:ext cx="1438200" cy="712500"/>
          </a:xfrm>
          <a:prstGeom prst="round1Rect">
            <a:avLst>
              <a:gd name="adj" fmla="val 16667"/>
            </a:avLst>
          </a:prstGeom>
          <a:solidFill>
            <a:srgbClr val="7F6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0"/>
              </a:spcAft>
              <a:buClr>
                <a:schemeClr val="dk1"/>
              </a:buClr>
              <a:buSzPts val="1100"/>
              <a:buFont typeface="Arial"/>
              <a:buNone/>
            </a:pPr>
            <a:r>
              <a:rPr lang="id" sz="1800" b="1" dirty="0">
                <a:solidFill>
                  <a:schemeClr val="dk1"/>
                </a:solidFill>
                <a:latin typeface="Source Sans Pro" panose="020B0503030403020204" pitchFamily="34" charset="0"/>
              </a:rPr>
              <a:t>Berdialog</a:t>
            </a:r>
            <a:endParaRPr sz="1800" b="1" dirty="0">
              <a:solidFill>
                <a:schemeClr val="dk1"/>
              </a:solidFill>
              <a:latin typeface="Source Sans Pro" panose="020B0503030403020204" pitchFamily="34" charset="0"/>
            </a:endParaRPr>
          </a:p>
        </p:txBody>
      </p:sp>
      <p:sp>
        <p:nvSpPr>
          <p:cNvPr id="142" name="Google Shape;142;p22"/>
          <p:cNvSpPr/>
          <p:nvPr/>
        </p:nvSpPr>
        <p:spPr>
          <a:xfrm>
            <a:off x="3344800" y="3092225"/>
            <a:ext cx="1532100" cy="846000"/>
          </a:xfrm>
          <a:prstGeom prst="round1Rect">
            <a:avLst>
              <a:gd name="adj" fmla="val 16667"/>
            </a:avLst>
          </a:prstGeom>
          <a:solidFill>
            <a:srgbClr val="FF99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Membuat teks naratif</a:t>
            </a:r>
            <a:endParaRPr sz="1500" b="1" dirty="0">
              <a:solidFill>
                <a:schemeClr val="dk1"/>
              </a:solidFill>
              <a:latin typeface="Source Sans Pro" panose="020B0503030403020204" pitchFamily="34" charset="0"/>
            </a:endParaRPr>
          </a:p>
        </p:txBody>
      </p:sp>
      <p:sp>
        <p:nvSpPr>
          <p:cNvPr id="143" name="Google Shape;143;p22"/>
          <p:cNvSpPr/>
          <p:nvPr/>
        </p:nvSpPr>
        <p:spPr>
          <a:xfrm>
            <a:off x="4783000" y="817375"/>
            <a:ext cx="2038200" cy="712500"/>
          </a:xfrm>
          <a:prstGeom prst="rightArrow">
            <a:avLst>
              <a:gd name="adj1" fmla="val 50000"/>
              <a:gd name="adj2" fmla="val 5000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Membaca dan memirsa</a:t>
            </a:r>
            <a:endParaRPr b="1" dirty="0">
              <a:latin typeface="Source Sans Pro" panose="020B0503030403020204" pitchFamily="34" charset="0"/>
            </a:endParaRPr>
          </a:p>
        </p:txBody>
      </p:sp>
      <p:sp>
        <p:nvSpPr>
          <p:cNvPr id="144" name="Google Shape;144;p22"/>
          <p:cNvSpPr/>
          <p:nvPr/>
        </p:nvSpPr>
        <p:spPr>
          <a:xfrm>
            <a:off x="4890850" y="3244625"/>
            <a:ext cx="1330800" cy="665400"/>
          </a:xfrm>
          <a:prstGeom prst="rightArrow">
            <a:avLst>
              <a:gd name="adj1" fmla="val 50000"/>
              <a:gd name="adj2" fmla="val 5000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Menulis</a:t>
            </a:r>
            <a:endParaRPr b="1" dirty="0">
              <a:latin typeface="Source Sans Pro" panose="020B0503030403020204" pitchFamily="34" charset="0"/>
            </a:endParaRPr>
          </a:p>
        </p:txBody>
      </p:sp>
      <p:sp>
        <p:nvSpPr>
          <p:cNvPr id="145" name="Google Shape;145;p22"/>
          <p:cNvSpPr/>
          <p:nvPr/>
        </p:nvSpPr>
        <p:spPr>
          <a:xfrm>
            <a:off x="4783000" y="2082300"/>
            <a:ext cx="2107500" cy="665400"/>
          </a:xfrm>
          <a:prstGeom prst="rightArrow">
            <a:avLst>
              <a:gd name="adj1" fmla="val 50000"/>
              <a:gd name="adj2" fmla="val 5000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Berbicara dan mempresentasikan</a:t>
            </a:r>
            <a:endParaRPr b="1" dirty="0">
              <a:latin typeface="Source Sans Pro" panose="020B0503030403020204" pitchFamily="34" charset="0"/>
            </a:endParaRPr>
          </a:p>
        </p:txBody>
      </p:sp>
      <p:sp>
        <p:nvSpPr>
          <p:cNvPr id="146" name="Google Shape;146;p22"/>
          <p:cNvSpPr/>
          <p:nvPr/>
        </p:nvSpPr>
        <p:spPr>
          <a:xfrm>
            <a:off x="6821200" y="476275"/>
            <a:ext cx="2322900" cy="1109100"/>
          </a:xfrm>
          <a:prstGeom prst="round2DiagRect">
            <a:avLst>
              <a:gd name="adj1" fmla="val 16667"/>
              <a:gd name="adj2" fmla="val 0"/>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3 Pertemuan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(9 JP kali 30 menit = 270 menit)</a:t>
            </a:r>
            <a:endParaRPr b="1" dirty="0">
              <a:latin typeface="Source Sans Pro" panose="020B0503030403020204" pitchFamily="34" charset="0"/>
            </a:endParaRPr>
          </a:p>
        </p:txBody>
      </p:sp>
      <p:sp>
        <p:nvSpPr>
          <p:cNvPr id="147" name="Google Shape;147;p22"/>
          <p:cNvSpPr/>
          <p:nvPr/>
        </p:nvSpPr>
        <p:spPr>
          <a:xfrm>
            <a:off x="6821200" y="2058750"/>
            <a:ext cx="2322900" cy="712500"/>
          </a:xfrm>
          <a:prstGeom prst="round2DiagRect">
            <a:avLst>
              <a:gd name="adj1" fmla="val 16667"/>
              <a:gd name="adj2" fmla="val 0"/>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dirty="0">
                <a:solidFill>
                  <a:schemeClr val="dk1"/>
                </a:solidFill>
                <a:latin typeface="Source Sans Pro" panose="020B0503030403020204" pitchFamily="34" charset="0"/>
              </a:rPr>
              <a:t>2 Pertemuan </a:t>
            </a:r>
            <a:endParaRPr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dirty="0">
                <a:solidFill>
                  <a:schemeClr val="dk1"/>
                </a:solidFill>
                <a:latin typeface="Source Sans Pro" panose="020B0503030403020204" pitchFamily="34" charset="0"/>
              </a:rPr>
              <a:t>(7 JP kali 30 menit = 210 menit)</a:t>
            </a:r>
            <a:endParaRPr dirty="0">
              <a:solidFill>
                <a:schemeClr val="dk1"/>
              </a:solidFill>
              <a:latin typeface="Source Sans Pro" panose="020B0503030403020204" pitchFamily="34" charset="0"/>
            </a:endParaRPr>
          </a:p>
        </p:txBody>
      </p:sp>
      <p:sp>
        <p:nvSpPr>
          <p:cNvPr id="148" name="Google Shape;148;p22"/>
          <p:cNvSpPr/>
          <p:nvPr/>
        </p:nvSpPr>
        <p:spPr>
          <a:xfrm>
            <a:off x="6235600" y="3244625"/>
            <a:ext cx="2908500" cy="712500"/>
          </a:xfrm>
          <a:prstGeom prst="round2Diag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dirty="0">
                <a:solidFill>
                  <a:schemeClr val="dk1"/>
                </a:solidFill>
                <a:latin typeface="Source Sans Pro" panose="020B0503030403020204" pitchFamily="34" charset="0"/>
              </a:rPr>
              <a:t>4 Pertemuan </a:t>
            </a:r>
            <a:endParaRPr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dirty="0">
                <a:solidFill>
                  <a:schemeClr val="dk1"/>
                </a:solidFill>
                <a:latin typeface="Source Sans Pro" panose="020B0503030403020204" pitchFamily="34" charset="0"/>
              </a:rPr>
              <a:t>(12 JP kali 30 menit = 360 menit)</a:t>
            </a:r>
            <a:endParaRPr dirty="0">
              <a:solidFill>
                <a:schemeClr val="dk1"/>
              </a:solidFill>
              <a:latin typeface="Source Sans Pro" panose="020B0503030403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2"/>
        <p:cNvGrpSpPr/>
        <p:nvPr/>
      </p:nvGrpSpPr>
      <p:grpSpPr>
        <a:xfrm>
          <a:off x="0" y="0"/>
          <a:ext cx="0" cy="0"/>
          <a:chOff x="0" y="0"/>
          <a:chExt cx="0" cy="0"/>
        </a:xfrm>
      </p:grpSpPr>
      <p:pic>
        <p:nvPicPr>
          <p:cNvPr id="153" name="Google Shape;153;p23"/>
          <p:cNvPicPr preferRelativeResize="0"/>
          <p:nvPr/>
        </p:nvPicPr>
        <p:blipFill>
          <a:blip r:embed="rId3">
            <a:alphaModFix/>
          </a:blip>
          <a:stretch>
            <a:fillRect/>
          </a:stretch>
        </p:blipFill>
        <p:spPr>
          <a:xfrm>
            <a:off x="114700" y="-670525"/>
            <a:ext cx="8914600" cy="5814025"/>
          </a:xfrm>
          <a:prstGeom prst="rect">
            <a:avLst/>
          </a:prstGeom>
          <a:noFill/>
          <a:ln>
            <a:noFill/>
          </a:ln>
        </p:spPr>
      </p:pic>
      <p:sp>
        <p:nvSpPr>
          <p:cNvPr id="154" name="Google Shape;154;p23"/>
          <p:cNvSpPr txBox="1"/>
          <p:nvPr/>
        </p:nvSpPr>
        <p:spPr>
          <a:xfrm>
            <a:off x="318925" y="0"/>
            <a:ext cx="4491900" cy="766500"/>
          </a:xfrm>
          <a:prstGeom prst="rect">
            <a:avLst/>
          </a:prstGeom>
          <a:solidFill>
            <a:srgbClr val="00FF00"/>
          </a:solid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0"/>
              </a:spcAft>
              <a:buNone/>
            </a:pPr>
            <a:endParaRPr sz="1600" b="1" dirty="0">
              <a:latin typeface="Source Sans Pro" panose="020B0503030403020204" pitchFamily="34" charset="0"/>
            </a:endParaRPr>
          </a:p>
          <a:p>
            <a:pPr marL="0" lvl="0" indent="0" algn="l" rtl="0">
              <a:lnSpc>
                <a:spcPct val="115000"/>
              </a:lnSpc>
              <a:spcBef>
                <a:spcPts val="1200"/>
              </a:spcBef>
              <a:spcAft>
                <a:spcPts val="0"/>
              </a:spcAft>
              <a:buNone/>
            </a:pPr>
            <a:endParaRPr sz="1600" b="1" dirty="0">
              <a:latin typeface="Source Sans Pro" panose="020B0503030403020204" pitchFamily="34" charset="0"/>
            </a:endParaRPr>
          </a:p>
          <a:p>
            <a:pPr marL="0" lvl="0" indent="0" algn="l" rtl="0">
              <a:lnSpc>
                <a:spcPct val="115000"/>
              </a:lnSpc>
              <a:spcBef>
                <a:spcPts val="1200"/>
              </a:spcBef>
              <a:spcAft>
                <a:spcPts val="0"/>
              </a:spcAft>
              <a:buNone/>
            </a:pPr>
            <a:endParaRPr sz="1600" b="1" dirty="0">
              <a:latin typeface="Source Sans Pro" panose="020B0503030403020204" pitchFamily="34" charset="0"/>
            </a:endParaRPr>
          </a:p>
          <a:p>
            <a:pPr marL="0" lvl="0" indent="0" algn="l" rtl="0">
              <a:lnSpc>
                <a:spcPct val="115000"/>
              </a:lnSpc>
              <a:spcBef>
                <a:spcPts val="1200"/>
              </a:spcBef>
              <a:spcAft>
                <a:spcPts val="0"/>
              </a:spcAft>
              <a:buNone/>
            </a:pPr>
            <a:endParaRPr sz="1600" b="1" dirty="0">
              <a:latin typeface="Source Sans Pro" panose="020B0503030403020204" pitchFamily="34" charset="0"/>
            </a:endParaRPr>
          </a:p>
          <a:p>
            <a:pPr marL="0" lvl="0" indent="0" algn="l" rtl="0">
              <a:lnSpc>
                <a:spcPct val="115000"/>
              </a:lnSpc>
              <a:spcBef>
                <a:spcPts val="1200"/>
              </a:spcBef>
              <a:spcAft>
                <a:spcPts val="0"/>
              </a:spcAft>
              <a:buNone/>
            </a:pPr>
            <a:r>
              <a:rPr lang="id" sz="1600" b="1" dirty="0">
                <a:latin typeface="Source Sans Pro" panose="020B0503030403020204" pitchFamily="34" charset="0"/>
              </a:rPr>
              <a:t>MATERI 1 : IDE POKOK DALAM PARAGRAF</a:t>
            </a:r>
            <a:endParaRPr sz="1600" b="1" dirty="0">
              <a:latin typeface="Source Sans Pro" panose="020B0503030403020204" pitchFamily="34" charset="0"/>
            </a:endParaRPr>
          </a:p>
          <a:p>
            <a:pPr marL="0" lvl="0" indent="0" algn="l" rtl="0">
              <a:lnSpc>
                <a:spcPct val="115000"/>
              </a:lnSpc>
              <a:spcBef>
                <a:spcPts val="1200"/>
              </a:spcBef>
              <a:spcAft>
                <a:spcPts val="0"/>
              </a:spcAft>
              <a:buNone/>
            </a:pPr>
            <a:r>
              <a:rPr lang="id" sz="1600" b="1" dirty="0">
                <a:solidFill>
                  <a:schemeClr val="dk1"/>
                </a:solidFill>
                <a:latin typeface="Source Sans Pro" panose="020B0503030403020204" pitchFamily="34" charset="0"/>
              </a:rPr>
              <a:t>3 Pertemuan (9 JP kali 30 menit = 270 menit)</a:t>
            </a:r>
            <a:endParaRPr sz="16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endParaRPr sz="1200" b="1" dirty="0">
              <a:latin typeface="Source Sans Pro" panose="020B0503030403020204" pitchFamily="34" charset="0"/>
            </a:endParaRPr>
          </a:p>
          <a:p>
            <a:pPr marL="0" lvl="0" indent="0" algn="l" rtl="0">
              <a:lnSpc>
                <a:spcPct val="115000"/>
              </a:lnSpc>
              <a:spcBef>
                <a:spcPts val="1200"/>
              </a:spcBef>
              <a:spcAft>
                <a:spcPts val="0"/>
              </a:spcAft>
              <a:buClr>
                <a:schemeClr val="dk1"/>
              </a:buClr>
              <a:buSzPts val="1100"/>
              <a:buFont typeface="Arial"/>
              <a:buNone/>
            </a:pPr>
            <a:endParaRPr sz="12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endParaRPr sz="1600" b="1" dirty="0">
              <a:latin typeface="Source Sans Pro" panose="020B0503030403020204" pitchFamily="34" charset="0"/>
            </a:endParaRPr>
          </a:p>
          <a:p>
            <a:pPr marL="0" lvl="0" indent="0" algn="l" rtl="0">
              <a:lnSpc>
                <a:spcPct val="115000"/>
              </a:lnSpc>
              <a:spcBef>
                <a:spcPts val="1200"/>
              </a:spcBef>
              <a:spcAft>
                <a:spcPts val="1200"/>
              </a:spcAft>
              <a:buNone/>
            </a:pPr>
            <a:endParaRPr sz="1600" b="1" dirty="0">
              <a:latin typeface="Source Sans Pro" panose="020B0503030403020204" pitchFamily="34" charset="0"/>
            </a:endParaRPr>
          </a:p>
        </p:txBody>
      </p:sp>
      <p:sp>
        <p:nvSpPr>
          <p:cNvPr id="155" name="Google Shape;155;p23"/>
          <p:cNvSpPr/>
          <p:nvPr/>
        </p:nvSpPr>
        <p:spPr>
          <a:xfrm>
            <a:off x="6058550" y="0"/>
            <a:ext cx="1968600" cy="540600"/>
          </a:xfrm>
          <a:prstGeom prst="round2DiagRect">
            <a:avLst>
              <a:gd name="adj1" fmla="val 16667"/>
              <a:gd name="adj2" fmla="val 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000" b="1" dirty="0">
                <a:latin typeface="Source Sans Pro" panose="020B0503030403020204" pitchFamily="34" charset="0"/>
              </a:rPr>
              <a:t>UNTUK GURU</a:t>
            </a:r>
            <a:endParaRPr sz="2000" b="1" dirty="0">
              <a:latin typeface="Source Sans Pro" panose="020B0503030403020204" pitchFamily="34" charset="0"/>
            </a:endParaRPr>
          </a:p>
        </p:txBody>
      </p:sp>
      <p:pic>
        <p:nvPicPr>
          <p:cNvPr id="156" name="Google Shape;156;p23"/>
          <p:cNvPicPr preferRelativeResize="0"/>
          <p:nvPr/>
        </p:nvPicPr>
        <p:blipFill>
          <a:blip r:embed="rId4">
            <a:alphaModFix/>
          </a:blip>
          <a:stretch>
            <a:fillRect/>
          </a:stretch>
        </p:blipFill>
        <p:spPr>
          <a:xfrm>
            <a:off x="443675" y="1136250"/>
            <a:ext cx="2678000" cy="3600150"/>
          </a:xfrm>
          <a:prstGeom prst="rect">
            <a:avLst/>
          </a:prstGeom>
          <a:noFill/>
          <a:ln w="9525" cap="flat" cmpd="sng">
            <a:solidFill>
              <a:schemeClr val="dk2"/>
            </a:solidFill>
            <a:prstDash val="solid"/>
            <a:round/>
            <a:headEnd type="none" w="sm" len="sm"/>
            <a:tailEnd type="none" w="sm" len="sm"/>
          </a:ln>
        </p:spPr>
      </p:pic>
      <p:sp>
        <p:nvSpPr>
          <p:cNvPr id="157" name="Google Shape;157;p23"/>
          <p:cNvSpPr/>
          <p:nvPr/>
        </p:nvSpPr>
        <p:spPr>
          <a:xfrm>
            <a:off x="372775" y="834450"/>
            <a:ext cx="2678100" cy="4140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1200"/>
              </a:spcBef>
              <a:spcAft>
                <a:spcPts val="0"/>
              </a:spcAft>
              <a:buClr>
                <a:schemeClr val="dk1"/>
              </a:buClr>
              <a:buSzPts val="1100"/>
              <a:buFont typeface="Arial"/>
              <a:buNone/>
            </a:pPr>
            <a:r>
              <a:rPr lang="id" b="1" dirty="0">
                <a:solidFill>
                  <a:schemeClr val="dk1"/>
                </a:solidFill>
                <a:latin typeface="Source Sans Pro" panose="020B0503030403020204" pitchFamily="34" charset="0"/>
              </a:rPr>
              <a:t>   </a:t>
            </a:r>
            <a:r>
              <a:rPr lang="id" sz="1600" b="1" dirty="0">
                <a:solidFill>
                  <a:schemeClr val="dk1"/>
                </a:solidFill>
                <a:latin typeface="Source Sans Pro" panose="020B0503030403020204" pitchFamily="34" charset="0"/>
              </a:rPr>
              <a:t> Pengertian  Ide Pokok</a:t>
            </a:r>
            <a:endParaRPr sz="1600" b="1" dirty="0">
              <a:solidFill>
                <a:schemeClr val="dk1"/>
              </a:solidFill>
              <a:latin typeface="Source Sans Pro" panose="020B0503030403020204" pitchFamily="34" charset="0"/>
            </a:endParaRPr>
          </a:p>
          <a:p>
            <a:pPr marL="0" lvl="0" indent="0" algn="l" rtl="0">
              <a:spcBef>
                <a:spcPts val="1200"/>
              </a:spcBef>
              <a:spcAft>
                <a:spcPts val="0"/>
              </a:spcAft>
              <a:buNone/>
            </a:pPr>
            <a:endParaRPr dirty="0">
              <a:latin typeface="Source Sans Pro" panose="020B0503030403020204" pitchFamily="34" charset="0"/>
            </a:endParaRPr>
          </a:p>
        </p:txBody>
      </p:sp>
      <p:sp>
        <p:nvSpPr>
          <p:cNvPr id="158" name="Google Shape;158;p23"/>
          <p:cNvSpPr txBox="1"/>
          <p:nvPr/>
        </p:nvSpPr>
        <p:spPr>
          <a:xfrm>
            <a:off x="4949450" y="1248450"/>
            <a:ext cx="3826500" cy="395566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500" dirty="0">
                <a:solidFill>
                  <a:schemeClr val="dk1"/>
                </a:solidFill>
                <a:highlight>
                  <a:srgbClr val="FFFFFF"/>
                </a:highlight>
                <a:latin typeface="Source Sans Pro" panose="020B0503030403020204" pitchFamily="34" charset="0"/>
              </a:rPr>
              <a:t>Fungsi ide pokok adalah memberikan penjelasan dari inti suatu bacaan atau paragraf, sehingga pembaca dapat dengan mudah memahami paragraf tersebut.</a:t>
            </a:r>
            <a:endParaRPr sz="1500" dirty="0">
              <a:solidFill>
                <a:schemeClr val="dk1"/>
              </a:solidFill>
              <a:highlight>
                <a:srgbClr val="FFFFFF"/>
              </a:highlight>
              <a:latin typeface="Source Sans Pro" panose="020B0503030403020204" pitchFamily="34" charset="0"/>
            </a:endParaRPr>
          </a:p>
          <a:p>
            <a:pPr marL="0" lvl="0" indent="0" algn="just" rtl="0">
              <a:lnSpc>
                <a:spcPct val="115000"/>
              </a:lnSpc>
              <a:spcBef>
                <a:spcPts val="1200"/>
              </a:spcBef>
              <a:spcAft>
                <a:spcPts val="0"/>
              </a:spcAft>
              <a:buNone/>
            </a:pPr>
            <a:r>
              <a:rPr lang="id" sz="1500" dirty="0">
                <a:solidFill>
                  <a:schemeClr val="dk1"/>
                </a:solidFill>
                <a:highlight>
                  <a:srgbClr val="FFFFFF"/>
                </a:highlight>
                <a:latin typeface="Source Sans Pro" panose="020B0503030403020204" pitchFamily="34" charset="0"/>
              </a:rPr>
              <a:t>Adapun ciri-ciri ide pokok antara lain :</a:t>
            </a:r>
            <a:endParaRPr sz="1500" dirty="0">
              <a:solidFill>
                <a:schemeClr val="dk1"/>
              </a:solidFill>
              <a:highlight>
                <a:srgbClr val="FFFFFF"/>
              </a:highlight>
              <a:latin typeface="Source Sans Pro" panose="020B0503030403020204" pitchFamily="34" charset="0"/>
            </a:endParaRPr>
          </a:p>
          <a:p>
            <a:pPr marL="457200" lvl="0" indent="-323850" algn="just" rtl="0">
              <a:lnSpc>
                <a:spcPct val="115000"/>
              </a:lnSpc>
              <a:spcBef>
                <a:spcPts val="1200"/>
              </a:spcBef>
              <a:spcAft>
                <a:spcPts val="0"/>
              </a:spcAft>
              <a:buClr>
                <a:schemeClr val="dk1"/>
              </a:buClr>
              <a:buSzPts val="1500"/>
              <a:buAutoNum type="arabicPeriod"/>
            </a:pPr>
            <a:r>
              <a:rPr lang="id" sz="1600" dirty="0">
                <a:solidFill>
                  <a:schemeClr val="dk1"/>
                </a:solidFill>
                <a:highlight>
                  <a:srgbClr val="FFFFFF"/>
                </a:highlight>
                <a:latin typeface="Source Sans Pro" panose="020B0503030403020204" pitchFamily="34" charset="0"/>
              </a:rPr>
              <a:t>Memiliki kalimat pendukung (kalimat pengembang) atau penjelasan</a:t>
            </a:r>
            <a:endParaRPr sz="1600" dirty="0">
              <a:solidFill>
                <a:schemeClr val="dk1"/>
              </a:solidFill>
              <a:highlight>
                <a:srgbClr val="FFFFFF"/>
              </a:highlight>
              <a:latin typeface="Source Sans Pro" panose="020B0503030403020204" pitchFamily="34" charset="0"/>
            </a:endParaRPr>
          </a:p>
          <a:p>
            <a:pPr marL="457200" lvl="0" indent="-323850" algn="just" rtl="0">
              <a:lnSpc>
                <a:spcPct val="115000"/>
              </a:lnSpc>
              <a:spcBef>
                <a:spcPts val="0"/>
              </a:spcBef>
              <a:spcAft>
                <a:spcPts val="0"/>
              </a:spcAft>
              <a:buClr>
                <a:schemeClr val="dk1"/>
              </a:buClr>
              <a:buSzPts val="1500"/>
              <a:buAutoNum type="arabicPeriod"/>
            </a:pPr>
            <a:r>
              <a:rPr lang="id" sz="1600" dirty="0">
                <a:solidFill>
                  <a:schemeClr val="dk1"/>
                </a:solidFill>
                <a:highlight>
                  <a:srgbClr val="FFFFFF"/>
                </a:highlight>
                <a:latin typeface="Source Sans Pro" panose="020B0503030403020204" pitchFamily="34" charset="0"/>
              </a:rPr>
              <a:t>Ada yang mendukung, baik itu berupa penjelasan atau alasan yang menguatkannya</a:t>
            </a:r>
            <a:endParaRPr sz="1600" dirty="0">
              <a:solidFill>
                <a:schemeClr val="dk1"/>
              </a:solidFill>
              <a:highlight>
                <a:srgbClr val="FFFFFF"/>
              </a:highlight>
              <a:latin typeface="Source Sans Pro" panose="020B0503030403020204" pitchFamily="34" charset="0"/>
            </a:endParaRPr>
          </a:p>
          <a:p>
            <a:pPr marL="457200" lvl="0" indent="-323850" algn="just" rtl="0">
              <a:lnSpc>
                <a:spcPct val="115000"/>
              </a:lnSpc>
              <a:spcBef>
                <a:spcPts val="0"/>
              </a:spcBef>
              <a:spcAft>
                <a:spcPts val="0"/>
              </a:spcAft>
              <a:buClr>
                <a:schemeClr val="dk1"/>
              </a:buClr>
              <a:buSzPts val="1500"/>
              <a:buAutoNum type="arabicPeriod"/>
            </a:pPr>
            <a:r>
              <a:rPr lang="id" sz="1600" dirty="0">
                <a:solidFill>
                  <a:schemeClr val="dk1"/>
                </a:solidFill>
                <a:highlight>
                  <a:srgbClr val="FFFFFF"/>
                </a:highlight>
                <a:latin typeface="Source Sans Pro" panose="020B0503030403020204" pitchFamily="34" charset="0"/>
              </a:rPr>
              <a:t>Inti dari sebuah paragraf atau pusat pembahasan</a:t>
            </a:r>
            <a:endParaRPr sz="1600" dirty="0">
              <a:solidFill>
                <a:schemeClr val="dk1"/>
              </a:solidFill>
              <a:highlight>
                <a:srgbClr val="FFFFFF"/>
              </a:highlight>
              <a:latin typeface="Source Sans Pro" panose="020B0503030403020204" pitchFamily="34" charset="0"/>
            </a:endParaRPr>
          </a:p>
        </p:txBody>
      </p:sp>
      <p:sp>
        <p:nvSpPr>
          <p:cNvPr id="159" name="Google Shape;159;p23"/>
          <p:cNvSpPr/>
          <p:nvPr/>
        </p:nvSpPr>
        <p:spPr>
          <a:xfrm>
            <a:off x="4949450" y="766500"/>
            <a:ext cx="3826500" cy="414000"/>
          </a:xfrm>
          <a:prstGeom prst="roundRect">
            <a:avLst>
              <a:gd name="adj" fmla="val 16667"/>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1200"/>
              </a:spcBef>
              <a:spcAft>
                <a:spcPts val="0"/>
              </a:spcAft>
              <a:buClr>
                <a:schemeClr val="dk1"/>
              </a:buClr>
              <a:buSzPts val="1100"/>
              <a:buFont typeface="Arial"/>
              <a:buNone/>
            </a:pPr>
            <a:r>
              <a:rPr lang="id" sz="1600" b="1" dirty="0">
                <a:solidFill>
                  <a:schemeClr val="dk1"/>
                </a:solidFill>
                <a:latin typeface="Source Sans Pro" panose="020B0503030403020204" pitchFamily="34" charset="0"/>
              </a:rPr>
              <a:t>       Fungsi dan Ciri Ide Pokok</a:t>
            </a:r>
            <a:endParaRPr sz="1600" b="1" dirty="0">
              <a:solidFill>
                <a:schemeClr val="dk1"/>
              </a:solidFill>
              <a:latin typeface="Source Sans Pro" panose="020B0503030403020204" pitchFamily="34" charset="0"/>
            </a:endParaRPr>
          </a:p>
          <a:p>
            <a:pPr marL="0" lvl="0" indent="0" algn="l" rtl="0">
              <a:spcBef>
                <a:spcPts val="1200"/>
              </a:spcBef>
              <a:spcAft>
                <a:spcPts val="0"/>
              </a:spcAft>
              <a:buNone/>
            </a:pPr>
            <a:endParaRPr dirty="0">
              <a:latin typeface="Source Sans Pro" panose="020B0503030403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Shape 163"/>
        <p:cNvGrpSpPr/>
        <p:nvPr/>
      </p:nvGrpSpPr>
      <p:grpSpPr>
        <a:xfrm>
          <a:off x="0" y="0"/>
          <a:ext cx="0" cy="0"/>
          <a:chOff x="0" y="0"/>
          <a:chExt cx="0" cy="0"/>
        </a:xfrm>
      </p:grpSpPr>
      <p:sp>
        <p:nvSpPr>
          <p:cNvPr id="164" name="Google Shape;164;p24"/>
          <p:cNvSpPr txBox="1"/>
          <p:nvPr/>
        </p:nvSpPr>
        <p:spPr>
          <a:xfrm>
            <a:off x="242600" y="612900"/>
            <a:ext cx="5823663" cy="4021070"/>
          </a:xfrm>
          <a:prstGeom prst="rect">
            <a:avLst/>
          </a:prstGeom>
          <a:solidFill>
            <a:schemeClr val="accent6">
              <a:lumMod val="40000"/>
              <a:lumOff val="60000"/>
            </a:schemeClr>
          </a:solidFill>
          <a:ln w="9525" cap="flat" cmpd="sng">
            <a:solidFill>
              <a:srgbClr val="FFFF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1200"/>
              </a:spcBef>
              <a:spcAft>
                <a:spcPts val="0"/>
              </a:spcAft>
              <a:buNone/>
            </a:pPr>
            <a:r>
              <a:rPr lang="id" dirty="0">
                <a:solidFill>
                  <a:schemeClr val="dk1"/>
                </a:solidFill>
                <a:latin typeface="Source Sans Pro" panose="020B0503030403020204" pitchFamily="34" charset="0"/>
              </a:rPr>
              <a:t>Cara menentukan ide pokok secara garis besar ada dua, yaitu sesuai dengan jenis paragrafnya.</a:t>
            </a:r>
            <a:endParaRPr dirty="0">
              <a:solidFill>
                <a:schemeClr val="dk1"/>
              </a:solidFill>
              <a:latin typeface="Source Sans Pro" panose="020B0503030403020204" pitchFamily="34" charset="0"/>
            </a:endParaRPr>
          </a:p>
          <a:p>
            <a:pPr marL="342900" lvl="0" indent="-342900" algn="l" rtl="0">
              <a:lnSpc>
                <a:spcPct val="115000"/>
              </a:lnSpc>
              <a:spcBef>
                <a:spcPts val="1200"/>
              </a:spcBef>
              <a:spcAft>
                <a:spcPts val="0"/>
              </a:spcAft>
              <a:buFont typeface="+mj-lt"/>
              <a:buAutoNum type="arabicPeriod"/>
            </a:pPr>
            <a:r>
              <a:rPr lang="id" dirty="0">
                <a:solidFill>
                  <a:schemeClr val="dk1"/>
                </a:solidFill>
                <a:latin typeface="Source Sans Pro" panose="020B0503030403020204" pitchFamily="34" charset="0"/>
              </a:rPr>
              <a:t>Paragraf yang memiliki kalimat utama:</a:t>
            </a:r>
            <a:br>
              <a:rPr lang="en-US" dirty="0">
                <a:solidFill>
                  <a:schemeClr val="dk1"/>
                </a:solidFill>
                <a:latin typeface="Source Sans Pro" panose="020B0503030403020204" pitchFamily="34" charset="0"/>
              </a:rPr>
            </a:br>
            <a:r>
              <a:rPr lang="id" dirty="0">
                <a:solidFill>
                  <a:schemeClr val="dk1"/>
                </a:solidFill>
                <a:latin typeface="Source Sans Pro" panose="020B0503030403020204" pitchFamily="34" charset="0"/>
              </a:rPr>
              <a:t>Cara menentukan ide pokok pada paragraf yang memiliki kalimat utama sangatlah mudah, yaitu dengan mengambil isi kalimat utama itu sendiri.</a:t>
            </a:r>
            <a:endParaRPr lang="en-US" dirty="0">
              <a:solidFill>
                <a:schemeClr val="dk1"/>
              </a:solidFill>
              <a:latin typeface="Source Sans Pro" panose="020B0503030403020204" pitchFamily="34" charset="0"/>
            </a:endParaRPr>
          </a:p>
          <a:p>
            <a:pPr marL="342900" lvl="0" indent="-342900" algn="l" rtl="0">
              <a:lnSpc>
                <a:spcPct val="115000"/>
              </a:lnSpc>
              <a:spcBef>
                <a:spcPts val="1200"/>
              </a:spcBef>
              <a:spcAft>
                <a:spcPts val="0"/>
              </a:spcAft>
              <a:buFont typeface="+mj-lt"/>
              <a:buAutoNum type="arabicPeriod"/>
            </a:pPr>
            <a:r>
              <a:rPr lang="id-ID" dirty="0">
                <a:solidFill>
                  <a:schemeClr val="dk1"/>
                </a:solidFill>
                <a:latin typeface="Source Sans Pro" panose="020B0503030403020204" pitchFamily="34" charset="0"/>
              </a:rPr>
              <a:t>Letak kalimat </a:t>
            </a:r>
            <a:r>
              <a:rPr lang="id-ID" dirty="0" err="1">
                <a:solidFill>
                  <a:schemeClr val="dk1"/>
                </a:solidFill>
                <a:latin typeface="Source Sans Pro" panose="020B0503030403020204" pitchFamily="34" charset="0"/>
              </a:rPr>
              <a:t>utam</a:t>
            </a:r>
            <a:r>
              <a:rPr lang="en-US" dirty="0">
                <a:solidFill>
                  <a:schemeClr val="dk1"/>
                </a:solidFill>
                <a:latin typeface="Source Sans Pro" panose="020B0503030403020204" pitchFamily="34" charset="0"/>
              </a:rPr>
              <a:t>a</a:t>
            </a:r>
            <a:br>
              <a:rPr lang="en-US" dirty="0">
                <a:solidFill>
                  <a:schemeClr val="dk1"/>
                </a:solidFill>
                <a:latin typeface="Source Sans Pro" panose="020B0503030403020204" pitchFamily="34" charset="0"/>
              </a:rPr>
            </a:br>
            <a:r>
              <a:rPr lang="id" dirty="0">
                <a:solidFill>
                  <a:schemeClr val="dk1"/>
                </a:solidFill>
                <a:latin typeface="Source Sans Pro" panose="020B0503030403020204" pitchFamily="34" charset="0"/>
              </a:rPr>
              <a:t>Di mana kalimat utama terletak (awal, tengah, akhir)  di situlah terletak pula  ide pokoknya</a:t>
            </a:r>
            <a:endParaRPr lang="en-US" dirty="0">
              <a:solidFill>
                <a:schemeClr val="dk1"/>
              </a:solidFill>
              <a:latin typeface="Source Sans Pro" panose="020B0503030403020204" pitchFamily="34" charset="0"/>
            </a:endParaRPr>
          </a:p>
          <a:p>
            <a:pPr marL="342900" lvl="0" indent="-342900" algn="l" rtl="0">
              <a:lnSpc>
                <a:spcPct val="115000"/>
              </a:lnSpc>
              <a:spcBef>
                <a:spcPts val="1200"/>
              </a:spcBef>
              <a:spcAft>
                <a:spcPts val="0"/>
              </a:spcAft>
              <a:buFont typeface="+mj-lt"/>
              <a:buAutoNum type="arabicPeriod"/>
            </a:pPr>
            <a:r>
              <a:rPr lang="id" dirty="0">
                <a:solidFill>
                  <a:schemeClr val="dk1"/>
                </a:solidFill>
                <a:latin typeface="Source Sans Pro" panose="020B0503030403020204" pitchFamily="34" charset="0"/>
              </a:rPr>
              <a:t>Memberikan pertanyaan tentang isi paragraf  (memberikan pertanyaan yang berkaitan dengan isi paragraf misal dengan menggunakan kata apa, siapa, di mana, sehingga nanti akan menemukan kalimat utamanya)</a:t>
            </a:r>
            <a:endParaRPr dirty="0">
              <a:solidFill>
                <a:schemeClr val="dk1"/>
              </a:solidFill>
              <a:latin typeface="Source Sans Pro" panose="020B0503030403020204" pitchFamily="34" charset="0"/>
            </a:endParaRPr>
          </a:p>
        </p:txBody>
      </p:sp>
      <p:sp>
        <p:nvSpPr>
          <p:cNvPr id="165" name="Google Shape;165;p24"/>
          <p:cNvSpPr/>
          <p:nvPr/>
        </p:nvSpPr>
        <p:spPr>
          <a:xfrm>
            <a:off x="769400" y="57600"/>
            <a:ext cx="3396600" cy="555300"/>
          </a:xfrm>
          <a:prstGeom prst="round2DiagRect">
            <a:avLst>
              <a:gd name="adj1" fmla="val 16667"/>
              <a:gd name="adj2" fmla="val 0"/>
            </a:avLst>
          </a:prstGeom>
          <a:solidFill>
            <a:srgbClr val="00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900" dirty="0">
                <a:latin typeface="Source Sans Pro" panose="020B0503030403020204" pitchFamily="34" charset="0"/>
              </a:rPr>
              <a:t>Cara Menentukan Ide Pokok</a:t>
            </a:r>
            <a:endParaRPr sz="1900" dirty="0">
              <a:latin typeface="Source Sans Pro" panose="020B0503030403020204" pitchFamily="34" charset="0"/>
            </a:endParaRPr>
          </a:p>
        </p:txBody>
      </p:sp>
      <p:pic>
        <p:nvPicPr>
          <p:cNvPr id="166" name="Google Shape;166;p24"/>
          <p:cNvPicPr preferRelativeResize="0"/>
          <p:nvPr/>
        </p:nvPicPr>
        <p:blipFill>
          <a:blip r:embed="rId3">
            <a:alphaModFix/>
          </a:blip>
          <a:stretch>
            <a:fillRect/>
          </a:stretch>
        </p:blipFill>
        <p:spPr>
          <a:xfrm>
            <a:off x="5940500" y="152400"/>
            <a:ext cx="3051100" cy="47837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0"/>
        <p:cNvGrpSpPr/>
        <p:nvPr/>
      </p:nvGrpSpPr>
      <p:grpSpPr>
        <a:xfrm>
          <a:off x="0" y="0"/>
          <a:ext cx="0" cy="0"/>
          <a:chOff x="0" y="0"/>
          <a:chExt cx="0" cy="0"/>
        </a:xfrm>
      </p:grpSpPr>
      <p:sp>
        <p:nvSpPr>
          <p:cNvPr id="171" name="Google Shape;171;p25"/>
          <p:cNvSpPr txBox="1"/>
          <p:nvPr/>
        </p:nvSpPr>
        <p:spPr>
          <a:xfrm>
            <a:off x="4207191" y="911319"/>
            <a:ext cx="4838400" cy="193126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0"/>
              </a:spcAft>
              <a:buNone/>
            </a:pPr>
            <a:r>
              <a:rPr lang="id" sz="1800" b="1" dirty="0">
                <a:solidFill>
                  <a:srgbClr val="C00000"/>
                </a:solidFill>
                <a:latin typeface="Source Sans Pro" panose="020B0503030403020204" pitchFamily="34" charset="0"/>
              </a:rPr>
              <a:t>Istilah Lain Ide Pokok</a:t>
            </a:r>
            <a:endParaRPr sz="1800" b="1" dirty="0">
              <a:solidFill>
                <a:srgbClr val="C00000"/>
              </a:solidFill>
              <a:latin typeface="Source Sans Pro" panose="020B0503030403020204" pitchFamily="34" charset="0"/>
            </a:endParaRPr>
          </a:p>
          <a:p>
            <a:pPr marL="457200" lvl="0" indent="0" algn="ctr" rtl="0">
              <a:lnSpc>
                <a:spcPct val="115000"/>
              </a:lnSpc>
              <a:spcBef>
                <a:spcPts val="0"/>
              </a:spcBef>
              <a:spcAft>
                <a:spcPts val="0"/>
              </a:spcAft>
              <a:buNone/>
            </a:pPr>
            <a:r>
              <a:rPr lang="id" sz="1800" b="1" dirty="0">
                <a:solidFill>
                  <a:srgbClr val="C00000"/>
                </a:solidFill>
                <a:latin typeface="Source Sans Pro" panose="020B0503030403020204" pitchFamily="34" charset="0"/>
              </a:rPr>
              <a:t>gagasan utama, gagasan pokok, pokok pikiran, pokok masalah, pikiran utama, inti paragraf, inti masalah, masalah utama, tema, topik, simpulan.</a:t>
            </a:r>
            <a:endParaRPr sz="1800" b="1" dirty="0">
              <a:solidFill>
                <a:srgbClr val="C00000"/>
              </a:solidFill>
              <a:latin typeface="Source Sans Pro" panose="020B0503030403020204" pitchFamily="34" charset="0"/>
            </a:endParaRPr>
          </a:p>
        </p:txBody>
      </p:sp>
      <p:sp>
        <p:nvSpPr>
          <p:cNvPr id="172" name="Google Shape;172;p25"/>
          <p:cNvSpPr txBox="1"/>
          <p:nvPr/>
        </p:nvSpPr>
        <p:spPr>
          <a:xfrm>
            <a:off x="3128100" y="308725"/>
            <a:ext cx="6015900" cy="461700"/>
          </a:xfrm>
          <a:prstGeom prst="rect">
            <a:avLst/>
          </a:prstGeom>
          <a:solidFill>
            <a:srgbClr val="FFFF00"/>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800" dirty="0">
                <a:latin typeface="Source Sans Pro" panose="020B0503030403020204" pitchFamily="34" charset="0"/>
              </a:rPr>
              <a:t>Guru harus memberitahukan istilah lain dari ide pokok </a:t>
            </a:r>
            <a:endParaRPr sz="1800" dirty="0">
              <a:latin typeface="Source Sans Pro" panose="020B0503030403020204" pitchFamily="34" charset="0"/>
            </a:endParaRPr>
          </a:p>
        </p:txBody>
      </p:sp>
      <p:pic>
        <p:nvPicPr>
          <p:cNvPr id="173" name="Google Shape;173;p25"/>
          <p:cNvPicPr preferRelativeResize="0"/>
          <p:nvPr/>
        </p:nvPicPr>
        <p:blipFill>
          <a:blip r:embed="rId4">
            <a:alphaModFix/>
          </a:blip>
          <a:stretch>
            <a:fillRect/>
          </a:stretch>
        </p:blipFill>
        <p:spPr>
          <a:xfrm>
            <a:off x="1497350" y="228750"/>
            <a:ext cx="3424399" cy="46859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6"/>
          <p:cNvPicPr preferRelativeResize="0"/>
          <p:nvPr/>
        </p:nvPicPr>
        <p:blipFill>
          <a:blip r:embed="rId3">
            <a:alphaModFix/>
          </a:blip>
          <a:stretch>
            <a:fillRect/>
          </a:stretch>
        </p:blipFill>
        <p:spPr>
          <a:xfrm>
            <a:off x="0" y="0"/>
            <a:ext cx="8991600" cy="5295900"/>
          </a:xfrm>
          <a:prstGeom prst="rect">
            <a:avLst/>
          </a:prstGeom>
          <a:noFill/>
          <a:ln>
            <a:noFill/>
          </a:ln>
        </p:spPr>
      </p:pic>
      <p:pic>
        <p:nvPicPr>
          <p:cNvPr id="179" name="Google Shape;179;p26"/>
          <p:cNvPicPr preferRelativeResize="0"/>
          <p:nvPr/>
        </p:nvPicPr>
        <p:blipFill>
          <a:blip r:embed="rId4">
            <a:alphaModFix/>
          </a:blip>
          <a:stretch>
            <a:fillRect/>
          </a:stretch>
        </p:blipFill>
        <p:spPr>
          <a:xfrm>
            <a:off x="152400" y="0"/>
            <a:ext cx="3247511" cy="5019325"/>
          </a:xfrm>
          <a:prstGeom prst="rect">
            <a:avLst/>
          </a:prstGeom>
          <a:noFill/>
          <a:ln>
            <a:noFill/>
          </a:ln>
        </p:spPr>
      </p:pic>
      <p:sp>
        <p:nvSpPr>
          <p:cNvPr id="180" name="Google Shape;180;p26"/>
          <p:cNvSpPr txBox="1"/>
          <p:nvPr/>
        </p:nvSpPr>
        <p:spPr>
          <a:xfrm>
            <a:off x="3399911" y="833631"/>
            <a:ext cx="4933767" cy="3861796"/>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700" b="1" dirty="0">
                <a:solidFill>
                  <a:srgbClr val="FF0000"/>
                </a:solidFill>
                <a:latin typeface="Source Sans Pro" panose="020B0503030403020204" pitchFamily="34" charset="0"/>
              </a:rPr>
              <a:t>Contoh  Paragraf dengan kalimat utama</a:t>
            </a:r>
            <a:endParaRPr sz="1700" b="1" dirty="0">
              <a:solidFill>
                <a:srgbClr val="FF0000"/>
              </a:solidFill>
              <a:latin typeface="Source Sans Pro" panose="020B0503030403020204" pitchFamily="34" charset="0"/>
            </a:endParaRPr>
          </a:p>
          <a:p>
            <a:pPr marL="0" lvl="0" indent="0" algn="just" rtl="0">
              <a:lnSpc>
                <a:spcPct val="115000"/>
              </a:lnSpc>
              <a:spcBef>
                <a:spcPts val="1200"/>
              </a:spcBef>
              <a:spcAft>
                <a:spcPts val="0"/>
              </a:spcAft>
              <a:buNone/>
            </a:pPr>
            <a:r>
              <a:rPr lang="id" sz="1300" b="1" u="sng" dirty="0">
                <a:solidFill>
                  <a:schemeClr val="dk1"/>
                </a:solidFill>
                <a:latin typeface="Source Sans Pro" panose="020B0503030403020204" pitchFamily="34" charset="0"/>
              </a:rPr>
              <a:t>Indonesia memiliki kekayaan alam yang sangat melimpah.</a:t>
            </a:r>
            <a:r>
              <a:rPr lang="id" sz="1300" b="1" dirty="0">
                <a:solidFill>
                  <a:schemeClr val="dk1"/>
                </a:solidFill>
                <a:latin typeface="Source Sans Pro" panose="020B0503030403020204" pitchFamily="34" charset="0"/>
              </a:rPr>
              <a:t> Kekayaan alam tersebut terdiri dari kekayaan alam yang bersumber dari darat, laut, dan dari dalam perut bumi. Kekayaan alam yang bersumber dari darat misalnya hasil hutan. Sedangkan kekayaan alam yang bersumber dari laut misalnya ikan, rumput laut, dan mutiara. Sementara, kekayaan alam yang bersumber dari dalam perut bumi misalnya minyak, batu bara, emas, timah, nikel dan sebagainya.</a:t>
            </a:r>
            <a:endParaRPr sz="1300" b="1" dirty="0">
              <a:solidFill>
                <a:schemeClr val="dk1"/>
              </a:solidFill>
              <a:latin typeface="Source Sans Pro" panose="020B0503030403020204" pitchFamily="34" charset="0"/>
            </a:endParaRPr>
          </a:p>
          <a:p>
            <a:pPr marL="266700" lvl="0" indent="-266700" algn="just" rtl="0">
              <a:lnSpc>
                <a:spcPct val="115000"/>
              </a:lnSpc>
              <a:spcBef>
                <a:spcPts val="1200"/>
              </a:spcBef>
              <a:spcAft>
                <a:spcPts val="1200"/>
              </a:spcAft>
              <a:buNone/>
            </a:pPr>
            <a:r>
              <a:rPr lang="id" sz="1300" dirty="0">
                <a:solidFill>
                  <a:schemeClr val="dk1"/>
                </a:solidFill>
                <a:latin typeface="Times New Roman"/>
                <a:ea typeface="Times New Roman"/>
                <a:cs typeface="Times New Roman"/>
                <a:sym typeface="Times New Roman"/>
              </a:rPr>
              <a:t> </a:t>
            </a:r>
            <a:r>
              <a:rPr lang="id" sz="1300" dirty="0">
                <a:solidFill>
                  <a:schemeClr val="dk1"/>
                </a:solidFill>
                <a:latin typeface="Source Sans Pro" panose="020B0503030403020204" pitchFamily="34" charset="0"/>
              </a:rPr>
              <a:t>Ide pokok pada paragraf tersebut terletak pada kalimat pertama karena merupakan kalimat utama. Dengan demikian ide pokok dalam paragraf tersebut adalah </a:t>
            </a:r>
            <a:r>
              <a:rPr lang="id" sz="1300" b="1" dirty="0">
                <a:solidFill>
                  <a:schemeClr val="dk1"/>
                </a:solidFill>
                <a:latin typeface="Source Sans Pro" panose="020B0503030403020204" pitchFamily="34" charset="0"/>
              </a:rPr>
              <a:t>Indonesia memiliki kekayaan alam yang sangat melimpah.</a:t>
            </a:r>
            <a:endParaRPr sz="1300" b="1" dirty="0">
              <a:solidFill>
                <a:schemeClr val="dk1"/>
              </a:solidFill>
              <a:latin typeface="Source Sans Pro" panose="020B0503030403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9DAF8"/>
        </a:solidFill>
        <a:effectLst/>
      </p:bgPr>
    </p:bg>
    <p:spTree>
      <p:nvGrpSpPr>
        <p:cNvPr id="1" name="Shape 184"/>
        <p:cNvGrpSpPr/>
        <p:nvPr/>
      </p:nvGrpSpPr>
      <p:grpSpPr>
        <a:xfrm>
          <a:off x="0" y="0"/>
          <a:ext cx="0" cy="0"/>
          <a:chOff x="0" y="0"/>
          <a:chExt cx="0" cy="0"/>
        </a:xfrm>
      </p:grpSpPr>
      <p:pic>
        <p:nvPicPr>
          <p:cNvPr id="185" name="Google Shape;185;p27"/>
          <p:cNvPicPr preferRelativeResize="0"/>
          <p:nvPr/>
        </p:nvPicPr>
        <p:blipFill>
          <a:blip r:embed="rId3">
            <a:alphaModFix/>
          </a:blip>
          <a:stretch>
            <a:fillRect/>
          </a:stretch>
        </p:blipFill>
        <p:spPr>
          <a:xfrm>
            <a:off x="0" y="0"/>
            <a:ext cx="3665034" cy="5143500"/>
          </a:xfrm>
          <a:prstGeom prst="rect">
            <a:avLst/>
          </a:prstGeom>
          <a:noFill/>
          <a:ln>
            <a:noFill/>
          </a:ln>
        </p:spPr>
      </p:pic>
      <p:sp>
        <p:nvSpPr>
          <p:cNvPr id="186" name="Google Shape;186;p27"/>
          <p:cNvSpPr txBox="1"/>
          <p:nvPr/>
        </p:nvSpPr>
        <p:spPr>
          <a:xfrm>
            <a:off x="3817610" y="65694"/>
            <a:ext cx="4672200" cy="5012111"/>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700" b="1" dirty="0">
                <a:solidFill>
                  <a:schemeClr val="dk1"/>
                </a:solidFill>
                <a:latin typeface="Source Sans Pro" panose="020B0503030403020204" pitchFamily="34" charset="0"/>
              </a:rPr>
              <a:t>Contoh Paragraf yang tidak memiliki kalimat utama</a:t>
            </a:r>
            <a:endParaRPr sz="17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700" b="1" dirty="0">
                <a:solidFill>
                  <a:schemeClr val="dk1"/>
                </a:solidFill>
                <a:latin typeface="Source Sans Pro" panose="020B0503030403020204" pitchFamily="34" charset="0"/>
              </a:rPr>
              <a:t>Banjir melanda daerah Sumatera Selatan dengan ketinggian satu meter. Banjir juga melanda wilayah Tangerang, Banten dengan ketinggian yang sama, satu meter. Seolah tak mau kalah, ibu kota, Jakarta, pun dilanda banjir dengan ketinggian mencapai satu setengah meter.</a:t>
            </a:r>
            <a:endParaRPr sz="1700" b="1" dirty="0">
              <a:solidFill>
                <a:schemeClr val="dk1"/>
              </a:solidFill>
              <a:latin typeface="Source Sans Pro" panose="020B0503030403020204" pitchFamily="34" charset="0"/>
            </a:endParaRPr>
          </a:p>
          <a:p>
            <a:pPr marL="177800" lvl="0" indent="-177800" algn="just" rtl="0">
              <a:lnSpc>
                <a:spcPct val="115000"/>
              </a:lnSpc>
              <a:spcBef>
                <a:spcPts val="1200"/>
              </a:spcBef>
              <a:spcAft>
                <a:spcPts val="1200"/>
              </a:spcAft>
              <a:buNone/>
            </a:pPr>
            <a:r>
              <a:rPr lang="id" sz="1700" dirty="0">
                <a:solidFill>
                  <a:schemeClr val="dk1"/>
                </a:solidFill>
                <a:latin typeface="Source Sans Pro" panose="020B0503030403020204" pitchFamily="34" charset="0"/>
              </a:rPr>
              <a:t>Mencari ide pokok paragraf dalam paragraf yang tidak memiliki kalimat utama dengan cara menyimpulkan paragrafnya, sehingga ide pokok dalam paragraf tersebut</a:t>
            </a:r>
            <a:r>
              <a:rPr lang="id" sz="1700" b="1" dirty="0">
                <a:solidFill>
                  <a:schemeClr val="dk1"/>
                </a:solidFill>
                <a:latin typeface="Source Sans Pro" panose="020B0503030403020204" pitchFamily="34" charset="0"/>
              </a:rPr>
              <a:t> adalah Banjir melanda daerah – daerah.</a:t>
            </a:r>
            <a:endParaRPr sz="1700" b="1" dirty="0">
              <a:solidFill>
                <a:schemeClr val="dk1"/>
              </a:solidFill>
              <a:latin typeface="Source Sans Pro" panose="020B0503030403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90"/>
        <p:cNvGrpSpPr/>
        <p:nvPr/>
      </p:nvGrpSpPr>
      <p:grpSpPr>
        <a:xfrm>
          <a:off x="0" y="0"/>
          <a:ext cx="0" cy="0"/>
          <a:chOff x="0" y="0"/>
          <a:chExt cx="0" cy="0"/>
        </a:xfrm>
      </p:grpSpPr>
      <p:pic>
        <p:nvPicPr>
          <p:cNvPr id="191" name="Google Shape;191;p28"/>
          <p:cNvPicPr preferRelativeResize="0"/>
          <p:nvPr/>
        </p:nvPicPr>
        <p:blipFill>
          <a:blip r:embed="rId3">
            <a:alphaModFix/>
          </a:blip>
          <a:stretch>
            <a:fillRect/>
          </a:stretch>
        </p:blipFill>
        <p:spPr>
          <a:xfrm>
            <a:off x="6949500" y="527425"/>
            <a:ext cx="2194500" cy="4547350"/>
          </a:xfrm>
          <a:prstGeom prst="rect">
            <a:avLst/>
          </a:prstGeom>
          <a:noFill/>
          <a:ln>
            <a:noFill/>
          </a:ln>
        </p:spPr>
      </p:pic>
      <p:sp>
        <p:nvSpPr>
          <p:cNvPr id="192" name="Google Shape;192;p28"/>
          <p:cNvSpPr txBox="1"/>
          <p:nvPr/>
        </p:nvSpPr>
        <p:spPr>
          <a:xfrm>
            <a:off x="7841213" y="158125"/>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200" i="1" dirty="0">
                <a:latin typeface="Source Sans Pro" panose="020B0503030403020204" pitchFamily="34" charset="0"/>
              </a:rPr>
              <a:t>www.google.com</a:t>
            </a:r>
            <a:endParaRPr sz="1200" i="1" dirty="0">
              <a:latin typeface="Source Sans Pro" panose="020B0503030403020204" pitchFamily="34" charset="0"/>
            </a:endParaRPr>
          </a:p>
        </p:txBody>
      </p:sp>
      <p:sp>
        <p:nvSpPr>
          <p:cNvPr id="193" name="Google Shape;193;p28"/>
          <p:cNvSpPr txBox="1"/>
          <p:nvPr/>
        </p:nvSpPr>
        <p:spPr>
          <a:xfrm>
            <a:off x="0" y="0"/>
            <a:ext cx="6861779" cy="5644592"/>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id" sz="1700" b="1" dirty="0">
                <a:solidFill>
                  <a:schemeClr val="dk1"/>
                </a:solidFill>
                <a:latin typeface="Source Sans Pro" panose="020B0503030403020204" pitchFamily="34" charset="0"/>
              </a:rPr>
              <a:t>Ide Pokok dalam Paragraf Deduktif</a:t>
            </a:r>
            <a:endParaRPr sz="17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500" dirty="0">
                <a:solidFill>
                  <a:schemeClr val="dk1"/>
                </a:solidFill>
                <a:latin typeface="Source Sans Pro" panose="020B0503030403020204" pitchFamily="34" charset="0"/>
              </a:rPr>
              <a:t>Banjir sudah menjadi hal yang biasa di Kota Jakarta. Hal tersebut disebabkan oleh banyak faktor. Pertama, sungai atau saluran-saluran irigasi tidak berfungsi dengan baik. Kedua, pendangkalan sungai dan sulitnya proses normalisasi sungai. Ketiga, kurang pedulinya warga dan para pengusaha terhadap lingkungan dengan budaya mereka membuang sampah dan limbah di sungai. Terakhir, pembangunan gedung, jalan, dan bangunan lainnya yang membuat tanah susah menyerap air, selain itu pepohonan hijau juga menjadi berkurang dan menyebabkan keseimbangan alam terganggu sehingga menjadi banjir.</a:t>
            </a:r>
            <a:endParaRPr sz="1500" dirty="0">
              <a:solidFill>
                <a:schemeClr val="dk1"/>
              </a:solidFill>
              <a:latin typeface="Source Sans Pro" panose="020B0503030403020204" pitchFamily="34" charset="0"/>
            </a:endParaRPr>
          </a:p>
          <a:p>
            <a:pPr marL="266700" lvl="0" indent="-266700" algn="just" rtl="0">
              <a:lnSpc>
                <a:spcPct val="100000"/>
              </a:lnSpc>
              <a:spcBef>
                <a:spcPts val="1200"/>
              </a:spcBef>
              <a:spcAft>
                <a:spcPts val="0"/>
              </a:spcAft>
              <a:buNone/>
            </a:pPr>
            <a:r>
              <a:rPr lang="id" sz="1500" dirty="0">
                <a:solidFill>
                  <a:schemeClr val="dk1"/>
                </a:solidFill>
                <a:latin typeface="Source Sans Pro" panose="020B0503030403020204" pitchFamily="34" charset="0"/>
              </a:rPr>
              <a:t>ü</a:t>
            </a:r>
            <a:r>
              <a:rPr lang="id" sz="1200" dirty="0">
                <a:solidFill>
                  <a:schemeClr val="dk1"/>
                </a:solidFill>
                <a:latin typeface="Times New Roman"/>
                <a:ea typeface="Times New Roman"/>
                <a:cs typeface="Times New Roman"/>
                <a:sym typeface="Times New Roman"/>
              </a:rPr>
              <a:t>  </a:t>
            </a:r>
            <a:r>
              <a:rPr lang="id" sz="1500" b="1" dirty="0">
                <a:solidFill>
                  <a:schemeClr val="dk1"/>
                </a:solidFill>
                <a:latin typeface="Source Sans Pro" panose="020B0503030403020204" pitchFamily="34" charset="0"/>
              </a:rPr>
              <a:t>Ide Pokok :</a:t>
            </a:r>
            <a:endParaRPr sz="1500" b="1" dirty="0">
              <a:solidFill>
                <a:schemeClr val="dk1"/>
              </a:solidFill>
              <a:latin typeface="Source Sans Pro" panose="020B0503030403020204" pitchFamily="34" charset="0"/>
            </a:endParaRPr>
          </a:p>
          <a:p>
            <a:pPr marL="0" lvl="0" indent="457200" algn="just" rtl="0">
              <a:lnSpc>
                <a:spcPct val="100000"/>
              </a:lnSpc>
              <a:spcBef>
                <a:spcPts val="1200"/>
              </a:spcBef>
              <a:spcAft>
                <a:spcPts val="0"/>
              </a:spcAft>
              <a:buNone/>
            </a:pPr>
            <a:r>
              <a:rPr lang="id" sz="1500" b="1" dirty="0">
                <a:solidFill>
                  <a:schemeClr val="dk1"/>
                </a:solidFill>
                <a:latin typeface="Source Sans Pro" panose="020B0503030403020204" pitchFamily="34" charset="0"/>
              </a:rPr>
              <a:t>Penyebab Masalah Banjir di Ibukota</a:t>
            </a:r>
            <a:endParaRPr sz="1500" b="1" dirty="0">
              <a:solidFill>
                <a:schemeClr val="dk1"/>
              </a:solidFill>
              <a:latin typeface="Source Sans Pro" panose="020B0503030403020204" pitchFamily="34" charset="0"/>
            </a:endParaRPr>
          </a:p>
          <a:p>
            <a:pPr marL="266700" lvl="0" indent="-266700" algn="just" rtl="0">
              <a:lnSpc>
                <a:spcPct val="100000"/>
              </a:lnSpc>
              <a:spcBef>
                <a:spcPts val="1200"/>
              </a:spcBef>
              <a:spcAft>
                <a:spcPts val="0"/>
              </a:spcAft>
              <a:buNone/>
            </a:pPr>
            <a:r>
              <a:rPr lang="id" sz="1500" dirty="0">
                <a:solidFill>
                  <a:schemeClr val="dk1"/>
                </a:solidFill>
                <a:latin typeface="Source Sans Pro" panose="020B0503030403020204" pitchFamily="34" charset="0"/>
              </a:rPr>
              <a:t>ü</a:t>
            </a:r>
            <a:r>
              <a:rPr lang="id" sz="1200" dirty="0">
                <a:solidFill>
                  <a:schemeClr val="dk1"/>
                </a:solidFill>
                <a:latin typeface="Times New Roman"/>
                <a:ea typeface="Times New Roman"/>
                <a:cs typeface="Times New Roman"/>
                <a:sym typeface="Times New Roman"/>
              </a:rPr>
              <a:t>  </a:t>
            </a:r>
            <a:r>
              <a:rPr lang="id" sz="1500" b="1" dirty="0">
                <a:solidFill>
                  <a:schemeClr val="dk1"/>
                </a:solidFill>
                <a:latin typeface="Source Sans Pro" panose="020B0503030403020204" pitchFamily="34" charset="0"/>
              </a:rPr>
              <a:t>Kalimat Utama :</a:t>
            </a:r>
            <a:endParaRPr sz="1500" b="1" dirty="0">
              <a:solidFill>
                <a:schemeClr val="dk1"/>
              </a:solidFill>
              <a:latin typeface="Source Sans Pro" panose="020B0503030403020204" pitchFamily="34" charset="0"/>
            </a:endParaRPr>
          </a:p>
          <a:p>
            <a:pPr marL="457200" lvl="0" indent="0" algn="just" rtl="0">
              <a:lnSpc>
                <a:spcPct val="100000"/>
              </a:lnSpc>
              <a:spcBef>
                <a:spcPts val="1200"/>
              </a:spcBef>
              <a:spcAft>
                <a:spcPts val="0"/>
              </a:spcAft>
              <a:buNone/>
            </a:pPr>
            <a:r>
              <a:rPr lang="id" sz="1500" b="1" dirty="0">
                <a:solidFill>
                  <a:schemeClr val="dk1"/>
                </a:solidFill>
                <a:latin typeface="Source Sans Pro" panose="020B0503030403020204" pitchFamily="34" charset="0"/>
              </a:rPr>
              <a:t>Banjir sudah menjadi hal yang biasa di Kota Jakarta, hal tersebut disebabkan oleh banyak faktor.</a:t>
            </a:r>
            <a:endParaRPr sz="1500" b="1" dirty="0">
              <a:solidFill>
                <a:schemeClr val="dk1"/>
              </a:solidFill>
              <a:latin typeface="Source Sans Pro" panose="020B0503030403020204" pitchFamily="34" charset="0"/>
            </a:endParaRPr>
          </a:p>
          <a:p>
            <a:pPr marL="266700" lvl="0" indent="-266700" algn="just" rtl="0">
              <a:lnSpc>
                <a:spcPct val="100000"/>
              </a:lnSpc>
              <a:spcBef>
                <a:spcPts val="1200"/>
              </a:spcBef>
              <a:spcAft>
                <a:spcPts val="0"/>
              </a:spcAft>
              <a:buNone/>
            </a:pPr>
            <a:r>
              <a:rPr lang="id" sz="1500" dirty="0">
                <a:solidFill>
                  <a:schemeClr val="dk1"/>
                </a:solidFill>
                <a:latin typeface="Source Sans Pro" panose="020B0503030403020204" pitchFamily="34" charset="0"/>
              </a:rPr>
              <a:t>ü</a:t>
            </a:r>
            <a:r>
              <a:rPr lang="id" sz="1200" dirty="0">
                <a:solidFill>
                  <a:schemeClr val="dk1"/>
                </a:solidFill>
                <a:latin typeface="Times New Roman"/>
                <a:ea typeface="Times New Roman"/>
                <a:cs typeface="Times New Roman"/>
                <a:sym typeface="Times New Roman"/>
              </a:rPr>
              <a:t>  </a:t>
            </a:r>
            <a:r>
              <a:rPr lang="id" sz="1500" b="1" dirty="0">
                <a:solidFill>
                  <a:schemeClr val="dk1"/>
                </a:solidFill>
                <a:latin typeface="Source Sans Pro" panose="020B0503030403020204" pitchFamily="34" charset="0"/>
              </a:rPr>
              <a:t>Kalimat selain ide pokok dan kaliat utama  adalah sebagai kalimat penjelas</a:t>
            </a:r>
            <a:endParaRPr sz="1500" b="1" dirty="0">
              <a:solidFill>
                <a:schemeClr val="dk1"/>
              </a:solidFill>
              <a:latin typeface="Source Sans Pro" panose="020B0503030403020204" pitchFamily="34" charset="0"/>
            </a:endParaRPr>
          </a:p>
          <a:p>
            <a:pPr marL="0" lvl="0" indent="0" algn="ctr" rtl="0">
              <a:lnSpc>
                <a:spcPct val="115000"/>
              </a:lnSpc>
              <a:spcBef>
                <a:spcPts val="1200"/>
              </a:spcBef>
              <a:spcAft>
                <a:spcPts val="1200"/>
              </a:spcAft>
              <a:buNone/>
            </a:pPr>
            <a:r>
              <a:rPr lang="id" sz="1500" dirty="0">
                <a:solidFill>
                  <a:schemeClr val="dk1"/>
                </a:solidFill>
                <a:latin typeface="Source Sans Pro" panose="020B0503030403020204" pitchFamily="34" charset="0"/>
              </a:rPr>
              <a:t> </a:t>
            </a:r>
            <a:endParaRPr sz="1500" dirty="0">
              <a:solidFill>
                <a:schemeClr val="dk1"/>
              </a:solidFill>
              <a:latin typeface="Source Sans Pro" panose="020B0503030403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97"/>
        <p:cNvGrpSpPr/>
        <p:nvPr/>
      </p:nvGrpSpPr>
      <p:grpSpPr>
        <a:xfrm>
          <a:off x="0" y="0"/>
          <a:ext cx="0" cy="0"/>
          <a:chOff x="0" y="0"/>
          <a:chExt cx="0" cy="0"/>
        </a:xfrm>
      </p:grpSpPr>
      <p:sp>
        <p:nvSpPr>
          <p:cNvPr id="198" name="Google Shape;198;p29"/>
          <p:cNvSpPr/>
          <p:nvPr/>
        </p:nvSpPr>
        <p:spPr>
          <a:xfrm>
            <a:off x="-41600" y="0"/>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Mata Pelajaran:</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Bahasa Indonesia </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Kelas 6</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Sekolah Dasar</a:t>
            </a: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
        <p:nvSpPr>
          <p:cNvPr id="199" name="Google Shape;199;p29"/>
          <p:cNvSpPr/>
          <p:nvPr/>
        </p:nvSpPr>
        <p:spPr>
          <a:xfrm>
            <a:off x="-110900" y="1760725"/>
            <a:ext cx="4683000" cy="14562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Pengaturan Siswa Kelompok/Berpasangan serta individu</a:t>
            </a:r>
            <a:endParaRPr b="1"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
        <p:nvSpPr>
          <p:cNvPr id="200" name="Google Shape;200;p29"/>
          <p:cNvSpPr/>
          <p:nvPr/>
        </p:nvSpPr>
        <p:spPr>
          <a:xfrm>
            <a:off x="4572000" y="1774525"/>
            <a:ext cx="4284000" cy="14424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Model Pembelajaran:</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Paduan Tatap Muka dan PJJ</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a:t>
            </a:r>
            <a:r>
              <a:rPr lang="id" b="1" i="1" dirty="0">
                <a:solidFill>
                  <a:schemeClr val="dk1"/>
                </a:solidFill>
                <a:latin typeface="Source Sans Pro" panose="020B0503030403020204" pitchFamily="34" charset="0"/>
              </a:rPr>
              <a:t>Blended learning)</a:t>
            </a:r>
            <a:endParaRPr b="1" i="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p:txBody>
      </p:sp>
      <p:sp>
        <p:nvSpPr>
          <p:cNvPr id="201" name="Google Shape;201;p29"/>
          <p:cNvSpPr/>
          <p:nvPr/>
        </p:nvSpPr>
        <p:spPr>
          <a:xfrm>
            <a:off x="-110900" y="3549075"/>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Assesment:</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Individu dan Kelompok</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Ø Jenis Asessment:</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Performa, lisan dan tertulis</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chemeClr val="dk1"/>
              </a:solidFill>
              <a:latin typeface="Source Sans Pro" panose="020B0503030403020204" pitchFamily="34" charset="0"/>
            </a:endParaRPr>
          </a:p>
        </p:txBody>
      </p:sp>
      <p:sp>
        <p:nvSpPr>
          <p:cNvPr id="202" name="Google Shape;202;p29"/>
          <p:cNvSpPr/>
          <p:nvPr/>
        </p:nvSpPr>
        <p:spPr>
          <a:xfrm>
            <a:off x="4572000" y="3549075"/>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Jumlah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18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
        <p:nvSpPr>
          <p:cNvPr id="203" name="Google Shape;203;p29"/>
          <p:cNvSpPr/>
          <p:nvPr/>
        </p:nvSpPr>
        <p:spPr>
          <a:xfrm>
            <a:off x="4572000" y="0"/>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Target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LKS untuk Regular dan CIBI</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(pengayaan)</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30"/>
          <p:cNvPicPr preferRelativeResize="0"/>
          <p:nvPr/>
        </p:nvPicPr>
        <p:blipFill>
          <a:blip r:embed="rId3">
            <a:alphaModFix/>
          </a:blip>
          <a:stretch>
            <a:fillRect/>
          </a:stretch>
        </p:blipFill>
        <p:spPr>
          <a:xfrm>
            <a:off x="152400" y="152400"/>
            <a:ext cx="8991600" cy="4838700"/>
          </a:xfrm>
          <a:prstGeom prst="rect">
            <a:avLst/>
          </a:prstGeom>
          <a:noFill/>
          <a:ln>
            <a:noFill/>
          </a:ln>
        </p:spPr>
      </p:pic>
      <p:sp>
        <p:nvSpPr>
          <p:cNvPr id="209" name="Google Shape;209;p30"/>
          <p:cNvSpPr txBox="1"/>
          <p:nvPr/>
        </p:nvSpPr>
        <p:spPr>
          <a:xfrm>
            <a:off x="1927150" y="901725"/>
            <a:ext cx="1968900" cy="2955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000" dirty="0">
                <a:solidFill>
                  <a:srgbClr val="FFFF00"/>
                </a:solidFill>
                <a:latin typeface="Source Sans Pro" panose="020B0503030403020204" pitchFamily="34" charset="0"/>
              </a:rPr>
              <a:t>Materi Ajar, Alat dan Bahan</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Materi</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 Kartu Paragraf dan Kartu Kalimat</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 Lembar kerja siswa </a:t>
            </a:r>
            <a:endParaRPr sz="2000" dirty="0">
              <a:solidFill>
                <a:srgbClr val="FFFF00"/>
              </a:solidFill>
              <a:latin typeface="Source Sans Pro" panose="020B0503030403020204" pitchFamily="34" charset="0"/>
            </a:endParaRPr>
          </a:p>
          <a:p>
            <a:pPr marL="0" lvl="0" indent="0" algn="l" rtl="0">
              <a:spcBef>
                <a:spcPts val="0"/>
              </a:spcBef>
              <a:spcAft>
                <a:spcPts val="0"/>
              </a:spcAft>
              <a:buNone/>
            </a:pPr>
            <a:endParaRPr sz="2000" dirty="0">
              <a:solidFill>
                <a:srgbClr val="FFFF00"/>
              </a:solidFill>
              <a:latin typeface="Source Sans Pro" panose="020B0503030403020204" pitchFamily="34" charset="0"/>
            </a:endParaRPr>
          </a:p>
        </p:txBody>
      </p:sp>
      <p:sp>
        <p:nvSpPr>
          <p:cNvPr id="210" name="Google Shape;210;p30"/>
          <p:cNvSpPr txBox="1"/>
          <p:nvPr/>
        </p:nvSpPr>
        <p:spPr>
          <a:xfrm>
            <a:off x="4006675" y="901725"/>
            <a:ext cx="34107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800" b="1" dirty="0">
                <a:solidFill>
                  <a:srgbClr val="FFFF00"/>
                </a:solidFill>
                <a:latin typeface="Source Sans Pro" panose="020B0503030403020204" pitchFamily="34" charset="0"/>
              </a:rPr>
              <a:t>Alat dan bahan</a:t>
            </a:r>
            <a:endParaRPr sz="1800" b="1" dirty="0">
              <a:solidFill>
                <a:srgbClr val="FFFF00"/>
              </a:solidFill>
              <a:latin typeface="Source Sans Pro" panose="020B0503030403020204" pitchFamily="34" charset="0"/>
            </a:endParaRPr>
          </a:p>
          <a:p>
            <a:pPr marL="0" lvl="0" indent="0" algn="l" rtl="0">
              <a:spcBef>
                <a:spcPts val="0"/>
              </a:spcBef>
              <a:spcAft>
                <a:spcPts val="0"/>
              </a:spcAft>
              <a:buNone/>
            </a:pPr>
            <a:r>
              <a:rPr lang="id" sz="1800" b="1" dirty="0">
                <a:solidFill>
                  <a:srgbClr val="FFFF00"/>
                </a:solidFill>
                <a:latin typeface="Source Sans Pro" panose="020B0503030403020204" pitchFamily="34" charset="0"/>
              </a:rPr>
              <a:t>Gunting, lem, kertas karton, internet, LCD </a:t>
            </a:r>
            <a:endParaRPr sz="1800" b="1" dirty="0">
              <a:solidFill>
                <a:srgbClr val="FFFF00"/>
              </a:solidFill>
              <a:latin typeface="Source Sans Pro" panose="020B0503030403020204" pitchFamily="34" charset="0"/>
            </a:endParaRPr>
          </a:p>
        </p:txBody>
      </p:sp>
      <p:cxnSp>
        <p:nvCxnSpPr>
          <p:cNvPr id="211" name="Google Shape;211;p30"/>
          <p:cNvCxnSpPr/>
          <p:nvPr/>
        </p:nvCxnSpPr>
        <p:spPr>
          <a:xfrm>
            <a:off x="3813250" y="657375"/>
            <a:ext cx="68700" cy="3585600"/>
          </a:xfrm>
          <a:prstGeom prst="straightConnector1">
            <a:avLst/>
          </a:prstGeom>
          <a:noFill/>
          <a:ln w="38100" cap="flat" cmpd="sng">
            <a:solidFill>
              <a:srgbClr val="FF0000"/>
            </a:solidFill>
            <a:prstDash val="solid"/>
            <a:round/>
            <a:headEnd type="none" w="med" len="med"/>
            <a:tailEnd type="none" w="med" len="med"/>
          </a:ln>
        </p:spPr>
      </p:cxnSp>
      <p:cxnSp>
        <p:nvCxnSpPr>
          <p:cNvPr id="212" name="Google Shape;212;p30"/>
          <p:cNvCxnSpPr/>
          <p:nvPr/>
        </p:nvCxnSpPr>
        <p:spPr>
          <a:xfrm>
            <a:off x="3902875" y="1917513"/>
            <a:ext cx="3618300" cy="9000"/>
          </a:xfrm>
          <a:prstGeom prst="straightConnector1">
            <a:avLst/>
          </a:prstGeom>
          <a:noFill/>
          <a:ln w="38100" cap="flat" cmpd="sng">
            <a:solidFill>
              <a:srgbClr val="FF0000"/>
            </a:solidFill>
            <a:prstDash val="solid"/>
            <a:round/>
            <a:headEnd type="none" w="med" len="med"/>
            <a:tailEnd type="none" w="med" len="med"/>
          </a:ln>
        </p:spPr>
      </p:cxnSp>
      <p:sp>
        <p:nvSpPr>
          <p:cNvPr id="213" name="Google Shape;213;p30"/>
          <p:cNvSpPr txBox="1"/>
          <p:nvPr/>
        </p:nvSpPr>
        <p:spPr>
          <a:xfrm>
            <a:off x="3850825" y="1926525"/>
            <a:ext cx="3722400" cy="1908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600" b="1" dirty="0">
                <a:solidFill>
                  <a:schemeClr val="accent4"/>
                </a:solidFill>
                <a:latin typeface="Source Sans Pro" panose="020B0503030403020204" pitchFamily="34" charset="0"/>
              </a:rPr>
              <a:t>Perkiraan biaya untuk 18 siswa</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r>
              <a:rPr lang="id" sz="1600" b="1" dirty="0">
                <a:solidFill>
                  <a:schemeClr val="accent4"/>
                </a:solidFill>
                <a:latin typeface="Source Sans Pro" panose="020B0503030403020204" pitchFamily="34" charset="0"/>
              </a:rPr>
              <a:t>• Print dan copy kartu paragraf untuk 9 pasang </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r>
              <a:rPr lang="id" sz="1600" b="1" dirty="0">
                <a:solidFill>
                  <a:schemeClr val="accent4"/>
                </a:solidFill>
                <a:latin typeface="Source Sans Pro" panose="020B0503030403020204" pitchFamily="34" charset="0"/>
              </a:rPr>
              <a:t>( 3.000,00 x 9) = 27.000,00</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r>
              <a:rPr lang="id" sz="1600" b="1" dirty="0">
                <a:solidFill>
                  <a:schemeClr val="accent4"/>
                </a:solidFill>
                <a:latin typeface="Source Sans Pro" panose="020B0503030403020204" pitchFamily="34" charset="0"/>
              </a:rPr>
              <a:t>• Gunting (Rp. 5.000,00)</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r>
              <a:rPr lang="id" sz="1600" b="1" dirty="0">
                <a:solidFill>
                  <a:schemeClr val="accent4"/>
                </a:solidFill>
                <a:latin typeface="Source Sans Pro" panose="020B0503030403020204" pitchFamily="34" charset="0"/>
              </a:rPr>
              <a:t>• Lem (Rp. 2.000,00)</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endParaRPr sz="1600" b="1" dirty="0">
              <a:solidFill>
                <a:schemeClr val="accent4"/>
              </a:solidFill>
              <a:latin typeface="Source Sans Pro" panose="020B0503030403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7"/>
        <p:cNvGrpSpPr/>
        <p:nvPr/>
      </p:nvGrpSpPr>
      <p:grpSpPr>
        <a:xfrm>
          <a:off x="0" y="0"/>
          <a:ext cx="0" cy="0"/>
          <a:chOff x="0" y="0"/>
          <a:chExt cx="0" cy="0"/>
        </a:xfrm>
      </p:grpSpPr>
      <p:pic>
        <p:nvPicPr>
          <p:cNvPr id="218" name="Google Shape;218;p31"/>
          <p:cNvPicPr preferRelativeResize="0"/>
          <p:nvPr/>
        </p:nvPicPr>
        <p:blipFill>
          <a:blip r:embed="rId3">
            <a:alphaModFix/>
          </a:blip>
          <a:stretch>
            <a:fillRect/>
          </a:stretch>
        </p:blipFill>
        <p:spPr>
          <a:xfrm>
            <a:off x="152400" y="152400"/>
            <a:ext cx="8991600" cy="5057775"/>
          </a:xfrm>
          <a:prstGeom prst="rect">
            <a:avLst/>
          </a:prstGeom>
          <a:noFill/>
          <a:ln>
            <a:noFill/>
          </a:ln>
        </p:spPr>
      </p:pic>
      <p:sp>
        <p:nvSpPr>
          <p:cNvPr id="219" name="Google Shape;219;p31"/>
          <p:cNvSpPr txBox="1"/>
          <p:nvPr/>
        </p:nvSpPr>
        <p:spPr>
          <a:xfrm>
            <a:off x="465978" y="651388"/>
            <a:ext cx="5466471" cy="2539126"/>
          </a:xfrm>
          <a:prstGeom prst="rect">
            <a:avLst/>
          </a:prstGeom>
          <a:noFill/>
          <a:ln>
            <a:noFill/>
          </a:ln>
        </p:spPr>
        <p:txBody>
          <a:bodyPr spcFirstLastPara="1" wrap="square" lIns="91425" tIns="91425" rIns="91425" bIns="91425" anchor="t" anchorCtr="0">
            <a:spAutoFit/>
          </a:bodyPr>
          <a:lstStyle/>
          <a:p>
            <a:pPr marL="457200" lvl="0" indent="-349250" algn="l" rtl="0">
              <a:spcBef>
                <a:spcPts val="0"/>
              </a:spcBef>
              <a:spcAft>
                <a:spcPts val="0"/>
              </a:spcAft>
              <a:buSzPts val="1900"/>
              <a:buChar char="-"/>
            </a:pPr>
            <a:r>
              <a:rPr lang="id" sz="1700" dirty="0">
                <a:latin typeface="Source Sans Pro" panose="020B0503030403020204" pitchFamily="34" charset="0"/>
              </a:rPr>
              <a:t>Pelaksanaan pembelajaran materi yang disampaikan bisa ditambahkan dari berbagai sumber.</a:t>
            </a:r>
            <a:endParaRPr sz="1700" dirty="0">
              <a:latin typeface="Source Sans Pro" panose="020B0503030403020204" pitchFamily="34" charset="0"/>
            </a:endParaRPr>
          </a:p>
          <a:p>
            <a:pPr marL="457200" lvl="0" indent="-349250" algn="l" rtl="0">
              <a:spcBef>
                <a:spcPts val="0"/>
              </a:spcBef>
              <a:spcAft>
                <a:spcPts val="0"/>
              </a:spcAft>
              <a:buSzPts val="1900"/>
              <a:buChar char="-"/>
            </a:pPr>
            <a:r>
              <a:rPr lang="id" sz="1700" dirty="0">
                <a:latin typeface="Source Sans Pro" panose="020B0503030403020204" pitchFamily="34" charset="0"/>
              </a:rPr>
              <a:t>Guru bisa mencari inspirasi dari berbagai macam tulisan dari majalah/koran untuk dieksplorasi paragrafnya.</a:t>
            </a:r>
            <a:endParaRPr sz="1700" dirty="0">
              <a:latin typeface="Source Sans Pro" panose="020B0503030403020204" pitchFamily="34" charset="0"/>
            </a:endParaRPr>
          </a:p>
          <a:p>
            <a:pPr marL="457200" lvl="0" indent="-349250" algn="l" rtl="0">
              <a:spcBef>
                <a:spcPts val="0"/>
              </a:spcBef>
              <a:spcAft>
                <a:spcPts val="0"/>
              </a:spcAft>
              <a:buSzPts val="1900"/>
              <a:buChar char="-"/>
            </a:pPr>
            <a:r>
              <a:rPr lang="id" sz="1700" dirty="0">
                <a:latin typeface="Source Sans Pro" panose="020B0503030403020204" pitchFamily="34" charset="0"/>
              </a:rPr>
              <a:t>LKS  dapat disesuaikan dengan kebutuhan.</a:t>
            </a:r>
            <a:endParaRPr sz="1700" dirty="0">
              <a:latin typeface="Source Sans Pro" panose="020B0503030403020204" pitchFamily="34" charset="0"/>
            </a:endParaRPr>
          </a:p>
          <a:p>
            <a:pPr marL="457200" lvl="0" indent="-349250" algn="l" rtl="0">
              <a:spcBef>
                <a:spcPts val="0"/>
              </a:spcBef>
              <a:spcAft>
                <a:spcPts val="0"/>
              </a:spcAft>
              <a:buSzPts val="1900"/>
              <a:buChar char="-"/>
            </a:pPr>
            <a:r>
              <a:rPr lang="id" sz="1700" dirty="0">
                <a:latin typeface="Source Sans Pro" panose="020B0503030403020204" pitchFamily="34" charset="0"/>
              </a:rPr>
              <a:t>Paragraf  dapat ditambahkan sesuai kebutuhan dan dapat diambil dari berbagai sumber (internet atau buku bacaan lainnya yang sesuai tema) </a:t>
            </a:r>
            <a:endParaRPr sz="1700" dirty="0">
              <a:latin typeface="Source Sans Pro" panose="020B0503030403020204" pitchFamily="34" charset="0"/>
            </a:endParaRPr>
          </a:p>
        </p:txBody>
      </p:sp>
      <p:sp>
        <p:nvSpPr>
          <p:cNvPr id="220" name="Google Shape;220;p31"/>
          <p:cNvSpPr txBox="1"/>
          <p:nvPr/>
        </p:nvSpPr>
        <p:spPr>
          <a:xfrm>
            <a:off x="596200" y="152400"/>
            <a:ext cx="734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CE5CD"/>
        </a:solidFill>
        <a:effectLst/>
      </p:bgPr>
    </p:bg>
    <p:spTree>
      <p:nvGrpSpPr>
        <p:cNvPr id="1" name="Shape 63"/>
        <p:cNvGrpSpPr/>
        <p:nvPr/>
      </p:nvGrpSpPr>
      <p:grpSpPr>
        <a:xfrm>
          <a:off x="0" y="0"/>
          <a:ext cx="0" cy="0"/>
          <a:chOff x="0" y="0"/>
          <a:chExt cx="0" cy="0"/>
        </a:xfrm>
      </p:grpSpPr>
      <p:sp>
        <p:nvSpPr>
          <p:cNvPr id="64" name="Google Shape;64;p14"/>
          <p:cNvSpPr txBox="1">
            <a:spLocks noGrp="1"/>
          </p:cNvSpPr>
          <p:nvPr>
            <p:ph type="body" idx="1"/>
          </p:nvPr>
        </p:nvSpPr>
        <p:spPr>
          <a:xfrm>
            <a:off x="0" y="0"/>
            <a:ext cx="9144000" cy="5214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d" b="1" dirty="0">
                <a:latin typeface="Times New Roman"/>
                <a:ea typeface="Times New Roman"/>
                <a:cs typeface="Times New Roman"/>
                <a:sym typeface="Times New Roman"/>
              </a:rPr>
              <a:t>PERANGKAT AJAR BAHASA INDONESIA</a:t>
            </a:r>
            <a:endParaRPr b="1" dirty="0">
              <a:latin typeface="Times New Roman"/>
              <a:ea typeface="Times New Roman"/>
              <a:cs typeface="Times New Roman"/>
              <a:sym typeface="Times New Roman"/>
            </a:endParaRPr>
          </a:p>
          <a:p>
            <a:pPr marL="0" lvl="0" indent="0" algn="l" rtl="0">
              <a:spcBef>
                <a:spcPts val="1200"/>
              </a:spcBef>
              <a:spcAft>
                <a:spcPts val="0"/>
              </a:spcAft>
              <a:buNone/>
            </a:pPr>
            <a:endParaRPr b="1" dirty="0"/>
          </a:p>
          <a:p>
            <a:pPr marL="0" lvl="0" indent="0" algn="l" rtl="0">
              <a:spcBef>
                <a:spcPts val="1200"/>
              </a:spcBef>
              <a:spcAft>
                <a:spcPts val="0"/>
              </a:spcAft>
              <a:buNone/>
            </a:pPr>
            <a:endParaRPr dirty="0"/>
          </a:p>
          <a:p>
            <a:pPr marL="0" lvl="0" indent="0" algn="l" rtl="0">
              <a:spcBef>
                <a:spcPts val="1200"/>
              </a:spcBef>
              <a:spcAft>
                <a:spcPts val="0"/>
              </a:spcAft>
              <a:buNone/>
            </a:pPr>
            <a:endParaRPr dirty="0"/>
          </a:p>
          <a:p>
            <a:pPr marL="0" lvl="0" indent="0" algn="l" rtl="0">
              <a:spcBef>
                <a:spcPts val="1200"/>
              </a:spcBef>
              <a:spcAft>
                <a:spcPts val="0"/>
              </a:spcAft>
              <a:buNone/>
            </a:pPr>
            <a:endParaRPr dirty="0"/>
          </a:p>
          <a:p>
            <a:pPr marL="0" lvl="0" indent="0" algn="l" rtl="0">
              <a:spcBef>
                <a:spcPts val="1200"/>
              </a:spcBef>
              <a:spcAft>
                <a:spcPts val="0"/>
              </a:spcAft>
              <a:buNone/>
            </a:pPr>
            <a:endParaRPr dirty="0"/>
          </a:p>
          <a:p>
            <a:pPr marL="0" lvl="0" indent="0" algn="l" rtl="0">
              <a:spcBef>
                <a:spcPts val="1200"/>
              </a:spcBef>
              <a:spcAft>
                <a:spcPts val="0"/>
              </a:spcAft>
              <a:buNone/>
            </a:pPr>
            <a:endParaRPr dirty="0"/>
          </a:p>
          <a:p>
            <a:pPr marL="0" lvl="0" indent="0" algn="l" rtl="0">
              <a:spcBef>
                <a:spcPts val="1200"/>
              </a:spcBef>
              <a:spcAft>
                <a:spcPts val="0"/>
              </a:spcAft>
              <a:buNone/>
            </a:pPr>
            <a:endParaRPr dirty="0"/>
          </a:p>
          <a:p>
            <a:pPr marL="0" lvl="0" indent="0" algn="l" rtl="0">
              <a:spcBef>
                <a:spcPts val="1200"/>
              </a:spcBef>
              <a:spcAft>
                <a:spcPts val="1200"/>
              </a:spcAft>
              <a:buNone/>
            </a:pPr>
            <a:endParaRPr dirty="0"/>
          </a:p>
        </p:txBody>
      </p:sp>
      <p:graphicFrame>
        <p:nvGraphicFramePr>
          <p:cNvPr id="65" name="Google Shape;65;p14"/>
          <p:cNvGraphicFramePr/>
          <p:nvPr/>
        </p:nvGraphicFramePr>
        <p:xfrm>
          <a:off x="100688" y="524100"/>
          <a:ext cx="8942625" cy="4166090"/>
        </p:xfrm>
        <a:graphic>
          <a:graphicData uri="http://schemas.openxmlformats.org/drawingml/2006/table">
            <a:tbl>
              <a:tblPr>
                <a:noFill/>
                <a:tableStyleId>{74364C3A-808C-48A9-A415-0FCB06E5535E}</a:tableStyleId>
              </a:tblPr>
              <a:tblGrid>
                <a:gridCol w="1533450">
                  <a:extLst>
                    <a:ext uri="{9D8B030D-6E8A-4147-A177-3AD203B41FA5}">
                      <a16:colId xmlns:a16="http://schemas.microsoft.com/office/drawing/2014/main" val="20000"/>
                    </a:ext>
                  </a:extLst>
                </a:gridCol>
                <a:gridCol w="2043600">
                  <a:extLst>
                    <a:ext uri="{9D8B030D-6E8A-4147-A177-3AD203B41FA5}">
                      <a16:colId xmlns:a16="http://schemas.microsoft.com/office/drawing/2014/main" val="20001"/>
                    </a:ext>
                  </a:extLst>
                </a:gridCol>
                <a:gridCol w="1464075">
                  <a:extLst>
                    <a:ext uri="{9D8B030D-6E8A-4147-A177-3AD203B41FA5}">
                      <a16:colId xmlns:a16="http://schemas.microsoft.com/office/drawing/2014/main" val="20002"/>
                    </a:ext>
                  </a:extLst>
                </a:gridCol>
                <a:gridCol w="2112975">
                  <a:extLst>
                    <a:ext uri="{9D8B030D-6E8A-4147-A177-3AD203B41FA5}">
                      <a16:colId xmlns:a16="http://schemas.microsoft.com/office/drawing/2014/main" val="20003"/>
                    </a:ext>
                  </a:extLst>
                </a:gridCol>
                <a:gridCol w="1788525">
                  <a:extLst>
                    <a:ext uri="{9D8B030D-6E8A-4147-A177-3AD203B41FA5}">
                      <a16:colId xmlns:a16="http://schemas.microsoft.com/office/drawing/2014/main" val="20004"/>
                    </a:ext>
                  </a:extLst>
                </a:gridCol>
              </a:tblGrid>
              <a:tr h="415175">
                <a:tc>
                  <a:txBody>
                    <a:bodyPr/>
                    <a:lstStyle/>
                    <a:p>
                      <a:pPr marL="0" lvl="0" indent="0" algn="l" rtl="0">
                        <a:spcBef>
                          <a:spcPts val="0"/>
                        </a:spcBef>
                        <a:spcAft>
                          <a:spcPts val="0"/>
                        </a:spcAft>
                        <a:buNone/>
                      </a:pPr>
                      <a:r>
                        <a:rPr lang="id" dirty="0">
                          <a:latin typeface="Times New Roman"/>
                          <a:ea typeface="Times New Roman"/>
                          <a:cs typeface="Times New Roman"/>
                          <a:sym typeface="Times New Roman"/>
                        </a:rPr>
                        <a:t>Nama</a:t>
                      </a:r>
                      <a:endParaRPr dirty="0">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dirty="0">
                          <a:latin typeface="Times New Roman"/>
                          <a:ea typeface="Times New Roman"/>
                          <a:cs typeface="Times New Roman"/>
                          <a:sym typeface="Times New Roman"/>
                        </a:rPr>
                        <a:t>Sudarsi,S.Pd.,M.Pd</a:t>
                      </a:r>
                      <a:endParaRPr dirty="0">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Jenjang /Kelas</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SD/6</a:t>
                      </a:r>
                      <a:endParaRPr>
                        <a:latin typeface="Times New Roman"/>
                        <a:ea typeface="Times New Roman"/>
                        <a:cs typeface="Times New Roman"/>
                        <a:sym typeface="Times New Roman"/>
                      </a:endParaRPr>
                    </a:p>
                  </a:txBody>
                  <a:tcPr marL="91425" marR="91425" marT="91425" marB="91425"/>
                </a:tc>
                <a:tc>
                  <a:txBody>
                    <a:bodyPr/>
                    <a:lstStyle/>
                    <a:p>
                      <a:pPr marL="457200" lvl="0" indent="0" algn="l" rtl="0">
                        <a:spcBef>
                          <a:spcPts val="0"/>
                        </a:spcBef>
                        <a:spcAft>
                          <a:spcPts val="0"/>
                        </a:spcAft>
                        <a:buNone/>
                      </a:pPr>
                      <a:r>
                        <a:rPr lang="id" i="1">
                          <a:latin typeface="Times New Roman"/>
                          <a:ea typeface="Times New Roman"/>
                          <a:cs typeface="Times New Roman"/>
                          <a:sym typeface="Times New Roman"/>
                        </a:rPr>
                        <a:t>IND.C.DRS.6.</a:t>
                      </a:r>
                      <a:endParaRPr i="1">
                        <a:latin typeface="Times New Roman"/>
                        <a:ea typeface="Times New Roman"/>
                        <a:cs typeface="Times New Roman"/>
                        <a:sym typeface="Times New Roman"/>
                      </a:endParaRPr>
                    </a:p>
                  </a:txBody>
                  <a:tcPr marL="91425" marR="91425" marT="91425" marB="91425"/>
                </a:tc>
                <a:extLst>
                  <a:ext uri="{0D108BD9-81ED-4DB2-BD59-A6C34878D82A}">
                    <a16:rowId xmlns:a16="http://schemas.microsoft.com/office/drawing/2014/main" val="10000"/>
                  </a:ext>
                </a:extLst>
              </a:tr>
              <a:tr h="415175">
                <a:tc>
                  <a:txBody>
                    <a:bodyPr/>
                    <a:lstStyle/>
                    <a:p>
                      <a:pPr marL="0" lvl="0" indent="0" algn="l" rtl="0">
                        <a:spcBef>
                          <a:spcPts val="0"/>
                        </a:spcBef>
                        <a:spcAft>
                          <a:spcPts val="0"/>
                        </a:spcAft>
                        <a:buNone/>
                      </a:pPr>
                      <a:r>
                        <a:rPr lang="id">
                          <a:latin typeface="Times New Roman"/>
                          <a:ea typeface="Times New Roman"/>
                          <a:cs typeface="Times New Roman"/>
                          <a:sym typeface="Times New Roman"/>
                        </a:rPr>
                        <a:t>Asal Sekolah</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dirty="0">
                          <a:latin typeface="Times New Roman"/>
                          <a:ea typeface="Times New Roman"/>
                          <a:cs typeface="Times New Roman"/>
                          <a:sym typeface="Times New Roman"/>
                        </a:rPr>
                        <a:t>SD Negeri 02 Botok</a:t>
                      </a:r>
                      <a:endParaRPr dirty="0">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Mapel</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Bahasa Indonesia</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endParaRPr>
                        <a:latin typeface="Times New Roman"/>
                        <a:ea typeface="Times New Roman"/>
                        <a:cs typeface="Times New Roman"/>
                        <a:sym typeface="Times New Roman"/>
                      </a:endParaRPr>
                    </a:p>
                  </a:txBody>
                  <a:tcPr marL="91425" marR="91425" marT="91425" marB="91425"/>
                </a:tc>
                <a:extLst>
                  <a:ext uri="{0D108BD9-81ED-4DB2-BD59-A6C34878D82A}">
                    <a16:rowId xmlns:a16="http://schemas.microsoft.com/office/drawing/2014/main" val="10001"/>
                  </a:ext>
                </a:extLst>
              </a:tr>
              <a:tr h="638725">
                <a:tc>
                  <a:txBody>
                    <a:bodyPr/>
                    <a:lstStyle/>
                    <a:p>
                      <a:pPr marL="0" lvl="0" indent="0" algn="l" rtl="0">
                        <a:spcBef>
                          <a:spcPts val="0"/>
                        </a:spcBef>
                        <a:spcAft>
                          <a:spcPts val="0"/>
                        </a:spcAft>
                        <a:buNone/>
                      </a:pPr>
                      <a:r>
                        <a:rPr lang="id">
                          <a:latin typeface="Times New Roman"/>
                          <a:ea typeface="Times New Roman"/>
                          <a:cs typeface="Times New Roman"/>
                          <a:sym typeface="Times New Roman"/>
                        </a:rPr>
                        <a:t>Alokasi Waktu</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dirty="0">
                          <a:latin typeface="Times New Roman"/>
                          <a:ea typeface="Times New Roman"/>
                          <a:cs typeface="Times New Roman"/>
                          <a:sym typeface="Times New Roman"/>
                        </a:rPr>
                        <a:t>8 pertemuan</a:t>
                      </a:r>
                      <a:endParaRPr dirty="0">
                        <a:latin typeface="Times New Roman"/>
                        <a:ea typeface="Times New Roman"/>
                        <a:cs typeface="Times New Roman"/>
                        <a:sym typeface="Times New Roman"/>
                      </a:endParaRPr>
                    </a:p>
                    <a:p>
                      <a:pPr marL="0" lvl="0" indent="0" algn="l" rtl="0">
                        <a:spcBef>
                          <a:spcPts val="0"/>
                        </a:spcBef>
                        <a:spcAft>
                          <a:spcPts val="0"/>
                        </a:spcAft>
                        <a:buNone/>
                      </a:pPr>
                      <a:r>
                        <a:rPr lang="id" dirty="0">
                          <a:latin typeface="Times New Roman"/>
                          <a:ea typeface="Times New Roman"/>
                          <a:cs typeface="Times New Roman"/>
                          <a:sym typeface="Times New Roman"/>
                        </a:rPr>
                        <a:t>840 menit</a:t>
                      </a:r>
                      <a:endParaRPr dirty="0">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Jumlah siswa </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18</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Siswa reguler/tipikal</a:t>
                      </a:r>
                      <a:endParaRPr>
                        <a:latin typeface="Times New Roman"/>
                        <a:ea typeface="Times New Roman"/>
                        <a:cs typeface="Times New Roman"/>
                        <a:sym typeface="Times New Roman"/>
                      </a:endParaRPr>
                    </a:p>
                  </a:txBody>
                  <a:tcPr marL="91425" marR="91425" marT="91425" marB="91425"/>
                </a:tc>
                <a:extLst>
                  <a:ext uri="{0D108BD9-81ED-4DB2-BD59-A6C34878D82A}">
                    <a16:rowId xmlns:a16="http://schemas.microsoft.com/office/drawing/2014/main" val="10002"/>
                  </a:ext>
                </a:extLst>
              </a:tr>
              <a:tr h="1660725">
                <a:tc>
                  <a:txBody>
                    <a:bodyPr/>
                    <a:lstStyle/>
                    <a:p>
                      <a:pPr marL="0" lvl="0" indent="0" algn="l" rtl="0">
                        <a:spcBef>
                          <a:spcPts val="0"/>
                        </a:spcBef>
                        <a:spcAft>
                          <a:spcPts val="0"/>
                        </a:spcAft>
                        <a:buNone/>
                      </a:pPr>
                      <a:r>
                        <a:rPr lang="id">
                          <a:latin typeface="Times New Roman"/>
                          <a:ea typeface="Times New Roman"/>
                          <a:cs typeface="Times New Roman"/>
                          <a:sym typeface="Times New Roman"/>
                        </a:rPr>
                        <a:t>Profil pelajar pancasila yang berkaitan</a:t>
                      </a:r>
                      <a:endParaRPr>
                        <a:latin typeface="Times New Roman"/>
                        <a:ea typeface="Times New Roman"/>
                        <a:cs typeface="Times New Roman"/>
                        <a:sym typeface="Times New Roman"/>
                      </a:endParaRPr>
                    </a:p>
                  </a:txBody>
                  <a:tcPr marL="91425" marR="91425" marT="91425" marB="91425"/>
                </a:tc>
                <a:tc>
                  <a:txBody>
                    <a:bodyPr/>
                    <a:lstStyle/>
                    <a:p>
                      <a:pPr marL="457200" lvl="0" indent="-317500" algn="l" rtl="0">
                        <a:spcBef>
                          <a:spcPts val="0"/>
                        </a:spcBef>
                        <a:spcAft>
                          <a:spcPts val="0"/>
                        </a:spcAft>
                        <a:buClr>
                          <a:schemeClr val="dk1"/>
                        </a:buClr>
                        <a:buSzPts val="1400"/>
                        <a:buChar char="-"/>
                      </a:pPr>
                      <a:r>
                        <a:rPr lang="id" b="1" dirty="0">
                          <a:solidFill>
                            <a:schemeClr val="dk1"/>
                          </a:solidFill>
                          <a:latin typeface="Source Sans Pro" panose="020B0503030403020204" pitchFamily="34" charset="0"/>
                        </a:rPr>
                        <a:t>Bernalar kritis </a:t>
                      </a:r>
                      <a:endParaRPr b="1" dirty="0">
                        <a:solidFill>
                          <a:schemeClr val="dk1"/>
                        </a:solidFill>
                        <a:latin typeface="Source Sans Pro" panose="020B0503030403020204" pitchFamily="34" charset="0"/>
                      </a:endParaRPr>
                    </a:p>
                    <a:p>
                      <a:pPr marL="457200" lvl="0" indent="-317500" algn="l" rtl="0">
                        <a:spcBef>
                          <a:spcPts val="0"/>
                        </a:spcBef>
                        <a:spcAft>
                          <a:spcPts val="0"/>
                        </a:spcAft>
                        <a:buClr>
                          <a:schemeClr val="dk1"/>
                        </a:buClr>
                        <a:buSzPts val="1400"/>
                        <a:buChar char="-"/>
                      </a:pPr>
                      <a:r>
                        <a:rPr lang="id" b="1" dirty="0">
                          <a:solidFill>
                            <a:schemeClr val="dk1"/>
                          </a:solidFill>
                          <a:latin typeface="Source Sans Pro" panose="020B0503030403020204" pitchFamily="34" charset="0"/>
                        </a:rPr>
                        <a:t>Gotong Royong</a:t>
                      </a:r>
                      <a:endParaRPr b="1" dirty="0">
                        <a:solidFill>
                          <a:schemeClr val="dk1"/>
                        </a:solidFill>
                        <a:latin typeface="Source Sans Pro" panose="020B0503030403020204" pitchFamily="34" charset="0"/>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Model pembelajaran</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Tatap muka/PJJ Daring/PJJ Luring/Paduan antara tatap muka dan PJJ (</a:t>
                      </a:r>
                      <a:r>
                        <a:rPr lang="id" i="1">
                          <a:latin typeface="Times New Roman"/>
                          <a:ea typeface="Times New Roman"/>
                          <a:cs typeface="Times New Roman"/>
                          <a:sym typeface="Times New Roman"/>
                        </a:rPr>
                        <a:t>blended  learning)</a:t>
                      </a:r>
                      <a:endParaRPr i="1">
                        <a:latin typeface="Times New Roman"/>
                        <a:ea typeface="Times New Roman"/>
                        <a:cs typeface="Times New Roman"/>
                        <a:sym typeface="Times New Roman"/>
                      </a:endParaRPr>
                    </a:p>
                  </a:txBody>
                  <a:tcPr marL="91425" marR="91425" marT="91425" marB="91425"/>
                </a:tc>
                <a:tc>
                  <a:txBody>
                    <a:bodyPr/>
                    <a:lstStyle/>
                    <a:p>
                      <a:pPr marL="0" lvl="0" indent="0" algn="l" rtl="0">
                        <a:lnSpc>
                          <a:spcPct val="100000"/>
                        </a:lnSpc>
                        <a:spcBef>
                          <a:spcPts val="1200"/>
                        </a:spcBef>
                        <a:spcAft>
                          <a:spcPts val="0"/>
                        </a:spcAft>
                        <a:buClr>
                          <a:schemeClr val="dk1"/>
                        </a:buClr>
                        <a:buSzPts val="1100"/>
                        <a:buFont typeface="Arial"/>
                        <a:buNone/>
                      </a:pPr>
                      <a:r>
                        <a:rPr lang="id" sz="1200" dirty="0">
                          <a:solidFill>
                            <a:schemeClr val="dk1"/>
                          </a:solidFill>
                          <a:latin typeface="Source Sans Pro" panose="020B0503030403020204" pitchFamily="34" charset="0"/>
                        </a:rPr>
                        <a:t>Metode</a:t>
                      </a:r>
                      <a:endParaRPr sz="1200" dirty="0">
                        <a:solidFill>
                          <a:schemeClr val="dk1"/>
                        </a:solidFill>
                        <a:latin typeface="Source Sans Pro" panose="020B0503030403020204" pitchFamily="34" charset="0"/>
                      </a:endParaRPr>
                    </a:p>
                    <a:p>
                      <a:pPr marL="0" lvl="0" indent="0" algn="l" rtl="0">
                        <a:lnSpc>
                          <a:spcPct val="100000"/>
                        </a:lnSpc>
                        <a:spcBef>
                          <a:spcPts val="1200"/>
                        </a:spcBef>
                        <a:spcAft>
                          <a:spcPts val="0"/>
                        </a:spcAft>
                        <a:buNone/>
                      </a:pPr>
                      <a:r>
                        <a:rPr lang="id" sz="1200" dirty="0">
                          <a:solidFill>
                            <a:schemeClr val="dk1"/>
                          </a:solidFill>
                          <a:latin typeface="Source Sans Pro" panose="020B0503030403020204" pitchFamily="34" charset="0"/>
                        </a:rPr>
                        <a:t>□ Berkelompok (&gt; 2 siswa)  	</a:t>
                      </a:r>
                      <a:endParaRPr sz="1200" dirty="0">
                        <a:solidFill>
                          <a:schemeClr val="dk1"/>
                        </a:solidFill>
                        <a:latin typeface="Source Sans Pro" panose="020B0503030403020204" pitchFamily="34" charset="0"/>
                      </a:endParaRPr>
                    </a:p>
                    <a:p>
                      <a:pPr marL="0" lvl="0" indent="0" algn="l" rtl="0">
                        <a:lnSpc>
                          <a:spcPct val="100000"/>
                        </a:lnSpc>
                        <a:spcBef>
                          <a:spcPts val="1200"/>
                        </a:spcBef>
                        <a:spcAft>
                          <a:spcPts val="1200"/>
                        </a:spcAft>
                        <a:buNone/>
                      </a:pPr>
                      <a:r>
                        <a:rPr lang="id" sz="1200" dirty="0">
                          <a:solidFill>
                            <a:schemeClr val="dk1"/>
                          </a:solidFill>
                          <a:latin typeface="Source Sans Pro" panose="020B0503030403020204" pitchFamily="34" charset="0"/>
                        </a:rPr>
                        <a:t>□ Diskusi                                              □ Presentasi	                                              □ Permainan</a:t>
                      </a:r>
                      <a:endParaRPr dirty="0">
                        <a:latin typeface="Times New Roman"/>
                        <a:ea typeface="Times New Roman"/>
                        <a:cs typeface="Times New Roman"/>
                        <a:sym typeface="Times New Roman"/>
                      </a:endParaRPr>
                    </a:p>
                  </a:txBody>
                  <a:tcPr marL="91425" marR="91425" marT="91425" marB="91425"/>
                </a:tc>
                <a:extLst>
                  <a:ext uri="{0D108BD9-81ED-4DB2-BD59-A6C34878D82A}">
                    <a16:rowId xmlns:a16="http://schemas.microsoft.com/office/drawing/2014/main" val="10003"/>
                  </a:ext>
                </a:extLst>
              </a:tr>
              <a:tr h="934375">
                <a:tc>
                  <a:txBody>
                    <a:bodyPr/>
                    <a:lstStyle/>
                    <a:p>
                      <a:pPr marL="0" lvl="0" indent="0" algn="l" rtl="0">
                        <a:spcBef>
                          <a:spcPts val="0"/>
                        </a:spcBef>
                        <a:spcAft>
                          <a:spcPts val="0"/>
                        </a:spcAft>
                        <a:buNone/>
                      </a:pPr>
                      <a:r>
                        <a:rPr lang="id" dirty="0">
                          <a:latin typeface="Times New Roman"/>
                          <a:ea typeface="Times New Roman"/>
                          <a:cs typeface="Times New Roman"/>
                          <a:sym typeface="Times New Roman"/>
                        </a:rPr>
                        <a:t>Face</a:t>
                      </a:r>
                      <a:endParaRPr dirty="0">
                        <a:latin typeface="Times New Roman"/>
                        <a:ea typeface="Times New Roman"/>
                        <a:cs typeface="Times New Roman"/>
                        <a:sym typeface="Times New Roman"/>
                      </a:endParaRPr>
                    </a:p>
                    <a:p>
                      <a:pPr marL="0" lvl="0" indent="0" algn="l" rtl="0">
                        <a:spcBef>
                          <a:spcPts val="0"/>
                        </a:spcBef>
                        <a:spcAft>
                          <a:spcPts val="0"/>
                        </a:spcAft>
                        <a:buNone/>
                      </a:pPr>
                      <a:endParaRPr dirty="0">
                        <a:latin typeface="Times New Roman"/>
                        <a:ea typeface="Times New Roman"/>
                        <a:cs typeface="Times New Roman"/>
                        <a:sym typeface="Times New Roman"/>
                      </a:endParaRPr>
                    </a:p>
                    <a:p>
                      <a:pPr marL="0" lvl="0" indent="0" algn="l" rtl="0">
                        <a:spcBef>
                          <a:spcPts val="0"/>
                        </a:spcBef>
                        <a:spcAft>
                          <a:spcPts val="0"/>
                        </a:spcAft>
                        <a:buNone/>
                      </a:pPr>
                      <a:endParaRPr dirty="0">
                        <a:latin typeface="Times New Roman"/>
                        <a:ea typeface="Times New Roman"/>
                        <a:cs typeface="Times New Roman"/>
                        <a:sym typeface="Times New Roman"/>
                      </a:endParaRPr>
                    </a:p>
                    <a:p>
                      <a:pPr marL="0" lvl="0" indent="0" algn="l" rtl="0">
                        <a:spcBef>
                          <a:spcPts val="0"/>
                        </a:spcBef>
                        <a:spcAft>
                          <a:spcPts val="0"/>
                        </a:spcAft>
                        <a:buNone/>
                      </a:pPr>
                      <a:endParaRPr dirty="0">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b="1" dirty="0">
                          <a:solidFill>
                            <a:schemeClr val="dk1"/>
                          </a:solidFill>
                          <a:latin typeface="Source Sans Pro" panose="020B0503030403020204" pitchFamily="34" charset="0"/>
                        </a:rPr>
                        <a:t>C</a:t>
                      </a:r>
                      <a:endParaRPr b="1" dirty="0">
                        <a:solidFill>
                          <a:schemeClr val="dk1"/>
                        </a:solidFill>
                        <a:latin typeface="Source Sans Pro" panose="020B0503030403020204" pitchFamily="34" charset="0"/>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Domain Mapel</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r>
                        <a:rPr lang="id">
                          <a:latin typeface="Times New Roman"/>
                          <a:ea typeface="Times New Roman"/>
                          <a:cs typeface="Times New Roman"/>
                          <a:sym typeface="Times New Roman"/>
                        </a:rPr>
                        <a:t>Perangkat Ajar Bahasa Indonesia </a:t>
                      </a:r>
                      <a:endParaRPr>
                        <a:latin typeface="Times New Roman"/>
                        <a:ea typeface="Times New Roman"/>
                        <a:cs typeface="Times New Roman"/>
                        <a:sym typeface="Times New Roman"/>
                      </a:endParaRPr>
                    </a:p>
                  </a:txBody>
                  <a:tcPr marL="91425" marR="91425" marT="91425" marB="91425"/>
                </a:tc>
                <a:tc>
                  <a:txBody>
                    <a:bodyPr/>
                    <a:lstStyle/>
                    <a:p>
                      <a:pPr marL="0" lvl="0" indent="0" algn="l" rtl="0">
                        <a:spcBef>
                          <a:spcPts val="0"/>
                        </a:spcBef>
                        <a:spcAft>
                          <a:spcPts val="0"/>
                        </a:spcAft>
                        <a:buNone/>
                      </a:pPr>
                      <a:endParaRPr dirty="0">
                        <a:latin typeface="Times New Roman"/>
                        <a:ea typeface="Times New Roman"/>
                        <a:cs typeface="Times New Roman"/>
                        <a:sym typeface="Times New Roman"/>
                      </a:endParaRPr>
                    </a:p>
                    <a:p>
                      <a:pPr marL="0" lvl="0" indent="0" algn="l" rtl="0">
                        <a:spcBef>
                          <a:spcPts val="0"/>
                        </a:spcBef>
                        <a:spcAft>
                          <a:spcPts val="0"/>
                        </a:spcAft>
                        <a:buNone/>
                      </a:pPr>
                      <a:endParaRPr dirty="0">
                        <a:latin typeface="Times New Roman"/>
                        <a:ea typeface="Times New Roman"/>
                        <a:cs typeface="Times New Roman"/>
                        <a:sym typeface="Times New Roman"/>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4"/>
        <p:cNvGrpSpPr/>
        <p:nvPr/>
      </p:nvGrpSpPr>
      <p:grpSpPr>
        <a:xfrm>
          <a:off x="0" y="0"/>
          <a:ext cx="0" cy="0"/>
          <a:chOff x="0" y="0"/>
          <a:chExt cx="0" cy="0"/>
        </a:xfrm>
      </p:grpSpPr>
      <p:pic>
        <p:nvPicPr>
          <p:cNvPr id="225" name="Google Shape;225;p32"/>
          <p:cNvPicPr preferRelativeResize="0"/>
          <p:nvPr/>
        </p:nvPicPr>
        <p:blipFill>
          <a:blip r:embed="rId3">
            <a:alphaModFix/>
          </a:blip>
          <a:stretch>
            <a:fillRect/>
          </a:stretch>
        </p:blipFill>
        <p:spPr>
          <a:xfrm>
            <a:off x="153188" y="-48050"/>
            <a:ext cx="8991601" cy="4991100"/>
          </a:xfrm>
          <a:prstGeom prst="rect">
            <a:avLst/>
          </a:prstGeom>
          <a:noFill/>
          <a:ln>
            <a:noFill/>
          </a:ln>
        </p:spPr>
      </p:pic>
      <p:sp>
        <p:nvSpPr>
          <p:cNvPr id="226" name="Google Shape;226;p32"/>
          <p:cNvSpPr/>
          <p:nvPr/>
        </p:nvSpPr>
        <p:spPr>
          <a:xfrm>
            <a:off x="2952775" y="305625"/>
            <a:ext cx="4450200" cy="610200"/>
          </a:xfrm>
          <a:prstGeom prst="ribbon">
            <a:avLst>
              <a:gd name="adj1" fmla="val 16667"/>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700" b="1" dirty="0">
                <a:latin typeface="Source Sans Pro" panose="020B0503030403020204" pitchFamily="34" charset="0"/>
              </a:rPr>
              <a:t>Pertemuan pertama</a:t>
            </a:r>
            <a:endParaRPr sz="1700" b="1" dirty="0">
              <a:latin typeface="Source Sans Pro" panose="020B0503030403020204" pitchFamily="34" charset="0"/>
            </a:endParaRPr>
          </a:p>
        </p:txBody>
      </p:sp>
      <p:sp>
        <p:nvSpPr>
          <p:cNvPr id="227" name="Google Shape;227;p32"/>
          <p:cNvSpPr/>
          <p:nvPr/>
        </p:nvSpPr>
        <p:spPr>
          <a:xfrm>
            <a:off x="540725" y="1012375"/>
            <a:ext cx="998400" cy="929100"/>
          </a:xfrm>
          <a:prstGeom prst="rect">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20 menit</a:t>
            </a:r>
            <a:endParaRPr dirty="0">
              <a:latin typeface="Source Sans Pro" panose="020B0503030403020204" pitchFamily="34" charset="0"/>
            </a:endParaRPr>
          </a:p>
        </p:txBody>
      </p:sp>
      <p:sp>
        <p:nvSpPr>
          <p:cNvPr id="228" name="Google Shape;228;p32"/>
          <p:cNvSpPr/>
          <p:nvPr/>
        </p:nvSpPr>
        <p:spPr>
          <a:xfrm>
            <a:off x="2190650" y="1040125"/>
            <a:ext cx="998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80 menit</a:t>
            </a:r>
            <a:endParaRPr dirty="0">
              <a:latin typeface="Source Sans Pro" panose="020B0503030403020204" pitchFamily="34" charset="0"/>
            </a:endParaRPr>
          </a:p>
        </p:txBody>
      </p:sp>
      <p:sp>
        <p:nvSpPr>
          <p:cNvPr id="229" name="Google Shape;229;p32"/>
          <p:cNvSpPr/>
          <p:nvPr/>
        </p:nvSpPr>
        <p:spPr>
          <a:xfrm>
            <a:off x="3897975" y="1040125"/>
            <a:ext cx="887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80 menit</a:t>
            </a:r>
            <a:endParaRPr dirty="0">
              <a:latin typeface="Source Sans Pro" panose="020B0503030403020204" pitchFamily="34" charset="0"/>
            </a:endParaRPr>
          </a:p>
        </p:txBody>
      </p:sp>
      <p:sp>
        <p:nvSpPr>
          <p:cNvPr id="230" name="Google Shape;230;p32"/>
          <p:cNvSpPr/>
          <p:nvPr/>
        </p:nvSpPr>
        <p:spPr>
          <a:xfrm>
            <a:off x="5445788" y="1012375"/>
            <a:ext cx="887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70 menit</a:t>
            </a:r>
            <a:endParaRPr dirty="0">
              <a:latin typeface="Source Sans Pro" panose="020B0503030403020204" pitchFamily="34" charset="0"/>
            </a:endParaRPr>
          </a:p>
        </p:txBody>
      </p:sp>
      <p:sp>
        <p:nvSpPr>
          <p:cNvPr id="231" name="Google Shape;231;p32"/>
          <p:cNvSpPr/>
          <p:nvPr/>
        </p:nvSpPr>
        <p:spPr>
          <a:xfrm>
            <a:off x="1539050" y="1310575"/>
            <a:ext cx="7626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32" name="Google Shape;232;p32"/>
          <p:cNvSpPr/>
          <p:nvPr/>
        </p:nvSpPr>
        <p:spPr>
          <a:xfrm>
            <a:off x="3189050" y="1310575"/>
            <a:ext cx="7626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33" name="Google Shape;233;p32"/>
          <p:cNvSpPr/>
          <p:nvPr/>
        </p:nvSpPr>
        <p:spPr>
          <a:xfrm>
            <a:off x="4777775" y="1310575"/>
            <a:ext cx="6669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34" name="Google Shape;234;p32"/>
          <p:cNvSpPr/>
          <p:nvPr/>
        </p:nvSpPr>
        <p:spPr>
          <a:xfrm>
            <a:off x="6270800" y="1310575"/>
            <a:ext cx="6669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35" name="Google Shape;235;p32"/>
          <p:cNvSpPr/>
          <p:nvPr/>
        </p:nvSpPr>
        <p:spPr>
          <a:xfrm>
            <a:off x="6993600" y="1026325"/>
            <a:ext cx="887400" cy="956700"/>
          </a:xfrm>
          <a:prstGeom prst="rect">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20 menit</a:t>
            </a:r>
            <a:endParaRPr dirty="0">
              <a:latin typeface="Source Sans Pro" panose="020B0503030403020204" pitchFamily="34" charset="0"/>
            </a:endParaRPr>
          </a:p>
        </p:txBody>
      </p:sp>
      <p:sp>
        <p:nvSpPr>
          <p:cNvPr id="236" name="Google Shape;236;p32"/>
          <p:cNvSpPr/>
          <p:nvPr/>
        </p:nvSpPr>
        <p:spPr>
          <a:xfrm>
            <a:off x="651675" y="1872100"/>
            <a:ext cx="14139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Pendahuluan</a:t>
            </a:r>
            <a:endParaRPr b="1" dirty="0">
              <a:latin typeface="Source Sans Pro" panose="020B0503030403020204" pitchFamily="34" charset="0"/>
            </a:endParaRPr>
          </a:p>
        </p:txBody>
      </p:sp>
      <p:sp>
        <p:nvSpPr>
          <p:cNvPr id="237" name="Google Shape;237;p32"/>
          <p:cNvSpPr/>
          <p:nvPr/>
        </p:nvSpPr>
        <p:spPr>
          <a:xfrm>
            <a:off x="2360275"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Inti 1</a:t>
            </a:r>
            <a:endParaRPr b="1" dirty="0">
              <a:latin typeface="Source Sans Pro" panose="020B0503030403020204" pitchFamily="34" charset="0"/>
            </a:endParaRPr>
          </a:p>
        </p:txBody>
      </p:sp>
      <p:sp>
        <p:nvSpPr>
          <p:cNvPr id="238" name="Google Shape;238;p32"/>
          <p:cNvSpPr/>
          <p:nvPr/>
        </p:nvSpPr>
        <p:spPr>
          <a:xfrm>
            <a:off x="4068863"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Inti 2</a:t>
            </a:r>
            <a:endParaRPr b="1" dirty="0">
              <a:latin typeface="Source Sans Pro" panose="020B0503030403020204" pitchFamily="34" charset="0"/>
            </a:endParaRPr>
          </a:p>
        </p:txBody>
      </p:sp>
      <p:sp>
        <p:nvSpPr>
          <p:cNvPr id="239" name="Google Shape;239;p32"/>
          <p:cNvSpPr/>
          <p:nvPr/>
        </p:nvSpPr>
        <p:spPr>
          <a:xfrm>
            <a:off x="5606888"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 Inti 3</a:t>
            </a:r>
            <a:endParaRPr b="1" dirty="0">
              <a:latin typeface="Source Sans Pro" panose="020B0503030403020204" pitchFamily="34" charset="0"/>
            </a:endParaRPr>
          </a:p>
        </p:txBody>
      </p:sp>
      <p:sp>
        <p:nvSpPr>
          <p:cNvPr id="240" name="Google Shape;240;p32"/>
          <p:cNvSpPr/>
          <p:nvPr/>
        </p:nvSpPr>
        <p:spPr>
          <a:xfrm>
            <a:off x="7402975"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Penutup</a:t>
            </a:r>
            <a:endParaRPr b="1" dirty="0">
              <a:latin typeface="Source Sans Pro" panose="020B0503030403020204" pitchFamily="34" charset="0"/>
            </a:endParaRPr>
          </a:p>
        </p:txBody>
      </p:sp>
      <p:pic>
        <p:nvPicPr>
          <p:cNvPr id="241" name="Google Shape;241;p32"/>
          <p:cNvPicPr preferRelativeResize="0"/>
          <p:nvPr/>
        </p:nvPicPr>
        <p:blipFill>
          <a:blip r:embed="rId4">
            <a:alphaModFix/>
          </a:blip>
          <a:stretch>
            <a:fillRect/>
          </a:stretch>
        </p:blipFill>
        <p:spPr>
          <a:xfrm rot="2532670">
            <a:off x="2434165" y="2491213"/>
            <a:ext cx="277872" cy="1341022"/>
          </a:xfrm>
          <a:prstGeom prst="rect">
            <a:avLst/>
          </a:prstGeom>
          <a:noFill/>
          <a:ln>
            <a:noFill/>
          </a:ln>
        </p:spPr>
      </p:pic>
      <p:pic>
        <p:nvPicPr>
          <p:cNvPr id="242" name="Google Shape;242;p32"/>
          <p:cNvPicPr preferRelativeResize="0"/>
          <p:nvPr/>
        </p:nvPicPr>
        <p:blipFill>
          <a:blip r:embed="rId4">
            <a:alphaModFix/>
          </a:blip>
          <a:stretch>
            <a:fillRect/>
          </a:stretch>
        </p:blipFill>
        <p:spPr>
          <a:xfrm rot="-2282894">
            <a:off x="6624991" y="2390901"/>
            <a:ext cx="277871" cy="1466200"/>
          </a:xfrm>
          <a:prstGeom prst="rect">
            <a:avLst/>
          </a:prstGeom>
          <a:noFill/>
          <a:ln>
            <a:noFill/>
          </a:ln>
        </p:spPr>
      </p:pic>
      <p:pic>
        <p:nvPicPr>
          <p:cNvPr id="243" name="Google Shape;243;p32"/>
          <p:cNvPicPr preferRelativeResize="0"/>
          <p:nvPr/>
        </p:nvPicPr>
        <p:blipFill>
          <a:blip r:embed="rId4">
            <a:alphaModFix/>
          </a:blip>
          <a:stretch>
            <a:fillRect/>
          </a:stretch>
        </p:blipFill>
        <p:spPr>
          <a:xfrm>
            <a:off x="4595325" y="2474500"/>
            <a:ext cx="277875" cy="1150800"/>
          </a:xfrm>
          <a:prstGeom prst="rect">
            <a:avLst/>
          </a:prstGeom>
          <a:noFill/>
          <a:ln>
            <a:noFill/>
          </a:ln>
        </p:spPr>
      </p:pic>
      <p:sp>
        <p:nvSpPr>
          <p:cNvPr id="244" name="Google Shape;244;p32"/>
          <p:cNvSpPr/>
          <p:nvPr/>
        </p:nvSpPr>
        <p:spPr>
          <a:xfrm>
            <a:off x="714200"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Pematangan  tentang jenis paragraf (pemutaran video tentang ide pokok)</a:t>
            </a:r>
            <a:endParaRPr b="1" dirty="0">
              <a:latin typeface="Source Sans Pro" panose="020B0503030403020204" pitchFamily="34" charset="0"/>
            </a:endParaRPr>
          </a:p>
        </p:txBody>
      </p:sp>
      <p:sp>
        <p:nvSpPr>
          <p:cNvPr id="245" name="Google Shape;245;p32"/>
          <p:cNvSpPr/>
          <p:nvPr/>
        </p:nvSpPr>
        <p:spPr>
          <a:xfrm>
            <a:off x="3458438"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Permainan tebak kalimat</a:t>
            </a:r>
            <a:endParaRPr b="1" dirty="0">
              <a:latin typeface="Source Sans Pro" panose="020B0503030403020204" pitchFamily="34" charset="0"/>
            </a:endParaRPr>
          </a:p>
        </p:txBody>
      </p:sp>
      <p:sp>
        <p:nvSpPr>
          <p:cNvPr id="246" name="Google Shape;246;p32"/>
          <p:cNvSpPr/>
          <p:nvPr/>
        </p:nvSpPr>
        <p:spPr>
          <a:xfrm>
            <a:off x="6202675"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mandiri </a:t>
            </a:r>
            <a:endParaRPr b="1" dirty="0">
              <a:latin typeface="Source Sans Pro" panose="020B0503030403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Shape 250"/>
        <p:cNvGrpSpPr/>
        <p:nvPr/>
      </p:nvGrpSpPr>
      <p:grpSpPr>
        <a:xfrm>
          <a:off x="0" y="0"/>
          <a:ext cx="0" cy="0"/>
          <a:chOff x="0" y="0"/>
          <a:chExt cx="0" cy="0"/>
        </a:xfrm>
      </p:grpSpPr>
      <p:pic>
        <p:nvPicPr>
          <p:cNvPr id="251" name="Google Shape;251;p33"/>
          <p:cNvPicPr preferRelativeResize="0"/>
          <p:nvPr/>
        </p:nvPicPr>
        <p:blipFill>
          <a:blip r:embed="rId3">
            <a:alphaModFix/>
          </a:blip>
          <a:stretch>
            <a:fillRect/>
          </a:stretch>
        </p:blipFill>
        <p:spPr>
          <a:xfrm>
            <a:off x="6474475" y="0"/>
            <a:ext cx="2481625" cy="2454500"/>
          </a:xfrm>
          <a:prstGeom prst="rect">
            <a:avLst/>
          </a:prstGeom>
          <a:noFill/>
          <a:ln>
            <a:noFill/>
          </a:ln>
        </p:spPr>
      </p:pic>
      <p:sp>
        <p:nvSpPr>
          <p:cNvPr id="252" name="Google Shape;252;p33"/>
          <p:cNvSpPr txBox="1"/>
          <p:nvPr/>
        </p:nvSpPr>
        <p:spPr>
          <a:xfrm>
            <a:off x="-68014" y="700809"/>
            <a:ext cx="6445969" cy="4063500"/>
          </a:xfrm>
          <a:prstGeom prst="rect">
            <a:avLst/>
          </a:prstGeom>
          <a:solidFill>
            <a:schemeClr val="accent6">
              <a:lumMod val="40000"/>
              <a:lumOff val="6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500" b="1" dirty="0">
                <a:latin typeface="Source Sans Pro" panose="020B0503030403020204" pitchFamily="34" charset="0"/>
              </a:rPr>
              <a:t>Kegiatan Pendahuluan</a:t>
            </a:r>
            <a:endParaRPr sz="25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Kegiatan diawali dengan mengucap salam kepada siswa.</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meminta salah satu siswa untuk memimpin doa. </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mengecek kehadiran siswa, kemudian memberikan motivasi kepada siswa untuk tetap menjaga kesehatan dan mendoakan teman yang tidak hadir karena sedang sakit.</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mengingatkan siswa tentang pelajaran sebelumnya dan mengaitkan dengan pelajaran yang akan berlangsung. </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menjelaskan kegiatan yang akan dilakukan dan tujuan kegiatan pembelajaran.</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meminta beberapa siswa untuk bercerita perjalanan dari rumah sampai ke sekolah</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sambil menyiapkan kartu paragraf dan kartu kalimat untuk pembelajaran.</a:t>
            </a:r>
            <a:endParaRPr sz="1600" b="1" dirty="0">
              <a:latin typeface="Source Sans Pro" panose="020B0503030403020204" pitchFamily="34" charset="0"/>
            </a:endParaRPr>
          </a:p>
          <a:p>
            <a:pPr marL="0" lvl="0" indent="0" algn="l" rtl="0">
              <a:spcBef>
                <a:spcPts val="0"/>
              </a:spcBef>
              <a:spcAft>
                <a:spcPts val="0"/>
              </a:spcAft>
              <a:buNone/>
            </a:pPr>
            <a:endParaRPr sz="1900" b="1" dirty="0">
              <a:latin typeface="Source Sans Pro" panose="020B0503030403020204" pitchFamily="34" charset="0"/>
            </a:endParaRPr>
          </a:p>
        </p:txBody>
      </p:sp>
      <p:pic>
        <p:nvPicPr>
          <p:cNvPr id="253" name="Google Shape;253;p33"/>
          <p:cNvPicPr preferRelativeResize="0"/>
          <p:nvPr/>
        </p:nvPicPr>
        <p:blipFill>
          <a:blip r:embed="rId4">
            <a:alphaModFix/>
          </a:blip>
          <a:stretch>
            <a:fillRect/>
          </a:stretch>
        </p:blipFill>
        <p:spPr>
          <a:xfrm>
            <a:off x="6474600" y="2635725"/>
            <a:ext cx="2369125" cy="2454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Shape 257"/>
        <p:cNvGrpSpPr/>
        <p:nvPr/>
      </p:nvGrpSpPr>
      <p:grpSpPr>
        <a:xfrm>
          <a:off x="0" y="0"/>
          <a:ext cx="0" cy="0"/>
          <a:chOff x="0" y="0"/>
          <a:chExt cx="0" cy="0"/>
        </a:xfrm>
      </p:grpSpPr>
      <p:sp>
        <p:nvSpPr>
          <p:cNvPr id="258" name="Google Shape;258;p34"/>
          <p:cNvSpPr/>
          <p:nvPr/>
        </p:nvSpPr>
        <p:spPr>
          <a:xfrm>
            <a:off x="0" y="-107725"/>
            <a:ext cx="4755300" cy="2372700"/>
          </a:xfrm>
          <a:prstGeom prst="rect">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700" b="1" dirty="0">
              <a:latin typeface="Source Sans Pro" panose="020B0503030403020204" pitchFamily="34" charset="0"/>
            </a:endParaRPr>
          </a:p>
          <a:p>
            <a:pPr marL="0" lvl="0" indent="0" algn="l" rtl="0">
              <a:spcBef>
                <a:spcPts val="0"/>
              </a:spcBef>
              <a:spcAft>
                <a:spcPts val="0"/>
              </a:spcAft>
              <a:buNone/>
            </a:pPr>
            <a:endParaRPr sz="1700" b="1" dirty="0">
              <a:latin typeface="Source Sans Pro" panose="020B0503030403020204" pitchFamily="34" charset="0"/>
            </a:endParaRPr>
          </a:p>
          <a:p>
            <a:pPr marL="0" lvl="0" indent="0" algn="l" rtl="0">
              <a:spcBef>
                <a:spcPts val="0"/>
              </a:spcBef>
              <a:spcAft>
                <a:spcPts val="0"/>
              </a:spcAft>
              <a:buNone/>
            </a:pPr>
            <a:r>
              <a:rPr lang="id" sz="1700" b="1" dirty="0">
                <a:latin typeface="Source Sans Pro" panose="020B0503030403020204" pitchFamily="34" charset="0"/>
              </a:rPr>
              <a:t>Kegiatan Inti 1</a:t>
            </a:r>
            <a:endParaRPr sz="1700" b="1" dirty="0">
              <a:latin typeface="Source Sans Pro" panose="020B0503030403020204" pitchFamily="34" charset="0"/>
            </a:endParaRPr>
          </a:p>
          <a:p>
            <a:pPr marL="457200" lvl="0" indent="-336550" algn="l" rtl="0">
              <a:spcBef>
                <a:spcPts val="0"/>
              </a:spcBef>
              <a:spcAft>
                <a:spcPts val="0"/>
              </a:spcAft>
              <a:buSzPts val="1700"/>
              <a:buChar char="-"/>
            </a:pPr>
            <a:r>
              <a:rPr lang="id" sz="1700" b="1" dirty="0">
                <a:latin typeface="Source Sans Pro" panose="020B0503030403020204" pitchFamily="34" charset="0"/>
              </a:rPr>
              <a:t>Siswa diberi pemantapan tentang jenis paragraf ( dengan melihat video )</a:t>
            </a:r>
            <a:endParaRPr sz="1700" b="1" dirty="0">
              <a:latin typeface="Source Sans Pro" panose="020B0503030403020204" pitchFamily="34" charset="0"/>
            </a:endParaRPr>
          </a:p>
          <a:p>
            <a:pPr marL="457200" lvl="0" indent="-336550" algn="l" rtl="0">
              <a:spcBef>
                <a:spcPts val="0"/>
              </a:spcBef>
              <a:spcAft>
                <a:spcPts val="0"/>
              </a:spcAft>
              <a:buSzPts val="1700"/>
              <a:buChar char="-"/>
            </a:pPr>
            <a:r>
              <a:rPr lang="id" sz="1700" b="1" dirty="0">
                <a:latin typeface="Source Sans Pro" panose="020B0503030403020204" pitchFamily="34" charset="0"/>
              </a:rPr>
              <a:t>Siswa dipancing untuk mencari /menyimak  ide pokok dalam paragraf yang ditayangkan</a:t>
            </a:r>
            <a:endParaRPr sz="1700" b="1" dirty="0">
              <a:latin typeface="Source Sans Pro" panose="020B0503030403020204" pitchFamily="34" charset="0"/>
            </a:endParaRPr>
          </a:p>
          <a:p>
            <a:pPr marL="457200" lvl="0" indent="-336550" algn="l" rtl="0">
              <a:spcBef>
                <a:spcPts val="0"/>
              </a:spcBef>
              <a:spcAft>
                <a:spcPts val="0"/>
              </a:spcAft>
              <a:buSzPts val="1700"/>
              <a:buChar char="-"/>
            </a:pPr>
            <a:r>
              <a:rPr lang="id" sz="1700" b="1" dirty="0">
                <a:latin typeface="Source Sans Pro" panose="020B0503030403020204" pitchFamily="34" charset="0"/>
              </a:rPr>
              <a:t>Siswa diajak menyimak sebuah video tentang ide pokok dalam paragraf</a:t>
            </a:r>
            <a:endParaRPr sz="1700" b="1" dirty="0">
              <a:latin typeface="Source Sans Pro" panose="020B0503030403020204" pitchFamily="34" charset="0"/>
            </a:endParaRPr>
          </a:p>
          <a:p>
            <a:pPr marL="457200" lvl="0" indent="-336550" algn="l" rtl="0">
              <a:spcBef>
                <a:spcPts val="0"/>
              </a:spcBef>
              <a:spcAft>
                <a:spcPts val="0"/>
              </a:spcAft>
              <a:buSzPts val="1700"/>
              <a:buChar char="-"/>
            </a:pPr>
            <a:r>
              <a:rPr lang="id" sz="1700" b="1" dirty="0">
                <a:latin typeface="Source Sans Pro" panose="020B0503030403020204" pitchFamily="34" charset="0"/>
              </a:rPr>
              <a:t>Disiapkan sebuah video untuk disimak</a:t>
            </a:r>
            <a:endParaRPr sz="1700" b="1" dirty="0">
              <a:latin typeface="Source Sans Pro" panose="020B0503030403020204" pitchFamily="34" charset="0"/>
            </a:endParaRPr>
          </a:p>
          <a:p>
            <a:pPr marL="457200" lvl="0" indent="0" algn="l" rtl="0">
              <a:spcBef>
                <a:spcPts val="0"/>
              </a:spcBef>
              <a:spcAft>
                <a:spcPts val="0"/>
              </a:spcAft>
              <a:buNone/>
            </a:pPr>
            <a:endParaRPr sz="1700" b="1" dirty="0">
              <a:latin typeface="Source Sans Pro" panose="020B0503030403020204" pitchFamily="34" charset="0"/>
            </a:endParaRPr>
          </a:p>
          <a:p>
            <a:pPr marL="457200" lvl="0" indent="0" algn="l" rtl="0">
              <a:spcBef>
                <a:spcPts val="0"/>
              </a:spcBef>
              <a:spcAft>
                <a:spcPts val="0"/>
              </a:spcAft>
              <a:buNone/>
            </a:pPr>
            <a:endParaRPr sz="1700" b="1" dirty="0">
              <a:latin typeface="Source Sans Pro" panose="020B0503030403020204" pitchFamily="34" charset="0"/>
            </a:endParaRPr>
          </a:p>
        </p:txBody>
      </p:sp>
      <p:pic>
        <p:nvPicPr>
          <p:cNvPr id="259" name="Google Shape;259;p34" descr="Bahasa Indonesia | Menentukan IDE POKOK  Pada Sebuah Paragraf&#10;&#10;Cara menentukan Ide Pokok dalam sebuah Paragraf&#10; &#10;• Ide pokok sama dengan gagasan utama, gagasan pokok, dan pokok pikiran utama. &#10;• Ide pokok adalah ide/gagasan yang menjadi pokok pengembangan paragraf. &#10;• Dalam satu paragraf hanya ada satu ide pokok. &#10;• Ide pokok terdapat dalam kalimat utama. &#10;• Kalimat utama adalah kalimat yang berisi pokok pikiran utama atau ide pokok utama dan menjadi dasar untuk mengembangkan paragraf. &#10;• Di dalam sebuah paragraph terdapat kalimat utama dan kalimat penjelas. &#10;• Kalimat utama pada sebuah paragraf terletak di 3 posisi. &#10;1. Di awal paragraph, disebut dengan paragraph deduktif &#10;2. Di akhir paragraph, disebut dengan paragraph induktif &#10;3. Di awal dan akhir paragraph, disebut dengan paragraph campuran &#10;• Selain kalimat utama, di dalam paragraph terdapat kalimat penjelas.  &#10;• Kalimat penjelas adalah kalimat-kalimat yang isinya merupakan penjelasan, uraian, atau berupa rincian-rincian detail tentang kalimat utama suatu paragraf. Kalimat penjelas adalah kalimat-kalimat yang bersifat khusus dan berfungsi untuk mengembangkan gagasan utama pada sebuah paragraf. &#10;• Kembali ke ide pokok, &#10;• Ide pokok terletak di kalimat utama. &#10;• Ide pokok bisa sama persis dengan kalimat utama dan bisa juga tidak sama persis tetapi diubah susunan katanya.&#10; &#10;Menentukan ide pokok dalam sebuah paragraf&#10; &#10;Contoh 1 &#10;Reptilia adalah segala jenis hewan yang berjalan melata atau merayap. Contohnya adalah ular, kadal, buaya, dan penyu. Mereka bertulang keras dan memiliki sisik pada kulit. Umumnya mereka bertelur di darat, walaupun ada juga reptilia yang melahirkan anak. Reptilia adalah hewan berdarah dingin. Suhu tubuhnya menyesuaikan suhu udara luar. Namun hal ini tidak berarti hewan reptilia suka daerah dingin. Reptilia tidak tahan hawa dingin. Tidak ada reptilia yang tinggal di daerah kutub.&#10; &#10;Kalimat utamanya ada di awal paragraph, yaitu : Reptilia adalah segala jenis hewan yang berjalan melata atau merayap.&#10; &#10;Ide pokoknya adalah Reptilia. &#10;Mengapa demikian ? &#10;Karena Kalimat Penjelas hanya membahas tentang reptilian dan tidak membahas tentang kata “melata atau merayap” yang ada pada kalimat utama. Jadi ide pokoknya adalah Reptilia.  &#10; &#10;Contoh 2 &#10;Indonesia memiliki kekayaan alam yang sangat melimpah. Kekayaan alam tersebut terdiri dari kekayaan alam yang bersumber dari darat, laut, dan dari dalam perut bumi. Kekayaan alam yang bersumber dari darat misalanya hasil hutan. Sedangkan kekayaan alam yang bersumber dari laut misalnya ikan, rumput laut, dan mutiara. Sementara, kekayaan alam yang bersumber dari dalam perut bumi misalnya minyak, batu bara, emas, timah, nikel dan sebagainya.&#10; &#10;Kalimat utamanya adalah Indonesia memiliki kekayaan alam yang sangat melimpah.&#10; &#10;Ide pokoknya adalah Indonesia memiliki kekayaan alam yang sangat melimpah. Atau bisa juga Kekayaan alam Indonesia sangat melimpah &#10; &#10;Contoh 3 &#10;Bencana banjir lumpur akibat jebolnya tanggul Situ Gintung di Tangerang Selatan menimbulkan berbagai macam penyakit. Beberapa penyakit yang akan timbul sesudah bencana adalah diare, tifus, leptospirosis dan demam berdarah. Masalah kesehatan pada korban dan masyarkat di sekitar lokasi lokasi bencana harus segera diantisipasi. Beberapa penyakit itu muncul karena lingkungan kotor dan sumber air bersih yang tercemar lumpur.&#10; &#10;Kalimat utamanya adalah Bencana banjir lumpur akibat jebolnya tanggul Situ Gintung di Tangerang Selatan menimbulkan berbagai macam penyakit.&#10; &#10;Ide pokoknya adalah Bencana banjir lumpur menimbulkan berbagai macam penyakit.&#10; &#10;Kesimpulan &#10;Dalam sebuah paragraph terdapat satu ide pokok. Ide pokok terdapat pada kalimat utama. Ide pokok tidak harus sama persis dengan kalimat utama. &#10;&#10;#IdePokok #GagasanUtama #PokokPikiran #BahasaIndonesia" title="Bahasa Indonesia | Menentukan IDE POKOK  Pada Sebuah Paragraf">
            <a:hlinkClick r:id="rId3"/>
          </p:cNvPr>
          <p:cNvPicPr preferRelativeResize="0"/>
          <p:nvPr/>
        </p:nvPicPr>
        <p:blipFill>
          <a:blip r:embed="rId4">
            <a:alphaModFix/>
          </a:blip>
          <a:stretch>
            <a:fillRect/>
          </a:stretch>
        </p:blipFill>
        <p:spPr>
          <a:xfrm>
            <a:off x="97100" y="2809250"/>
            <a:ext cx="3091625" cy="1750000"/>
          </a:xfrm>
          <a:prstGeom prst="rect">
            <a:avLst/>
          </a:prstGeom>
          <a:noFill/>
          <a:ln>
            <a:noFill/>
          </a:ln>
        </p:spPr>
      </p:pic>
      <p:sp>
        <p:nvSpPr>
          <p:cNvPr id="260" name="Google Shape;260;p34">
            <a:hlinkClick r:id="rId5"/>
          </p:cNvPr>
          <p:cNvSpPr txBox="1"/>
          <p:nvPr/>
        </p:nvSpPr>
        <p:spPr>
          <a:xfrm>
            <a:off x="5148900" y="20624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61" name="Google Shape;261;p34">
            <a:hlinkClick r:id="rId5"/>
          </p:cNvPr>
          <p:cNvSpPr txBox="1"/>
          <p:nvPr/>
        </p:nvSpPr>
        <p:spPr>
          <a:xfrm>
            <a:off x="5229200" y="1764700"/>
            <a:ext cx="3000000" cy="615600"/>
          </a:xfrm>
          <a:prstGeom prst="rect">
            <a:avLst/>
          </a:prstGeom>
          <a:solidFill>
            <a:srgbClr val="FF0000"/>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https://online.anyflip.com/gchmi/nduh/mobile/index.html</a:t>
            </a:r>
            <a:endParaRPr dirty="0">
              <a:latin typeface="Source Sans Pro" panose="020B0503030403020204" pitchFamily="34" charset="0"/>
            </a:endParaRPr>
          </a:p>
        </p:txBody>
      </p:sp>
      <p:sp>
        <p:nvSpPr>
          <p:cNvPr id="262" name="Google Shape;262;p34"/>
          <p:cNvSpPr/>
          <p:nvPr/>
        </p:nvSpPr>
        <p:spPr>
          <a:xfrm>
            <a:off x="5624925" y="168525"/>
            <a:ext cx="3187500" cy="923100"/>
          </a:xfrm>
          <a:prstGeom prst="wedgeRectCallout">
            <a:avLst>
              <a:gd name="adj1" fmla="val -6109"/>
              <a:gd name="adj2" fmla="val 1218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Klik untuk melihat aplikasi Anyflip dengan pokok bahasan ide pokok paragraf </a:t>
            </a:r>
            <a:endParaRPr dirty="0">
              <a:latin typeface="Source Sans Pro" panose="020B0503030403020204" pitchFamily="34" charset="0"/>
            </a:endParaRPr>
          </a:p>
        </p:txBody>
      </p:sp>
      <p:sp>
        <p:nvSpPr>
          <p:cNvPr id="263" name="Google Shape;263;p34"/>
          <p:cNvSpPr txBox="1"/>
          <p:nvPr/>
        </p:nvSpPr>
        <p:spPr>
          <a:xfrm>
            <a:off x="1911900" y="3340725"/>
            <a:ext cx="93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264" name="Google Shape;264;p34"/>
          <p:cNvSpPr/>
          <p:nvPr/>
        </p:nvSpPr>
        <p:spPr>
          <a:xfrm>
            <a:off x="3377402" y="3340725"/>
            <a:ext cx="5725800" cy="1749900"/>
          </a:xfrm>
          <a:prstGeom prst="round2DiagRect">
            <a:avLst>
              <a:gd name="adj1" fmla="val 16667"/>
              <a:gd name="adj2" fmla="val 0"/>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600" b="1" u="sng" dirty="0">
                <a:solidFill>
                  <a:srgbClr val="FF0000"/>
                </a:solidFill>
                <a:latin typeface="Source Sans Pro" panose="020B0503030403020204" pitchFamily="34" charset="0"/>
              </a:rPr>
              <a:t>Catatan untuk Guru</a:t>
            </a:r>
            <a:endParaRPr sz="1600" b="1" u="sng" dirty="0">
              <a:solidFill>
                <a:srgbClr val="FF0000"/>
              </a:solidFill>
              <a:latin typeface="Source Sans Pro" panose="020B0503030403020204" pitchFamily="34" charset="0"/>
            </a:endParaRPr>
          </a:p>
          <a:p>
            <a:pPr marL="457200" lvl="0" indent="-330200" algn="l" rtl="0">
              <a:spcBef>
                <a:spcPts val="0"/>
              </a:spcBef>
              <a:spcAft>
                <a:spcPts val="0"/>
              </a:spcAft>
              <a:buSzPts val="1600"/>
              <a:buAutoNum type="arabicPeriod"/>
            </a:pPr>
            <a:r>
              <a:rPr lang="id" sz="1600" dirty="0">
                <a:latin typeface="Source Sans Pro" panose="020B0503030403020204" pitchFamily="34" charset="0"/>
              </a:rPr>
              <a:t>Kegiatan pembelajaran ini bisa secara tatap muka maupun online </a:t>
            </a:r>
            <a:endParaRPr sz="1600" dirty="0">
              <a:latin typeface="Source Sans Pro" panose="020B0503030403020204" pitchFamily="34" charset="0"/>
            </a:endParaRPr>
          </a:p>
          <a:p>
            <a:pPr marL="457200" lvl="0" indent="-330200" algn="l" rtl="0">
              <a:spcBef>
                <a:spcPts val="0"/>
              </a:spcBef>
              <a:spcAft>
                <a:spcPts val="0"/>
              </a:spcAft>
              <a:buSzPts val="1600"/>
              <a:buAutoNum type="arabicPeriod"/>
            </a:pPr>
            <a:r>
              <a:rPr lang="id" sz="1600" dirty="0">
                <a:latin typeface="Source Sans Pro" panose="020B0503030403020204" pitchFamily="34" charset="0"/>
              </a:rPr>
              <a:t>Pelaksanaan online bisa melalui grup whatsapp, google drive, google classroom dan lain sebagainya.</a:t>
            </a:r>
            <a:endParaRPr sz="1600" dirty="0">
              <a:latin typeface="Source Sans Pro" panose="020B0503030403020204" pitchFamily="34" charset="0"/>
            </a:endParaRPr>
          </a:p>
          <a:p>
            <a:pPr marL="457200" lvl="0" indent="-330200" algn="l" rtl="0">
              <a:spcBef>
                <a:spcPts val="0"/>
              </a:spcBef>
              <a:spcAft>
                <a:spcPts val="0"/>
              </a:spcAft>
              <a:buSzPts val="1600"/>
              <a:buAutoNum type="arabicPeriod"/>
            </a:pPr>
            <a:r>
              <a:rPr lang="id" sz="1600" dirty="0">
                <a:latin typeface="Source Sans Pro" panose="020B0503030403020204" pitchFamily="34" charset="0"/>
              </a:rPr>
              <a:t>Sesuaikan dengan lingkungan setempat</a:t>
            </a:r>
            <a:endParaRPr sz="1600"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1000"/>
                                        <p:tgtEl>
                                          <p:spTgt spid="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268"/>
        <p:cNvGrpSpPr/>
        <p:nvPr/>
      </p:nvGrpSpPr>
      <p:grpSpPr>
        <a:xfrm>
          <a:off x="0" y="0"/>
          <a:ext cx="0" cy="0"/>
          <a:chOff x="0" y="0"/>
          <a:chExt cx="0" cy="0"/>
        </a:xfrm>
      </p:grpSpPr>
      <p:sp>
        <p:nvSpPr>
          <p:cNvPr id="269" name="Google Shape;269;p35"/>
          <p:cNvSpPr txBox="1"/>
          <p:nvPr/>
        </p:nvSpPr>
        <p:spPr>
          <a:xfrm>
            <a:off x="489150" y="404400"/>
            <a:ext cx="7703100" cy="70785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700" b="1" dirty="0">
                <a:latin typeface="Source Sans Pro" panose="020B0503030403020204" pitchFamily="34" charset="0"/>
              </a:rPr>
              <a:t>Setelah menyimak video tentang ide pokok guru memberikan LKS untuk masing - masing siswa untuk dikerjakan sesuai apa yang dilihat dan didengar</a:t>
            </a:r>
            <a:endParaRPr sz="1700" b="1" dirty="0">
              <a:latin typeface="Source Sans Pro" panose="020B0503030403020204" pitchFamily="34" charset="0"/>
            </a:endParaRPr>
          </a:p>
        </p:txBody>
      </p:sp>
      <p:sp>
        <p:nvSpPr>
          <p:cNvPr id="270" name="Google Shape;270;p35"/>
          <p:cNvSpPr/>
          <p:nvPr/>
        </p:nvSpPr>
        <p:spPr>
          <a:xfrm>
            <a:off x="1207950" y="1284150"/>
            <a:ext cx="6265500" cy="3123900"/>
          </a:xfrm>
          <a:prstGeom prst="rect">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graphicFrame>
        <p:nvGraphicFramePr>
          <p:cNvPr id="271" name="Google Shape;271;p35"/>
          <p:cNvGraphicFramePr/>
          <p:nvPr/>
        </p:nvGraphicFramePr>
        <p:xfrm>
          <a:off x="1436500" y="2253750"/>
          <a:ext cx="6036950" cy="1828710"/>
        </p:xfrm>
        <a:graphic>
          <a:graphicData uri="http://schemas.openxmlformats.org/drawingml/2006/table">
            <a:tbl>
              <a:tblPr>
                <a:noFill/>
                <a:tableStyleId>{74364C3A-808C-48A9-A415-0FCB06E5535E}</a:tableStyleId>
              </a:tblPr>
              <a:tblGrid>
                <a:gridCol w="533800">
                  <a:extLst>
                    <a:ext uri="{9D8B030D-6E8A-4147-A177-3AD203B41FA5}">
                      <a16:colId xmlns:a16="http://schemas.microsoft.com/office/drawing/2014/main" val="20000"/>
                    </a:ext>
                  </a:extLst>
                </a:gridCol>
                <a:gridCol w="2141700">
                  <a:extLst>
                    <a:ext uri="{9D8B030D-6E8A-4147-A177-3AD203B41FA5}">
                      <a16:colId xmlns:a16="http://schemas.microsoft.com/office/drawing/2014/main" val="20001"/>
                    </a:ext>
                  </a:extLst>
                </a:gridCol>
                <a:gridCol w="1680725">
                  <a:extLst>
                    <a:ext uri="{9D8B030D-6E8A-4147-A177-3AD203B41FA5}">
                      <a16:colId xmlns:a16="http://schemas.microsoft.com/office/drawing/2014/main" val="20002"/>
                    </a:ext>
                  </a:extLst>
                </a:gridCol>
                <a:gridCol w="1680725">
                  <a:extLst>
                    <a:ext uri="{9D8B030D-6E8A-4147-A177-3AD203B41FA5}">
                      <a16:colId xmlns:a16="http://schemas.microsoft.com/office/drawing/2014/main" val="20003"/>
                    </a:ext>
                  </a:extLst>
                </a:gridCol>
              </a:tblGrid>
              <a:tr h="609575">
                <a:tc>
                  <a:txBody>
                    <a:bodyPr/>
                    <a:lstStyle/>
                    <a:p>
                      <a:pPr marL="0" lvl="0" indent="0" algn="l" rtl="0">
                        <a:spcBef>
                          <a:spcPts val="0"/>
                        </a:spcBef>
                        <a:spcAft>
                          <a:spcPts val="0"/>
                        </a:spcAft>
                        <a:buNone/>
                      </a:pPr>
                      <a:r>
                        <a:rPr lang="id" dirty="0">
                          <a:latin typeface="Source Sans Pro" panose="020B0503030403020204" pitchFamily="34" charset="0"/>
                        </a:rPr>
                        <a:t>No</a:t>
                      </a:r>
                      <a:endParaRPr dirty="0"/>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id" dirty="0">
                          <a:latin typeface="Source Sans Pro" panose="020B0503030403020204" pitchFamily="34" charset="0"/>
                        </a:rPr>
                        <a:t>Tulislah contoh paragraf yang ditayangkan dalam video!</a:t>
                      </a:r>
                      <a:endParaRPr dirty="0"/>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id" dirty="0">
                          <a:latin typeface="Source Sans Pro" panose="020B0503030403020204" pitchFamily="34" charset="0"/>
                        </a:rPr>
                        <a:t>Tulislah ide pokok paragraf yang ditayangkan dalam video tersebut!</a:t>
                      </a:r>
                      <a:endParaRPr dirty="0"/>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id" dirty="0">
                          <a:latin typeface="Source Sans Pro" panose="020B0503030403020204" pitchFamily="34" charset="0"/>
                        </a:rPr>
                        <a:t>Buatlah kesimpulan dari video yang telah kamu lihat!</a:t>
                      </a:r>
                      <a:endParaRPr dirty="0"/>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endParaRPr dirty="0">
                        <a:latin typeface="Source Sans Pro" panose="020B0503030403020204" pitchFamily="34" charset="0"/>
                      </a:endParaRPr>
                    </a:p>
                  </a:txBody>
                  <a:tcPr marL="91425" marR="91425" marT="91425" marB="91425">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72" name="Google Shape;272;p35"/>
          <p:cNvSpPr/>
          <p:nvPr/>
        </p:nvSpPr>
        <p:spPr>
          <a:xfrm>
            <a:off x="1436500" y="1374000"/>
            <a:ext cx="1860000" cy="7899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Nama:..............</a:t>
            </a:r>
            <a:endParaRPr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No.Urut:...............</a:t>
            </a:r>
            <a:endParaRPr dirty="0">
              <a:latin typeface="Source Sans Pro" panose="020B0503030403020204" pitchFamily="34" charset="0"/>
            </a:endParaRPr>
          </a:p>
        </p:txBody>
      </p:sp>
      <p:pic>
        <p:nvPicPr>
          <p:cNvPr id="273" name="Google Shape;273;p35"/>
          <p:cNvPicPr preferRelativeResize="0"/>
          <p:nvPr/>
        </p:nvPicPr>
        <p:blipFill>
          <a:blip r:embed="rId3">
            <a:alphaModFix/>
          </a:blip>
          <a:stretch>
            <a:fillRect/>
          </a:stretch>
        </p:blipFill>
        <p:spPr>
          <a:xfrm flipH="1">
            <a:off x="5031102" y="1284150"/>
            <a:ext cx="1744249" cy="9696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277"/>
        <p:cNvGrpSpPr/>
        <p:nvPr/>
      </p:nvGrpSpPr>
      <p:grpSpPr>
        <a:xfrm>
          <a:off x="0" y="0"/>
          <a:ext cx="0" cy="0"/>
          <a:chOff x="0" y="0"/>
          <a:chExt cx="0" cy="0"/>
        </a:xfrm>
      </p:grpSpPr>
      <p:sp>
        <p:nvSpPr>
          <p:cNvPr id="278" name="Google Shape;278;p36"/>
          <p:cNvSpPr txBox="1"/>
          <p:nvPr/>
        </p:nvSpPr>
        <p:spPr>
          <a:xfrm>
            <a:off x="69375" y="322025"/>
            <a:ext cx="4388700" cy="492600"/>
          </a:xfrm>
          <a:prstGeom prst="rect">
            <a:avLst/>
          </a:prstGeom>
          <a:solidFill>
            <a:srgbClr val="FF9900"/>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id" sz="2000" b="1" dirty="0">
                <a:latin typeface="Source Sans Pro" panose="020B0503030403020204" pitchFamily="34" charset="0"/>
              </a:rPr>
              <a:t>Kartu kalimat sebagai jawaban</a:t>
            </a:r>
            <a:endParaRPr sz="2000" b="1" dirty="0">
              <a:latin typeface="Source Sans Pro" panose="020B0503030403020204" pitchFamily="34" charset="0"/>
            </a:endParaRPr>
          </a:p>
        </p:txBody>
      </p:sp>
      <p:sp>
        <p:nvSpPr>
          <p:cNvPr id="279" name="Google Shape;279;p36"/>
          <p:cNvSpPr txBox="1"/>
          <p:nvPr/>
        </p:nvSpPr>
        <p:spPr>
          <a:xfrm>
            <a:off x="69375" y="814625"/>
            <a:ext cx="4388700" cy="1235693"/>
          </a:xfrm>
          <a:prstGeom prst="rect">
            <a:avLst/>
          </a:prstGeom>
          <a:solidFill>
            <a:srgbClr val="FF9900"/>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id" sz="2100" b="1" i="1" dirty="0">
                <a:solidFill>
                  <a:schemeClr val="dk1"/>
                </a:solidFill>
                <a:latin typeface="Source Sans Pro" panose="020B0503030403020204" pitchFamily="34" charset="0"/>
              </a:rPr>
              <a:t>Bencana banjir menimbulkan berbagai penyakit</a:t>
            </a:r>
            <a:endParaRPr sz="2100" b="1" i="1" dirty="0">
              <a:solidFill>
                <a:schemeClr val="dk1"/>
              </a:solidFill>
              <a:latin typeface="Source Sans Pro" panose="020B0503030403020204" pitchFamily="34" charset="0"/>
            </a:endParaRPr>
          </a:p>
        </p:txBody>
      </p:sp>
      <p:sp>
        <p:nvSpPr>
          <p:cNvPr id="280" name="Google Shape;280;p36"/>
          <p:cNvSpPr txBox="1"/>
          <p:nvPr/>
        </p:nvSpPr>
        <p:spPr>
          <a:xfrm>
            <a:off x="69375" y="1694225"/>
            <a:ext cx="4388700" cy="507900"/>
          </a:xfrm>
          <a:prstGeom prst="rect">
            <a:avLst/>
          </a:prstGeom>
          <a:solidFill>
            <a:srgbClr val="00FFFF"/>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id" sz="2100" b="1" dirty="0">
                <a:solidFill>
                  <a:schemeClr val="dk1"/>
                </a:solidFill>
                <a:latin typeface="Source Sans Pro" panose="020B0503030403020204" pitchFamily="34" charset="0"/>
              </a:rPr>
              <a:t>Kartu paragraf</a:t>
            </a:r>
            <a:endParaRPr sz="2300" b="1" dirty="0">
              <a:latin typeface="Source Sans Pro" panose="020B0503030403020204" pitchFamily="34" charset="0"/>
            </a:endParaRPr>
          </a:p>
        </p:txBody>
      </p:sp>
      <p:sp>
        <p:nvSpPr>
          <p:cNvPr id="281" name="Google Shape;281;p36"/>
          <p:cNvSpPr txBox="1"/>
          <p:nvPr/>
        </p:nvSpPr>
        <p:spPr>
          <a:xfrm>
            <a:off x="69375" y="2202125"/>
            <a:ext cx="4388700" cy="3146985"/>
          </a:xfrm>
          <a:prstGeom prst="rect">
            <a:avLst/>
          </a:prstGeom>
          <a:solidFill>
            <a:srgbClr val="00FFFF"/>
          </a:solid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d" sz="1500" b="1" i="1" dirty="0">
                <a:solidFill>
                  <a:schemeClr val="dk1"/>
                </a:solidFill>
                <a:latin typeface="Source Sans Pro" panose="020B0503030403020204" pitchFamily="34" charset="0"/>
              </a:rPr>
              <a:t>Bencana banjir lumpur akibat jebolnya tanggul Situ Gintung di Tangerang Selatan menimbulkan berbagai macam penyakit. Beberapa penyakit yang akan timbul sesudah bencana adalah diare, tifus, leptospirosis dan demam berdarah. Masalah kesehatan pada korban dan masyarakat di sekitar lokasi lokasi bencana harus segera diantisipasi. Beberapa penyakit itu muncul karena lingkungan kotor dan sumber air bersih yang tercemar lumpur.</a:t>
            </a:r>
            <a:endParaRPr sz="1500" b="1" i="1" dirty="0">
              <a:solidFill>
                <a:schemeClr val="dk1"/>
              </a:solidFill>
              <a:latin typeface="Source Sans Pro" panose="020B0503030403020204" pitchFamily="34" charset="0"/>
            </a:endParaRPr>
          </a:p>
        </p:txBody>
      </p:sp>
      <p:sp>
        <p:nvSpPr>
          <p:cNvPr id="282" name="Google Shape;282;p36"/>
          <p:cNvSpPr txBox="1"/>
          <p:nvPr/>
        </p:nvSpPr>
        <p:spPr>
          <a:xfrm>
            <a:off x="4727650" y="0"/>
            <a:ext cx="4388700" cy="4710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700" b="1" u="sng" dirty="0">
                <a:latin typeface="Source Sans Pro" panose="020B0503030403020204" pitchFamily="34" charset="0"/>
              </a:rPr>
              <a:t>Kegiatan Inti 2 Bermain Berpasangan</a:t>
            </a:r>
            <a:endParaRPr sz="1700" b="1" u="sng" dirty="0">
              <a:latin typeface="Source Sans Pro" panose="020B0503030403020204" pitchFamily="34" charset="0"/>
            </a:endParaRPr>
          </a:p>
          <a:p>
            <a:pPr marL="0" lvl="0" indent="0" algn="l" rtl="0">
              <a:spcBef>
                <a:spcPts val="0"/>
              </a:spcBef>
              <a:spcAft>
                <a:spcPts val="0"/>
              </a:spcAft>
              <a:buNone/>
            </a:pPr>
            <a:endParaRPr sz="1700" b="1" dirty="0">
              <a:latin typeface="Source Sans Pro" panose="020B0503030403020204" pitchFamily="34" charset="0"/>
            </a:endParaRPr>
          </a:p>
          <a:p>
            <a:pPr marL="457200" lvl="0" indent="-355600" algn="l" rtl="0">
              <a:spcBef>
                <a:spcPts val="0"/>
              </a:spcBef>
              <a:spcAft>
                <a:spcPts val="0"/>
              </a:spcAft>
              <a:buSzPts val="2000"/>
              <a:buAutoNum type="arabicPeriod"/>
            </a:pPr>
            <a:r>
              <a:rPr lang="id" sz="2000" dirty="0">
                <a:latin typeface="Source Sans Pro" panose="020B0503030403020204" pitchFamily="34" charset="0"/>
              </a:rPr>
              <a:t>Dua siswa melakukan permainan gunting batu untuk menentukan siapa yang menang dan yang kalah sebagai penentu untuk mencari pengumpan pertanyaan dan penjawab pertanyaan </a:t>
            </a:r>
            <a:endParaRPr sz="2000" dirty="0">
              <a:latin typeface="Source Sans Pro" panose="020B0503030403020204" pitchFamily="34" charset="0"/>
            </a:endParaRPr>
          </a:p>
          <a:p>
            <a:pPr marL="457200" lvl="0" indent="-355600" algn="l" rtl="0">
              <a:spcBef>
                <a:spcPts val="0"/>
              </a:spcBef>
              <a:spcAft>
                <a:spcPts val="0"/>
              </a:spcAft>
              <a:buSzPts val="2000"/>
              <a:buAutoNum type="arabicPeriod"/>
            </a:pPr>
            <a:r>
              <a:rPr lang="id" sz="2000" dirty="0">
                <a:latin typeface="Source Sans Pro" panose="020B0503030403020204" pitchFamily="34" charset="0"/>
              </a:rPr>
              <a:t>Pengumpan membacakan kartu paragraf setelah selesai membaca pengumpan memberi pertanyaan kepada penjawab yang mana jawaban telah dipasang di kepala bagian depan</a:t>
            </a:r>
            <a:endParaRPr sz="2000" dirty="0">
              <a:latin typeface="Source Sans Pro" panose="020B0503030403020204" pitchFamily="34" charset="0"/>
            </a:endParaRPr>
          </a:p>
          <a:p>
            <a:pPr marL="457200" lvl="0" indent="-355600" algn="l" rtl="0">
              <a:spcBef>
                <a:spcPts val="0"/>
              </a:spcBef>
              <a:spcAft>
                <a:spcPts val="0"/>
              </a:spcAft>
              <a:buSzPts val="2000"/>
              <a:buAutoNum type="arabicPeriod"/>
            </a:pPr>
            <a:r>
              <a:rPr lang="id" sz="2000" dirty="0">
                <a:latin typeface="Source Sans Pro" panose="020B0503030403020204" pitchFamily="34" charset="0"/>
              </a:rPr>
              <a:t>Lihat contoh permainan berikut:</a:t>
            </a:r>
            <a:endParaRPr sz="2000" dirty="0">
              <a:latin typeface="Source Sans Pro" panose="020B0503030403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286"/>
        <p:cNvGrpSpPr/>
        <p:nvPr/>
      </p:nvGrpSpPr>
      <p:grpSpPr>
        <a:xfrm>
          <a:off x="0" y="0"/>
          <a:ext cx="0" cy="0"/>
          <a:chOff x="0" y="0"/>
          <a:chExt cx="0" cy="0"/>
        </a:xfrm>
      </p:grpSpPr>
      <p:pic>
        <p:nvPicPr>
          <p:cNvPr id="287" name="Google Shape;287;p37"/>
          <p:cNvPicPr preferRelativeResize="0"/>
          <p:nvPr/>
        </p:nvPicPr>
        <p:blipFill>
          <a:blip r:embed="rId3">
            <a:alphaModFix/>
          </a:blip>
          <a:stretch>
            <a:fillRect/>
          </a:stretch>
        </p:blipFill>
        <p:spPr>
          <a:xfrm>
            <a:off x="6864900" y="1795650"/>
            <a:ext cx="1663650" cy="3193375"/>
          </a:xfrm>
          <a:prstGeom prst="rect">
            <a:avLst/>
          </a:prstGeom>
          <a:noFill/>
          <a:ln>
            <a:noFill/>
          </a:ln>
        </p:spPr>
      </p:pic>
      <p:pic>
        <p:nvPicPr>
          <p:cNvPr id="288" name="Google Shape;288;p37"/>
          <p:cNvPicPr preferRelativeResize="0"/>
          <p:nvPr/>
        </p:nvPicPr>
        <p:blipFill>
          <a:blip r:embed="rId4">
            <a:alphaModFix/>
          </a:blip>
          <a:stretch>
            <a:fillRect/>
          </a:stretch>
        </p:blipFill>
        <p:spPr>
          <a:xfrm>
            <a:off x="703650" y="1886075"/>
            <a:ext cx="1944400" cy="3128725"/>
          </a:xfrm>
          <a:prstGeom prst="rect">
            <a:avLst/>
          </a:prstGeom>
          <a:noFill/>
          <a:ln>
            <a:noFill/>
          </a:ln>
        </p:spPr>
      </p:pic>
      <p:sp>
        <p:nvSpPr>
          <p:cNvPr id="289" name="Google Shape;289;p37"/>
          <p:cNvSpPr txBox="1"/>
          <p:nvPr/>
        </p:nvSpPr>
        <p:spPr>
          <a:xfrm>
            <a:off x="776425" y="0"/>
            <a:ext cx="82629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900" b="1" dirty="0">
                <a:latin typeface="Source Sans Pro" panose="020B0503030403020204" pitchFamily="34" charset="0"/>
              </a:rPr>
              <a:t>Siswa diajak bermain dengan kartu paragraf dan kartu kalimat </a:t>
            </a:r>
            <a:endParaRPr sz="1900" b="1" dirty="0">
              <a:latin typeface="Source Sans Pro" panose="020B0503030403020204" pitchFamily="34" charset="0"/>
            </a:endParaRPr>
          </a:p>
        </p:txBody>
      </p:sp>
      <p:sp>
        <p:nvSpPr>
          <p:cNvPr id="290" name="Google Shape;290;p37"/>
          <p:cNvSpPr/>
          <p:nvPr/>
        </p:nvSpPr>
        <p:spPr>
          <a:xfrm>
            <a:off x="1814550" y="3684000"/>
            <a:ext cx="2233800" cy="1330800"/>
          </a:xfrm>
          <a:prstGeom prst="rect">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Pengumpan  anak ke-1 membacakan kartu paragraf dan memberikan soal kepada penjawab</a:t>
            </a:r>
            <a:endParaRPr dirty="0">
              <a:latin typeface="Source Sans Pro" panose="020B0503030403020204" pitchFamily="34" charset="0"/>
            </a:endParaRPr>
          </a:p>
        </p:txBody>
      </p:sp>
      <p:sp>
        <p:nvSpPr>
          <p:cNvPr id="291" name="Google Shape;291;p37"/>
          <p:cNvSpPr/>
          <p:nvPr/>
        </p:nvSpPr>
        <p:spPr>
          <a:xfrm>
            <a:off x="5437775" y="3684000"/>
            <a:ext cx="2800500" cy="1330800"/>
          </a:xfrm>
          <a:prstGeom prst="roundRect">
            <a:avLst>
              <a:gd name="adj" fmla="val 16667"/>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Penjawab anak ke-2 menjawab pertanyaan pengumpan tentang ide pokok dalam paragraf yang dibacakan sampai benar </a:t>
            </a:r>
            <a:endParaRPr dirty="0">
              <a:latin typeface="Source Sans Pro" panose="020B0503030403020204" pitchFamily="34" charset="0"/>
            </a:endParaRPr>
          </a:p>
        </p:txBody>
      </p:sp>
      <p:sp>
        <p:nvSpPr>
          <p:cNvPr id="292" name="Google Shape;292;p37"/>
          <p:cNvSpPr/>
          <p:nvPr/>
        </p:nvSpPr>
        <p:spPr>
          <a:xfrm>
            <a:off x="998250" y="333225"/>
            <a:ext cx="3715500" cy="1150800"/>
          </a:xfrm>
          <a:prstGeom prst="cloudCallout">
            <a:avLst>
              <a:gd name="adj1" fmla="val -19403"/>
              <a:gd name="adj2" fmla="val 137945"/>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solidFill>
                  <a:schemeClr val="dk1"/>
                </a:solidFill>
                <a:latin typeface="Source Sans Pro" panose="020B0503030403020204" pitchFamily="34" charset="0"/>
              </a:rPr>
              <a:t>Pertanyaan </a:t>
            </a:r>
            <a:endParaRPr dirty="0">
              <a:solidFill>
                <a:schemeClr val="dk1"/>
              </a:solidFill>
              <a:latin typeface="Source Sans Pro" panose="020B0503030403020204" pitchFamily="34" charset="0"/>
            </a:endParaRPr>
          </a:p>
          <a:p>
            <a:pPr marL="0" lvl="0" indent="0" algn="l" rtl="0">
              <a:spcBef>
                <a:spcPts val="0"/>
              </a:spcBef>
              <a:spcAft>
                <a:spcPts val="0"/>
              </a:spcAft>
              <a:buNone/>
            </a:pPr>
            <a:r>
              <a:rPr lang="id" dirty="0">
                <a:solidFill>
                  <a:schemeClr val="dk1"/>
                </a:solidFill>
                <a:latin typeface="Source Sans Pro" panose="020B0503030403020204" pitchFamily="34" charset="0"/>
              </a:rPr>
              <a:t>Apakah ide pokok dalam paragraf yang sudah saya bacakan  tadi?</a:t>
            </a:r>
            <a:endParaRPr dirty="0">
              <a:solidFill>
                <a:schemeClr val="dk1"/>
              </a:solidFill>
              <a:latin typeface="Source Sans Pro" panose="020B0503030403020204" pitchFamily="34" charset="0"/>
            </a:endParaRPr>
          </a:p>
        </p:txBody>
      </p:sp>
      <p:sp>
        <p:nvSpPr>
          <p:cNvPr id="293" name="Google Shape;293;p37"/>
          <p:cNvSpPr/>
          <p:nvPr/>
        </p:nvSpPr>
        <p:spPr>
          <a:xfrm>
            <a:off x="5898975" y="560925"/>
            <a:ext cx="1944300" cy="1150800"/>
          </a:xfrm>
          <a:prstGeom prst="cloudCallout">
            <a:avLst>
              <a:gd name="adj1" fmla="val 33081"/>
              <a:gd name="adj2" fmla="val 9682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pic>
        <p:nvPicPr>
          <p:cNvPr id="294" name="Google Shape;294;p37"/>
          <p:cNvPicPr preferRelativeResize="0"/>
          <p:nvPr/>
        </p:nvPicPr>
        <p:blipFill>
          <a:blip r:embed="rId5">
            <a:alphaModFix/>
          </a:blip>
          <a:stretch>
            <a:fillRect/>
          </a:stretch>
        </p:blipFill>
        <p:spPr>
          <a:xfrm>
            <a:off x="6233850" y="793825"/>
            <a:ext cx="1208349" cy="418250"/>
          </a:xfrm>
          <a:prstGeom prst="rect">
            <a:avLst/>
          </a:prstGeom>
          <a:noFill/>
          <a:ln>
            <a:noFill/>
          </a:ln>
        </p:spPr>
      </p:pic>
      <p:sp>
        <p:nvSpPr>
          <p:cNvPr id="295" name="Google Shape;295;p37"/>
          <p:cNvSpPr/>
          <p:nvPr/>
        </p:nvSpPr>
        <p:spPr>
          <a:xfrm>
            <a:off x="3134975" y="1484025"/>
            <a:ext cx="2937000" cy="1384500"/>
          </a:xfrm>
          <a:prstGeom prst="rect">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u="sng" dirty="0">
                <a:latin typeface="Source Sans Pro" panose="020B0503030403020204" pitchFamily="34" charset="0"/>
              </a:rPr>
              <a:t>Catatan untuk Guru</a:t>
            </a:r>
            <a:endParaRPr b="1" u="sng"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Jika siswa menjawab dengan benar artinya siswa telah menguasai materi dengan benar, dan permainan dilakukan dengan bergantian </a:t>
            </a:r>
            <a:endParaRPr dirty="0">
              <a:latin typeface="Source Sans Pro" panose="020B0503030403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CCCCC"/>
        </a:solidFill>
        <a:effectLst/>
      </p:bgPr>
    </p:bg>
    <p:spTree>
      <p:nvGrpSpPr>
        <p:cNvPr id="1" name="Shape 299"/>
        <p:cNvGrpSpPr/>
        <p:nvPr/>
      </p:nvGrpSpPr>
      <p:grpSpPr>
        <a:xfrm>
          <a:off x="0" y="0"/>
          <a:ext cx="0" cy="0"/>
          <a:chOff x="0" y="0"/>
          <a:chExt cx="0" cy="0"/>
        </a:xfrm>
      </p:grpSpPr>
      <p:graphicFrame>
        <p:nvGraphicFramePr>
          <p:cNvPr id="300" name="Google Shape;300;p38"/>
          <p:cNvGraphicFramePr/>
          <p:nvPr/>
        </p:nvGraphicFramePr>
        <p:xfrm>
          <a:off x="94700" y="626775"/>
          <a:ext cx="9144000" cy="4455900"/>
        </p:xfrm>
        <a:graphic>
          <a:graphicData uri="http://schemas.openxmlformats.org/drawingml/2006/table">
            <a:tbl>
              <a:tblPr>
                <a:noFill/>
                <a:tableStyleId>{67A07C1D-EE9D-4283-B6B0-1A3C832AD9EF}</a:tableStyleId>
              </a:tblPr>
              <a:tblGrid>
                <a:gridCol w="9144000">
                  <a:extLst>
                    <a:ext uri="{9D8B030D-6E8A-4147-A177-3AD203B41FA5}">
                      <a16:colId xmlns:a16="http://schemas.microsoft.com/office/drawing/2014/main" val="20000"/>
                    </a:ext>
                  </a:extLst>
                </a:gridCol>
              </a:tblGrid>
              <a:tr h="4455900">
                <a:tc>
                  <a:txBody>
                    <a:bodyPr/>
                    <a:lstStyle/>
                    <a:p>
                      <a:pPr marL="254000" lvl="0" indent="-228600" algn="l" rtl="0">
                        <a:lnSpc>
                          <a:spcPct val="115000"/>
                        </a:lnSpc>
                        <a:spcBef>
                          <a:spcPts val="1200"/>
                        </a:spcBef>
                        <a:spcAft>
                          <a:spcPts val="0"/>
                        </a:spcAft>
                        <a:buNone/>
                      </a:pPr>
                      <a:r>
                        <a:rPr lang="id" sz="1600" dirty="0">
                          <a:latin typeface="Source Sans Pro" panose="020B0503030403020204" pitchFamily="34" charset="0"/>
                        </a:rPr>
                        <a:t>1.</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rPr>
                        <a:t>Guru memberikan umpan balik serta refleksi dengan memberikan pertanyaan, seperti:</a:t>
                      </a:r>
                      <a:endParaRPr sz="1600" b="1" dirty="0">
                        <a:solidFill>
                          <a:schemeClr val="dk1"/>
                        </a:solidFill>
                      </a:endParaRPr>
                    </a:p>
                    <a:p>
                      <a:pPr marL="711200" lvl="0" indent="-228600" algn="l" rtl="0">
                        <a:lnSpc>
                          <a:spcPct val="115000"/>
                        </a:lnSpc>
                        <a:spcBef>
                          <a:spcPts val="1200"/>
                        </a:spcBef>
                        <a:spcAft>
                          <a:spcPts val="0"/>
                        </a:spcAft>
                        <a:buNone/>
                      </a:pPr>
                      <a:r>
                        <a:rPr lang="id" sz="1600" b="1" dirty="0">
                          <a:solidFill>
                            <a:schemeClr val="dk1"/>
                          </a:solidFill>
                        </a:rPr>
                        <a:t>-</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rPr>
                        <a:t>Bagaimana pelajaran hari ini?</a:t>
                      </a:r>
                      <a:endParaRPr sz="1600" b="1" dirty="0">
                        <a:solidFill>
                          <a:schemeClr val="dk1"/>
                        </a:solidFill>
                      </a:endParaRPr>
                    </a:p>
                    <a:p>
                      <a:pPr marL="711200" lvl="0" indent="-228600" algn="l" rtl="0">
                        <a:lnSpc>
                          <a:spcPct val="115000"/>
                        </a:lnSpc>
                        <a:spcBef>
                          <a:spcPts val="1200"/>
                        </a:spcBef>
                        <a:spcAft>
                          <a:spcPts val="0"/>
                        </a:spcAft>
                        <a:buNone/>
                      </a:pPr>
                      <a:r>
                        <a:rPr lang="id" sz="1600" b="1" dirty="0">
                          <a:solidFill>
                            <a:schemeClr val="dk1"/>
                          </a:solidFill>
                        </a:rPr>
                        <a:t>-</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rPr>
                        <a:t>Apakah kalian masih kurang paham pelajaran hari ini?</a:t>
                      </a:r>
                      <a:endParaRPr sz="2000" b="1" dirty="0">
                        <a:solidFill>
                          <a:schemeClr val="dk1"/>
                        </a:solidFill>
                      </a:endParaRPr>
                    </a:p>
                    <a:p>
                      <a:pPr marL="711200" lvl="0" indent="-228600" algn="l" rtl="0">
                        <a:lnSpc>
                          <a:spcPct val="115000"/>
                        </a:lnSpc>
                        <a:spcBef>
                          <a:spcPts val="1200"/>
                        </a:spcBef>
                        <a:spcAft>
                          <a:spcPts val="0"/>
                        </a:spcAft>
                        <a:buNone/>
                      </a:pPr>
                      <a:r>
                        <a:rPr lang="id" sz="1200" b="1" dirty="0">
                          <a:solidFill>
                            <a:schemeClr val="dk1"/>
                          </a:solidFill>
                        </a:rPr>
                        <a:t>-</a:t>
                      </a:r>
                      <a:r>
                        <a:rPr lang="id" sz="700" b="1" dirty="0">
                          <a:solidFill>
                            <a:schemeClr val="dk1"/>
                          </a:solidFill>
                          <a:latin typeface="Times New Roman"/>
                          <a:ea typeface="Times New Roman"/>
                          <a:cs typeface="Times New Roman"/>
                          <a:sym typeface="Times New Roman"/>
                        </a:rPr>
                        <a:t>   </a:t>
                      </a:r>
                      <a:r>
                        <a:rPr lang="id" sz="900" b="1" dirty="0">
                          <a:solidFill>
                            <a:schemeClr val="dk1"/>
                          </a:solidFill>
                          <a:latin typeface="Times New Roman"/>
                          <a:ea typeface="Times New Roman"/>
                          <a:cs typeface="Times New Roman"/>
                          <a:sym typeface="Times New Roman"/>
                        </a:rPr>
                        <a:t>	</a:t>
                      </a:r>
                      <a:r>
                        <a:rPr lang="id" b="1" dirty="0">
                          <a:solidFill>
                            <a:schemeClr val="dk1"/>
                          </a:solidFill>
                        </a:rPr>
                        <a:t>Bagian mana yang sulit?</a:t>
                      </a:r>
                      <a:endParaRPr b="1" dirty="0">
                        <a:solidFill>
                          <a:schemeClr val="dk1"/>
                        </a:solidFill>
                      </a:endParaRPr>
                    </a:p>
                    <a:p>
                      <a:pPr marL="254000" lvl="0" indent="-228600" algn="l" rtl="0">
                        <a:lnSpc>
                          <a:spcPct val="115000"/>
                        </a:lnSpc>
                        <a:spcBef>
                          <a:spcPts val="1200"/>
                        </a:spcBef>
                        <a:spcAft>
                          <a:spcPts val="0"/>
                        </a:spcAft>
                        <a:buNone/>
                      </a:pPr>
                      <a:r>
                        <a:rPr lang="id" b="1" dirty="0">
                          <a:solidFill>
                            <a:schemeClr val="dk1"/>
                          </a:solidFill>
                        </a:rPr>
                        <a:t>2.</a:t>
                      </a:r>
                      <a:r>
                        <a:rPr lang="id" sz="900" b="1" dirty="0">
                          <a:solidFill>
                            <a:schemeClr val="dk1"/>
                          </a:solidFill>
                          <a:latin typeface="Times New Roman"/>
                          <a:ea typeface="Times New Roman"/>
                          <a:cs typeface="Times New Roman"/>
                          <a:sym typeface="Times New Roman"/>
                        </a:rPr>
                        <a:t>	</a:t>
                      </a:r>
                      <a:r>
                        <a:rPr lang="id" b="1" dirty="0">
                          <a:solidFill>
                            <a:schemeClr val="dk1"/>
                          </a:solidFill>
                        </a:rPr>
                        <a:t>Setelah selesai memberikan refleksi  guru beserta siswa menyimpulkan  ide pokok dalam kalimat, pemantapan pada bagian yang menurut siswa sulit dipahami.</a:t>
                      </a:r>
                      <a:endParaRPr b="1" dirty="0">
                        <a:solidFill>
                          <a:schemeClr val="dk1"/>
                        </a:solidFill>
                      </a:endParaRPr>
                    </a:p>
                    <a:p>
                      <a:pPr marL="254000" lvl="0" indent="-228600" algn="l" rtl="0">
                        <a:lnSpc>
                          <a:spcPct val="115000"/>
                        </a:lnSpc>
                        <a:spcBef>
                          <a:spcPts val="1200"/>
                        </a:spcBef>
                        <a:spcAft>
                          <a:spcPts val="0"/>
                        </a:spcAft>
                        <a:buNone/>
                      </a:pPr>
                      <a:r>
                        <a:rPr lang="id" b="1" dirty="0">
                          <a:solidFill>
                            <a:schemeClr val="dk1"/>
                          </a:solidFill>
                        </a:rPr>
                        <a:t>3.</a:t>
                      </a:r>
                      <a:r>
                        <a:rPr lang="id" sz="900" b="1" dirty="0">
                          <a:solidFill>
                            <a:schemeClr val="dk1"/>
                          </a:solidFill>
                          <a:latin typeface="Times New Roman"/>
                          <a:ea typeface="Times New Roman"/>
                          <a:cs typeface="Times New Roman"/>
                          <a:sym typeface="Times New Roman"/>
                        </a:rPr>
                        <a:t>	</a:t>
                      </a:r>
                      <a:r>
                        <a:rPr lang="id" b="1" dirty="0">
                          <a:solidFill>
                            <a:schemeClr val="dk1"/>
                          </a:solidFill>
                        </a:rPr>
                        <a:t>Guru memberikan penghargaan kepada semua pasangan yang telah berhasil dengan benar ( surprise)</a:t>
                      </a:r>
                      <a:endParaRPr b="1" dirty="0">
                        <a:solidFill>
                          <a:schemeClr val="dk1"/>
                        </a:solidFill>
                      </a:endParaRPr>
                    </a:p>
                    <a:p>
                      <a:pPr marL="254000" lvl="0" indent="-228600" algn="l" rtl="0">
                        <a:lnSpc>
                          <a:spcPct val="115000"/>
                        </a:lnSpc>
                        <a:spcBef>
                          <a:spcPts val="1200"/>
                        </a:spcBef>
                        <a:spcAft>
                          <a:spcPts val="0"/>
                        </a:spcAft>
                        <a:buNone/>
                      </a:pPr>
                      <a:r>
                        <a:rPr lang="id" b="1" dirty="0">
                          <a:solidFill>
                            <a:schemeClr val="dk1"/>
                          </a:solidFill>
                        </a:rPr>
                        <a:t>4.</a:t>
                      </a:r>
                      <a:r>
                        <a:rPr lang="id" sz="900" b="1" dirty="0">
                          <a:solidFill>
                            <a:schemeClr val="dk1"/>
                          </a:solidFill>
                          <a:latin typeface="Times New Roman"/>
                          <a:ea typeface="Times New Roman"/>
                          <a:cs typeface="Times New Roman"/>
                          <a:sym typeface="Times New Roman"/>
                        </a:rPr>
                        <a:t>	</a:t>
                      </a:r>
                      <a:r>
                        <a:rPr lang="id" b="1" dirty="0">
                          <a:solidFill>
                            <a:schemeClr val="dk1"/>
                          </a:solidFill>
                        </a:rPr>
                        <a:t>Adapun bagi pasangan siswa yang belum berhasil maka diberikan soal yang lebih mudah untuk dipelajari di rumah.</a:t>
                      </a:r>
                      <a:endParaRPr b="1" dirty="0">
                        <a:solidFill>
                          <a:schemeClr val="dk1"/>
                        </a:solidFill>
                      </a:endParaRPr>
                    </a:p>
                    <a:p>
                      <a:pPr marL="254000" lvl="0" indent="-228600" algn="l" rtl="0">
                        <a:lnSpc>
                          <a:spcPct val="115000"/>
                        </a:lnSpc>
                        <a:spcBef>
                          <a:spcPts val="1200"/>
                        </a:spcBef>
                        <a:spcAft>
                          <a:spcPts val="0"/>
                        </a:spcAft>
                        <a:buNone/>
                      </a:pPr>
                      <a:r>
                        <a:rPr lang="id" b="1" dirty="0">
                          <a:solidFill>
                            <a:schemeClr val="dk1"/>
                          </a:solidFill>
                        </a:rPr>
                        <a:t>5.</a:t>
                      </a:r>
                      <a:r>
                        <a:rPr lang="id" sz="900" b="1" dirty="0">
                          <a:solidFill>
                            <a:schemeClr val="dk1"/>
                          </a:solidFill>
                          <a:latin typeface="Times New Roman"/>
                          <a:ea typeface="Times New Roman"/>
                          <a:cs typeface="Times New Roman"/>
                          <a:sym typeface="Times New Roman"/>
                        </a:rPr>
                        <a:t>    </a:t>
                      </a:r>
                      <a:r>
                        <a:rPr lang="id" b="1" dirty="0">
                          <a:solidFill>
                            <a:schemeClr val="dk1"/>
                          </a:solidFill>
                        </a:rPr>
                        <a:t>Tindak lanjut berupa pekerjaan rumah ( PR )</a:t>
                      </a:r>
                      <a:endParaRPr b="1" dirty="0">
                        <a:solidFill>
                          <a:schemeClr val="dk1"/>
                        </a:solidFill>
                      </a:endParaRPr>
                    </a:p>
                    <a:p>
                      <a:pPr marL="254000" lvl="0" indent="-228600" algn="l" rtl="0">
                        <a:lnSpc>
                          <a:spcPct val="115000"/>
                        </a:lnSpc>
                        <a:spcBef>
                          <a:spcPts val="1200"/>
                        </a:spcBef>
                        <a:spcAft>
                          <a:spcPts val="1200"/>
                        </a:spcAft>
                        <a:buNone/>
                      </a:pPr>
                      <a:r>
                        <a:rPr lang="id" b="1" dirty="0">
                          <a:solidFill>
                            <a:schemeClr val="dk1"/>
                          </a:solidFill>
                        </a:rPr>
                        <a:t>6.   Guru menutup pertemuan dengan berdoa</a:t>
                      </a:r>
                      <a:endParaRPr b="1" dirty="0">
                        <a:solidFill>
                          <a:schemeClr val="dk1"/>
                        </a:solidFill>
                      </a:endParaRPr>
                    </a:p>
                  </a:txBody>
                  <a:tcPr marL="114300" marR="114300" marT="91425" marB="91425"/>
                </a:tc>
                <a:extLst>
                  <a:ext uri="{0D108BD9-81ED-4DB2-BD59-A6C34878D82A}">
                    <a16:rowId xmlns:a16="http://schemas.microsoft.com/office/drawing/2014/main" val="10000"/>
                  </a:ext>
                </a:extLst>
              </a:tr>
            </a:tbl>
          </a:graphicData>
        </a:graphic>
      </p:graphicFrame>
      <p:sp>
        <p:nvSpPr>
          <p:cNvPr id="301" name="Google Shape;301;p38"/>
          <p:cNvSpPr txBox="1"/>
          <p:nvPr/>
        </p:nvSpPr>
        <p:spPr>
          <a:xfrm>
            <a:off x="5064275" y="2223025"/>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sz="1600"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a:p>
            <a:pPr marL="0" lvl="0" indent="0" algn="l" rtl="0">
              <a:spcBef>
                <a:spcPts val="0"/>
              </a:spcBef>
              <a:spcAft>
                <a:spcPts val="0"/>
              </a:spcAft>
              <a:buNone/>
            </a:pPr>
            <a:endParaRPr sz="1200" dirty="0">
              <a:latin typeface="Source Sans Pro" panose="020B0503030403020204" pitchFamily="34" charset="0"/>
            </a:endParaRPr>
          </a:p>
        </p:txBody>
      </p:sp>
      <p:sp>
        <p:nvSpPr>
          <p:cNvPr id="302" name="Google Shape;302;p38"/>
          <p:cNvSpPr/>
          <p:nvPr/>
        </p:nvSpPr>
        <p:spPr>
          <a:xfrm>
            <a:off x="2725975" y="100975"/>
            <a:ext cx="3360600" cy="591300"/>
          </a:xfrm>
          <a:prstGeom prst="round2DiagRect">
            <a:avLst>
              <a:gd name="adj1" fmla="val 16667"/>
              <a:gd name="adj2" fmla="val 0"/>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500" b="1" dirty="0">
                <a:latin typeface="Source Sans Pro" panose="020B0503030403020204" pitchFamily="34" charset="0"/>
              </a:rPr>
              <a:t>Kegiatan penutup</a:t>
            </a:r>
            <a:endParaRPr sz="2500" b="1" dirty="0">
              <a:latin typeface="Source Sans Pro" panose="020B0503030403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6"/>
        <p:cNvGrpSpPr/>
        <p:nvPr/>
      </p:nvGrpSpPr>
      <p:grpSpPr>
        <a:xfrm>
          <a:off x="0" y="0"/>
          <a:ext cx="0" cy="0"/>
          <a:chOff x="0" y="0"/>
          <a:chExt cx="0" cy="0"/>
        </a:xfrm>
      </p:grpSpPr>
      <p:pic>
        <p:nvPicPr>
          <p:cNvPr id="307" name="Google Shape;307;p39"/>
          <p:cNvPicPr preferRelativeResize="0"/>
          <p:nvPr/>
        </p:nvPicPr>
        <p:blipFill>
          <a:blip r:embed="rId3">
            <a:alphaModFix/>
          </a:blip>
          <a:stretch>
            <a:fillRect/>
          </a:stretch>
        </p:blipFill>
        <p:spPr>
          <a:xfrm>
            <a:off x="152400" y="152400"/>
            <a:ext cx="8991600" cy="5143500"/>
          </a:xfrm>
          <a:prstGeom prst="rect">
            <a:avLst/>
          </a:prstGeom>
          <a:noFill/>
          <a:ln>
            <a:noFill/>
          </a:ln>
        </p:spPr>
      </p:pic>
      <p:graphicFrame>
        <p:nvGraphicFramePr>
          <p:cNvPr id="308" name="Google Shape;308;p39"/>
          <p:cNvGraphicFramePr/>
          <p:nvPr>
            <p:extLst>
              <p:ext uri="{D42A27DB-BD31-4B8C-83A1-F6EECF244321}">
                <p14:modId xmlns:p14="http://schemas.microsoft.com/office/powerpoint/2010/main" val="305624958"/>
              </p:ext>
            </p:extLst>
          </p:nvPr>
        </p:nvGraphicFramePr>
        <p:xfrm>
          <a:off x="465140" y="999144"/>
          <a:ext cx="6344538" cy="2791718"/>
        </p:xfrm>
        <a:graphic>
          <a:graphicData uri="http://schemas.openxmlformats.org/drawingml/2006/table">
            <a:tbl>
              <a:tblPr>
                <a:noFill/>
                <a:tableStyleId>{74364C3A-808C-48A9-A415-0FCB06E5535E}</a:tableStyleId>
              </a:tblPr>
              <a:tblGrid>
                <a:gridCol w="790390">
                  <a:extLst>
                    <a:ext uri="{9D8B030D-6E8A-4147-A177-3AD203B41FA5}">
                      <a16:colId xmlns:a16="http://schemas.microsoft.com/office/drawing/2014/main" val="20000"/>
                    </a:ext>
                  </a:extLst>
                </a:gridCol>
                <a:gridCol w="1747501">
                  <a:extLst>
                    <a:ext uri="{9D8B030D-6E8A-4147-A177-3AD203B41FA5}">
                      <a16:colId xmlns:a16="http://schemas.microsoft.com/office/drawing/2014/main" val="20001"/>
                    </a:ext>
                  </a:extLst>
                </a:gridCol>
                <a:gridCol w="3806647">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id" sz="2400" dirty="0">
                          <a:solidFill>
                            <a:schemeClr val="bg1"/>
                          </a:solidFill>
                          <a:latin typeface="Source Sans Pro" panose="020B0503030403020204" pitchFamily="34" charset="0"/>
                        </a:rPr>
                        <a:t>NO</a:t>
                      </a:r>
                      <a:endParaRPr sz="2400" dirty="0">
                        <a:solidFill>
                          <a:schemeClr val="bg1"/>
                        </a:solidFill>
                      </a:endParaRPr>
                    </a:p>
                  </a:txBody>
                  <a:tcPr marL="91425" marR="91425" marT="91425" marB="91425"/>
                </a:tc>
                <a:tc>
                  <a:txBody>
                    <a:bodyPr/>
                    <a:lstStyle/>
                    <a:p>
                      <a:pPr marL="0" lvl="0" indent="0" algn="l" rtl="0">
                        <a:spcBef>
                          <a:spcPts val="0"/>
                        </a:spcBef>
                        <a:spcAft>
                          <a:spcPts val="0"/>
                        </a:spcAft>
                        <a:buNone/>
                      </a:pPr>
                      <a:r>
                        <a:rPr lang="id" sz="2200" dirty="0">
                          <a:solidFill>
                            <a:schemeClr val="bg1"/>
                          </a:solidFill>
                          <a:latin typeface="Source Sans Pro" panose="020B0503030403020204" pitchFamily="34" charset="0"/>
                        </a:rPr>
                        <a:t>Indikator</a:t>
                      </a:r>
                      <a:endParaRPr sz="2400" dirty="0">
                        <a:solidFill>
                          <a:schemeClr val="bg1"/>
                        </a:solidFill>
                      </a:endParaRPr>
                    </a:p>
                  </a:txBody>
                  <a:tcPr marL="91425" marR="91425" marT="91425" marB="91425"/>
                </a:tc>
                <a:tc>
                  <a:txBody>
                    <a:bodyPr/>
                    <a:lstStyle/>
                    <a:p>
                      <a:pPr marL="0" lvl="0" indent="0" algn="ctr" rtl="0">
                        <a:spcBef>
                          <a:spcPts val="0"/>
                        </a:spcBef>
                        <a:spcAft>
                          <a:spcPts val="0"/>
                        </a:spcAft>
                        <a:buNone/>
                      </a:pPr>
                      <a:r>
                        <a:rPr lang="id" sz="2200" dirty="0">
                          <a:solidFill>
                            <a:schemeClr val="bg1"/>
                          </a:solidFill>
                          <a:latin typeface="Source Sans Pro" panose="020B0503030403020204" pitchFamily="34" charset="0"/>
                        </a:rPr>
                        <a:t>Skor</a:t>
                      </a:r>
                      <a:endParaRPr sz="2400" dirty="0">
                        <a:solidFill>
                          <a:schemeClr val="bg1"/>
                        </a:solidFill>
                      </a:endParaRPr>
                    </a:p>
                  </a:txBody>
                  <a:tcPr marL="91425" marR="91425" marT="91425" marB="91425"/>
                </a:tc>
                <a:extLst>
                  <a:ext uri="{0D108BD9-81ED-4DB2-BD59-A6C34878D82A}">
                    <a16:rowId xmlns:a16="http://schemas.microsoft.com/office/drawing/2014/main" val="10000"/>
                  </a:ext>
                </a:extLst>
              </a:tr>
              <a:tr h="2084800">
                <a:tc>
                  <a:txBody>
                    <a:bodyPr/>
                    <a:lstStyle/>
                    <a:p>
                      <a:pPr marL="0" lvl="0" indent="0" algn="l" rtl="0">
                        <a:spcBef>
                          <a:spcPts val="0"/>
                        </a:spcBef>
                        <a:spcAft>
                          <a:spcPts val="0"/>
                        </a:spcAft>
                        <a:buNone/>
                      </a:pPr>
                      <a:r>
                        <a:rPr lang="id" sz="1900" b="1" dirty="0">
                          <a:solidFill>
                            <a:schemeClr val="bg1"/>
                          </a:solidFill>
                          <a:latin typeface="Source Sans Pro" panose="020B0503030403020204" pitchFamily="34" charset="0"/>
                        </a:rPr>
                        <a:t>1</a:t>
                      </a:r>
                      <a:endParaRPr sz="1900" b="1" dirty="0">
                        <a:solidFill>
                          <a:schemeClr val="bg1"/>
                        </a:solidFill>
                      </a:endParaRPr>
                    </a:p>
                  </a:txBody>
                  <a:tcPr marL="91425" marR="91425" marT="91425" marB="91425"/>
                </a:tc>
                <a:tc>
                  <a:txBody>
                    <a:bodyPr/>
                    <a:lstStyle/>
                    <a:p>
                      <a:pPr marL="0" lvl="0" indent="0" algn="l" rtl="0">
                        <a:lnSpc>
                          <a:spcPct val="115000"/>
                        </a:lnSpc>
                        <a:spcBef>
                          <a:spcPts val="1200"/>
                        </a:spcBef>
                        <a:spcAft>
                          <a:spcPts val="0"/>
                        </a:spcAft>
                        <a:buClr>
                          <a:schemeClr val="dk1"/>
                        </a:buClr>
                        <a:buSzPts val="1100"/>
                        <a:buFont typeface="Arial"/>
                        <a:buNone/>
                      </a:pPr>
                      <a:r>
                        <a:rPr lang="id" sz="1700" b="1" dirty="0">
                          <a:solidFill>
                            <a:schemeClr val="bg1"/>
                          </a:solidFill>
                          <a:latin typeface="Source Sans Pro" panose="020B0503030403020204" pitchFamily="34" charset="0"/>
                        </a:rPr>
                        <a:t>Menentukan Ide        Pokok dalam Paragraf dengan menyimak vidio</a:t>
                      </a:r>
                      <a:endParaRPr sz="1700" b="1" dirty="0">
                        <a:solidFill>
                          <a:schemeClr val="bg1"/>
                        </a:solidFill>
                      </a:endParaRPr>
                    </a:p>
                    <a:p>
                      <a:pPr marL="0" lvl="0" indent="0" algn="l" rtl="0">
                        <a:spcBef>
                          <a:spcPts val="1200"/>
                        </a:spcBef>
                        <a:spcAft>
                          <a:spcPts val="0"/>
                        </a:spcAft>
                        <a:buNone/>
                      </a:pPr>
                      <a:endParaRPr sz="1900" b="1" dirty="0">
                        <a:solidFill>
                          <a:schemeClr val="bg1"/>
                        </a:solidFill>
                      </a:endParaRPr>
                    </a:p>
                  </a:txBody>
                  <a:tcPr marL="91425" marR="91425" marT="91425" marB="91425"/>
                </a:tc>
                <a:tc>
                  <a:txBody>
                    <a:bodyPr/>
                    <a:lstStyle/>
                    <a:p>
                      <a:pPr marL="457200" lvl="0" indent="-323850" algn="l" rtl="0">
                        <a:lnSpc>
                          <a:spcPct val="115000"/>
                        </a:lnSpc>
                        <a:spcBef>
                          <a:spcPts val="1200"/>
                        </a:spcBef>
                        <a:spcAft>
                          <a:spcPts val="0"/>
                        </a:spcAft>
                        <a:buSzPts val="1500"/>
                        <a:buChar char="❖"/>
                      </a:pPr>
                      <a:r>
                        <a:rPr lang="id" sz="1700" b="1" dirty="0">
                          <a:solidFill>
                            <a:schemeClr val="bg1"/>
                          </a:solidFill>
                          <a:latin typeface="Source Sans Pro" panose="020B0503030403020204" pitchFamily="34" charset="0"/>
                        </a:rPr>
                        <a:t>100% Jika bisa menemukan Ide   Pokok        dengan benar</a:t>
                      </a:r>
                      <a:endParaRPr sz="1700" b="1" dirty="0">
                        <a:solidFill>
                          <a:schemeClr val="bg1"/>
                        </a:solidFill>
                      </a:endParaRPr>
                    </a:p>
                    <a:p>
                      <a:pPr marL="457200" lvl="0" indent="-323850" algn="l" rtl="0">
                        <a:lnSpc>
                          <a:spcPct val="115000"/>
                        </a:lnSpc>
                        <a:spcBef>
                          <a:spcPts val="0"/>
                        </a:spcBef>
                        <a:spcAft>
                          <a:spcPts val="0"/>
                        </a:spcAft>
                        <a:buSzPts val="1500"/>
                        <a:buChar char="❖"/>
                      </a:pPr>
                      <a:r>
                        <a:rPr lang="id" sz="1700" b="1" dirty="0">
                          <a:solidFill>
                            <a:schemeClr val="bg1"/>
                          </a:solidFill>
                        </a:rPr>
                        <a:t>60% jika sebagian ada yang kurang tepat</a:t>
                      </a:r>
                      <a:endParaRPr sz="1700" b="1" dirty="0">
                        <a:solidFill>
                          <a:schemeClr val="bg1"/>
                        </a:solidFill>
                      </a:endParaRPr>
                    </a:p>
                    <a:p>
                      <a:pPr marL="457200" lvl="0" indent="-317500" algn="l" rtl="0">
                        <a:lnSpc>
                          <a:spcPct val="115000"/>
                        </a:lnSpc>
                        <a:spcBef>
                          <a:spcPts val="0"/>
                        </a:spcBef>
                        <a:spcAft>
                          <a:spcPts val="0"/>
                        </a:spcAft>
                        <a:buSzPts val="1400"/>
                        <a:buChar char="❖"/>
                      </a:pPr>
                      <a:r>
                        <a:rPr lang="id" sz="1200" b="1" dirty="0">
                          <a:solidFill>
                            <a:schemeClr val="bg1"/>
                          </a:solidFill>
                          <a:latin typeface="Times New Roman"/>
                          <a:ea typeface="Times New Roman"/>
                          <a:cs typeface="Times New Roman"/>
                          <a:sym typeface="Times New Roman"/>
                        </a:rPr>
                        <a:t> </a:t>
                      </a:r>
                      <a:r>
                        <a:rPr lang="id" sz="1700" b="1" dirty="0">
                          <a:solidFill>
                            <a:schemeClr val="bg1"/>
                          </a:solidFill>
                        </a:rPr>
                        <a:t>40% jika ada kalimat tetapi tidak sesuai jawaban</a:t>
                      </a:r>
                      <a:endParaRPr sz="1700" b="1" dirty="0">
                        <a:solidFill>
                          <a:schemeClr val="bg1"/>
                        </a:solidFill>
                      </a:endParaRPr>
                    </a:p>
                    <a:p>
                      <a:pPr marL="457200" lvl="0" indent="-317500" algn="l" rtl="0">
                        <a:lnSpc>
                          <a:spcPct val="115000"/>
                        </a:lnSpc>
                        <a:spcBef>
                          <a:spcPts val="0"/>
                        </a:spcBef>
                        <a:spcAft>
                          <a:spcPts val="0"/>
                        </a:spcAft>
                        <a:buSzPts val="1400"/>
                        <a:buChar char="❖"/>
                      </a:pPr>
                      <a:r>
                        <a:rPr lang="id" sz="1700" b="1" dirty="0">
                          <a:solidFill>
                            <a:schemeClr val="bg1"/>
                          </a:solidFill>
                        </a:rPr>
                        <a:t>0% jika tidak ada jawaban</a:t>
                      </a:r>
                      <a:endParaRPr sz="1900" b="1" dirty="0">
                        <a:solidFill>
                          <a:schemeClr val="bg1"/>
                        </a:solidFill>
                      </a:endParaRPr>
                    </a:p>
                  </a:txBody>
                  <a:tcPr marL="91425" marR="91425" marT="91425" marB="91425"/>
                </a:tc>
                <a:extLst>
                  <a:ext uri="{0D108BD9-81ED-4DB2-BD59-A6C34878D82A}">
                    <a16:rowId xmlns:a16="http://schemas.microsoft.com/office/drawing/2014/main" val="10001"/>
                  </a:ext>
                </a:extLst>
              </a:tr>
            </a:tbl>
          </a:graphicData>
        </a:graphic>
      </p:graphicFrame>
      <p:sp>
        <p:nvSpPr>
          <p:cNvPr id="309" name="Google Shape;309;p39"/>
          <p:cNvSpPr txBox="1"/>
          <p:nvPr/>
        </p:nvSpPr>
        <p:spPr>
          <a:xfrm>
            <a:off x="598955" y="314852"/>
            <a:ext cx="5808900" cy="84635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000" b="1" dirty="0">
                <a:solidFill>
                  <a:schemeClr val="bg1"/>
                </a:solidFill>
                <a:latin typeface="Source Sans Pro" panose="020B0503030403020204" pitchFamily="34" charset="0"/>
              </a:rPr>
              <a:t>Penilaian Pengetahuan ( Kelompok )</a:t>
            </a:r>
            <a:endParaRPr sz="2000" b="1" dirty="0">
              <a:solidFill>
                <a:schemeClr val="bg1"/>
              </a:solidFill>
              <a:latin typeface="Source Sans Pro" panose="020B0503030403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13"/>
        <p:cNvGrpSpPr/>
        <p:nvPr/>
      </p:nvGrpSpPr>
      <p:grpSpPr>
        <a:xfrm>
          <a:off x="0" y="0"/>
          <a:ext cx="0" cy="0"/>
          <a:chOff x="0" y="0"/>
          <a:chExt cx="0" cy="0"/>
        </a:xfrm>
      </p:grpSpPr>
      <p:pic>
        <p:nvPicPr>
          <p:cNvPr id="314" name="Google Shape;314;p40"/>
          <p:cNvPicPr preferRelativeResize="0"/>
          <p:nvPr/>
        </p:nvPicPr>
        <p:blipFill>
          <a:blip r:embed="rId3">
            <a:alphaModFix/>
          </a:blip>
          <a:stretch>
            <a:fillRect/>
          </a:stretch>
        </p:blipFill>
        <p:spPr>
          <a:xfrm>
            <a:off x="152400" y="152400"/>
            <a:ext cx="8991600" cy="5143500"/>
          </a:xfrm>
          <a:prstGeom prst="rect">
            <a:avLst/>
          </a:prstGeom>
          <a:noFill/>
          <a:ln>
            <a:noFill/>
          </a:ln>
        </p:spPr>
      </p:pic>
      <p:graphicFrame>
        <p:nvGraphicFramePr>
          <p:cNvPr id="315" name="Google Shape;315;p40"/>
          <p:cNvGraphicFramePr/>
          <p:nvPr>
            <p:extLst>
              <p:ext uri="{D42A27DB-BD31-4B8C-83A1-F6EECF244321}">
                <p14:modId xmlns:p14="http://schemas.microsoft.com/office/powerpoint/2010/main" val="904433877"/>
              </p:ext>
            </p:extLst>
          </p:nvPr>
        </p:nvGraphicFramePr>
        <p:xfrm>
          <a:off x="720924" y="1098000"/>
          <a:ext cx="6698352" cy="2999170"/>
        </p:xfrm>
        <a:graphic>
          <a:graphicData uri="http://schemas.openxmlformats.org/drawingml/2006/table">
            <a:tbl>
              <a:tblPr>
                <a:noFill/>
                <a:tableStyleId>{74364C3A-808C-48A9-A415-0FCB06E5535E}</a:tableStyleId>
              </a:tblPr>
              <a:tblGrid>
                <a:gridCol w="618995">
                  <a:extLst>
                    <a:ext uri="{9D8B030D-6E8A-4147-A177-3AD203B41FA5}">
                      <a16:colId xmlns:a16="http://schemas.microsoft.com/office/drawing/2014/main" val="20000"/>
                    </a:ext>
                  </a:extLst>
                </a:gridCol>
                <a:gridCol w="944203">
                  <a:extLst>
                    <a:ext uri="{9D8B030D-6E8A-4147-A177-3AD203B41FA5}">
                      <a16:colId xmlns:a16="http://schemas.microsoft.com/office/drawing/2014/main" val="20001"/>
                    </a:ext>
                  </a:extLst>
                </a:gridCol>
                <a:gridCol w="1027195">
                  <a:extLst>
                    <a:ext uri="{9D8B030D-6E8A-4147-A177-3AD203B41FA5}">
                      <a16:colId xmlns:a16="http://schemas.microsoft.com/office/drawing/2014/main" val="20002"/>
                    </a:ext>
                  </a:extLst>
                </a:gridCol>
                <a:gridCol w="880832">
                  <a:extLst>
                    <a:ext uri="{9D8B030D-6E8A-4147-A177-3AD203B41FA5}">
                      <a16:colId xmlns:a16="http://schemas.microsoft.com/office/drawing/2014/main" val="20003"/>
                    </a:ext>
                  </a:extLst>
                </a:gridCol>
                <a:gridCol w="1100963">
                  <a:extLst>
                    <a:ext uri="{9D8B030D-6E8A-4147-A177-3AD203B41FA5}">
                      <a16:colId xmlns:a16="http://schemas.microsoft.com/office/drawing/2014/main" val="20004"/>
                    </a:ext>
                  </a:extLst>
                </a:gridCol>
                <a:gridCol w="1006935">
                  <a:extLst>
                    <a:ext uri="{9D8B030D-6E8A-4147-A177-3AD203B41FA5}">
                      <a16:colId xmlns:a16="http://schemas.microsoft.com/office/drawing/2014/main" val="20005"/>
                    </a:ext>
                  </a:extLst>
                </a:gridCol>
                <a:gridCol w="1119229">
                  <a:extLst>
                    <a:ext uri="{9D8B030D-6E8A-4147-A177-3AD203B41FA5}">
                      <a16:colId xmlns:a16="http://schemas.microsoft.com/office/drawing/2014/main" val="20006"/>
                    </a:ext>
                  </a:extLst>
                </a:gridCol>
              </a:tblGrid>
              <a:tr h="701000">
                <a:tc>
                  <a:txBody>
                    <a:bodyPr/>
                    <a:lstStyle/>
                    <a:p>
                      <a:pPr marL="0" lvl="0" indent="0" algn="ctr" rtl="0">
                        <a:spcBef>
                          <a:spcPts val="0"/>
                        </a:spcBef>
                        <a:spcAft>
                          <a:spcPts val="0"/>
                        </a:spcAft>
                        <a:buNone/>
                      </a:pPr>
                      <a:r>
                        <a:rPr lang="id" sz="1800" b="1" dirty="0">
                          <a:solidFill>
                            <a:srgbClr val="FF0000"/>
                          </a:solidFill>
                          <a:latin typeface="Source Sans Pro" panose="020B0503030403020204" pitchFamily="34" charset="0"/>
                        </a:rPr>
                        <a:t>No</a:t>
                      </a:r>
                      <a:endParaRPr sz="1800" b="1" dirty="0">
                        <a:solidFill>
                          <a:srgbClr val="FF0000"/>
                        </a:solidFill>
                      </a:endParaRPr>
                    </a:p>
                  </a:txBody>
                  <a:tcPr marL="91425" marR="91425" marT="91425" marB="91425"/>
                </a:tc>
                <a:tc>
                  <a:txBody>
                    <a:bodyPr/>
                    <a:lstStyle/>
                    <a:p>
                      <a:pPr marL="0" lvl="0" indent="0" algn="ctr" rtl="0">
                        <a:spcBef>
                          <a:spcPts val="0"/>
                        </a:spcBef>
                        <a:spcAft>
                          <a:spcPts val="0"/>
                        </a:spcAft>
                        <a:buNone/>
                      </a:pPr>
                      <a:r>
                        <a:rPr lang="id" sz="1800" b="1" dirty="0">
                          <a:solidFill>
                            <a:srgbClr val="FF0000"/>
                          </a:solidFill>
                          <a:latin typeface="Source Sans Pro" panose="020B0503030403020204" pitchFamily="34" charset="0"/>
                        </a:rPr>
                        <a:t>Nama</a:t>
                      </a:r>
                      <a:endParaRPr sz="1800" b="1" dirty="0">
                        <a:solidFill>
                          <a:srgbClr val="FF00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0000"/>
                          </a:solidFill>
                          <a:latin typeface="Source Sans Pro" panose="020B0503030403020204" pitchFamily="34" charset="0"/>
                        </a:rPr>
                        <a:t>Santun</a:t>
                      </a:r>
                      <a:endParaRPr sz="1700" b="1" dirty="0">
                        <a:solidFill>
                          <a:srgbClr val="FF00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0000"/>
                          </a:solidFill>
                          <a:latin typeface="Source Sans Pro" panose="020B0503030403020204" pitchFamily="34" charset="0"/>
                        </a:rPr>
                        <a:t>Jujur</a:t>
                      </a:r>
                      <a:endParaRPr sz="1700" b="1" dirty="0">
                        <a:solidFill>
                          <a:srgbClr val="FF00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0000"/>
                          </a:solidFill>
                          <a:latin typeface="Source Sans Pro" panose="020B0503030403020204" pitchFamily="34" charset="0"/>
                        </a:rPr>
                        <a:t>Toleransi</a:t>
                      </a:r>
                      <a:endParaRPr sz="1700" b="1" dirty="0">
                        <a:solidFill>
                          <a:srgbClr val="FF0000"/>
                        </a:solidFill>
                      </a:endParaRPr>
                    </a:p>
                  </a:txBody>
                  <a:tcPr marL="91425" marR="91425" marT="91425" marB="91425"/>
                </a:tc>
                <a:tc>
                  <a:txBody>
                    <a:bodyPr/>
                    <a:lstStyle/>
                    <a:p>
                      <a:pPr marL="0" lvl="0" indent="0" algn="ctr" rtl="0">
                        <a:spcBef>
                          <a:spcPts val="0"/>
                        </a:spcBef>
                        <a:spcAft>
                          <a:spcPts val="0"/>
                        </a:spcAft>
                        <a:buNone/>
                      </a:pPr>
                      <a:r>
                        <a:rPr lang="en-US" sz="1700" b="1" dirty="0">
                          <a:solidFill>
                            <a:srgbClr val="FF0000"/>
                          </a:solidFill>
                          <a:latin typeface="Source Sans Pro" panose="020B0503030403020204" pitchFamily="34" charset="0"/>
                        </a:rPr>
                        <a:t>P</a:t>
                      </a:r>
                      <a:r>
                        <a:rPr lang="id" sz="1700" b="1" dirty="0">
                          <a:solidFill>
                            <a:srgbClr val="FF0000"/>
                          </a:solidFill>
                          <a:latin typeface="Source Sans Pro" panose="020B0503030403020204" pitchFamily="34" charset="0"/>
                        </a:rPr>
                        <a:t>ercaya diri</a:t>
                      </a:r>
                      <a:endParaRPr sz="1700" b="1" dirty="0">
                        <a:solidFill>
                          <a:srgbClr val="FF0000"/>
                        </a:solidFill>
                      </a:endParaRPr>
                    </a:p>
                  </a:txBody>
                  <a:tcPr marL="91425" marR="91425" marT="91425" marB="91425"/>
                </a:tc>
                <a:tc>
                  <a:txBody>
                    <a:bodyPr/>
                    <a:lstStyle/>
                    <a:p>
                      <a:pPr marL="0" lvl="0" indent="0" algn="ctr" rtl="0">
                        <a:spcBef>
                          <a:spcPts val="0"/>
                        </a:spcBef>
                        <a:spcAft>
                          <a:spcPts val="0"/>
                        </a:spcAft>
                        <a:buNone/>
                      </a:pPr>
                      <a:r>
                        <a:rPr lang="id" sz="1200" b="1" dirty="0">
                          <a:solidFill>
                            <a:srgbClr val="FF0000"/>
                          </a:solidFill>
                          <a:latin typeface="Source Sans Pro" panose="020B0503030403020204" pitchFamily="34" charset="0"/>
                        </a:rPr>
                        <a:t>Ket Nilai</a:t>
                      </a:r>
                      <a:endParaRPr sz="1200" b="1" dirty="0">
                        <a:solidFill>
                          <a:srgbClr val="FF0000"/>
                        </a:solidFill>
                      </a:endParaRPr>
                    </a:p>
                    <a:p>
                      <a:pPr marL="0" lvl="0" indent="0" algn="ctr" rtl="0">
                        <a:spcBef>
                          <a:spcPts val="0"/>
                        </a:spcBef>
                        <a:spcAft>
                          <a:spcPts val="0"/>
                        </a:spcAft>
                        <a:buNone/>
                      </a:pPr>
                      <a:r>
                        <a:rPr lang="id" sz="1200" b="1" dirty="0">
                          <a:solidFill>
                            <a:srgbClr val="FF0000"/>
                          </a:solidFill>
                        </a:rPr>
                        <a:t>B ( Baik)</a:t>
                      </a:r>
                      <a:endParaRPr sz="1200" b="1" dirty="0">
                        <a:solidFill>
                          <a:srgbClr val="FF0000"/>
                        </a:solidFill>
                      </a:endParaRPr>
                    </a:p>
                    <a:p>
                      <a:pPr marL="0" lvl="0" indent="0" algn="ctr" rtl="0">
                        <a:spcBef>
                          <a:spcPts val="0"/>
                        </a:spcBef>
                        <a:spcAft>
                          <a:spcPts val="0"/>
                        </a:spcAft>
                        <a:buNone/>
                      </a:pPr>
                      <a:r>
                        <a:rPr lang="id" sz="1200" b="1" dirty="0">
                          <a:solidFill>
                            <a:srgbClr val="FF0000"/>
                          </a:solidFill>
                        </a:rPr>
                        <a:t>C (Cukup )</a:t>
                      </a:r>
                      <a:endParaRPr sz="1200" b="1" dirty="0">
                        <a:solidFill>
                          <a:srgbClr val="FF0000"/>
                        </a:solidFill>
                      </a:endParaRPr>
                    </a:p>
                    <a:p>
                      <a:pPr marL="0" lvl="0" indent="0" algn="ctr" rtl="0">
                        <a:spcBef>
                          <a:spcPts val="0"/>
                        </a:spcBef>
                        <a:spcAft>
                          <a:spcPts val="0"/>
                        </a:spcAft>
                        <a:buNone/>
                      </a:pPr>
                      <a:r>
                        <a:rPr lang="id" sz="1200" b="1" dirty="0">
                          <a:solidFill>
                            <a:srgbClr val="FF0000"/>
                          </a:solidFill>
                        </a:rPr>
                        <a:t>K (Kurang)</a:t>
                      </a:r>
                      <a:endParaRPr sz="1200" b="1" dirty="0">
                        <a:solidFill>
                          <a:srgbClr val="FF0000"/>
                        </a:solidFill>
                      </a:endParaRPr>
                    </a:p>
                  </a:txBody>
                  <a:tcPr marL="91425" marR="91425" marT="91425" marB="91425"/>
                </a:tc>
                <a:extLst>
                  <a:ext uri="{0D108BD9-81ED-4DB2-BD59-A6C34878D82A}">
                    <a16:rowId xmlns:a16="http://schemas.microsoft.com/office/drawing/2014/main" val="10000"/>
                  </a:ext>
                </a:extLst>
              </a:tr>
              <a:tr h="2084800">
                <a:tc>
                  <a:txBody>
                    <a:bodyPr/>
                    <a:lstStyle/>
                    <a:p>
                      <a:pPr marL="457200" lvl="0" indent="-228600" algn="l" rtl="0">
                        <a:lnSpc>
                          <a:spcPct val="115000"/>
                        </a:lnSpc>
                        <a:spcBef>
                          <a:spcPts val="1200"/>
                        </a:spcBef>
                        <a:spcAft>
                          <a:spcPts val="0"/>
                        </a:spcAft>
                        <a:buNone/>
                      </a:pPr>
                      <a:r>
                        <a:rPr lang="id" sz="1700" b="1" dirty="0">
                          <a:solidFill>
                            <a:srgbClr val="FF0000"/>
                          </a:solidFill>
                          <a:latin typeface="Source Sans Pro" panose="020B0503030403020204" pitchFamily="34" charset="0"/>
                        </a:rPr>
                        <a:t>1</a:t>
                      </a:r>
                      <a:endParaRPr sz="1700" b="1" dirty="0">
                        <a:solidFill>
                          <a:srgbClr val="FF0000"/>
                        </a:solidFill>
                      </a:endParaRPr>
                    </a:p>
                    <a:p>
                      <a:pPr marL="457200" lvl="0" indent="-228600" algn="l" rtl="0">
                        <a:lnSpc>
                          <a:spcPct val="115000"/>
                        </a:lnSpc>
                        <a:spcBef>
                          <a:spcPts val="1200"/>
                        </a:spcBef>
                        <a:spcAft>
                          <a:spcPts val="0"/>
                        </a:spcAft>
                        <a:buNone/>
                      </a:pPr>
                      <a:r>
                        <a:rPr lang="id" sz="1700" b="1" dirty="0">
                          <a:solidFill>
                            <a:srgbClr val="FF0000"/>
                          </a:solidFill>
                        </a:rPr>
                        <a:t>2</a:t>
                      </a:r>
                      <a:endParaRPr sz="1700" b="1" dirty="0">
                        <a:solidFill>
                          <a:srgbClr val="FF0000"/>
                        </a:solidFill>
                      </a:endParaRPr>
                    </a:p>
                    <a:p>
                      <a:pPr marL="457200" lvl="0" indent="-228600" algn="l" rtl="0">
                        <a:lnSpc>
                          <a:spcPct val="115000"/>
                        </a:lnSpc>
                        <a:spcBef>
                          <a:spcPts val="1200"/>
                        </a:spcBef>
                        <a:spcAft>
                          <a:spcPts val="0"/>
                        </a:spcAft>
                        <a:buNone/>
                      </a:pPr>
                      <a:r>
                        <a:rPr lang="id" sz="1700" b="1" dirty="0">
                          <a:solidFill>
                            <a:srgbClr val="FF0000"/>
                          </a:solidFill>
                        </a:rPr>
                        <a:t>3</a:t>
                      </a:r>
                      <a:endParaRPr sz="1700" b="1" dirty="0">
                        <a:solidFill>
                          <a:srgbClr val="FF0000"/>
                        </a:solidFill>
                      </a:endParaRPr>
                    </a:p>
                    <a:p>
                      <a:pPr marL="0" lvl="0" indent="0" algn="l" rtl="0">
                        <a:lnSpc>
                          <a:spcPct val="115000"/>
                        </a:lnSpc>
                        <a:spcBef>
                          <a:spcPts val="1200"/>
                        </a:spcBef>
                        <a:spcAft>
                          <a:spcPts val="1200"/>
                        </a:spcAft>
                        <a:buNone/>
                      </a:pPr>
                      <a:r>
                        <a:rPr lang="id" sz="1700" b="1" dirty="0">
                          <a:solidFill>
                            <a:srgbClr val="FF0000"/>
                          </a:solidFill>
                        </a:rPr>
                        <a:t>dst.</a:t>
                      </a:r>
                      <a:endParaRPr sz="1700" b="1" dirty="0">
                        <a:solidFill>
                          <a:srgbClr val="FF0000"/>
                        </a:solidFill>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0000"/>
                        </a:solidFill>
                        <a:latin typeface="Source Sans Pro" panose="020B0503030403020204" pitchFamily="34" charset="0"/>
                      </a:endParaRPr>
                    </a:p>
                  </a:txBody>
                  <a:tcPr marL="91425" marR="91425" marT="91425" marB="91425"/>
                </a:tc>
                <a:extLst>
                  <a:ext uri="{0D108BD9-81ED-4DB2-BD59-A6C34878D82A}">
                    <a16:rowId xmlns:a16="http://schemas.microsoft.com/office/drawing/2014/main" val="10001"/>
                  </a:ext>
                </a:extLst>
              </a:tr>
            </a:tbl>
          </a:graphicData>
        </a:graphic>
      </p:graphicFrame>
      <p:sp>
        <p:nvSpPr>
          <p:cNvPr id="316" name="Google Shape;316;p40"/>
          <p:cNvSpPr txBox="1"/>
          <p:nvPr/>
        </p:nvSpPr>
        <p:spPr>
          <a:xfrm>
            <a:off x="532048" y="255379"/>
            <a:ext cx="4838400" cy="91714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400" b="1" dirty="0">
                <a:solidFill>
                  <a:schemeClr val="bg1"/>
                </a:solidFill>
                <a:latin typeface="Source Sans Pro" panose="020B0503030403020204" pitchFamily="34" charset="0"/>
              </a:rPr>
              <a:t>Penilaian Sikap ( Kelompok )</a:t>
            </a:r>
            <a:endParaRPr sz="2400" b="1" dirty="0">
              <a:solidFill>
                <a:schemeClr val="bg1"/>
              </a:solidFill>
              <a:latin typeface="Source Sans Pro" panose="020B0503030403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0"/>
        <p:cNvGrpSpPr/>
        <p:nvPr/>
      </p:nvGrpSpPr>
      <p:grpSpPr>
        <a:xfrm>
          <a:off x="0" y="0"/>
          <a:ext cx="0" cy="0"/>
          <a:chOff x="0" y="0"/>
          <a:chExt cx="0" cy="0"/>
        </a:xfrm>
      </p:grpSpPr>
      <p:pic>
        <p:nvPicPr>
          <p:cNvPr id="321" name="Google Shape;321;p41"/>
          <p:cNvPicPr preferRelativeResize="0"/>
          <p:nvPr/>
        </p:nvPicPr>
        <p:blipFill>
          <a:blip r:embed="rId3">
            <a:alphaModFix/>
          </a:blip>
          <a:stretch>
            <a:fillRect/>
          </a:stretch>
        </p:blipFill>
        <p:spPr>
          <a:xfrm>
            <a:off x="152400" y="152400"/>
            <a:ext cx="8991600" cy="5143500"/>
          </a:xfrm>
          <a:prstGeom prst="rect">
            <a:avLst/>
          </a:prstGeom>
          <a:noFill/>
          <a:ln>
            <a:noFill/>
          </a:ln>
        </p:spPr>
      </p:pic>
      <p:graphicFrame>
        <p:nvGraphicFramePr>
          <p:cNvPr id="322" name="Google Shape;322;p41"/>
          <p:cNvGraphicFramePr/>
          <p:nvPr>
            <p:extLst>
              <p:ext uri="{D42A27DB-BD31-4B8C-83A1-F6EECF244321}">
                <p14:modId xmlns:p14="http://schemas.microsoft.com/office/powerpoint/2010/main" val="323517472"/>
              </p:ext>
            </p:extLst>
          </p:nvPr>
        </p:nvGraphicFramePr>
        <p:xfrm>
          <a:off x="249550" y="983025"/>
          <a:ext cx="8479425" cy="3595658"/>
        </p:xfrm>
        <a:graphic>
          <a:graphicData uri="http://schemas.openxmlformats.org/drawingml/2006/table">
            <a:tbl>
              <a:tblPr>
                <a:noFill/>
                <a:tableStyleId>{74364C3A-808C-48A9-A415-0FCB06E5535E}</a:tableStyleId>
              </a:tblPr>
              <a:tblGrid>
                <a:gridCol w="585725">
                  <a:extLst>
                    <a:ext uri="{9D8B030D-6E8A-4147-A177-3AD203B41FA5}">
                      <a16:colId xmlns:a16="http://schemas.microsoft.com/office/drawing/2014/main" val="20000"/>
                    </a:ext>
                  </a:extLst>
                </a:gridCol>
                <a:gridCol w="1423875">
                  <a:extLst>
                    <a:ext uri="{9D8B030D-6E8A-4147-A177-3AD203B41FA5}">
                      <a16:colId xmlns:a16="http://schemas.microsoft.com/office/drawing/2014/main" val="20001"/>
                    </a:ext>
                  </a:extLst>
                </a:gridCol>
                <a:gridCol w="1628825">
                  <a:extLst>
                    <a:ext uri="{9D8B030D-6E8A-4147-A177-3AD203B41FA5}">
                      <a16:colId xmlns:a16="http://schemas.microsoft.com/office/drawing/2014/main" val="20002"/>
                    </a:ext>
                  </a:extLst>
                </a:gridCol>
                <a:gridCol w="1130050">
                  <a:extLst>
                    <a:ext uri="{9D8B030D-6E8A-4147-A177-3AD203B41FA5}">
                      <a16:colId xmlns:a16="http://schemas.microsoft.com/office/drawing/2014/main" val="20003"/>
                    </a:ext>
                  </a:extLst>
                </a:gridCol>
                <a:gridCol w="1295025">
                  <a:extLst>
                    <a:ext uri="{9D8B030D-6E8A-4147-A177-3AD203B41FA5}">
                      <a16:colId xmlns:a16="http://schemas.microsoft.com/office/drawing/2014/main" val="20004"/>
                    </a:ext>
                  </a:extLst>
                </a:gridCol>
                <a:gridCol w="2415925">
                  <a:extLst>
                    <a:ext uri="{9D8B030D-6E8A-4147-A177-3AD203B41FA5}">
                      <a16:colId xmlns:a16="http://schemas.microsoft.com/office/drawing/2014/main" val="20005"/>
                    </a:ext>
                  </a:extLst>
                </a:gridCol>
              </a:tblGrid>
              <a:tr h="526000">
                <a:tc>
                  <a:txBody>
                    <a:bodyPr/>
                    <a:lstStyle/>
                    <a:p>
                      <a:pPr marL="0" lvl="0" indent="0" algn="l" rtl="0">
                        <a:lnSpc>
                          <a:spcPct val="115000"/>
                        </a:lnSpc>
                        <a:spcBef>
                          <a:spcPts val="1200"/>
                        </a:spcBef>
                        <a:spcAft>
                          <a:spcPts val="1200"/>
                        </a:spcAft>
                        <a:buNone/>
                      </a:pPr>
                      <a:r>
                        <a:rPr lang="id" sz="1700" b="1" dirty="0">
                          <a:solidFill>
                            <a:schemeClr val="bg1"/>
                          </a:solidFill>
                          <a:latin typeface="Source Sans Pro" panose="020B0503030403020204" pitchFamily="34" charset="0"/>
                        </a:rPr>
                        <a:t>NO</a:t>
                      </a:r>
                      <a:endParaRPr sz="1700" b="1" dirty="0">
                        <a:solidFill>
                          <a:schemeClr val="bg1"/>
                        </a:solidFill>
                      </a:endParaRPr>
                    </a:p>
                  </a:txBody>
                  <a:tcPr marL="91425" marR="91425" marT="91425" marB="91425"/>
                </a:tc>
                <a:tc>
                  <a:txBody>
                    <a:bodyPr/>
                    <a:lstStyle/>
                    <a:p>
                      <a:pPr marL="457200" lvl="0" indent="-228600" algn="l" rtl="0">
                        <a:lnSpc>
                          <a:spcPct val="115000"/>
                        </a:lnSpc>
                        <a:spcBef>
                          <a:spcPts val="1200"/>
                        </a:spcBef>
                        <a:spcAft>
                          <a:spcPts val="1200"/>
                        </a:spcAft>
                        <a:buNone/>
                      </a:pPr>
                      <a:r>
                        <a:rPr lang="id" sz="1700" b="1" dirty="0">
                          <a:solidFill>
                            <a:schemeClr val="bg1"/>
                          </a:solidFill>
                          <a:latin typeface="Source Sans Pro" panose="020B0503030403020204" pitchFamily="34" charset="0"/>
                        </a:rPr>
                        <a:t>Kriteria</a:t>
                      </a:r>
                      <a:endParaRPr sz="1700" b="1" dirty="0">
                        <a:solidFill>
                          <a:schemeClr val="bg1"/>
                        </a:solidFill>
                      </a:endParaRPr>
                    </a:p>
                  </a:txBody>
                  <a:tcPr marL="91425" marR="91425" marT="91425" marB="91425"/>
                </a:tc>
                <a:tc>
                  <a:txBody>
                    <a:bodyPr/>
                    <a:lstStyle/>
                    <a:p>
                      <a:pPr marL="457200" lvl="0" indent="-228600" algn="l" rtl="0">
                        <a:lnSpc>
                          <a:spcPct val="115000"/>
                        </a:lnSpc>
                        <a:spcBef>
                          <a:spcPts val="1200"/>
                        </a:spcBef>
                        <a:spcAft>
                          <a:spcPts val="1200"/>
                        </a:spcAft>
                        <a:buNone/>
                      </a:pPr>
                      <a:r>
                        <a:rPr lang="id" sz="1700" b="1" dirty="0">
                          <a:solidFill>
                            <a:schemeClr val="bg1"/>
                          </a:solidFill>
                          <a:latin typeface="Source Sans Pro" panose="020B0503030403020204" pitchFamily="34" charset="0"/>
                        </a:rPr>
                        <a:t>Baik Sekali</a:t>
                      </a:r>
                      <a:endParaRPr sz="1700" b="1" dirty="0">
                        <a:solidFill>
                          <a:schemeClr val="bg1"/>
                        </a:solidFill>
                      </a:endParaRPr>
                    </a:p>
                  </a:txBody>
                  <a:tcPr marL="91425" marR="91425" marT="91425" marB="91425"/>
                </a:tc>
                <a:tc>
                  <a:txBody>
                    <a:bodyPr/>
                    <a:lstStyle/>
                    <a:p>
                      <a:pPr marL="457200" lvl="0" indent="-228600" algn="l" rtl="0">
                        <a:lnSpc>
                          <a:spcPct val="115000"/>
                        </a:lnSpc>
                        <a:spcBef>
                          <a:spcPts val="1200"/>
                        </a:spcBef>
                        <a:spcAft>
                          <a:spcPts val="1200"/>
                        </a:spcAft>
                        <a:buNone/>
                      </a:pPr>
                      <a:r>
                        <a:rPr lang="id" sz="1700" b="1" dirty="0">
                          <a:solidFill>
                            <a:schemeClr val="bg1"/>
                          </a:solidFill>
                          <a:latin typeface="Source Sans Pro" panose="020B0503030403020204" pitchFamily="34" charset="0"/>
                        </a:rPr>
                        <a:t>Baik</a:t>
                      </a:r>
                      <a:endParaRPr sz="17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700" b="1" dirty="0">
                          <a:solidFill>
                            <a:schemeClr val="bg1"/>
                          </a:solidFill>
                          <a:latin typeface="Source Sans Pro" panose="020B0503030403020204" pitchFamily="34" charset="0"/>
                        </a:rPr>
                        <a:t>Cukup</a:t>
                      </a:r>
                      <a:endParaRPr sz="1700" b="1" dirty="0">
                        <a:solidFill>
                          <a:schemeClr val="bg1"/>
                        </a:solidFill>
                      </a:endParaRPr>
                    </a:p>
                  </a:txBody>
                  <a:tcPr marL="91425" marR="91425" marT="91425" marB="91425"/>
                </a:tc>
                <a:tc>
                  <a:txBody>
                    <a:bodyPr/>
                    <a:lstStyle/>
                    <a:p>
                      <a:pPr marL="457200" lvl="0" indent="-228600" algn="l" rtl="0">
                        <a:lnSpc>
                          <a:spcPct val="115000"/>
                        </a:lnSpc>
                        <a:spcBef>
                          <a:spcPts val="1200"/>
                        </a:spcBef>
                        <a:spcAft>
                          <a:spcPts val="1200"/>
                        </a:spcAft>
                        <a:buNone/>
                      </a:pPr>
                      <a:r>
                        <a:rPr lang="id" sz="1700" b="1" dirty="0">
                          <a:solidFill>
                            <a:schemeClr val="bg1"/>
                          </a:solidFill>
                          <a:latin typeface="Source Sans Pro" panose="020B0503030403020204" pitchFamily="34" charset="0"/>
                        </a:rPr>
                        <a:t>Perlu Bimbingan</a:t>
                      </a:r>
                      <a:endParaRPr sz="1700" b="1" dirty="0">
                        <a:solidFill>
                          <a:schemeClr val="bg1"/>
                        </a:solidFill>
                      </a:endParaRPr>
                    </a:p>
                  </a:txBody>
                  <a:tcPr marL="91425" marR="91425" marT="91425" marB="91425"/>
                </a:tc>
                <a:extLst>
                  <a:ext uri="{0D108BD9-81ED-4DB2-BD59-A6C34878D82A}">
                    <a16:rowId xmlns:a16="http://schemas.microsoft.com/office/drawing/2014/main" val="10000"/>
                  </a:ext>
                </a:extLst>
              </a:tr>
              <a:tr h="1242700">
                <a:tc>
                  <a:txBody>
                    <a:bodyPr/>
                    <a:lstStyle/>
                    <a:p>
                      <a:pPr marL="0" lvl="0" indent="0" algn="ctr" rtl="0">
                        <a:lnSpc>
                          <a:spcPct val="115000"/>
                        </a:lnSpc>
                        <a:spcBef>
                          <a:spcPts val="1200"/>
                        </a:spcBef>
                        <a:spcAft>
                          <a:spcPts val="1200"/>
                        </a:spcAft>
                        <a:buNone/>
                      </a:pPr>
                      <a:r>
                        <a:rPr lang="id" sz="1300" b="1" dirty="0">
                          <a:solidFill>
                            <a:schemeClr val="bg1"/>
                          </a:solidFill>
                          <a:latin typeface="Source Sans Pro" panose="020B0503030403020204" pitchFamily="34" charset="0"/>
                        </a:rPr>
                        <a:t>1</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Kemampuan membaca paragraf</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membaca dengan lancar keseluruhan paragraf</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membaca sebagian bacaan </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kurang  lancar membaca </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tidak bisa membaca  </a:t>
                      </a:r>
                      <a:endParaRPr sz="1300" b="1" dirty="0">
                        <a:solidFill>
                          <a:schemeClr val="bg1"/>
                        </a:solidFill>
                      </a:endParaRPr>
                    </a:p>
                  </a:txBody>
                  <a:tcPr marL="91425" marR="91425" marT="91425" marB="91425"/>
                </a:tc>
                <a:extLst>
                  <a:ext uri="{0D108BD9-81ED-4DB2-BD59-A6C34878D82A}">
                    <a16:rowId xmlns:a16="http://schemas.microsoft.com/office/drawing/2014/main" val="10001"/>
                  </a:ext>
                </a:extLst>
              </a:tr>
              <a:tr h="1566625">
                <a:tc>
                  <a:txBody>
                    <a:bodyPr/>
                    <a:lstStyle/>
                    <a:p>
                      <a:pPr marL="0" lvl="0" indent="0" algn="ctr" rtl="0">
                        <a:lnSpc>
                          <a:spcPct val="115000"/>
                        </a:lnSpc>
                        <a:spcBef>
                          <a:spcPts val="1200"/>
                        </a:spcBef>
                        <a:spcAft>
                          <a:spcPts val="1200"/>
                        </a:spcAft>
                        <a:buNone/>
                      </a:pPr>
                      <a:r>
                        <a:rPr lang="id" sz="1300" b="1" dirty="0">
                          <a:solidFill>
                            <a:schemeClr val="bg1"/>
                          </a:solidFill>
                          <a:latin typeface="Source Sans Pro" panose="020B0503030403020204" pitchFamily="34" charset="0"/>
                        </a:rPr>
                        <a:t>2</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Pemahaman tentang ide pokok dalam paragraf</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menjawab dengan benar</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menjawab pertanyaan tetapi kurang lengkap</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mampu menjawab pertanyaan tetapi kurang benar</a:t>
                      </a:r>
                      <a:endParaRPr sz="1300" b="1" dirty="0">
                        <a:solidFill>
                          <a:schemeClr val="bg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bg1"/>
                          </a:solidFill>
                          <a:latin typeface="Source Sans Pro" panose="020B0503030403020204" pitchFamily="34" charset="0"/>
                        </a:rPr>
                        <a:t>Siswa tidak mampu menjawab pertanyaan</a:t>
                      </a:r>
                      <a:endParaRPr sz="1300" b="1" dirty="0">
                        <a:solidFill>
                          <a:schemeClr val="bg1"/>
                        </a:solidFill>
                      </a:endParaRPr>
                    </a:p>
                  </a:txBody>
                  <a:tcPr marL="91425" marR="91425" marT="91425" marB="91425"/>
                </a:tc>
                <a:extLst>
                  <a:ext uri="{0D108BD9-81ED-4DB2-BD59-A6C34878D82A}">
                    <a16:rowId xmlns:a16="http://schemas.microsoft.com/office/drawing/2014/main" val="10002"/>
                  </a:ext>
                </a:extLst>
              </a:tr>
            </a:tbl>
          </a:graphicData>
        </a:graphic>
      </p:graphicFrame>
      <p:sp>
        <p:nvSpPr>
          <p:cNvPr id="323" name="Google Shape;323;p41"/>
          <p:cNvSpPr txBox="1"/>
          <p:nvPr/>
        </p:nvSpPr>
        <p:spPr>
          <a:xfrm>
            <a:off x="353628" y="152400"/>
            <a:ext cx="5430138" cy="91714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400" b="1" dirty="0">
                <a:solidFill>
                  <a:schemeClr val="bg1"/>
                </a:solidFill>
                <a:latin typeface="Source Sans Pro" panose="020B0503030403020204" pitchFamily="34" charset="0"/>
              </a:rPr>
              <a:t>Penilaian Keterampilan ( Kelompok )</a:t>
            </a:r>
            <a:endParaRPr sz="2400" b="1" dirty="0">
              <a:solidFill>
                <a:schemeClr val="bg1"/>
              </a:solidFill>
              <a:latin typeface="Source Sans Pro" panose="020B0503030403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69"/>
        <p:cNvGrpSpPr/>
        <p:nvPr/>
      </p:nvGrpSpPr>
      <p:grpSpPr>
        <a:xfrm>
          <a:off x="0" y="0"/>
          <a:ext cx="0" cy="0"/>
          <a:chOff x="0" y="0"/>
          <a:chExt cx="0" cy="0"/>
        </a:xfrm>
      </p:grpSpPr>
      <p:graphicFrame>
        <p:nvGraphicFramePr>
          <p:cNvPr id="70" name="Google Shape;70;p15"/>
          <p:cNvGraphicFramePr/>
          <p:nvPr/>
        </p:nvGraphicFramePr>
        <p:xfrm>
          <a:off x="0" y="2005675"/>
          <a:ext cx="8942625" cy="2791910"/>
        </p:xfrm>
        <a:graphic>
          <a:graphicData uri="http://schemas.openxmlformats.org/drawingml/2006/table">
            <a:tbl>
              <a:tblPr>
                <a:noFill/>
                <a:tableStyleId>{74364C3A-808C-48A9-A415-0FCB06E5535E}</a:tableStyleId>
              </a:tblPr>
              <a:tblGrid>
                <a:gridCol w="1975325">
                  <a:extLst>
                    <a:ext uri="{9D8B030D-6E8A-4147-A177-3AD203B41FA5}">
                      <a16:colId xmlns:a16="http://schemas.microsoft.com/office/drawing/2014/main" val="20000"/>
                    </a:ext>
                  </a:extLst>
                </a:gridCol>
                <a:gridCol w="6967300">
                  <a:extLst>
                    <a:ext uri="{9D8B030D-6E8A-4147-A177-3AD203B41FA5}">
                      <a16:colId xmlns:a16="http://schemas.microsoft.com/office/drawing/2014/main" val="20001"/>
                    </a:ext>
                  </a:extLst>
                </a:gridCol>
              </a:tblGrid>
              <a:tr h="341975">
                <a:tc>
                  <a:txBody>
                    <a:bodyPr/>
                    <a:lstStyle/>
                    <a:p>
                      <a:pPr marL="0" lvl="0" indent="0" algn="l" rtl="0">
                        <a:spcBef>
                          <a:spcPts val="0"/>
                        </a:spcBef>
                        <a:spcAft>
                          <a:spcPts val="0"/>
                        </a:spcAft>
                        <a:buNone/>
                      </a:pPr>
                      <a:r>
                        <a:rPr lang="id" dirty="0">
                          <a:latin typeface="Source Sans Pro" panose="020B0503030403020204" pitchFamily="34" charset="0"/>
                        </a:rPr>
                        <a:t>Kata Kunci</a:t>
                      </a:r>
                      <a:endParaRPr dirty="0"/>
                    </a:p>
                  </a:txBody>
                  <a:tcPr marL="91425" marR="91425" marT="91425" marB="91425"/>
                </a:tc>
                <a:tc>
                  <a:txBody>
                    <a:bodyPr/>
                    <a:lstStyle/>
                    <a:p>
                      <a:pPr marL="0" lvl="0" indent="0" algn="l" rtl="0">
                        <a:spcBef>
                          <a:spcPts val="0"/>
                        </a:spcBef>
                        <a:spcAft>
                          <a:spcPts val="0"/>
                        </a:spcAft>
                        <a:buNone/>
                      </a:pPr>
                      <a:r>
                        <a:rPr lang="id" dirty="0">
                          <a:latin typeface="Source Sans Pro" panose="020B0503030403020204" pitchFamily="34" charset="0"/>
                        </a:rPr>
                        <a:t>Ide pokok paragraf</a:t>
                      </a:r>
                      <a:endParaRPr dirty="0"/>
                    </a:p>
                  </a:txBody>
                  <a:tcPr marL="91425" marR="91425" marT="91425" marB="91425"/>
                </a:tc>
                <a:extLst>
                  <a:ext uri="{0D108BD9-81ED-4DB2-BD59-A6C34878D82A}">
                    <a16:rowId xmlns:a16="http://schemas.microsoft.com/office/drawing/2014/main" val="10000"/>
                  </a:ext>
                </a:extLst>
              </a:tr>
              <a:tr h="526125">
                <a:tc>
                  <a:txBody>
                    <a:bodyPr/>
                    <a:lstStyle/>
                    <a:p>
                      <a:pPr marL="0" lvl="0" indent="0" algn="l" rtl="0">
                        <a:spcBef>
                          <a:spcPts val="0"/>
                        </a:spcBef>
                        <a:spcAft>
                          <a:spcPts val="0"/>
                        </a:spcAft>
                        <a:buNone/>
                      </a:pPr>
                      <a:r>
                        <a:rPr lang="id" dirty="0">
                          <a:latin typeface="Source Sans Pro" panose="020B0503030403020204" pitchFamily="34" charset="0"/>
                        </a:rPr>
                        <a:t>Deskripsi Umum Kegiatan </a:t>
                      </a:r>
                      <a:endParaRPr dirty="0"/>
                    </a:p>
                  </a:txBody>
                  <a:tcPr marL="91425" marR="91425" marT="91425" marB="91425"/>
                </a:tc>
                <a:tc>
                  <a:txBody>
                    <a:bodyPr/>
                    <a:lstStyle/>
                    <a:p>
                      <a:pPr marL="0" lvl="0" indent="0" algn="l" rtl="0">
                        <a:spcBef>
                          <a:spcPts val="0"/>
                        </a:spcBef>
                        <a:spcAft>
                          <a:spcPts val="0"/>
                        </a:spcAft>
                        <a:buNone/>
                      </a:pPr>
                      <a:r>
                        <a:rPr lang="id" dirty="0">
                          <a:latin typeface="Source Sans Pro" panose="020B0503030403020204" pitchFamily="34" charset="0"/>
                        </a:rPr>
                        <a:t>Siswa mampu mencari ide pokok dalam paragraf</a:t>
                      </a:r>
                      <a:endParaRPr dirty="0"/>
                    </a:p>
                  </a:txBody>
                  <a:tcPr marL="91425" marR="91425" marT="91425" marB="91425"/>
                </a:tc>
                <a:extLst>
                  <a:ext uri="{0D108BD9-81ED-4DB2-BD59-A6C34878D82A}">
                    <a16:rowId xmlns:a16="http://schemas.microsoft.com/office/drawing/2014/main" val="10001"/>
                  </a:ext>
                </a:extLst>
              </a:tr>
              <a:tr h="731525">
                <a:tc>
                  <a:txBody>
                    <a:bodyPr/>
                    <a:lstStyle/>
                    <a:p>
                      <a:pPr marL="0" lvl="0" indent="0" algn="l" rtl="0">
                        <a:spcBef>
                          <a:spcPts val="0"/>
                        </a:spcBef>
                        <a:spcAft>
                          <a:spcPts val="0"/>
                        </a:spcAft>
                        <a:buNone/>
                      </a:pPr>
                      <a:r>
                        <a:rPr lang="id" dirty="0">
                          <a:latin typeface="Source Sans Pro" panose="020B0503030403020204" pitchFamily="34" charset="0"/>
                        </a:rPr>
                        <a:t>Materi Ajar, Alat, dan bahan </a:t>
                      </a:r>
                      <a:endParaRPr dirty="0"/>
                    </a:p>
                  </a:txBody>
                  <a:tcPr marL="91425" marR="91425" marT="91425" marB="91425"/>
                </a:tc>
                <a:tc>
                  <a:txBody>
                    <a:bodyPr/>
                    <a:lstStyle/>
                    <a:p>
                      <a:pPr marL="0" lvl="0" indent="0" algn="l" rtl="0">
                        <a:spcBef>
                          <a:spcPts val="0"/>
                        </a:spcBef>
                        <a:spcAft>
                          <a:spcPts val="0"/>
                        </a:spcAft>
                        <a:buNone/>
                      </a:pPr>
                      <a:r>
                        <a:rPr lang="id" b="1" dirty="0">
                          <a:latin typeface="Source Sans Pro" panose="020B0503030403020204" pitchFamily="34" charset="0"/>
                        </a:rPr>
                        <a:t>Materi Ajar : </a:t>
                      </a:r>
                      <a:r>
                        <a:rPr lang="id" sz="1100" dirty="0">
                          <a:solidFill>
                            <a:schemeClr val="dk1"/>
                          </a:solidFill>
                        </a:rPr>
                        <a:t>Ø</a:t>
                      </a:r>
                      <a:r>
                        <a:rPr lang="id" sz="700" dirty="0">
                          <a:solidFill>
                            <a:schemeClr val="dk1"/>
                          </a:solidFill>
                          <a:latin typeface="Times New Roman"/>
                          <a:ea typeface="Times New Roman"/>
                          <a:cs typeface="Times New Roman"/>
                          <a:sym typeface="Times New Roman"/>
                        </a:rPr>
                        <a:t>  </a:t>
                      </a:r>
                      <a:r>
                        <a:rPr lang="id" sz="1100" dirty="0">
                          <a:solidFill>
                            <a:schemeClr val="dk1"/>
                          </a:solidFill>
                        </a:rPr>
                        <a:t>Ide Pokok Paragraf Ø</a:t>
                      </a:r>
                      <a:r>
                        <a:rPr lang="id" sz="700" dirty="0">
                          <a:solidFill>
                            <a:schemeClr val="dk1"/>
                          </a:solidFill>
                          <a:latin typeface="Times New Roman"/>
                          <a:ea typeface="Times New Roman"/>
                          <a:cs typeface="Times New Roman"/>
                          <a:sym typeface="Times New Roman"/>
                        </a:rPr>
                        <a:t>  </a:t>
                      </a:r>
                      <a:r>
                        <a:rPr lang="id" sz="1100" dirty="0">
                          <a:solidFill>
                            <a:schemeClr val="dk1"/>
                          </a:solidFill>
                        </a:rPr>
                        <a:t>dialok Ø</a:t>
                      </a:r>
                      <a:r>
                        <a:rPr lang="id" sz="700" dirty="0">
                          <a:solidFill>
                            <a:schemeClr val="dk1"/>
                          </a:solidFill>
                          <a:latin typeface="Times New Roman"/>
                          <a:ea typeface="Times New Roman"/>
                          <a:cs typeface="Times New Roman"/>
                          <a:sym typeface="Times New Roman"/>
                        </a:rPr>
                        <a:t>  </a:t>
                      </a:r>
                      <a:r>
                        <a:rPr lang="id" sz="1100" dirty="0">
                          <a:solidFill>
                            <a:schemeClr val="dk1"/>
                          </a:solidFill>
                        </a:rPr>
                        <a:t>Teks  naratif </a:t>
                      </a:r>
                      <a:endParaRPr sz="1100" dirty="0">
                        <a:solidFill>
                          <a:schemeClr val="dk1"/>
                        </a:solidFill>
                      </a:endParaRPr>
                    </a:p>
                    <a:p>
                      <a:pPr marL="0" lvl="0" indent="0" algn="l" rtl="0">
                        <a:spcBef>
                          <a:spcPts val="0"/>
                        </a:spcBef>
                        <a:spcAft>
                          <a:spcPts val="0"/>
                        </a:spcAft>
                        <a:buNone/>
                      </a:pPr>
                      <a:r>
                        <a:rPr lang="id" b="1" dirty="0"/>
                        <a:t>Alat dan bahan :  </a:t>
                      </a:r>
                      <a:r>
                        <a:rPr lang="id" dirty="0"/>
                        <a:t>Laptop, Jaringan internet, LKS, Aplikasi Anyflip</a:t>
                      </a:r>
                      <a:r>
                        <a:rPr lang="id" dirty="0">
                          <a:solidFill>
                            <a:schemeClr val="dk1"/>
                          </a:solidFill>
                        </a:rPr>
                        <a:t>,</a:t>
                      </a:r>
                      <a:r>
                        <a:rPr lang="id" dirty="0">
                          <a:solidFill>
                            <a:schemeClr val="dk1"/>
                          </a:solidFill>
                          <a:latin typeface="Times New Roman"/>
                          <a:ea typeface="Times New Roman"/>
                          <a:cs typeface="Times New Roman"/>
                          <a:sym typeface="Times New Roman"/>
                        </a:rPr>
                        <a:t> Kartu paragraf,Kartu soal </a:t>
                      </a:r>
                      <a:endParaRPr dirty="0"/>
                    </a:p>
                  </a:txBody>
                  <a:tcPr marL="91425" marR="91425" marT="91425" marB="91425"/>
                </a:tc>
                <a:extLst>
                  <a:ext uri="{0D108BD9-81ED-4DB2-BD59-A6C34878D82A}">
                    <a16:rowId xmlns:a16="http://schemas.microsoft.com/office/drawing/2014/main" val="10002"/>
                  </a:ext>
                </a:extLst>
              </a:tr>
              <a:tr h="963200">
                <a:tc>
                  <a:txBody>
                    <a:bodyPr/>
                    <a:lstStyle/>
                    <a:p>
                      <a:pPr marL="0" lvl="0" indent="0" algn="l" rtl="0">
                        <a:spcBef>
                          <a:spcPts val="0"/>
                        </a:spcBef>
                        <a:spcAft>
                          <a:spcPts val="0"/>
                        </a:spcAft>
                        <a:buNone/>
                      </a:pPr>
                      <a:r>
                        <a:rPr lang="id" dirty="0">
                          <a:latin typeface="Source Sans Pro" panose="020B0503030403020204" pitchFamily="34" charset="0"/>
                        </a:rPr>
                        <a:t>Sarana Prasarana</a:t>
                      </a:r>
                      <a:endParaRPr dirty="0"/>
                    </a:p>
                  </a:txBody>
                  <a:tcPr marL="91425" marR="91425" marT="91425" marB="91425"/>
                </a:tc>
                <a:tc>
                  <a:txBody>
                    <a:bodyPr/>
                    <a:lstStyle/>
                    <a:p>
                      <a:pPr marL="0" lvl="0" indent="0" algn="l" rtl="0">
                        <a:spcBef>
                          <a:spcPts val="0"/>
                        </a:spcBef>
                        <a:spcAft>
                          <a:spcPts val="0"/>
                        </a:spcAft>
                        <a:buNone/>
                      </a:pPr>
                      <a:r>
                        <a:rPr lang="id" dirty="0">
                          <a:latin typeface="Source Sans Pro" panose="020B0503030403020204" pitchFamily="34" charset="0"/>
                        </a:rPr>
                        <a:t>Pembelajaran dapat dilakukan dengan tatap muka, jika belum memungkinkan kbisa menggunakan komputer dan Jaringan internet untuk pembelajaran Jarak jauh.</a:t>
                      </a:r>
                      <a:endParaRPr b="1" dirty="0"/>
                    </a:p>
                  </a:txBody>
                  <a:tcPr marL="91425" marR="91425" marT="91425" marB="91425"/>
                </a:tc>
                <a:extLst>
                  <a:ext uri="{0D108BD9-81ED-4DB2-BD59-A6C34878D82A}">
                    <a16:rowId xmlns:a16="http://schemas.microsoft.com/office/drawing/2014/main" val="10003"/>
                  </a:ext>
                </a:extLst>
              </a:tr>
            </a:tbl>
          </a:graphicData>
        </a:graphic>
      </p:graphicFrame>
      <p:graphicFrame>
        <p:nvGraphicFramePr>
          <p:cNvPr id="71" name="Google Shape;71;p15"/>
          <p:cNvGraphicFramePr/>
          <p:nvPr/>
        </p:nvGraphicFramePr>
        <p:xfrm>
          <a:off x="0" y="424675"/>
          <a:ext cx="8942625" cy="1463010"/>
        </p:xfrm>
        <a:graphic>
          <a:graphicData uri="http://schemas.openxmlformats.org/drawingml/2006/table">
            <a:tbl>
              <a:tblPr>
                <a:noFill/>
                <a:tableStyleId>{74364C3A-808C-48A9-A415-0FCB06E5535E}</a:tableStyleId>
              </a:tblPr>
              <a:tblGrid>
                <a:gridCol w="1975325">
                  <a:extLst>
                    <a:ext uri="{9D8B030D-6E8A-4147-A177-3AD203B41FA5}">
                      <a16:colId xmlns:a16="http://schemas.microsoft.com/office/drawing/2014/main" val="20000"/>
                    </a:ext>
                  </a:extLst>
                </a:gridCol>
                <a:gridCol w="6967300">
                  <a:extLst>
                    <a:ext uri="{9D8B030D-6E8A-4147-A177-3AD203B41FA5}">
                      <a16:colId xmlns:a16="http://schemas.microsoft.com/office/drawing/2014/main" val="20001"/>
                    </a:ext>
                  </a:extLst>
                </a:gridCol>
              </a:tblGrid>
              <a:tr h="1423775">
                <a:tc>
                  <a:txBody>
                    <a:bodyPr/>
                    <a:lstStyle/>
                    <a:p>
                      <a:pPr marL="0" lvl="0" indent="0" algn="l" rtl="0">
                        <a:spcBef>
                          <a:spcPts val="0"/>
                        </a:spcBef>
                        <a:spcAft>
                          <a:spcPts val="0"/>
                        </a:spcAft>
                        <a:buNone/>
                      </a:pPr>
                      <a:r>
                        <a:rPr lang="id" sz="1200" dirty="0">
                          <a:latin typeface="Source Sans Pro" panose="020B0503030403020204" pitchFamily="34" charset="0"/>
                        </a:rPr>
                        <a:t>Tujuan Pembelajaran</a:t>
                      </a:r>
                      <a:endParaRPr sz="1200" dirty="0"/>
                    </a:p>
                  </a:txBody>
                  <a:tcPr marL="91425" marR="91425" marT="91425" marB="91425"/>
                </a:tc>
                <a:tc>
                  <a:txBody>
                    <a:bodyPr/>
                    <a:lstStyle/>
                    <a:p>
                      <a:pPr marL="0" lvl="0" indent="0" algn="l" rtl="0">
                        <a:spcBef>
                          <a:spcPts val="0"/>
                        </a:spcBef>
                        <a:spcAft>
                          <a:spcPts val="0"/>
                        </a:spcAft>
                        <a:buNone/>
                      </a:pPr>
                      <a:r>
                        <a:rPr lang="id" sz="1200" b="1" dirty="0">
                          <a:latin typeface="Source Sans Pro" panose="020B0503030403020204" pitchFamily="34" charset="0"/>
                        </a:rPr>
                        <a:t>6.1. 5 JP - Menyimak:</a:t>
                      </a:r>
                      <a:r>
                        <a:rPr lang="id" sz="1200" dirty="0"/>
                        <a:t> Pelajar mampu memahami dan mengikuti tahapan prosedur (tutorial) dari video atau audio.</a:t>
                      </a:r>
                      <a:endParaRPr sz="1200" dirty="0"/>
                    </a:p>
                    <a:p>
                      <a:pPr marL="0" lvl="0" indent="0" algn="l" rtl="0">
                        <a:spcBef>
                          <a:spcPts val="0"/>
                        </a:spcBef>
                        <a:spcAft>
                          <a:spcPts val="0"/>
                        </a:spcAft>
                        <a:buNone/>
                      </a:pPr>
                      <a:r>
                        <a:rPr lang="id" sz="1200" b="1" dirty="0"/>
                        <a:t>6.4. 5 JP - Membaca dan Memirsa:</a:t>
                      </a:r>
                      <a:r>
                        <a:rPr lang="id" sz="1200" dirty="0"/>
                        <a:t>  Pelajar dapat memilah dan menggunakan sumber informasi yang beragam untuk menulis karangan deskripsi, narasi, dan eksposisi.  </a:t>
                      </a:r>
                      <a:endParaRPr sz="1200" dirty="0"/>
                    </a:p>
                    <a:p>
                      <a:pPr marL="0" lvl="0" indent="0" algn="l" rtl="0">
                        <a:spcBef>
                          <a:spcPts val="0"/>
                        </a:spcBef>
                        <a:spcAft>
                          <a:spcPts val="0"/>
                        </a:spcAft>
                        <a:buNone/>
                      </a:pPr>
                      <a:r>
                        <a:rPr lang="id" sz="1200" b="1" dirty="0"/>
                        <a:t>6.9. 3 JP - Berbicara dan Mempresentasikan:</a:t>
                      </a:r>
                      <a:r>
                        <a:rPr lang="id" sz="1200" dirty="0"/>
                        <a:t> Pelajar dapat membacakan aneka karya sastra secara lisan secara indah dan menarik. </a:t>
                      </a:r>
                      <a:endParaRPr sz="1200" dirty="0"/>
                    </a:p>
                    <a:p>
                      <a:pPr marL="0" lvl="0" indent="0" algn="l" rtl="0">
                        <a:spcBef>
                          <a:spcPts val="0"/>
                        </a:spcBef>
                        <a:spcAft>
                          <a:spcPts val="0"/>
                        </a:spcAft>
                        <a:buNone/>
                      </a:pPr>
                      <a:r>
                        <a:rPr lang="id" sz="1200" dirty="0"/>
                        <a:t> </a:t>
                      </a:r>
                      <a:r>
                        <a:rPr lang="id" sz="1200" b="1" dirty="0"/>
                        <a:t>6.11. Pelajar mampu menulis </a:t>
                      </a:r>
                      <a:r>
                        <a:rPr lang="id" sz="1200" dirty="0"/>
                        <a:t>karya tulis atau laporan hasil penelitian yang komprehensif. </a:t>
                      </a:r>
                      <a:endParaRPr sz="1200" dirty="0"/>
                    </a:p>
                  </a:txBody>
                  <a:tcPr marL="91425" marR="91425" marT="91425" marB="91425"/>
                </a:tc>
                <a:extLst>
                  <a:ext uri="{0D108BD9-81ED-4DB2-BD59-A6C34878D82A}">
                    <a16:rowId xmlns:a16="http://schemas.microsoft.com/office/drawing/2014/main" val="10000"/>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7"/>
        <p:cNvGrpSpPr/>
        <p:nvPr/>
      </p:nvGrpSpPr>
      <p:grpSpPr>
        <a:xfrm>
          <a:off x="0" y="0"/>
          <a:ext cx="0" cy="0"/>
          <a:chOff x="0" y="0"/>
          <a:chExt cx="0" cy="0"/>
        </a:xfrm>
      </p:grpSpPr>
      <p:pic>
        <p:nvPicPr>
          <p:cNvPr id="328" name="Google Shape;328;p42"/>
          <p:cNvPicPr preferRelativeResize="0"/>
          <p:nvPr/>
        </p:nvPicPr>
        <p:blipFill>
          <a:blip r:embed="rId3">
            <a:alphaModFix/>
          </a:blip>
          <a:stretch>
            <a:fillRect/>
          </a:stretch>
        </p:blipFill>
        <p:spPr>
          <a:xfrm>
            <a:off x="152400" y="152400"/>
            <a:ext cx="8991600" cy="5143500"/>
          </a:xfrm>
          <a:prstGeom prst="rect">
            <a:avLst/>
          </a:prstGeom>
          <a:noFill/>
          <a:ln>
            <a:noFill/>
          </a:ln>
        </p:spPr>
      </p:pic>
      <p:sp>
        <p:nvSpPr>
          <p:cNvPr id="329" name="Google Shape;329;p42"/>
          <p:cNvSpPr txBox="1"/>
          <p:nvPr/>
        </p:nvSpPr>
        <p:spPr>
          <a:xfrm>
            <a:off x="2966025" y="1187600"/>
            <a:ext cx="3868200" cy="265300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id" sz="2400" b="1" dirty="0">
                <a:solidFill>
                  <a:srgbClr val="FFFF00"/>
                </a:solidFill>
                <a:latin typeface="Source Sans Pro" panose="020B0503030403020204" pitchFamily="34" charset="0"/>
              </a:rPr>
              <a:t>Penilaian Individu</a:t>
            </a:r>
            <a:endParaRPr sz="2400" b="1" dirty="0">
              <a:solidFill>
                <a:srgbClr val="FFFF00"/>
              </a:solidFill>
              <a:latin typeface="Source Sans Pro" panose="020B0503030403020204" pitchFamily="34" charset="0"/>
            </a:endParaRPr>
          </a:p>
          <a:p>
            <a:pPr marL="0" lvl="0" indent="0" algn="l" rtl="0">
              <a:lnSpc>
                <a:spcPct val="115000"/>
              </a:lnSpc>
              <a:spcBef>
                <a:spcPts val="1200"/>
              </a:spcBef>
              <a:spcAft>
                <a:spcPts val="0"/>
              </a:spcAft>
              <a:buNone/>
            </a:pPr>
            <a:r>
              <a:rPr lang="id" sz="2400" b="1" dirty="0">
                <a:solidFill>
                  <a:srgbClr val="FFFF00"/>
                </a:solidFill>
                <a:latin typeface="Source Sans Pro" panose="020B0503030403020204" pitchFamily="34" charset="0"/>
              </a:rPr>
              <a:t>1.Penilaian sikap </a:t>
            </a:r>
            <a:endParaRPr sz="2400" b="1" dirty="0">
              <a:solidFill>
                <a:srgbClr val="FFFF00"/>
              </a:solidFill>
              <a:latin typeface="Source Sans Pro" panose="020B0503030403020204" pitchFamily="34" charset="0"/>
            </a:endParaRPr>
          </a:p>
          <a:p>
            <a:pPr marL="0" lvl="0" indent="0" algn="l" rtl="0">
              <a:lnSpc>
                <a:spcPct val="115000"/>
              </a:lnSpc>
              <a:spcBef>
                <a:spcPts val="1200"/>
              </a:spcBef>
              <a:spcAft>
                <a:spcPts val="0"/>
              </a:spcAft>
              <a:buNone/>
            </a:pPr>
            <a:r>
              <a:rPr lang="id" sz="2400" b="1" dirty="0">
                <a:solidFill>
                  <a:srgbClr val="FFFF00"/>
                </a:solidFill>
                <a:latin typeface="Source Sans Pro" panose="020B0503030403020204" pitchFamily="34" charset="0"/>
              </a:rPr>
              <a:t>2. Penilaian keterampilan</a:t>
            </a:r>
            <a:endParaRPr sz="2400" b="1" dirty="0">
              <a:solidFill>
                <a:srgbClr val="FFFF00"/>
              </a:solidFill>
              <a:latin typeface="Source Sans Pro" panose="020B0503030403020204" pitchFamily="34" charset="0"/>
            </a:endParaRPr>
          </a:p>
          <a:p>
            <a:pPr marL="0" lvl="0" indent="0" algn="l" rtl="0">
              <a:lnSpc>
                <a:spcPct val="115000"/>
              </a:lnSpc>
              <a:spcBef>
                <a:spcPts val="1200"/>
              </a:spcBef>
              <a:spcAft>
                <a:spcPts val="1200"/>
              </a:spcAft>
              <a:buNone/>
            </a:pPr>
            <a:r>
              <a:rPr lang="id" sz="2400" b="1" dirty="0">
                <a:solidFill>
                  <a:srgbClr val="FFFF00"/>
                </a:solidFill>
                <a:latin typeface="Source Sans Pro" panose="020B0503030403020204" pitchFamily="34" charset="0"/>
              </a:rPr>
              <a:t>3. Penilaian pengetahuan </a:t>
            </a:r>
            <a:endParaRPr sz="2400" b="1" dirty="0">
              <a:solidFill>
                <a:srgbClr val="FFFF00"/>
              </a:solidFill>
              <a:latin typeface="Source Sans Pro" panose="020B0503030403020204" pitchFamily="34" charset="0"/>
            </a:endParaRPr>
          </a:p>
        </p:txBody>
      </p:sp>
      <p:sp>
        <p:nvSpPr>
          <p:cNvPr id="330" name="Google Shape;330;p42"/>
          <p:cNvSpPr txBox="1"/>
          <p:nvPr/>
        </p:nvSpPr>
        <p:spPr>
          <a:xfrm>
            <a:off x="3105550" y="666050"/>
            <a:ext cx="734220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334"/>
        <p:cNvGrpSpPr/>
        <p:nvPr/>
      </p:nvGrpSpPr>
      <p:grpSpPr>
        <a:xfrm>
          <a:off x="0" y="0"/>
          <a:ext cx="0" cy="0"/>
          <a:chOff x="0" y="0"/>
          <a:chExt cx="0" cy="0"/>
        </a:xfrm>
      </p:grpSpPr>
      <p:sp>
        <p:nvSpPr>
          <p:cNvPr id="335" name="Google Shape;335;p43"/>
          <p:cNvSpPr txBox="1"/>
          <p:nvPr/>
        </p:nvSpPr>
        <p:spPr>
          <a:xfrm>
            <a:off x="0" y="104050"/>
            <a:ext cx="2128500" cy="84635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000" b="1" u="sng" dirty="0">
                <a:solidFill>
                  <a:schemeClr val="dk1"/>
                </a:solidFill>
                <a:latin typeface="Source Sans Pro" panose="020B0503030403020204" pitchFamily="34" charset="0"/>
              </a:rPr>
              <a:t>Tugas mandiri.</a:t>
            </a:r>
            <a:endParaRPr sz="2000" b="1" u="sng" dirty="0">
              <a:solidFill>
                <a:schemeClr val="dk1"/>
              </a:solidFill>
              <a:latin typeface="Source Sans Pro" panose="020B0503030403020204" pitchFamily="34" charset="0"/>
            </a:endParaRPr>
          </a:p>
        </p:txBody>
      </p:sp>
      <p:sp>
        <p:nvSpPr>
          <p:cNvPr id="336" name="Google Shape;336;p43"/>
          <p:cNvSpPr txBox="1"/>
          <p:nvPr/>
        </p:nvSpPr>
        <p:spPr>
          <a:xfrm>
            <a:off x="0" y="1049100"/>
            <a:ext cx="8332200" cy="3908732"/>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1200"/>
              </a:spcBef>
              <a:spcAft>
                <a:spcPts val="0"/>
              </a:spcAft>
              <a:buNone/>
            </a:pPr>
            <a:r>
              <a:rPr lang="id" sz="1600" b="1" dirty="0">
                <a:solidFill>
                  <a:schemeClr val="dk1"/>
                </a:solidFill>
                <a:latin typeface="Source Sans Pro" panose="020B0503030403020204" pitchFamily="34" charset="0"/>
              </a:rPr>
              <a:t>Perhatikan Cairan yang Masuk ke Tubuhmu</a:t>
            </a:r>
            <a:endParaRPr sz="1600" b="1" dirty="0">
              <a:solidFill>
                <a:schemeClr val="dk1"/>
              </a:solidFill>
              <a:latin typeface="Source Sans Pro" panose="020B0503030403020204" pitchFamily="34" charset="0"/>
            </a:endParaRPr>
          </a:p>
          <a:p>
            <a:pPr marL="0" lvl="0" indent="266700" algn="just" rtl="0">
              <a:lnSpc>
                <a:spcPct val="100000"/>
              </a:lnSpc>
              <a:spcBef>
                <a:spcPts val="1200"/>
              </a:spcBef>
              <a:spcAft>
                <a:spcPts val="0"/>
              </a:spcAft>
              <a:buNone/>
            </a:pPr>
            <a:r>
              <a:rPr lang="id" sz="1600" b="1" i="1" dirty="0">
                <a:solidFill>
                  <a:schemeClr val="dk1"/>
                </a:solidFill>
                <a:latin typeface="Source Sans Pro" panose="020B0503030403020204" pitchFamily="34" charset="0"/>
              </a:rPr>
              <a:t>Mengatur pola minum air itu ternyata sangat penting. Jangan sampai kita kekurangan cairan. Kenapa? Jika kekurangan cairan, kita bisa terkena dehidrasi. Nah, saat dehidrasi konsentrasi kita berkurang dan badan kita juga akan terasa lemas.</a:t>
            </a:r>
            <a:endParaRPr sz="1600" b="1" i="1" dirty="0">
              <a:solidFill>
                <a:schemeClr val="dk1"/>
              </a:solidFill>
              <a:latin typeface="Source Sans Pro" panose="020B0503030403020204" pitchFamily="34" charset="0"/>
            </a:endParaRPr>
          </a:p>
          <a:p>
            <a:pPr marL="0" lvl="0" indent="266700" algn="just" rtl="0">
              <a:lnSpc>
                <a:spcPct val="100000"/>
              </a:lnSpc>
              <a:spcBef>
                <a:spcPts val="1200"/>
              </a:spcBef>
              <a:spcAft>
                <a:spcPts val="0"/>
              </a:spcAft>
              <a:buNone/>
            </a:pPr>
            <a:r>
              <a:rPr lang="id" sz="1600" b="1" i="1" dirty="0">
                <a:solidFill>
                  <a:schemeClr val="dk1"/>
                </a:solidFill>
                <a:latin typeface="Source Sans Pro" panose="020B0503030403020204" pitchFamily="34" charset="0"/>
              </a:rPr>
              <a:t>Ada cara untuk mengetahui keadaan cairan di tubuh kita. Caranya dengan melihat warna urine kita. Jika urinnya berwarna kuning pekat, itu tandanya kekurangan cairan. Namun, jika warna urine kita putih, itu tandanya cairan dalam tubuh kita sudah cukup.</a:t>
            </a:r>
            <a:endParaRPr sz="1600" b="1" i="1" dirty="0">
              <a:solidFill>
                <a:schemeClr val="dk1"/>
              </a:solidFill>
              <a:latin typeface="Source Sans Pro" panose="020B0503030403020204" pitchFamily="34" charset="0"/>
            </a:endParaRPr>
          </a:p>
          <a:p>
            <a:pPr marL="0" lvl="0" indent="266700" algn="just" rtl="0">
              <a:lnSpc>
                <a:spcPct val="100000"/>
              </a:lnSpc>
              <a:spcBef>
                <a:spcPts val="1200"/>
              </a:spcBef>
              <a:spcAft>
                <a:spcPts val="1200"/>
              </a:spcAft>
              <a:buNone/>
            </a:pPr>
            <a:r>
              <a:rPr lang="id" sz="1600" b="1" i="1" dirty="0">
                <a:solidFill>
                  <a:schemeClr val="dk1"/>
                </a:solidFill>
                <a:latin typeface="Source Sans Pro" panose="020B0503030403020204" pitchFamily="34" charset="0"/>
              </a:rPr>
              <a:t>Kelebihan cairan juga tidak baik untuk tubuh. Hal ini terutama saat melakukan olahraga berat. Ternyata  kelebihan minum air saat olahraga itu bisa menyebabkan kekurangan natrium yang bisa menyebabkan otak bengkak. Selain itu, kelebihan minum air saat olahraga berat dapat membuat seseorang tiba-tiba menjadi kejang-kejang, kesadaran menurun, dan gejala mual.</a:t>
            </a:r>
            <a:endParaRPr sz="1600" b="1" i="1" dirty="0">
              <a:solidFill>
                <a:schemeClr val="dk1"/>
              </a:solidFill>
              <a:latin typeface="Source Sans Pro" panose="020B0503030403020204" pitchFamily="34" charset="0"/>
            </a:endParaRPr>
          </a:p>
        </p:txBody>
      </p:sp>
      <p:pic>
        <p:nvPicPr>
          <p:cNvPr id="337" name="Google Shape;337;p43"/>
          <p:cNvPicPr preferRelativeResize="0"/>
          <p:nvPr/>
        </p:nvPicPr>
        <p:blipFill>
          <a:blip r:embed="rId3">
            <a:alphaModFix/>
          </a:blip>
          <a:stretch>
            <a:fillRect/>
          </a:stretch>
        </p:blipFill>
        <p:spPr>
          <a:xfrm>
            <a:off x="6766974" y="-89425"/>
            <a:ext cx="2298624" cy="1369600"/>
          </a:xfrm>
          <a:prstGeom prst="rect">
            <a:avLst/>
          </a:prstGeom>
          <a:noFill/>
          <a:ln>
            <a:noFill/>
          </a:ln>
        </p:spPr>
      </p:pic>
      <p:pic>
        <p:nvPicPr>
          <p:cNvPr id="338" name="Google Shape;338;p43"/>
          <p:cNvPicPr preferRelativeResize="0"/>
          <p:nvPr/>
        </p:nvPicPr>
        <p:blipFill>
          <a:blip r:embed="rId3">
            <a:alphaModFix/>
          </a:blip>
          <a:stretch>
            <a:fillRect/>
          </a:stretch>
        </p:blipFill>
        <p:spPr>
          <a:xfrm flipH="1">
            <a:off x="4014826" y="26113"/>
            <a:ext cx="2499199" cy="11385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342"/>
        <p:cNvGrpSpPr/>
        <p:nvPr/>
      </p:nvGrpSpPr>
      <p:grpSpPr>
        <a:xfrm>
          <a:off x="0" y="0"/>
          <a:ext cx="0" cy="0"/>
          <a:chOff x="0" y="0"/>
          <a:chExt cx="0" cy="0"/>
        </a:xfrm>
      </p:grpSpPr>
      <p:sp>
        <p:nvSpPr>
          <p:cNvPr id="343" name="Google Shape;343;p44"/>
          <p:cNvSpPr txBox="1"/>
          <p:nvPr/>
        </p:nvSpPr>
        <p:spPr>
          <a:xfrm>
            <a:off x="0" y="117875"/>
            <a:ext cx="7112100" cy="3465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id" sz="2500" b="1" dirty="0">
                <a:solidFill>
                  <a:schemeClr val="dk1"/>
                </a:solidFill>
                <a:latin typeface="Source Sans Pro" panose="020B0503030403020204" pitchFamily="34" charset="0"/>
              </a:rPr>
              <a:t>Jawablah pertanyaan berikut sesuai bacaan!</a:t>
            </a:r>
            <a:endParaRPr sz="2500" b="1" dirty="0">
              <a:solidFill>
                <a:schemeClr val="dk1"/>
              </a:solidFill>
              <a:latin typeface="Source Sans Pro" panose="020B0503030403020204" pitchFamily="34" charset="0"/>
            </a:endParaRPr>
          </a:p>
          <a:p>
            <a:pPr marL="457200" lvl="0" indent="-342900" algn="just" rtl="0">
              <a:lnSpc>
                <a:spcPct val="115000"/>
              </a:lnSpc>
              <a:spcBef>
                <a:spcPts val="1200"/>
              </a:spcBef>
              <a:spcAft>
                <a:spcPts val="0"/>
              </a:spcAft>
              <a:buClr>
                <a:schemeClr val="dk1"/>
              </a:buClr>
              <a:buSzPts val="1800"/>
              <a:buAutoNum type="arabicPeriod"/>
            </a:pPr>
            <a:r>
              <a:rPr lang="id" sz="1800" b="1" dirty="0">
                <a:solidFill>
                  <a:schemeClr val="dk1"/>
                </a:solidFill>
                <a:latin typeface="Source Sans Pro" panose="020B0503030403020204" pitchFamily="34" charset="0"/>
              </a:rPr>
              <a:t>Cermati bacaan tersebut di atas, dalam paragraf pertama terdapat berapa kalimat?</a:t>
            </a:r>
            <a:endParaRPr sz="1800" b="1" dirty="0">
              <a:solidFill>
                <a:schemeClr val="dk1"/>
              </a:solidFill>
              <a:latin typeface="Source Sans Pro" panose="020B0503030403020204" pitchFamily="34" charset="0"/>
            </a:endParaRPr>
          </a:p>
          <a:p>
            <a:pPr marL="457200" lvl="0" indent="-355600" algn="just" rtl="0">
              <a:lnSpc>
                <a:spcPct val="115000"/>
              </a:lnSpc>
              <a:spcBef>
                <a:spcPts val="0"/>
              </a:spcBef>
              <a:spcAft>
                <a:spcPts val="0"/>
              </a:spcAft>
              <a:buClr>
                <a:schemeClr val="dk1"/>
              </a:buClr>
              <a:buSzPts val="2000"/>
              <a:buAutoNum type="arabicPeriod"/>
            </a:pPr>
            <a:r>
              <a:rPr lang="id" sz="1800" b="1" dirty="0">
                <a:solidFill>
                  <a:schemeClr val="dk1"/>
                </a:solidFill>
                <a:latin typeface="Source Sans Pro" panose="020B0503030403020204" pitchFamily="34" charset="0"/>
              </a:rPr>
              <a:t>Tulislah ide pokok dalam paragraf pertama!</a:t>
            </a:r>
            <a:endParaRPr sz="1800" b="1" dirty="0">
              <a:solidFill>
                <a:schemeClr val="dk1"/>
              </a:solidFill>
              <a:latin typeface="Source Sans Pro" panose="020B0503030403020204" pitchFamily="34" charset="0"/>
            </a:endParaRPr>
          </a:p>
          <a:p>
            <a:pPr marL="457200" lvl="0" indent="-368300" algn="just" rtl="0">
              <a:lnSpc>
                <a:spcPct val="115000"/>
              </a:lnSpc>
              <a:spcBef>
                <a:spcPts val="0"/>
              </a:spcBef>
              <a:spcAft>
                <a:spcPts val="0"/>
              </a:spcAft>
              <a:buClr>
                <a:schemeClr val="dk1"/>
              </a:buClr>
              <a:buSzPts val="2200"/>
              <a:buAutoNum type="arabicPeriod"/>
            </a:pPr>
            <a:r>
              <a:rPr lang="id" sz="1800" b="1" dirty="0">
                <a:solidFill>
                  <a:schemeClr val="dk1"/>
                </a:solidFill>
                <a:latin typeface="Source Sans Pro" panose="020B0503030403020204" pitchFamily="34" charset="0"/>
              </a:rPr>
              <a:t>Perhatikan dengan seksama, terdapat berapa paragraf dalam  bacaan di atas. Sebutkan!</a:t>
            </a:r>
            <a:endParaRPr sz="1800" b="1" dirty="0">
              <a:solidFill>
                <a:schemeClr val="dk1"/>
              </a:solidFill>
              <a:latin typeface="Source Sans Pro" panose="020B0503030403020204" pitchFamily="34" charset="0"/>
            </a:endParaRPr>
          </a:p>
          <a:p>
            <a:pPr marL="457200" lvl="0" indent="-355600" algn="just" rtl="0">
              <a:lnSpc>
                <a:spcPct val="115000"/>
              </a:lnSpc>
              <a:spcBef>
                <a:spcPts val="0"/>
              </a:spcBef>
              <a:spcAft>
                <a:spcPts val="0"/>
              </a:spcAft>
              <a:buClr>
                <a:schemeClr val="dk1"/>
              </a:buClr>
              <a:buSzPts val="2000"/>
              <a:buAutoNum type="arabicPeriod"/>
            </a:pPr>
            <a:r>
              <a:rPr lang="id" sz="1800" b="1" dirty="0">
                <a:solidFill>
                  <a:schemeClr val="dk1"/>
                </a:solidFill>
                <a:latin typeface="Source Sans Pro" panose="020B0503030403020204" pitchFamily="34" charset="0"/>
              </a:rPr>
              <a:t>Apakah ide pokok dalam paragraf ketiga?</a:t>
            </a:r>
            <a:endParaRPr sz="1800" b="1" dirty="0">
              <a:solidFill>
                <a:schemeClr val="dk1"/>
              </a:solidFill>
              <a:latin typeface="Source Sans Pro" panose="020B0503030403020204" pitchFamily="34" charset="0"/>
            </a:endParaRPr>
          </a:p>
          <a:p>
            <a:pPr marL="457200" lvl="0" indent="-355600" algn="just" rtl="0">
              <a:lnSpc>
                <a:spcPct val="115000"/>
              </a:lnSpc>
              <a:spcBef>
                <a:spcPts val="0"/>
              </a:spcBef>
              <a:spcAft>
                <a:spcPts val="0"/>
              </a:spcAft>
              <a:buClr>
                <a:schemeClr val="dk1"/>
              </a:buClr>
              <a:buSzPts val="2000"/>
              <a:buAutoNum type="arabicPeriod"/>
            </a:pPr>
            <a:r>
              <a:rPr lang="id" sz="1800" b="1" dirty="0">
                <a:solidFill>
                  <a:schemeClr val="dk1"/>
                </a:solidFill>
                <a:latin typeface="Source Sans Pro" panose="020B0503030403020204" pitchFamily="34" charset="0"/>
              </a:rPr>
              <a:t>Bacalah dengan seksama, apakah simpulan dari bacaan tersebut di atas?</a:t>
            </a:r>
            <a:endParaRPr sz="2400" b="1" dirty="0">
              <a:solidFill>
                <a:srgbClr val="FF0000"/>
              </a:solidFill>
              <a:latin typeface="Source Sans Pro" panose="020B0503030403020204" pitchFamily="34" charset="0"/>
            </a:endParaRPr>
          </a:p>
        </p:txBody>
      </p:sp>
      <p:pic>
        <p:nvPicPr>
          <p:cNvPr id="344" name="Google Shape;344;p44"/>
          <p:cNvPicPr preferRelativeResize="0"/>
          <p:nvPr/>
        </p:nvPicPr>
        <p:blipFill>
          <a:blip r:embed="rId3">
            <a:alphaModFix/>
          </a:blip>
          <a:stretch>
            <a:fillRect/>
          </a:stretch>
        </p:blipFill>
        <p:spPr>
          <a:xfrm flipH="1">
            <a:off x="5991225" y="2571750"/>
            <a:ext cx="2846450" cy="2560976"/>
          </a:xfrm>
          <a:prstGeom prst="rect">
            <a:avLst/>
          </a:prstGeom>
          <a:noFill/>
          <a:ln>
            <a:noFill/>
          </a:ln>
        </p:spPr>
      </p:pic>
      <p:pic>
        <p:nvPicPr>
          <p:cNvPr id="345" name="Google Shape;345;p44"/>
          <p:cNvPicPr preferRelativeResize="0"/>
          <p:nvPr/>
        </p:nvPicPr>
        <p:blipFill>
          <a:blip r:embed="rId4">
            <a:alphaModFix/>
          </a:blip>
          <a:stretch>
            <a:fillRect/>
          </a:stretch>
        </p:blipFill>
        <p:spPr>
          <a:xfrm flipH="1">
            <a:off x="3947405" y="3330200"/>
            <a:ext cx="1511532" cy="1398775"/>
          </a:xfrm>
          <a:prstGeom prst="rect">
            <a:avLst/>
          </a:prstGeom>
          <a:noFill/>
          <a:ln>
            <a:noFill/>
          </a:ln>
        </p:spPr>
      </p:pic>
      <p:pic>
        <p:nvPicPr>
          <p:cNvPr id="346" name="Google Shape;346;p44"/>
          <p:cNvPicPr preferRelativeResize="0"/>
          <p:nvPr/>
        </p:nvPicPr>
        <p:blipFill>
          <a:blip r:embed="rId5">
            <a:alphaModFix/>
          </a:blip>
          <a:stretch>
            <a:fillRect/>
          </a:stretch>
        </p:blipFill>
        <p:spPr>
          <a:xfrm>
            <a:off x="1506023" y="3583475"/>
            <a:ext cx="2586478" cy="17243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350"/>
        <p:cNvGrpSpPr/>
        <p:nvPr/>
      </p:nvGrpSpPr>
      <p:grpSpPr>
        <a:xfrm>
          <a:off x="0" y="0"/>
          <a:ext cx="0" cy="0"/>
          <a:chOff x="0" y="0"/>
          <a:chExt cx="0" cy="0"/>
        </a:xfrm>
      </p:grpSpPr>
      <p:sp>
        <p:nvSpPr>
          <p:cNvPr id="351" name="Google Shape;351;p45"/>
          <p:cNvSpPr txBox="1"/>
          <p:nvPr/>
        </p:nvSpPr>
        <p:spPr>
          <a:xfrm>
            <a:off x="83200" y="97075"/>
            <a:ext cx="6527700" cy="4939014"/>
          </a:xfrm>
          <a:prstGeom prst="rect">
            <a:avLst/>
          </a:prstGeom>
          <a:solidFill>
            <a:schemeClr val="accent6">
              <a:lumMod val="40000"/>
              <a:lumOff val="60000"/>
            </a:schemeClr>
          </a:solid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id" sz="2000" dirty="0">
                <a:solidFill>
                  <a:schemeClr val="dk1"/>
                </a:solidFill>
                <a:latin typeface="Source Sans Pro" panose="020B0503030403020204" pitchFamily="34" charset="0"/>
              </a:rPr>
              <a:t>Kunci Jawaban</a:t>
            </a:r>
            <a:endParaRPr sz="2000"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dirty="0">
                <a:solidFill>
                  <a:schemeClr val="dk1"/>
                </a:solidFill>
                <a:latin typeface="Source Sans Pro" panose="020B0503030403020204" pitchFamily="34" charset="0"/>
              </a:rPr>
              <a:t>1</a:t>
            </a:r>
            <a:r>
              <a:rPr lang="id" sz="1200" dirty="0">
                <a:solidFill>
                  <a:schemeClr val="dk1"/>
                </a:solidFill>
                <a:latin typeface="Source Sans Pro" panose="020B0503030403020204" pitchFamily="34" charset="0"/>
              </a:rPr>
              <a:t>.</a:t>
            </a:r>
            <a:r>
              <a:rPr lang="id" sz="7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4 kalimat</a:t>
            </a:r>
            <a:endParaRPr sz="1700"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700" dirty="0">
                <a:solidFill>
                  <a:schemeClr val="dk1"/>
                </a:solidFill>
                <a:latin typeface="Source Sans Pro" panose="020B0503030403020204" pitchFamily="34" charset="0"/>
              </a:rPr>
              <a:t>2.</a:t>
            </a:r>
            <a:r>
              <a:rPr lang="id" sz="12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Mengatur pola minum air sangat penting</a:t>
            </a:r>
            <a:endParaRPr sz="1700"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700" dirty="0">
                <a:solidFill>
                  <a:schemeClr val="dk1"/>
                </a:solidFill>
                <a:latin typeface="Source Sans Pro" panose="020B0503030403020204" pitchFamily="34" charset="0"/>
              </a:rPr>
              <a:t>3.</a:t>
            </a:r>
            <a:r>
              <a:rPr lang="id" sz="12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3 paragraf</a:t>
            </a:r>
            <a:endParaRPr sz="1700"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700" dirty="0">
                <a:solidFill>
                  <a:schemeClr val="dk1"/>
                </a:solidFill>
                <a:latin typeface="Source Sans Pro" panose="020B0503030403020204" pitchFamily="34" charset="0"/>
              </a:rPr>
              <a:t>4.</a:t>
            </a:r>
            <a:r>
              <a:rPr lang="id" sz="12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Akibat negatif jika  cairan yang masuk ke tubuh berlebihan</a:t>
            </a:r>
            <a:endParaRPr sz="1700"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700" dirty="0">
                <a:solidFill>
                  <a:schemeClr val="dk1"/>
                </a:solidFill>
                <a:latin typeface="Source Sans Pro" panose="020B0503030403020204" pitchFamily="34" charset="0"/>
              </a:rPr>
              <a:t>5.</a:t>
            </a:r>
            <a:r>
              <a:rPr lang="id" sz="1200" dirty="0">
                <a:solidFill>
                  <a:schemeClr val="dk1"/>
                </a:solidFill>
                <a:latin typeface="Times New Roman"/>
                <a:ea typeface="Times New Roman"/>
                <a:cs typeface="Times New Roman"/>
                <a:sym typeface="Times New Roman"/>
              </a:rPr>
              <a:t>	</a:t>
            </a:r>
            <a:r>
              <a:rPr lang="id" sz="1700" dirty="0">
                <a:solidFill>
                  <a:schemeClr val="dk1"/>
                </a:solidFill>
                <a:latin typeface="Source Sans Pro" panose="020B0503030403020204" pitchFamily="34" charset="0"/>
              </a:rPr>
              <a:t>Pentingnya mengatur pola minum air</a:t>
            </a:r>
            <a:endParaRPr sz="1700"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700" dirty="0">
              <a:solidFill>
                <a:schemeClr val="dk1"/>
              </a:solidFill>
              <a:latin typeface="Source Sans Pro" panose="020B0503030403020204" pitchFamily="34" charset="0"/>
            </a:endParaRPr>
          </a:p>
          <a:p>
            <a:pPr marL="228600" lvl="0" indent="0" algn="ctr" rtl="0">
              <a:lnSpc>
                <a:spcPct val="115000"/>
              </a:lnSpc>
              <a:spcBef>
                <a:spcPts val="1200"/>
              </a:spcBef>
              <a:spcAft>
                <a:spcPts val="0"/>
              </a:spcAft>
              <a:buNone/>
            </a:pPr>
            <a:r>
              <a:rPr lang="id" sz="1700" dirty="0">
                <a:solidFill>
                  <a:schemeClr val="dk1"/>
                </a:solidFill>
                <a:latin typeface="Source Sans Pro" panose="020B0503030403020204" pitchFamily="34" charset="0"/>
              </a:rPr>
              <a:t>Skor Nilai</a:t>
            </a:r>
            <a:endParaRPr sz="1700"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1700" dirty="0">
                <a:solidFill>
                  <a:schemeClr val="dk1"/>
                </a:solidFill>
                <a:latin typeface="Source Sans Pro" panose="020B0503030403020204" pitchFamily="34" charset="0"/>
              </a:rPr>
              <a:t> Jumlah soal x 2 = N</a:t>
            </a:r>
            <a:endParaRPr sz="1700" dirty="0">
              <a:solidFill>
                <a:schemeClr val="dk1"/>
              </a:solidFill>
              <a:latin typeface="Source Sans Pro" panose="020B0503030403020204" pitchFamily="34" charset="0"/>
            </a:endParaRPr>
          </a:p>
          <a:p>
            <a:pPr marL="228600" lvl="0" indent="0" algn="ctr" rtl="0">
              <a:lnSpc>
                <a:spcPct val="115000"/>
              </a:lnSpc>
              <a:spcBef>
                <a:spcPts val="1200"/>
              </a:spcBef>
              <a:spcAft>
                <a:spcPts val="1200"/>
              </a:spcAft>
              <a:buNone/>
            </a:pPr>
            <a:r>
              <a:rPr lang="id" sz="1700" dirty="0">
                <a:solidFill>
                  <a:schemeClr val="dk1"/>
                </a:solidFill>
                <a:latin typeface="Source Sans Pro" panose="020B0503030403020204" pitchFamily="34" charset="0"/>
              </a:rPr>
              <a:t>5 x 2 = 10</a:t>
            </a:r>
            <a:endParaRPr sz="1700" dirty="0">
              <a:solidFill>
                <a:schemeClr val="dk1"/>
              </a:solidFill>
              <a:latin typeface="Source Sans Pro" panose="020B0503030403020204" pitchFamily="34" charset="0"/>
            </a:endParaRPr>
          </a:p>
        </p:txBody>
      </p:sp>
      <p:pic>
        <p:nvPicPr>
          <p:cNvPr id="352" name="Google Shape;352;p45"/>
          <p:cNvPicPr preferRelativeResize="0"/>
          <p:nvPr/>
        </p:nvPicPr>
        <p:blipFill>
          <a:blip r:embed="rId3">
            <a:alphaModFix/>
          </a:blip>
          <a:stretch>
            <a:fillRect/>
          </a:stretch>
        </p:blipFill>
        <p:spPr>
          <a:xfrm>
            <a:off x="6169325" y="0"/>
            <a:ext cx="2594081" cy="48387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6FA8DC"/>
        </a:solidFill>
        <a:effectLst/>
      </p:bgPr>
    </p:bg>
    <p:spTree>
      <p:nvGrpSpPr>
        <p:cNvPr id="1" name="Shape 356"/>
        <p:cNvGrpSpPr/>
        <p:nvPr/>
      </p:nvGrpSpPr>
      <p:grpSpPr>
        <a:xfrm>
          <a:off x="0" y="0"/>
          <a:ext cx="0" cy="0"/>
          <a:chOff x="0" y="0"/>
          <a:chExt cx="0" cy="0"/>
        </a:xfrm>
      </p:grpSpPr>
      <p:sp>
        <p:nvSpPr>
          <p:cNvPr id="357" name="Google Shape;357;p46"/>
          <p:cNvSpPr/>
          <p:nvPr/>
        </p:nvSpPr>
        <p:spPr>
          <a:xfrm>
            <a:off x="1189200" y="0"/>
            <a:ext cx="6765600" cy="499200"/>
          </a:xfrm>
          <a:prstGeom prst="round2DiagRect">
            <a:avLst>
              <a:gd name="adj1" fmla="val 16667"/>
              <a:gd name="adj2" fmla="val 0"/>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900" b="1" dirty="0">
                <a:latin typeface="Source Sans Pro" panose="020B0503030403020204" pitchFamily="34" charset="0"/>
              </a:rPr>
              <a:t>Soal untuk siswa yang mengalami hambatan belajar</a:t>
            </a:r>
            <a:endParaRPr sz="1900" b="1" dirty="0">
              <a:latin typeface="Source Sans Pro" panose="020B0503030403020204" pitchFamily="34" charset="0"/>
            </a:endParaRPr>
          </a:p>
        </p:txBody>
      </p:sp>
      <p:pic>
        <p:nvPicPr>
          <p:cNvPr id="358" name="Google Shape;358;p46" descr="Mudahnya Menentukan Ide Pokok, Pasti Paham&#10;&#10;Di video ini DapurImajinasi akan menjelaskan betapa mudahnya menentukan ide pokok. Kalian pasti paham jika benar-benar mengikuti video tutorial mudahnya menentikan ide pokok berikut. Ide pokok adalah soal yang sering dimunculkan di berbagai jenjang pendidikan. Ide pokok akan mengukur tingkat pemahaman seseorang terhadap bacaan. Pengetahuan tentang ide pokok akan memberikan alur pemikiran yang sistematis. &#10;Nah, menjawab soal ide pokok itu ternyata tidak sulit. Ada empat cara mudah untuk menentukan ide pokok. Simak video mudahnya menentukan ide pokok berikut dan buktikan jika kalian pasti paham dalam menentukan ide pokok suatu bacaan.&#10;&#10;#idepokok #soalUN #bahasaindonesia" title="Mudahnya Menentukan Ide Pokok | Pasti Paham">
            <a:hlinkClick r:id="rId3"/>
          </p:cNvPr>
          <p:cNvPicPr preferRelativeResize="0"/>
          <p:nvPr/>
        </p:nvPicPr>
        <p:blipFill>
          <a:blip r:embed="rId4">
            <a:alphaModFix/>
          </a:blip>
          <a:stretch>
            <a:fillRect/>
          </a:stretch>
        </p:blipFill>
        <p:spPr>
          <a:xfrm>
            <a:off x="94700" y="1313050"/>
            <a:ext cx="3153775" cy="2365325"/>
          </a:xfrm>
          <a:prstGeom prst="rect">
            <a:avLst/>
          </a:prstGeom>
          <a:noFill/>
          <a:ln>
            <a:noFill/>
          </a:ln>
        </p:spPr>
      </p:pic>
      <p:sp>
        <p:nvSpPr>
          <p:cNvPr id="359" name="Google Shape;359;p46"/>
          <p:cNvSpPr/>
          <p:nvPr/>
        </p:nvSpPr>
        <p:spPr>
          <a:xfrm>
            <a:off x="3591325" y="692850"/>
            <a:ext cx="4860600" cy="1398900"/>
          </a:xfrm>
          <a:prstGeom prst="roundRect">
            <a:avLst>
              <a:gd name="adj" fmla="val 16667"/>
            </a:avLst>
          </a:prstGeom>
          <a:solidFill>
            <a:srgbClr val="FDE4D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Dengan pendampingan guru secara ekstra siswa dengan hambatan belajar dituntun secara perlahan untuk menyimak dan mengamati  video tentang ide pokok paragraf. Siswa diajak berbicara dan menjawab dengan bersuara kemudian diminta menuliskan ide pokok paragrafnya</a:t>
            </a:r>
            <a:endParaRPr dirty="0">
              <a:latin typeface="Source Sans Pro" panose="020B0503030403020204" pitchFamily="34" charset="0"/>
            </a:endParaRPr>
          </a:p>
        </p:txBody>
      </p:sp>
      <p:sp>
        <p:nvSpPr>
          <p:cNvPr id="360" name="Google Shape;360;p46"/>
          <p:cNvSpPr/>
          <p:nvPr/>
        </p:nvSpPr>
        <p:spPr>
          <a:xfrm>
            <a:off x="3591325" y="2934425"/>
            <a:ext cx="5235300" cy="17679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Untuk memberikan pancingan pertanyaan bisa menggunakan contoh sebagai berikut :</a:t>
            </a:r>
            <a:endParaRPr dirty="0">
              <a:latin typeface="Source Sans Pro" panose="020B0503030403020204" pitchFamily="34" charset="0"/>
            </a:endParaRPr>
          </a:p>
          <a:p>
            <a:pPr marL="457200" lvl="0" indent="-317500" algn="l" rtl="0">
              <a:spcBef>
                <a:spcPts val="0"/>
              </a:spcBef>
              <a:spcAft>
                <a:spcPts val="0"/>
              </a:spcAft>
              <a:buSzPts val="1400"/>
              <a:buAutoNum type="arabicPeriod"/>
            </a:pPr>
            <a:r>
              <a:rPr lang="id" dirty="0">
                <a:latin typeface="Source Sans Pro" panose="020B0503030403020204" pitchFamily="34" charset="0"/>
              </a:rPr>
              <a:t>Dalam tayangan video apa saja yang dibahas?</a:t>
            </a:r>
            <a:endParaRPr dirty="0">
              <a:latin typeface="Source Sans Pro" panose="020B0503030403020204" pitchFamily="34" charset="0"/>
            </a:endParaRPr>
          </a:p>
          <a:p>
            <a:pPr marL="457200" lvl="0" indent="-317500" algn="l" rtl="0">
              <a:spcBef>
                <a:spcPts val="0"/>
              </a:spcBef>
              <a:spcAft>
                <a:spcPts val="0"/>
              </a:spcAft>
              <a:buSzPts val="1400"/>
              <a:buAutoNum type="arabicPeriod"/>
            </a:pPr>
            <a:r>
              <a:rPr lang="id" dirty="0">
                <a:latin typeface="Source Sans Pro" panose="020B0503030403020204" pitchFamily="34" charset="0"/>
              </a:rPr>
              <a:t>Tulislah kalimat yang diberi garis bawah pada tayangan video tadi!</a:t>
            </a:r>
            <a:endParaRPr dirty="0">
              <a:latin typeface="Source Sans Pro" panose="020B0503030403020204" pitchFamily="34" charset="0"/>
            </a:endParaRPr>
          </a:p>
          <a:p>
            <a:pPr marL="457200" lvl="0" indent="-317500" algn="l" rtl="0">
              <a:spcBef>
                <a:spcPts val="0"/>
              </a:spcBef>
              <a:spcAft>
                <a:spcPts val="0"/>
              </a:spcAft>
              <a:buSzPts val="1400"/>
              <a:buAutoNum type="arabicPeriod"/>
            </a:pPr>
            <a:r>
              <a:rPr lang="id" dirty="0">
                <a:latin typeface="Source Sans Pro" panose="020B0503030403020204" pitchFamily="34" charset="0"/>
              </a:rPr>
              <a:t>Bacalah apa yang sudah kamu tulis!</a:t>
            </a:r>
            <a:endParaRPr dirty="0">
              <a:latin typeface="Source Sans Pro" panose="020B0503030403020204" pitchFamily="34" charset="0"/>
            </a:endParaRPr>
          </a:p>
          <a:p>
            <a:pPr marL="457200" lvl="0" indent="-317500" algn="l" rtl="0">
              <a:spcBef>
                <a:spcPts val="0"/>
              </a:spcBef>
              <a:spcAft>
                <a:spcPts val="0"/>
              </a:spcAft>
              <a:buSzPts val="1400"/>
              <a:buAutoNum type="arabicPeriod"/>
            </a:pPr>
            <a:r>
              <a:rPr lang="id" dirty="0">
                <a:latin typeface="Source Sans Pro" panose="020B0503030403020204" pitchFamily="34" charset="0"/>
              </a:rPr>
              <a:t>Jadi apa yang dimaksud dengan ide pokok?</a:t>
            </a:r>
            <a:endParaRPr dirty="0">
              <a:latin typeface="Source Sans Pro" panose="020B0503030403020204" pitchFamily="34" charset="0"/>
            </a:endParaRPr>
          </a:p>
          <a:p>
            <a:pPr marL="457200" lvl="0" indent="-317500" algn="l" rtl="0">
              <a:spcBef>
                <a:spcPts val="0"/>
              </a:spcBef>
              <a:spcAft>
                <a:spcPts val="0"/>
              </a:spcAft>
              <a:buSzPts val="1400"/>
              <a:buAutoNum type="arabicPeriod"/>
            </a:pPr>
            <a:r>
              <a:rPr lang="id" dirty="0">
                <a:latin typeface="Source Sans Pro" panose="020B0503030403020204" pitchFamily="34" charset="0"/>
              </a:rPr>
              <a:t>Apa ide pokok pada contoh paragraf dalam video tadi?</a:t>
            </a:r>
            <a:endParaRPr dirty="0">
              <a:latin typeface="Source Sans Pro" panose="020B0503030403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
                                        </p:tgtEl>
                                        <p:attrNameLst>
                                          <p:attrName>style.visibility</p:attrName>
                                        </p:attrNameLst>
                                      </p:cBhvr>
                                      <p:to>
                                        <p:strVal val="visible"/>
                                      </p:to>
                                    </p:set>
                                    <p:animEffect transition="in" filter="fade">
                                      <p:cBhvr>
                                        <p:cTn id="7" dur="1000"/>
                                        <p:tgtEl>
                                          <p:spTgt spid="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364"/>
        <p:cNvGrpSpPr/>
        <p:nvPr/>
      </p:nvGrpSpPr>
      <p:grpSpPr>
        <a:xfrm>
          <a:off x="0" y="0"/>
          <a:ext cx="0" cy="0"/>
          <a:chOff x="0" y="0"/>
          <a:chExt cx="0" cy="0"/>
        </a:xfrm>
      </p:grpSpPr>
      <p:sp>
        <p:nvSpPr>
          <p:cNvPr id="365" name="Google Shape;365;p47"/>
          <p:cNvSpPr txBox="1"/>
          <p:nvPr/>
        </p:nvSpPr>
        <p:spPr>
          <a:xfrm>
            <a:off x="1947150" y="0"/>
            <a:ext cx="7196700" cy="4941322"/>
          </a:xfrm>
          <a:prstGeom prst="rect">
            <a:avLst/>
          </a:prstGeom>
          <a:solidFill>
            <a:srgbClr val="F79646"/>
          </a:solidFill>
          <a:ln>
            <a:noFill/>
          </a:ln>
        </p:spPr>
        <p:txBody>
          <a:bodyPr spcFirstLastPara="1" wrap="square" lIns="91425" tIns="91425" rIns="91425" bIns="91425" anchor="t" anchorCtr="0">
            <a:spAutoFit/>
          </a:bodyPr>
          <a:lstStyle/>
          <a:p>
            <a:pPr marL="0" lvl="0" indent="0" algn="just" rtl="0">
              <a:lnSpc>
                <a:spcPct val="150000"/>
              </a:lnSpc>
              <a:spcBef>
                <a:spcPts val="1200"/>
              </a:spcBef>
              <a:spcAft>
                <a:spcPts val="0"/>
              </a:spcAft>
              <a:buNone/>
            </a:pPr>
            <a:r>
              <a:rPr lang="id" b="1" dirty="0">
                <a:solidFill>
                  <a:schemeClr val="dk1"/>
                </a:solidFill>
                <a:highlight>
                  <a:srgbClr val="FFFFFF"/>
                </a:highlight>
                <a:latin typeface="Source Sans Pro" panose="020B0503030403020204" pitchFamily="34" charset="0"/>
              </a:rPr>
              <a:t>(1)Asupan makanan di pagi hari sangat penting bagi tubuh kita. (2) Sebab, dengan adanya hal tersebut, maka tubuh kita bisa menjadi lebih kuat dan lebih optimal dalam menjalankan seluruh kegiatan. (3) Itu sebabnya</a:t>
            </a:r>
            <a:r>
              <a:rPr lang="id" b="1" i="1" dirty="0">
                <a:solidFill>
                  <a:schemeClr val="dk1"/>
                </a:solidFill>
                <a:highlight>
                  <a:srgbClr val="FFFFFF"/>
                </a:highlight>
                <a:latin typeface="Source Sans Pro" panose="020B0503030403020204" pitchFamily="34" charset="0"/>
              </a:rPr>
              <a:t>, sarapan di waktu pagi menjadi suatu keharusan yang jangan sampai terlewat. (4) </a:t>
            </a:r>
            <a:r>
              <a:rPr lang="id" b="1" dirty="0">
                <a:solidFill>
                  <a:schemeClr val="dk1"/>
                </a:solidFill>
                <a:highlight>
                  <a:srgbClr val="FFFFFF"/>
                </a:highlight>
                <a:latin typeface="Source Sans Pro" panose="020B0503030403020204" pitchFamily="34" charset="0"/>
              </a:rPr>
              <a:t>Adapun makanan yang mesti kita santap pada saat sarapan adalah makanan yang sehat, bergizi, dan juga mengenyangkan perut.</a:t>
            </a:r>
            <a:endParaRPr b="1" dirty="0">
              <a:solidFill>
                <a:schemeClr val="dk1"/>
              </a:solidFill>
              <a:highlight>
                <a:srgbClr val="FFFFFF"/>
              </a:highlight>
              <a:latin typeface="Source Sans Pro" panose="020B0503030403020204" pitchFamily="34" charset="0"/>
            </a:endParaRPr>
          </a:p>
          <a:p>
            <a:pPr marL="0" lvl="0" indent="0" algn="just" rtl="0">
              <a:lnSpc>
                <a:spcPct val="115000"/>
              </a:lnSpc>
              <a:spcBef>
                <a:spcPts val="1200"/>
              </a:spcBef>
              <a:spcAft>
                <a:spcPts val="0"/>
              </a:spcAft>
              <a:buNone/>
            </a:pPr>
            <a:r>
              <a:rPr lang="id" b="1" dirty="0">
                <a:solidFill>
                  <a:schemeClr val="dk1"/>
                </a:solidFill>
                <a:highlight>
                  <a:srgbClr val="FFFFFF"/>
                </a:highlight>
                <a:latin typeface="Source Sans Pro" panose="020B0503030403020204" pitchFamily="34" charset="0"/>
              </a:rPr>
              <a:t>Bacalah bacaan tersebut, kemudian kerjakan soal di bawah ini dengan benar!</a:t>
            </a:r>
            <a:endParaRPr b="1" dirty="0">
              <a:solidFill>
                <a:schemeClr val="dk1"/>
              </a:solidFill>
              <a:highlight>
                <a:srgbClr val="FFFFFF"/>
              </a:highlight>
              <a:latin typeface="Source Sans Pro" panose="020B0503030403020204" pitchFamily="34" charset="0"/>
            </a:endParaRPr>
          </a:p>
          <a:p>
            <a:pPr marL="457200" lvl="0" indent="-228600" algn="just" rtl="0">
              <a:lnSpc>
                <a:spcPct val="100000"/>
              </a:lnSpc>
              <a:spcBef>
                <a:spcPts val="1200"/>
              </a:spcBef>
              <a:spcAft>
                <a:spcPts val="0"/>
              </a:spcAft>
              <a:buNone/>
            </a:pPr>
            <a:r>
              <a:rPr lang="id" b="1" dirty="0">
                <a:solidFill>
                  <a:schemeClr val="dk1"/>
                </a:solidFill>
                <a:latin typeface="Source Sans Pro" panose="020B0503030403020204" pitchFamily="34" charset="0"/>
              </a:rPr>
              <a:t>1.</a:t>
            </a:r>
            <a:r>
              <a:rPr lang="id" sz="700" dirty="0">
                <a:solidFill>
                  <a:schemeClr val="dk1"/>
                </a:solidFill>
                <a:latin typeface="Times New Roman"/>
                <a:ea typeface="Times New Roman"/>
                <a:cs typeface="Times New Roman"/>
                <a:sym typeface="Times New Roman"/>
              </a:rPr>
              <a:t>       </a:t>
            </a:r>
            <a:r>
              <a:rPr lang="id" b="1" dirty="0">
                <a:solidFill>
                  <a:schemeClr val="dk1"/>
                </a:solidFill>
                <a:highlight>
                  <a:srgbClr val="FFFFFF"/>
                </a:highlight>
                <a:latin typeface="Source Sans Pro" panose="020B0503030403020204" pitchFamily="34" charset="0"/>
              </a:rPr>
              <a:t>Coba kamu perhatikan ada berapa kalimat dalam bacaan tersebut!</a:t>
            </a:r>
            <a:endParaRPr b="1" dirty="0">
              <a:solidFill>
                <a:schemeClr val="dk1"/>
              </a:solidFill>
              <a:highlight>
                <a:srgbClr val="FFFFFF"/>
              </a:highlight>
              <a:latin typeface="Source Sans Pro" panose="020B0503030403020204" pitchFamily="34" charset="0"/>
            </a:endParaRPr>
          </a:p>
          <a:p>
            <a:pPr marL="457200" lvl="0" indent="-228600" algn="just" rtl="0">
              <a:lnSpc>
                <a:spcPct val="100000"/>
              </a:lnSpc>
              <a:spcBef>
                <a:spcPts val="1200"/>
              </a:spcBef>
              <a:spcAft>
                <a:spcPts val="0"/>
              </a:spcAft>
              <a:buNone/>
            </a:pPr>
            <a:r>
              <a:rPr lang="id" b="1" dirty="0">
                <a:solidFill>
                  <a:schemeClr val="dk1"/>
                </a:solidFill>
                <a:latin typeface="Source Sans Pro" panose="020B0503030403020204" pitchFamily="34" charset="0"/>
              </a:rPr>
              <a:t>2.</a:t>
            </a:r>
            <a:r>
              <a:rPr lang="id" sz="700" dirty="0">
                <a:solidFill>
                  <a:schemeClr val="dk1"/>
                </a:solidFill>
                <a:latin typeface="Times New Roman"/>
                <a:ea typeface="Times New Roman"/>
                <a:cs typeface="Times New Roman"/>
                <a:sym typeface="Times New Roman"/>
              </a:rPr>
              <a:t>      </a:t>
            </a:r>
            <a:r>
              <a:rPr lang="id" b="1" dirty="0">
                <a:solidFill>
                  <a:schemeClr val="dk1"/>
                </a:solidFill>
                <a:highlight>
                  <a:srgbClr val="FFFFFF"/>
                </a:highlight>
                <a:latin typeface="Source Sans Pro" panose="020B0503030403020204" pitchFamily="34" charset="0"/>
              </a:rPr>
              <a:t>Tuliskan kembali kalimat pertama dalam paragraf tersebut!</a:t>
            </a:r>
            <a:endParaRPr b="1" dirty="0">
              <a:solidFill>
                <a:schemeClr val="dk1"/>
              </a:solidFill>
              <a:highlight>
                <a:srgbClr val="FFFFFF"/>
              </a:highlight>
              <a:latin typeface="Source Sans Pro" panose="020B0503030403020204" pitchFamily="34" charset="0"/>
            </a:endParaRPr>
          </a:p>
          <a:p>
            <a:pPr marL="457200" lvl="0" indent="-228600" algn="just" rtl="0">
              <a:lnSpc>
                <a:spcPct val="100000"/>
              </a:lnSpc>
              <a:spcBef>
                <a:spcPts val="1200"/>
              </a:spcBef>
              <a:spcAft>
                <a:spcPts val="0"/>
              </a:spcAft>
              <a:buNone/>
            </a:pPr>
            <a:r>
              <a:rPr lang="id" b="1" dirty="0">
                <a:solidFill>
                  <a:schemeClr val="dk1"/>
                </a:solidFill>
                <a:latin typeface="Source Sans Pro" panose="020B0503030403020204" pitchFamily="34" charset="0"/>
              </a:rPr>
              <a:t>3.</a:t>
            </a:r>
            <a:r>
              <a:rPr lang="id" sz="700" dirty="0">
                <a:solidFill>
                  <a:schemeClr val="dk1"/>
                </a:solidFill>
                <a:latin typeface="Times New Roman"/>
                <a:ea typeface="Times New Roman"/>
                <a:cs typeface="Times New Roman"/>
                <a:sym typeface="Times New Roman"/>
              </a:rPr>
              <a:t>      </a:t>
            </a:r>
            <a:r>
              <a:rPr lang="id" b="1" dirty="0">
                <a:solidFill>
                  <a:schemeClr val="dk1"/>
                </a:solidFill>
                <a:highlight>
                  <a:srgbClr val="FFFFFF"/>
                </a:highlight>
                <a:latin typeface="Source Sans Pro" panose="020B0503030403020204" pitchFamily="34" charset="0"/>
              </a:rPr>
              <a:t>Tuliskan kembali kalimat yang bercetak miring!</a:t>
            </a:r>
            <a:endParaRPr b="1" dirty="0">
              <a:solidFill>
                <a:schemeClr val="dk1"/>
              </a:solidFill>
              <a:highlight>
                <a:srgbClr val="FFFFFF"/>
              </a:highlight>
              <a:latin typeface="Source Sans Pro" panose="020B0503030403020204" pitchFamily="34" charset="0"/>
            </a:endParaRPr>
          </a:p>
          <a:p>
            <a:pPr marL="457200" lvl="0" indent="-228600" algn="just" rtl="0">
              <a:lnSpc>
                <a:spcPct val="100000"/>
              </a:lnSpc>
              <a:spcBef>
                <a:spcPts val="1200"/>
              </a:spcBef>
              <a:spcAft>
                <a:spcPts val="0"/>
              </a:spcAft>
              <a:buNone/>
            </a:pPr>
            <a:r>
              <a:rPr lang="id" b="1" dirty="0">
                <a:solidFill>
                  <a:schemeClr val="dk1"/>
                </a:solidFill>
                <a:latin typeface="Source Sans Pro" panose="020B0503030403020204" pitchFamily="34" charset="0"/>
              </a:rPr>
              <a:t>4.</a:t>
            </a:r>
            <a:r>
              <a:rPr lang="id" sz="700" dirty="0">
                <a:solidFill>
                  <a:schemeClr val="dk1"/>
                </a:solidFill>
                <a:latin typeface="Times New Roman"/>
                <a:ea typeface="Times New Roman"/>
                <a:cs typeface="Times New Roman"/>
                <a:sym typeface="Times New Roman"/>
              </a:rPr>
              <a:t>  </a:t>
            </a:r>
            <a:r>
              <a:rPr lang="id" b="1" dirty="0">
                <a:solidFill>
                  <a:schemeClr val="dk1"/>
                </a:solidFill>
                <a:highlight>
                  <a:srgbClr val="FFFFFF"/>
                </a:highlight>
                <a:latin typeface="Source Sans Pro" panose="020B0503030403020204" pitchFamily="34" charset="0"/>
              </a:rPr>
              <a:t>Ide pokok bacaan tersebut adalah kalimat yang dicetak miring, tuliskan   kembali!</a:t>
            </a:r>
            <a:endParaRPr b="1" dirty="0">
              <a:solidFill>
                <a:schemeClr val="dk1"/>
              </a:solidFill>
              <a:highlight>
                <a:srgbClr val="FFFFFF"/>
              </a:highlight>
              <a:latin typeface="Source Sans Pro" panose="020B0503030403020204" pitchFamily="34" charset="0"/>
            </a:endParaRPr>
          </a:p>
          <a:p>
            <a:pPr marL="457200" lvl="0" indent="-228600" algn="just" rtl="0">
              <a:lnSpc>
                <a:spcPct val="100000"/>
              </a:lnSpc>
              <a:spcBef>
                <a:spcPts val="1200"/>
              </a:spcBef>
              <a:spcAft>
                <a:spcPts val="0"/>
              </a:spcAft>
              <a:buNone/>
            </a:pPr>
            <a:r>
              <a:rPr lang="id" b="1" dirty="0">
                <a:solidFill>
                  <a:schemeClr val="dk1"/>
                </a:solidFill>
                <a:latin typeface="Source Sans Pro" panose="020B0503030403020204" pitchFamily="34" charset="0"/>
              </a:rPr>
              <a:t>5.</a:t>
            </a:r>
            <a:r>
              <a:rPr lang="id" sz="700" dirty="0">
                <a:solidFill>
                  <a:schemeClr val="dk1"/>
                </a:solidFill>
                <a:latin typeface="Times New Roman"/>
                <a:ea typeface="Times New Roman"/>
                <a:cs typeface="Times New Roman"/>
                <a:sym typeface="Times New Roman"/>
              </a:rPr>
              <a:t>      </a:t>
            </a:r>
            <a:r>
              <a:rPr lang="id" b="1" dirty="0">
                <a:solidFill>
                  <a:schemeClr val="dk1"/>
                </a:solidFill>
                <a:highlight>
                  <a:srgbClr val="FFFFFF"/>
                </a:highlight>
                <a:latin typeface="Source Sans Pro" panose="020B0503030403020204" pitchFamily="34" charset="0"/>
              </a:rPr>
              <a:t>Dalam kalimat ke-4 ada hal yang terpenting, tuliskan!</a:t>
            </a:r>
            <a:endParaRPr b="1" dirty="0">
              <a:solidFill>
                <a:schemeClr val="dk1"/>
              </a:solidFill>
              <a:highlight>
                <a:srgbClr val="FFFFFF"/>
              </a:highlight>
              <a:latin typeface="Source Sans Pro" panose="020B0503030403020204" pitchFamily="34" charset="0"/>
            </a:endParaRPr>
          </a:p>
          <a:p>
            <a:pPr marL="914400" lvl="0" indent="-228600" algn="just" rtl="0">
              <a:lnSpc>
                <a:spcPct val="100000"/>
              </a:lnSpc>
              <a:spcBef>
                <a:spcPts val="1200"/>
              </a:spcBef>
              <a:spcAft>
                <a:spcPts val="1200"/>
              </a:spcAft>
              <a:buNone/>
            </a:pPr>
            <a:r>
              <a:rPr lang="id" dirty="0">
                <a:solidFill>
                  <a:srgbClr val="FF0000"/>
                </a:solidFill>
                <a:latin typeface="Source Sans Pro" panose="020B0503030403020204" pitchFamily="34" charset="0"/>
              </a:rPr>
              <a:t>Ø</a:t>
            </a:r>
            <a:r>
              <a:rPr lang="id" sz="700" dirty="0">
                <a:solidFill>
                  <a:schemeClr val="dk1"/>
                </a:solidFill>
                <a:latin typeface="Times New Roman"/>
                <a:ea typeface="Times New Roman"/>
                <a:cs typeface="Times New Roman"/>
                <a:sym typeface="Times New Roman"/>
              </a:rPr>
              <a:t> </a:t>
            </a:r>
            <a:r>
              <a:rPr lang="id" b="1" dirty="0">
                <a:solidFill>
                  <a:schemeClr val="dk1"/>
                </a:solidFill>
                <a:highlight>
                  <a:srgbClr val="FFFFFF"/>
                </a:highlight>
                <a:latin typeface="Source Sans Pro" panose="020B0503030403020204" pitchFamily="34" charset="0"/>
              </a:rPr>
              <a:t>Dengan memberikan pertanyaan yang telah tersedia jawabannya dapat membantu siswa yang  lambat belajar.</a:t>
            </a:r>
            <a:endParaRPr b="1" dirty="0">
              <a:solidFill>
                <a:schemeClr val="dk1"/>
              </a:solidFill>
              <a:highlight>
                <a:srgbClr val="FFFFFF"/>
              </a:highlight>
              <a:latin typeface="Source Sans Pro" panose="020B0503030403020204" pitchFamily="34" charset="0"/>
            </a:endParaRPr>
          </a:p>
        </p:txBody>
      </p:sp>
      <p:sp>
        <p:nvSpPr>
          <p:cNvPr id="366" name="Google Shape;366;p47"/>
          <p:cNvSpPr/>
          <p:nvPr/>
        </p:nvSpPr>
        <p:spPr>
          <a:xfrm>
            <a:off x="0" y="577525"/>
            <a:ext cx="1586700" cy="30429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Siswa yang mengalami hambatan bisa diberikan soal yang seperti ini atau bisa dikembangkan sendiri. Intinya siswa yang mengalami hambatan harus dituntun dengan perlahan dan sabar</a:t>
            </a:r>
            <a:endParaRPr dirty="0">
              <a:latin typeface="Source Sans Pro" panose="020B0503030403020204" pitchFamily="34" charset="0"/>
            </a:endParaRPr>
          </a:p>
        </p:txBody>
      </p:sp>
      <p:sp>
        <p:nvSpPr>
          <p:cNvPr id="367" name="Google Shape;367;p47"/>
          <p:cNvSpPr/>
          <p:nvPr/>
        </p:nvSpPr>
        <p:spPr>
          <a:xfrm>
            <a:off x="1298150" y="1430575"/>
            <a:ext cx="836400" cy="1336800"/>
          </a:xfrm>
          <a:prstGeom prst="righ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48"/>
          <p:cNvPicPr preferRelativeResize="0"/>
          <p:nvPr/>
        </p:nvPicPr>
        <p:blipFill>
          <a:blip r:embed="rId3">
            <a:alphaModFix/>
          </a:blip>
          <a:stretch>
            <a:fillRect/>
          </a:stretch>
        </p:blipFill>
        <p:spPr>
          <a:xfrm>
            <a:off x="0" y="0"/>
            <a:ext cx="8991600" cy="5307825"/>
          </a:xfrm>
          <a:prstGeom prst="rect">
            <a:avLst/>
          </a:prstGeom>
          <a:noFill/>
          <a:ln>
            <a:noFill/>
          </a:ln>
        </p:spPr>
      </p:pic>
      <p:sp>
        <p:nvSpPr>
          <p:cNvPr id="373" name="Google Shape;373;p48"/>
          <p:cNvSpPr/>
          <p:nvPr/>
        </p:nvSpPr>
        <p:spPr>
          <a:xfrm>
            <a:off x="3403825" y="303450"/>
            <a:ext cx="2668200" cy="605700"/>
          </a:xfrm>
          <a:prstGeom prst="roundRect">
            <a:avLst>
              <a:gd name="adj" fmla="val 16667"/>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100" b="1" dirty="0">
                <a:latin typeface="Source Sans Pro" panose="020B0503030403020204" pitchFamily="34" charset="0"/>
              </a:rPr>
              <a:t>Untuk Siswa CIBI </a:t>
            </a:r>
            <a:endParaRPr sz="2100" b="1" dirty="0">
              <a:latin typeface="Source Sans Pro" panose="020B0503030403020204" pitchFamily="34" charset="0"/>
            </a:endParaRPr>
          </a:p>
        </p:txBody>
      </p:sp>
      <p:pic>
        <p:nvPicPr>
          <p:cNvPr id="374" name="Google Shape;374;p48"/>
          <p:cNvPicPr preferRelativeResize="0"/>
          <p:nvPr/>
        </p:nvPicPr>
        <p:blipFill>
          <a:blip r:embed="rId4">
            <a:alphaModFix/>
          </a:blip>
          <a:stretch>
            <a:fillRect/>
          </a:stretch>
        </p:blipFill>
        <p:spPr>
          <a:xfrm>
            <a:off x="331800" y="1617150"/>
            <a:ext cx="2588225" cy="2914650"/>
          </a:xfrm>
          <a:prstGeom prst="rect">
            <a:avLst/>
          </a:prstGeom>
          <a:noFill/>
          <a:ln>
            <a:noFill/>
          </a:ln>
        </p:spPr>
      </p:pic>
      <p:sp>
        <p:nvSpPr>
          <p:cNvPr id="375" name="Google Shape;375;p48"/>
          <p:cNvSpPr txBox="1"/>
          <p:nvPr/>
        </p:nvSpPr>
        <p:spPr>
          <a:xfrm>
            <a:off x="331800" y="909150"/>
            <a:ext cx="8659800" cy="70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700" b="1" dirty="0">
                <a:latin typeface="Source Sans Pro" panose="020B0503030403020204" pitchFamily="34" charset="0"/>
              </a:rPr>
              <a:t>Untuk siswa CIBI disiapkan gambar tersendiri agar berimajinasi sesuai gambar yang dilihatnya. </a:t>
            </a:r>
            <a:endParaRPr sz="1700" b="1" dirty="0">
              <a:latin typeface="Source Sans Pro" panose="020B0503030403020204" pitchFamily="34" charset="0"/>
            </a:endParaRPr>
          </a:p>
        </p:txBody>
      </p:sp>
      <p:sp>
        <p:nvSpPr>
          <p:cNvPr id="376" name="Google Shape;376;p48"/>
          <p:cNvSpPr txBox="1"/>
          <p:nvPr/>
        </p:nvSpPr>
        <p:spPr>
          <a:xfrm>
            <a:off x="2999875" y="2271575"/>
            <a:ext cx="5379900" cy="2226733"/>
          </a:xfrm>
          <a:prstGeom prst="rect">
            <a:avLst/>
          </a:prstGeom>
          <a:solidFill>
            <a:srgbClr val="00FFFF"/>
          </a:solid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id" dirty="0">
                <a:latin typeface="Source Sans Pro" panose="020B0503030403020204" pitchFamily="34" charset="0"/>
              </a:rPr>
              <a:t>.........................................................................................................................................................................................................................................................................................................................................................................................................................................................................................................................................................................................................................................................................................................................................................................................................................</a:t>
            </a:r>
            <a:endParaRPr dirty="0">
              <a:latin typeface="Source Sans Pro" panose="020B0503030403020204" pitchFamily="34" charset="0"/>
            </a:endParaRPr>
          </a:p>
        </p:txBody>
      </p:sp>
      <p:sp>
        <p:nvSpPr>
          <p:cNvPr id="377" name="Google Shape;377;p48"/>
          <p:cNvSpPr txBox="1"/>
          <p:nvPr/>
        </p:nvSpPr>
        <p:spPr>
          <a:xfrm>
            <a:off x="2920025" y="1529375"/>
            <a:ext cx="59904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500" b="1" dirty="0">
                <a:latin typeface="Source Sans Pro" panose="020B0503030403020204" pitchFamily="34" charset="0"/>
              </a:rPr>
              <a:t>Perhatikan gambar berikut. Buatlah paragraf deduktif dengan ide pokok sesuai gambar yang kamu lihat!</a:t>
            </a:r>
            <a:endParaRPr sz="1500" b="1" dirty="0">
              <a:latin typeface="Source Sans Pro" panose="020B0503030403020204" pitchFamily="34" charset="0"/>
            </a:endParaRPr>
          </a:p>
        </p:txBody>
      </p:sp>
      <p:sp>
        <p:nvSpPr>
          <p:cNvPr id="378" name="Google Shape;378;p48"/>
          <p:cNvSpPr/>
          <p:nvPr/>
        </p:nvSpPr>
        <p:spPr>
          <a:xfrm>
            <a:off x="2999875" y="4312975"/>
            <a:ext cx="1990500" cy="7080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Nama:...............</a:t>
            </a:r>
            <a:endParaRPr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No.Urut:............</a:t>
            </a:r>
            <a:endParaRPr dirty="0">
              <a:latin typeface="Source Sans Pro" panose="020B0503030403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382"/>
        <p:cNvGrpSpPr/>
        <p:nvPr/>
      </p:nvGrpSpPr>
      <p:grpSpPr>
        <a:xfrm>
          <a:off x="0" y="0"/>
          <a:ext cx="0" cy="0"/>
          <a:chOff x="0" y="0"/>
          <a:chExt cx="0" cy="0"/>
        </a:xfrm>
      </p:grpSpPr>
      <p:pic>
        <p:nvPicPr>
          <p:cNvPr id="383" name="Google Shape;383;p49"/>
          <p:cNvPicPr preferRelativeResize="0"/>
          <p:nvPr/>
        </p:nvPicPr>
        <p:blipFill>
          <a:blip r:embed="rId3">
            <a:alphaModFix/>
          </a:blip>
          <a:stretch>
            <a:fillRect/>
          </a:stretch>
        </p:blipFill>
        <p:spPr>
          <a:xfrm>
            <a:off x="6149250" y="0"/>
            <a:ext cx="2994750" cy="5143500"/>
          </a:xfrm>
          <a:prstGeom prst="rect">
            <a:avLst/>
          </a:prstGeom>
          <a:noFill/>
          <a:ln>
            <a:noFill/>
          </a:ln>
        </p:spPr>
      </p:pic>
      <p:sp>
        <p:nvSpPr>
          <p:cNvPr id="384" name="Google Shape;384;p49"/>
          <p:cNvSpPr txBox="1"/>
          <p:nvPr/>
        </p:nvSpPr>
        <p:spPr>
          <a:xfrm>
            <a:off x="0" y="0"/>
            <a:ext cx="6149400" cy="180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400" b="1" dirty="0">
                <a:latin typeface="Source Sans Pro" panose="020B0503030403020204" pitchFamily="34" charset="0"/>
              </a:rPr>
              <a:t>Pengayaan</a:t>
            </a:r>
            <a:endParaRPr sz="2400" b="1" dirty="0">
              <a:latin typeface="Source Sans Pro" panose="020B0503030403020204" pitchFamily="34" charset="0"/>
            </a:endParaRPr>
          </a:p>
          <a:p>
            <a:pPr marL="0" lvl="0" indent="0" algn="just" rtl="0">
              <a:spcBef>
                <a:spcPts val="0"/>
              </a:spcBef>
              <a:spcAft>
                <a:spcPts val="0"/>
              </a:spcAft>
              <a:buNone/>
            </a:pPr>
            <a:r>
              <a:rPr lang="id" sz="1900" b="1" dirty="0">
                <a:solidFill>
                  <a:schemeClr val="dk1"/>
                </a:solidFill>
                <a:latin typeface="Source Sans Pro" panose="020B0503030403020204" pitchFamily="34" charset="0"/>
              </a:rPr>
              <a:t>Deskripsikan gambar berikut menjadi sebuah paragraf yang mempunyai ide pokok yang terletak di awal paragraf!</a:t>
            </a:r>
            <a:endParaRPr sz="1900" b="1" dirty="0">
              <a:solidFill>
                <a:schemeClr val="dk1"/>
              </a:solidFill>
              <a:latin typeface="Source Sans Pro" panose="020B0503030403020204" pitchFamily="34" charset="0"/>
            </a:endParaRPr>
          </a:p>
          <a:p>
            <a:pPr marL="0" lvl="0" indent="0" algn="l" rtl="0">
              <a:spcBef>
                <a:spcPts val="0"/>
              </a:spcBef>
              <a:spcAft>
                <a:spcPts val="0"/>
              </a:spcAft>
              <a:buNone/>
            </a:pPr>
            <a:endParaRPr sz="2400" b="1" dirty="0">
              <a:latin typeface="Source Sans Pro" panose="020B0503030403020204" pitchFamily="34" charset="0"/>
            </a:endParaRPr>
          </a:p>
        </p:txBody>
      </p:sp>
      <p:pic>
        <p:nvPicPr>
          <p:cNvPr id="385" name="Google Shape;385;p49"/>
          <p:cNvPicPr preferRelativeResize="0"/>
          <p:nvPr/>
        </p:nvPicPr>
        <p:blipFill>
          <a:blip r:embed="rId4">
            <a:alphaModFix/>
          </a:blip>
          <a:stretch>
            <a:fillRect/>
          </a:stretch>
        </p:blipFill>
        <p:spPr>
          <a:xfrm>
            <a:off x="0" y="1371000"/>
            <a:ext cx="2828376" cy="3772499"/>
          </a:xfrm>
          <a:prstGeom prst="rect">
            <a:avLst/>
          </a:prstGeom>
          <a:noFill/>
          <a:ln>
            <a:noFill/>
          </a:ln>
        </p:spPr>
      </p:pic>
      <p:sp>
        <p:nvSpPr>
          <p:cNvPr id="386" name="Google Shape;386;p49"/>
          <p:cNvSpPr/>
          <p:nvPr/>
        </p:nvSpPr>
        <p:spPr>
          <a:xfrm>
            <a:off x="1294370" y="1381492"/>
            <a:ext cx="1534006" cy="419408"/>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800"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sz="800" b="1" dirty="0">
                <a:solidFill>
                  <a:schemeClr val="dk1"/>
                </a:solidFill>
                <a:latin typeface="Source Sans Pro" panose="020B0503030403020204" pitchFamily="34" charset="0"/>
              </a:rPr>
              <a:t>NO</a:t>
            </a:r>
            <a:r>
              <a:rPr lang="en-US" sz="800" b="1" dirty="0">
                <a:solidFill>
                  <a:schemeClr val="dk1"/>
                </a:solidFill>
                <a:latin typeface="Source Sans Pro" panose="020B0503030403020204" pitchFamily="34" charset="0"/>
              </a:rPr>
              <a:t>	</a:t>
            </a:r>
            <a:r>
              <a:rPr lang="id" sz="800" b="1" dirty="0">
                <a:solidFill>
                  <a:schemeClr val="dk1"/>
                </a:solidFill>
                <a:latin typeface="Source Sans Pro" panose="020B0503030403020204" pitchFamily="34" charset="0"/>
              </a:rPr>
              <a:t>:.............</a:t>
            </a:r>
            <a:endParaRPr sz="800"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sz="800" b="1" dirty="0">
                <a:solidFill>
                  <a:schemeClr val="dk1"/>
                </a:solidFill>
                <a:latin typeface="Source Sans Pro" panose="020B0503030403020204" pitchFamily="34" charset="0"/>
              </a:rPr>
              <a:t>Nama</a:t>
            </a:r>
            <a:r>
              <a:rPr lang="en-US" sz="800" b="1" dirty="0">
                <a:solidFill>
                  <a:schemeClr val="dk1"/>
                </a:solidFill>
                <a:latin typeface="Source Sans Pro" panose="020B0503030403020204" pitchFamily="34" charset="0"/>
              </a:rPr>
              <a:t>	</a:t>
            </a:r>
            <a:r>
              <a:rPr lang="id" sz="800" b="1" dirty="0">
                <a:solidFill>
                  <a:schemeClr val="dk1"/>
                </a:solidFill>
                <a:latin typeface="Source Sans Pro" panose="020B0503030403020204" pitchFamily="34" charset="0"/>
              </a:rPr>
              <a:t>:.............</a:t>
            </a:r>
            <a:endParaRPr sz="800" b="1" dirty="0">
              <a:solidFill>
                <a:schemeClr val="dk1"/>
              </a:solidFill>
              <a:latin typeface="Source Sans Pro" panose="020B0503030403020204" pitchFamily="34" charset="0"/>
            </a:endParaRPr>
          </a:p>
          <a:p>
            <a:pPr marL="0" lvl="0" indent="0" algn="l" rtl="0">
              <a:spcBef>
                <a:spcPts val="0"/>
              </a:spcBef>
              <a:spcAft>
                <a:spcPts val="0"/>
              </a:spcAft>
              <a:buNone/>
            </a:pPr>
            <a:endParaRPr sz="800" b="1" dirty="0">
              <a:latin typeface="Source Sans Pro" panose="020B0503030403020204" pitchFamily="34" charset="0"/>
            </a:endParaRPr>
          </a:p>
        </p:txBody>
      </p:sp>
      <p:pic>
        <p:nvPicPr>
          <p:cNvPr id="387" name="Google Shape;387;p49"/>
          <p:cNvPicPr preferRelativeResize="0"/>
          <p:nvPr/>
        </p:nvPicPr>
        <p:blipFill>
          <a:blip r:embed="rId5">
            <a:alphaModFix/>
          </a:blip>
          <a:stretch>
            <a:fillRect/>
          </a:stretch>
        </p:blipFill>
        <p:spPr>
          <a:xfrm rot="-5675530">
            <a:off x="4960013" y="-676665"/>
            <a:ext cx="1086700" cy="3304931"/>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CCCCCC"/>
        </a:solidFill>
        <a:effectLst/>
      </p:bgPr>
    </p:bg>
    <p:spTree>
      <p:nvGrpSpPr>
        <p:cNvPr id="1" name="Shape 391"/>
        <p:cNvGrpSpPr/>
        <p:nvPr/>
      </p:nvGrpSpPr>
      <p:grpSpPr>
        <a:xfrm>
          <a:off x="0" y="0"/>
          <a:ext cx="0" cy="0"/>
          <a:chOff x="0" y="0"/>
          <a:chExt cx="0" cy="0"/>
        </a:xfrm>
      </p:grpSpPr>
      <p:pic>
        <p:nvPicPr>
          <p:cNvPr id="392" name="Google Shape;392;p50"/>
          <p:cNvPicPr preferRelativeResize="0"/>
          <p:nvPr/>
        </p:nvPicPr>
        <p:blipFill>
          <a:blip r:embed="rId3">
            <a:alphaModFix/>
          </a:blip>
          <a:stretch>
            <a:fillRect/>
          </a:stretch>
        </p:blipFill>
        <p:spPr>
          <a:xfrm>
            <a:off x="241400" y="3063000"/>
            <a:ext cx="7073025" cy="2213675"/>
          </a:xfrm>
          <a:prstGeom prst="rect">
            <a:avLst/>
          </a:prstGeom>
          <a:noFill/>
          <a:ln>
            <a:noFill/>
          </a:ln>
        </p:spPr>
      </p:pic>
      <p:sp>
        <p:nvSpPr>
          <p:cNvPr id="393" name="Google Shape;393;p50"/>
          <p:cNvSpPr txBox="1"/>
          <p:nvPr/>
        </p:nvSpPr>
        <p:spPr>
          <a:xfrm>
            <a:off x="55475" y="-138600"/>
            <a:ext cx="9144000" cy="321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sz="1900" b="1" dirty="0">
                <a:solidFill>
                  <a:srgbClr val="FF0000"/>
                </a:solidFill>
                <a:latin typeface="Source Sans Pro" panose="020B0503030403020204" pitchFamily="34" charset="0"/>
              </a:rPr>
              <a:t>Kiat untuk Guru </a:t>
            </a:r>
            <a:endParaRPr sz="1900" b="1" dirty="0">
              <a:solidFill>
                <a:srgbClr val="FF0000"/>
              </a:solidFill>
              <a:latin typeface="Source Sans Pro" panose="020B0503030403020204" pitchFamily="34" charset="0"/>
            </a:endParaRPr>
          </a:p>
          <a:p>
            <a:pPr marL="0" lvl="0" indent="0" algn="l" rtl="0">
              <a:spcBef>
                <a:spcPts val="0"/>
              </a:spcBef>
              <a:spcAft>
                <a:spcPts val="0"/>
              </a:spcAft>
              <a:buNone/>
            </a:pPr>
            <a:r>
              <a:rPr lang="id" sz="1700" dirty="0">
                <a:solidFill>
                  <a:schemeClr val="dk1"/>
                </a:solidFill>
                <a:latin typeface="Source Sans Pro" panose="020B0503030403020204" pitchFamily="34" charset="0"/>
              </a:rPr>
              <a:t>Untuk melakukan kerja kelompok agar siswa semangat melakukan dan mengerjakan tugas dengan semangat, maka guru sebaiknya:</a:t>
            </a:r>
            <a:endParaRPr sz="1700" dirty="0">
              <a:solidFill>
                <a:schemeClr val="dk1"/>
              </a:solidFill>
              <a:latin typeface="Source Sans Pro" panose="020B0503030403020204" pitchFamily="34" charset="0"/>
            </a:endParaRPr>
          </a:p>
          <a:p>
            <a:pPr marL="457200" lvl="0" indent="-336550" algn="l" rtl="0">
              <a:spcBef>
                <a:spcPts val="0"/>
              </a:spcBef>
              <a:spcAft>
                <a:spcPts val="0"/>
              </a:spcAft>
              <a:buClr>
                <a:schemeClr val="dk1"/>
              </a:buClr>
              <a:buSzPts val="1700"/>
              <a:buAutoNum type="arabicPeriod"/>
            </a:pPr>
            <a:r>
              <a:rPr lang="id" sz="1700" dirty="0">
                <a:solidFill>
                  <a:schemeClr val="dk1"/>
                </a:solidFill>
                <a:latin typeface="Source Sans Pro" panose="020B0503030403020204" pitchFamily="34" charset="0"/>
              </a:rPr>
              <a:t>Menyiapkan doorprize yang sederhana saja misalnya kue seharga Rp.1.000 membeli sebanyak siswa </a:t>
            </a:r>
            <a:endParaRPr sz="1700" dirty="0">
              <a:solidFill>
                <a:schemeClr val="dk1"/>
              </a:solidFill>
              <a:latin typeface="Source Sans Pro" panose="020B0503030403020204" pitchFamily="34" charset="0"/>
            </a:endParaRPr>
          </a:p>
          <a:p>
            <a:pPr marL="457200" lvl="0" indent="-336550" algn="l" rtl="0">
              <a:spcBef>
                <a:spcPts val="0"/>
              </a:spcBef>
              <a:spcAft>
                <a:spcPts val="0"/>
              </a:spcAft>
              <a:buClr>
                <a:schemeClr val="dk1"/>
              </a:buClr>
              <a:buSzPts val="1700"/>
              <a:buAutoNum type="arabicPeriod"/>
            </a:pPr>
            <a:r>
              <a:rPr lang="id" sz="1700" dirty="0">
                <a:solidFill>
                  <a:schemeClr val="dk1"/>
                </a:solidFill>
                <a:latin typeface="Source Sans Pro" panose="020B0503030403020204" pitchFamily="34" charset="0"/>
              </a:rPr>
              <a:t>Bungkus seperti kado dengan ukuran dan model yang sama setiap kado berisi 2 kue  berikan nomor pada kado tersebut sebanyak kelompok belajar </a:t>
            </a:r>
            <a:endParaRPr sz="1700" dirty="0">
              <a:solidFill>
                <a:schemeClr val="dk1"/>
              </a:solidFill>
              <a:latin typeface="Source Sans Pro" panose="020B0503030403020204" pitchFamily="34" charset="0"/>
            </a:endParaRPr>
          </a:p>
          <a:p>
            <a:pPr marL="457200" lvl="0" indent="-349250" algn="l" rtl="0">
              <a:spcBef>
                <a:spcPts val="0"/>
              </a:spcBef>
              <a:spcAft>
                <a:spcPts val="0"/>
              </a:spcAft>
              <a:buClr>
                <a:schemeClr val="dk1"/>
              </a:buClr>
              <a:buSzPts val="1900"/>
              <a:buAutoNum type="arabicPeriod"/>
            </a:pPr>
            <a:r>
              <a:rPr lang="id" sz="1900" dirty="0">
                <a:solidFill>
                  <a:schemeClr val="dk1"/>
                </a:solidFill>
                <a:latin typeface="Source Sans Pro" panose="020B0503030403020204" pitchFamily="34" charset="0"/>
              </a:rPr>
              <a:t>Instruksikan kepada kelompok berpasangan bagi siapa yang berhasil mengerjakan tugas pertama kali dan mempresentasikan dengan benar, maka pasangan tersebut berhak mengambil hadiah yang nomer 1, demikian pula selanjutnya hingga siswa selesai semuanya. </a:t>
            </a:r>
            <a:endParaRPr sz="1900" dirty="0">
              <a:solidFill>
                <a:schemeClr val="dk1"/>
              </a:solidFill>
              <a:latin typeface="Source Sans Pro" panose="020B0503030403020204" pitchFamily="34" charset="0"/>
            </a:endParaRPr>
          </a:p>
        </p:txBody>
      </p:sp>
      <p:sp>
        <p:nvSpPr>
          <p:cNvPr id="394" name="Google Shape;394;p50"/>
          <p:cNvSpPr/>
          <p:nvPr/>
        </p:nvSpPr>
        <p:spPr>
          <a:xfrm>
            <a:off x="485250"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1</a:t>
            </a:r>
            <a:endParaRPr sz="2400" dirty="0">
              <a:latin typeface="Source Sans Pro" panose="020B0503030403020204" pitchFamily="34" charset="0"/>
            </a:endParaRPr>
          </a:p>
        </p:txBody>
      </p:sp>
      <p:pic>
        <p:nvPicPr>
          <p:cNvPr id="395" name="Google Shape;395;p50"/>
          <p:cNvPicPr preferRelativeResize="0"/>
          <p:nvPr/>
        </p:nvPicPr>
        <p:blipFill>
          <a:blip r:embed="rId4">
            <a:alphaModFix/>
          </a:blip>
          <a:stretch>
            <a:fillRect/>
          </a:stretch>
        </p:blipFill>
        <p:spPr>
          <a:xfrm flipH="1">
            <a:off x="485252" y="3161713"/>
            <a:ext cx="540300" cy="453937"/>
          </a:xfrm>
          <a:prstGeom prst="rect">
            <a:avLst/>
          </a:prstGeom>
          <a:noFill/>
          <a:ln>
            <a:noFill/>
          </a:ln>
        </p:spPr>
      </p:pic>
      <p:sp>
        <p:nvSpPr>
          <p:cNvPr id="396" name="Google Shape;396;p50"/>
          <p:cNvSpPr/>
          <p:nvPr/>
        </p:nvSpPr>
        <p:spPr>
          <a:xfrm>
            <a:off x="1084800"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2</a:t>
            </a:r>
            <a:endParaRPr sz="2400" dirty="0">
              <a:latin typeface="Source Sans Pro" panose="020B0503030403020204" pitchFamily="34" charset="0"/>
            </a:endParaRPr>
          </a:p>
        </p:txBody>
      </p:sp>
      <p:sp>
        <p:nvSpPr>
          <p:cNvPr id="397" name="Google Shape;397;p50"/>
          <p:cNvSpPr/>
          <p:nvPr/>
        </p:nvSpPr>
        <p:spPr>
          <a:xfrm>
            <a:off x="1684338"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3</a:t>
            </a:r>
            <a:endParaRPr sz="2400" dirty="0">
              <a:latin typeface="Source Sans Pro" panose="020B0503030403020204" pitchFamily="34" charset="0"/>
            </a:endParaRPr>
          </a:p>
        </p:txBody>
      </p:sp>
      <p:sp>
        <p:nvSpPr>
          <p:cNvPr id="398" name="Google Shape;398;p50"/>
          <p:cNvSpPr/>
          <p:nvPr/>
        </p:nvSpPr>
        <p:spPr>
          <a:xfrm>
            <a:off x="2278650"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4</a:t>
            </a:r>
            <a:endParaRPr sz="2400" dirty="0">
              <a:latin typeface="Source Sans Pro" panose="020B0503030403020204" pitchFamily="34" charset="0"/>
            </a:endParaRPr>
          </a:p>
        </p:txBody>
      </p:sp>
      <p:sp>
        <p:nvSpPr>
          <p:cNvPr id="399" name="Google Shape;399;p50"/>
          <p:cNvSpPr/>
          <p:nvPr/>
        </p:nvSpPr>
        <p:spPr>
          <a:xfrm>
            <a:off x="2946050"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5</a:t>
            </a:r>
            <a:endParaRPr sz="2400" dirty="0">
              <a:latin typeface="Source Sans Pro" panose="020B0503030403020204" pitchFamily="34" charset="0"/>
            </a:endParaRPr>
          </a:p>
        </p:txBody>
      </p:sp>
      <p:sp>
        <p:nvSpPr>
          <p:cNvPr id="400" name="Google Shape;400;p50"/>
          <p:cNvSpPr/>
          <p:nvPr/>
        </p:nvSpPr>
        <p:spPr>
          <a:xfrm>
            <a:off x="3568700"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6</a:t>
            </a:r>
            <a:endParaRPr sz="2400" dirty="0">
              <a:latin typeface="Source Sans Pro" panose="020B0503030403020204" pitchFamily="34" charset="0"/>
            </a:endParaRPr>
          </a:p>
        </p:txBody>
      </p:sp>
      <p:sp>
        <p:nvSpPr>
          <p:cNvPr id="401" name="Google Shape;401;p50"/>
          <p:cNvSpPr/>
          <p:nvPr/>
        </p:nvSpPr>
        <p:spPr>
          <a:xfrm>
            <a:off x="4217900" y="3217200"/>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7</a:t>
            </a:r>
            <a:endParaRPr sz="2400" dirty="0">
              <a:latin typeface="Source Sans Pro" panose="020B0503030403020204" pitchFamily="34" charset="0"/>
            </a:endParaRPr>
          </a:p>
        </p:txBody>
      </p:sp>
      <p:sp>
        <p:nvSpPr>
          <p:cNvPr id="402" name="Google Shape;402;p50"/>
          <p:cNvSpPr/>
          <p:nvPr/>
        </p:nvSpPr>
        <p:spPr>
          <a:xfrm>
            <a:off x="4933750" y="3161725"/>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8</a:t>
            </a:r>
            <a:endParaRPr sz="2400" dirty="0">
              <a:latin typeface="Source Sans Pro" panose="020B0503030403020204" pitchFamily="34" charset="0"/>
            </a:endParaRPr>
          </a:p>
        </p:txBody>
      </p:sp>
      <p:sp>
        <p:nvSpPr>
          <p:cNvPr id="403" name="Google Shape;403;p50"/>
          <p:cNvSpPr/>
          <p:nvPr/>
        </p:nvSpPr>
        <p:spPr>
          <a:xfrm>
            <a:off x="5649600" y="3161725"/>
            <a:ext cx="540300" cy="803700"/>
          </a:xfrm>
          <a:prstGeom prst="cube">
            <a:avLst>
              <a:gd name="adj" fmla="val 25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     </a:t>
            </a:r>
            <a:r>
              <a:rPr lang="id" sz="2400" dirty="0">
                <a:latin typeface="Source Sans Pro" panose="020B0503030403020204" pitchFamily="34" charset="0"/>
              </a:rPr>
              <a:t>9</a:t>
            </a:r>
            <a:endParaRPr sz="2400" dirty="0">
              <a:latin typeface="Source Sans Pro" panose="020B0503030403020204" pitchFamily="34" charset="0"/>
            </a:endParaRPr>
          </a:p>
        </p:txBody>
      </p:sp>
      <p:pic>
        <p:nvPicPr>
          <p:cNvPr id="404" name="Google Shape;404;p50"/>
          <p:cNvPicPr preferRelativeResize="0"/>
          <p:nvPr/>
        </p:nvPicPr>
        <p:blipFill>
          <a:blip r:embed="rId4">
            <a:alphaModFix/>
          </a:blip>
          <a:stretch>
            <a:fillRect/>
          </a:stretch>
        </p:blipFill>
        <p:spPr>
          <a:xfrm flipH="1">
            <a:off x="1028527" y="3161713"/>
            <a:ext cx="540300" cy="453928"/>
          </a:xfrm>
          <a:prstGeom prst="rect">
            <a:avLst/>
          </a:prstGeom>
          <a:noFill/>
          <a:ln>
            <a:noFill/>
          </a:ln>
        </p:spPr>
      </p:pic>
      <p:pic>
        <p:nvPicPr>
          <p:cNvPr id="405" name="Google Shape;405;p50"/>
          <p:cNvPicPr preferRelativeResize="0"/>
          <p:nvPr/>
        </p:nvPicPr>
        <p:blipFill>
          <a:blip r:embed="rId4">
            <a:alphaModFix/>
          </a:blip>
          <a:stretch>
            <a:fillRect/>
          </a:stretch>
        </p:blipFill>
        <p:spPr>
          <a:xfrm flipH="1">
            <a:off x="1702728" y="3161715"/>
            <a:ext cx="442013" cy="371360"/>
          </a:xfrm>
          <a:prstGeom prst="rect">
            <a:avLst/>
          </a:prstGeom>
          <a:noFill/>
          <a:ln>
            <a:noFill/>
          </a:ln>
        </p:spPr>
      </p:pic>
      <p:pic>
        <p:nvPicPr>
          <p:cNvPr id="406" name="Google Shape;406;p50"/>
          <p:cNvPicPr preferRelativeResize="0"/>
          <p:nvPr/>
        </p:nvPicPr>
        <p:blipFill>
          <a:blip r:embed="rId4">
            <a:alphaModFix/>
          </a:blip>
          <a:stretch>
            <a:fillRect/>
          </a:stretch>
        </p:blipFill>
        <p:spPr>
          <a:xfrm flipH="1">
            <a:off x="2324387" y="3161704"/>
            <a:ext cx="442026" cy="371362"/>
          </a:xfrm>
          <a:prstGeom prst="rect">
            <a:avLst/>
          </a:prstGeom>
          <a:noFill/>
          <a:ln>
            <a:noFill/>
          </a:ln>
        </p:spPr>
      </p:pic>
      <p:pic>
        <p:nvPicPr>
          <p:cNvPr id="407" name="Google Shape;407;p50"/>
          <p:cNvPicPr preferRelativeResize="0"/>
          <p:nvPr/>
        </p:nvPicPr>
        <p:blipFill>
          <a:blip r:embed="rId4">
            <a:alphaModFix/>
          </a:blip>
          <a:stretch>
            <a:fillRect/>
          </a:stretch>
        </p:blipFill>
        <p:spPr>
          <a:xfrm flipH="1">
            <a:off x="2971111" y="3161704"/>
            <a:ext cx="442026" cy="371371"/>
          </a:xfrm>
          <a:prstGeom prst="rect">
            <a:avLst/>
          </a:prstGeom>
          <a:noFill/>
          <a:ln>
            <a:noFill/>
          </a:ln>
        </p:spPr>
      </p:pic>
      <p:pic>
        <p:nvPicPr>
          <p:cNvPr id="408" name="Google Shape;408;p50"/>
          <p:cNvPicPr preferRelativeResize="0"/>
          <p:nvPr/>
        </p:nvPicPr>
        <p:blipFill>
          <a:blip r:embed="rId4">
            <a:alphaModFix/>
          </a:blip>
          <a:stretch>
            <a:fillRect/>
          </a:stretch>
        </p:blipFill>
        <p:spPr>
          <a:xfrm flipH="1">
            <a:off x="3594499" y="3161702"/>
            <a:ext cx="442026" cy="371362"/>
          </a:xfrm>
          <a:prstGeom prst="rect">
            <a:avLst/>
          </a:prstGeom>
          <a:noFill/>
          <a:ln>
            <a:noFill/>
          </a:ln>
        </p:spPr>
      </p:pic>
      <p:pic>
        <p:nvPicPr>
          <p:cNvPr id="409" name="Google Shape;409;p50"/>
          <p:cNvPicPr preferRelativeResize="0"/>
          <p:nvPr/>
        </p:nvPicPr>
        <p:blipFill>
          <a:blip r:embed="rId4">
            <a:alphaModFix/>
          </a:blip>
          <a:stretch>
            <a:fillRect/>
          </a:stretch>
        </p:blipFill>
        <p:spPr>
          <a:xfrm flipH="1">
            <a:off x="4982879" y="3161696"/>
            <a:ext cx="442049" cy="371392"/>
          </a:xfrm>
          <a:prstGeom prst="rect">
            <a:avLst/>
          </a:prstGeom>
          <a:noFill/>
          <a:ln>
            <a:noFill/>
          </a:ln>
        </p:spPr>
      </p:pic>
      <p:pic>
        <p:nvPicPr>
          <p:cNvPr id="410" name="Google Shape;410;p50"/>
          <p:cNvPicPr preferRelativeResize="0"/>
          <p:nvPr/>
        </p:nvPicPr>
        <p:blipFill>
          <a:blip r:embed="rId4">
            <a:alphaModFix/>
          </a:blip>
          <a:stretch>
            <a:fillRect/>
          </a:stretch>
        </p:blipFill>
        <p:spPr>
          <a:xfrm flipH="1">
            <a:off x="4203204" y="3203003"/>
            <a:ext cx="442049" cy="371376"/>
          </a:xfrm>
          <a:prstGeom prst="rect">
            <a:avLst/>
          </a:prstGeom>
          <a:noFill/>
          <a:ln>
            <a:noFill/>
          </a:ln>
        </p:spPr>
      </p:pic>
      <p:pic>
        <p:nvPicPr>
          <p:cNvPr id="411" name="Google Shape;411;p50"/>
          <p:cNvPicPr preferRelativeResize="0"/>
          <p:nvPr/>
        </p:nvPicPr>
        <p:blipFill>
          <a:blip r:embed="rId4">
            <a:alphaModFix/>
          </a:blip>
          <a:stretch>
            <a:fillRect/>
          </a:stretch>
        </p:blipFill>
        <p:spPr>
          <a:xfrm flipH="1">
            <a:off x="5562977" y="3062988"/>
            <a:ext cx="540300" cy="453937"/>
          </a:xfrm>
          <a:prstGeom prst="rect">
            <a:avLst/>
          </a:prstGeom>
          <a:noFill/>
          <a:ln>
            <a:noFill/>
          </a:ln>
        </p:spPr>
      </p:pic>
      <p:pic>
        <p:nvPicPr>
          <p:cNvPr id="412" name="Google Shape;412;p50"/>
          <p:cNvPicPr preferRelativeResize="0"/>
          <p:nvPr/>
        </p:nvPicPr>
        <p:blipFill>
          <a:blip r:embed="rId5">
            <a:alphaModFix/>
          </a:blip>
          <a:stretch>
            <a:fillRect/>
          </a:stretch>
        </p:blipFill>
        <p:spPr>
          <a:xfrm>
            <a:off x="6751450" y="2645050"/>
            <a:ext cx="1977650" cy="37757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416"/>
        <p:cNvGrpSpPr/>
        <p:nvPr/>
      </p:nvGrpSpPr>
      <p:grpSpPr>
        <a:xfrm>
          <a:off x="0" y="0"/>
          <a:ext cx="0" cy="0"/>
          <a:chOff x="0" y="0"/>
          <a:chExt cx="0" cy="0"/>
        </a:xfrm>
      </p:grpSpPr>
      <p:sp>
        <p:nvSpPr>
          <p:cNvPr id="417" name="Google Shape;417;p51"/>
          <p:cNvSpPr txBox="1"/>
          <p:nvPr/>
        </p:nvSpPr>
        <p:spPr>
          <a:xfrm>
            <a:off x="5789675" y="57725"/>
            <a:ext cx="1673100" cy="775567"/>
          </a:xfrm>
          <a:prstGeom prst="rect">
            <a:avLst/>
          </a:prstGeom>
          <a:solidFill>
            <a:srgbClr val="FF0000"/>
          </a:solid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1600" b="1" dirty="0">
                <a:solidFill>
                  <a:schemeClr val="dk1"/>
                </a:solidFill>
                <a:latin typeface="Source Sans Pro" panose="020B0503030403020204" pitchFamily="34" charset="0"/>
              </a:rPr>
              <a:t>Refleksi Guru</a:t>
            </a:r>
            <a:endParaRPr sz="1600" b="1" dirty="0">
              <a:solidFill>
                <a:schemeClr val="dk1"/>
              </a:solidFill>
              <a:latin typeface="Source Sans Pro" panose="020B0503030403020204" pitchFamily="34" charset="0"/>
            </a:endParaRPr>
          </a:p>
        </p:txBody>
      </p:sp>
      <p:sp>
        <p:nvSpPr>
          <p:cNvPr id="418" name="Google Shape;418;p51"/>
          <p:cNvSpPr txBox="1"/>
          <p:nvPr/>
        </p:nvSpPr>
        <p:spPr>
          <a:xfrm>
            <a:off x="152400" y="0"/>
            <a:ext cx="5487000" cy="2898300"/>
          </a:xfrm>
          <a:prstGeom prst="rect">
            <a:avLst/>
          </a:prstGeom>
          <a:noFill/>
          <a:ln>
            <a:noFill/>
          </a:ln>
        </p:spPr>
        <p:txBody>
          <a:bodyPr spcFirstLastPara="1" wrap="square" lIns="91425" tIns="91425" rIns="91425" bIns="91425" anchor="ctr" anchorCtr="0">
            <a:noAutofit/>
          </a:bodyPr>
          <a:lstStyle/>
          <a:p>
            <a:pPr marL="457200" lvl="0" indent="-228600" algn="l" rtl="0">
              <a:lnSpc>
                <a:spcPct val="115000"/>
              </a:lnSpc>
              <a:spcBef>
                <a:spcPts val="1200"/>
              </a:spcBef>
              <a:spcAft>
                <a:spcPts val="0"/>
              </a:spcAft>
              <a:buNone/>
            </a:pPr>
            <a:endParaRPr sz="1200" b="1" dirty="0">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500" b="1" dirty="0">
                <a:latin typeface="Source Sans Pro" panose="020B0503030403020204" pitchFamily="34" charset="0"/>
              </a:rPr>
              <a:t>1.  </a:t>
            </a:r>
            <a:r>
              <a:rPr lang="id" sz="1600" b="1" dirty="0">
                <a:latin typeface="Source Sans Pro" panose="020B0503030403020204" pitchFamily="34" charset="0"/>
              </a:rPr>
              <a:t> Apa saja yang menjadi perhatian bapak/ibu guru selama    pembelajaran?</a:t>
            </a:r>
            <a:endParaRPr sz="16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latin typeface="Source Sans Pro" panose="020B0503030403020204" pitchFamily="34" charset="0"/>
              </a:rPr>
              <a:t>2.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Apakah pembelajaran yang diberikan berhasil?</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3. Adakah siswa yang perlu mendapatkan perhatian khusus?</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4.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 Adakah hal-hal yang perlu diperbaiki?</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5.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Hal-hal apa saja yang menjadi keberhasilan Bapak / ibu dalam      pembelajaran?</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1200"/>
              </a:spcAft>
              <a:buNone/>
            </a:pPr>
            <a:endParaRPr sz="1200" b="1" dirty="0">
              <a:solidFill>
                <a:schemeClr val="dk1"/>
              </a:solidFill>
              <a:latin typeface="Source Sans Pro" panose="020B0503030403020204" pitchFamily="34" charset="0"/>
            </a:endParaRPr>
          </a:p>
        </p:txBody>
      </p:sp>
      <p:pic>
        <p:nvPicPr>
          <p:cNvPr id="419" name="Google Shape;419;p51"/>
          <p:cNvPicPr preferRelativeResize="0"/>
          <p:nvPr/>
        </p:nvPicPr>
        <p:blipFill>
          <a:blip r:embed="rId3">
            <a:alphaModFix/>
          </a:blip>
          <a:stretch>
            <a:fillRect/>
          </a:stretch>
        </p:blipFill>
        <p:spPr>
          <a:xfrm>
            <a:off x="5026325" y="2242050"/>
            <a:ext cx="3199801" cy="2999813"/>
          </a:xfrm>
          <a:prstGeom prst="rect">
            <a:avLst/>
          </a:prstGeom>
          <a:noFill/>
          <a:ln>
            <a:noFill/>
          </a:ln>
        </p:spPr>
      </p:pic>
      <p:pic>
        <p:nvPicPr>
          <p:cNvPr id="420" name="Google Shape;420;p51"/>
          <p:cNvPicPr preferRelativeResize="0"/>
          <p:nvPr/>
        </p:nvPicPr>
        <p:blipFill>
          <a:blip r:embed="rId4">
            <a:alphaModFix/>
          </a:blip>
          <a:stretch>
            <a:fillRect/>
          </a:stretch>
        </p:blipFill>
        <p:spPr>
          <a:xfrm>
            <a:off x="6068688" y="957900"/>
            <a:ext cx="1115071" cy="1940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75"/>
        <p:cNvGrpSpPr/>
        <p:nvPr/>
      </p:nvGrpSpPr>
      <p:grpSpPr>
        <a:xfrm>
          <a:off x="0" y="0"/>
          <a:ext cx="0" cy="0"/>
          <a:chOff x="0" y="0"/>
          <a:chExt cx="0" cy="0"/>
        </a:xfrm>
      </p:grpSpPr>
      <p:sp>
        <p:nvSpPr>
          <p:cNvPr id="76" name="Google Shape;76;p16"/>
          <p:cNvSpPr txBox="1"/>
          <p:nvPr/>
        </p:nvSpPr>
        <p:spPr>
          <a:xfrm>
            <a:off x="3129800" y="0"/>
            <a:ext cx="34182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900" b="1" dirty="0">
                <a:latin typeface="Source Sans Pro" panose="020B0503030403020204" pitchFamily="34" charset="0"/>
              </a:rPr>
              <a:t>CAPAIAN PEMBELAJARAN</a:t>
            </a:r>
            <a:endParaRPr sz="1900" b="1" dirty="0">
              <a:latin typeface="Source Sans Pro" panose="020B0503030403020204" pitchFamily="34" charset="0"/>
            </a:endParaRPr>
          </a:p>
        </p:txBody>
      </p:sp>
      <p:sp>
        <p:nvSpPr>
          <p:cNvPr id="77" name="Google Shape;77;p16"/>
          <p:cNvSpPr txBox="1"/>
          <p:nvPr/>
        </p:nvSpPr>
        <p:spPr>
          <a:xfrm>
            <a:off x="0" y="477000"/>
            <a:ext cx="3000000" cy="2123628"/>
          </a:xfrm>
          <a:prstGeom prst="rect">
            <a:avLst/>
          </a:prstGeom>
          <a:noFill/>
          <a:ln>
            <a:noFill/>
          </a:ln>
        </p:spPr>
        <p:txBody>
          <a:bodyPr spcFirstLastPara="1" wrap="square" lIns="91425" tIns="91425" rIns="91425" bIns="91425" anchor="t" anchorCtr="0">
            <a:spAutoFit/>
          </a:bodyPr>
          <a:lstStyle/>
          <a:p>
            <a:pPr marL="457200" lvl="0" indent="-317500" algn="ctr" rtl="0">
              <a:spcBef>
                <a:spcPts val="0"/>
              </a:spcBef>
              <a:spcAft>
                <a:spcPts val="0"/>
              </a:spcAft>
              <a:buSzPts val="1400"/>
              <a:buAutoNum type="arabicPeriod"/>
            </a:pPr>
            <a:r>
              <a:rPr lang="id" b="1" dirty="0">
                <a:latin typeface="Source Sans Pro" panose="020B0503030403020204" pitchFamily="34" charset="0"/>
              </a:rPr>
              <a:t>MENYIMAK</a:t>
            </a:r>
            <a:r>
              <a:rPr lang="id" dirty="0">
                <a:latin typeface="Source Sans Pro" panose="020B0503030403020204" pitchFamily="34" charset="0"/>
              </a:rPr>
              <a:t>	</a:t>
            </a:r>
            <a:endParaRPr dirty="0">
              <a:latin typeface="Source Sans Pro" panose="020B0503030403020204" pitchFamily="34" charset="0"/>
            </a:endParaRPr>
          </a:p>
          <a:p>
            <a:pPr marL="0" lvl="0" indent="0" algn="just" rtl="0">
              <a:spcBef>
                <a:spcPts val="0"/>
              </a:spcBef>
              <a:spcAft>
                <a:spcPts val="0"/>
              </a:spcAft>
              <a:buNone/>
            </a:pPr>
            <a:r>
              <a:rPr lang="id" dirty="0">
                <a:latin typeface="Source Sans Pro" panose="020B0503030403020204" pitchFamily="34" charset="0"/>
              </a:rPr>
              <a:t>Pelajar mampu menganalisis informasi berupa fakta, prosedur dengan mengidentifikasikan ciri objek dan urutan proses kejadian dan nilai-nilai dari berbagai jenis teks informasional dan fiksi yang disajikan dalam bentuk lisan, teks aural (teks yang dibacakan) dan audio.	</a:t>
            </a:r>
            <a:endParaRPr dirty="0">
              <a:latin typeface="Source Sans Pro" panose="020B0503030403020204" pitchFamily="34" charset="0"/>
            </a:endParaRPr>
          </a:p>
        </p:txBody>
      </p:sp>
      <p:sp>
        <p:nvSpPr>
          <p:cNvPr id="78" name="Google Shape;78;p16"/>
          <p:cNvSpPr txBox="1"/>
          <p:nvPr/>
        </p:nvSpPr>
        <p:spPr>
          <a:xfrm>
            <a:off x="3980725" y="970950"/>
            <a:ext cx="3000000" cy="298540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dirty="0">
                <a:latin typeface="Source Sans Pro" panose="020B0503030403020204" pitchFamily="34" charset="0"/>
              </a:rPr>
              <a:t>2. </a:t>
            </a:r>
            <a:r>
              <a:rPr lang="id" b="1" dirty="0">
                <a:latin typeface="Source Sans Pro" panose="020B0503030403020204" pitchFamily="34" charset="0"/>
              </a:rPr>
              <a:t>MEMBACA DAN MEMIRSA</a:t>
            </a:r>
            <a:r>
              <a:rPr lang="id" dirty="0">
                <a:latin typeface="Source Sans Pro" panose="020B0503030403020204" pitchFamily="34" charset="0"/>
              </a:rPr>
              <a:t>	</a:t>
            </a:r>
            <a:endParaRPr dirty="0">
              <a:latin typeface="Source Sans Pro" panose="020B0503030403020204" pitchFamily="34" charset="0"/>
            </a:endParaRPr>
          </a:p>
          <a:p>
            <a:pPr marL="0" lvl="0" indent="0" algn="just" rtl="0">
              <a:spcBef>
                <a:spcPts val="0"/>
              </a:spcBef>
              <a:spcAft>
                <a:spcPts val="0"/>
              </a:spcAft>
              <a:buNone/>
            </a:pPr>
            <a:r>
              <a:rPr lang="id" dirty="0">
                <a:latin typeface="Source Sans Pro" panose="020B0503030403020204" pitchFamily="34" charset="0"/>
              </a:rPr>
              <a:t>Pelajar mampu membaca dengan lancar dan indah serta memahami informasi dan kosakata baru yang memiliki makna denotatif, literal, konotatif, dan kiasan untuk mengidentifikasi objek, fenomena, dan karakter. Pelajar mampu mengidentifikasi ide pokok dari teks deskripsi, narasi dan eksposisi, serta nilai-nilai yang terkandung dalam teks sastra (prosa dan pantun, puisi) dari teks dan/atau audiovisual.	</a:t>
            </a:r>
            <a:endParaRPr dirty="0">
              <a:latin typeface="Source Sans Pro" panose="020B0503030403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D966"/>
        </a:solidFill>
        <a:effectLst/>
      </p:bgPr>
    </p:bg>
    <p:spTree>
      <p:nvGrpSpPr>
        <p:cNvPr id="1" name="Shape 424"/>
        <p:cNvGrpSpPr/>
        <p:nvPr/>
      </p:nvGrpSpPr>
      <p:grpSpPr>
        <a:xfrm>
          <a:off x="0" y="0"/>
          <a:ext cx="0" cy="0"/>
          <a:chOff x="0" y="0"/>
          <a:chExt cx="0" cy="0"/>
        </a:xfrm>
      </p:grpSpPr>
      <p:sp>
        <p:nvSpPr>
          <p:cNvPr id="425" name="Google Shape;425;p52"/>
          <p:cNvSpPr txBox="1"/>
          <p:nvPr/>
        </p:nvSpPr>
        <p:spPr>
          <a:xfrm>
            <a:off x="0" y="750600"/>
            <a:ext cx="4471200" cy="4703565"/>
          </a:xfrm>
          <a:prstGeom prst="rect">
            <a:avLst/>
          </a:prstGeom>
          <a:solidFill>
            <a:srgbClr val="00FFFF"/>
          </a:solidFill>
          <a:ln>
            <a:noFill/>
          </a:ln>
        </p:spPr>
        <p:txBody>
          <a:bodyPr spcFirstLastPara="1" wrap="square" lIns="91425" tIns="91425" rIns="91425" bIns="91425" anchor="t" anchorCtr="0">
            <a:spAutoFit/>
          </a:bodyPr>
          <a:lstStyle/>
          <a:p>
            <a:pPr marL="266700" lvl="0" indent="-266700" algn="l" rtl="0">
              <a:lnSpc>
                <a:spcPct val="115000"/>
              </a:lnSpc>
              <a:spcBef>
                <a:spcPts val="1200"/>
              </a:spcBef>
              <a:spcAft>
                <a:spcPts val="0"/>
              </a:spcAft>
              <a:buNone/>
            </a:pPr>
            <a:r>
              <a:rPr lang="id" sz="1100" dirty="0">
                <a:solidFill>
                  <a:schemeClr val="dk1"/>
                </a:solidFill>
                <a:latin typeface="Source Sans Pro" panose="020B0503030403020204" pitchFamily="34" charset="0"/>
              </a:rPr>
              <a:t>1.</a:t>
            </a:r>
            <a:r>
              <a:rPr lang="id" sz="7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Apa  saja  yang aku pelajari hari ini?</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dirty="0">
                <a:solidFill>
                  <a:schemeClr val="dk1"/>
                </a:solidFill>
                <a:latin typeface="Source Sans Pro" panose="020B0503030403020204" pitchFamily="34" charset="0"/>
              </a:rPr>
              <a:t>2.</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Apa yang akan aku pelajari lebih lanjut?</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177800" lvl="0" indent="-177800" algn="l" rtl="0">
              <a:lnSpc>
                <a:spcPct val="115000"/>
              </a:lnSpc>
              <a:spcBef>
                <a:spcPts val="1200"/>
              </a:spcBef>
              <a:spcAft>
                <a:spcPts val="0"/>
              </a:spcAft>
              <a:buNone/>
            </a:pPr>
            <a:r>
              <a:rPr lang="id" dirty="0">
                <a:solidFill>
                  <a:schemeClr val="dk1"/>
                </a:solidFill>
                <a:latin typeface="Source Sans Pro" panose="020B0503030403020204" pitchFamily="34" charset="0"/>
              </a:rPr>
              <a:t>3.</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  Apa saja yang belum aku bisa?</a:t>
            </a:r>
            <a:endParaRPr dirty="0">
              <a:solidFill>
                <a:schemeClr val="dk1"/>
              </a:solidFill>
              <a:latin typeface="Source Sans Pro" panose="020B0503030403020204" pitchFamily="34" charset="0"/>
            </a:endParaRPr>
          </a:p>
          <a:p>
            <a:pPr marL="1778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   .................................................................</a:t>
            </a:r>
            <a:endParaRPr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dirty="0">
                <a:solidFill>
                  <a:schemeClr val="dk1"/>
                </a:solidFill>
                <a:latin typeface="Source Sans Pro" panose="020B0503030403020204" pitchFamily="34" charset="0"/>
              </a:rPr>
              <a:t>4.</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Apakah pelajaran hari ini aku senang?</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dirty="0">
                <a:solidFill>
                  <a:schemeClr val="dk1"/>
                </a:solidFill>
                <a:latin typeface="Source Sans Pro" panose="020B0503030403020204" pitchFamily="34" charset="0"/>
              </a:rPr>
              <a:t>5.</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Hal-hal baik apa yang aku dapat hari ini?</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1200"/>
              </a:spcAft>
              <a:buNone/>
            </a:pPr>
            <a:r>
              <a:rPr lang="id" sz="1100" dirty="0">
                <a:solidFill>
                  <a:schemeClr val="dk1"/>
                </a:solidFill>
                <a:latin typeface="Source Sans Pro" panose="020B0503030403020204" pitchFamily="34" charset="0"/>
              </a:rPr>
              <a:t> </a:t>
            </a:r>
            <a:endParaRPr sz="1100" dirty="0">
              <a:solidFill>
                <a:schemeClr val="dk1"/>
              </a:solidFill>
              <a:latin typeface="Source Sans Pro" panose="020B0503030403020204" pitchFamily="34" charset="0"/>
            </a:endParaRPr>
          </a:p>
        </p:txBody>
      </p:sp>
      <p:sp>
        <p:nvSpPr>
          <p:cNvPr id="426" name="Google Shape;426;p52"/>
          <p:cNvSpPr/>
          <p:nvPr/>
        </p:nvSpPr>
        <p:spPr>
          <a:xfrm>
            <a:off x="317300" y="0"/>
            <a:ext cx="2826900" cy="750600"/>
          </a:xfrm>
          <a:prstGeom prst="round2DiagRect">
            <a:avLst>
              <a:gd name="adj1" fmla="val 16667"/>
              <a:gd name="adj2" fmla="val 0"/>
            </a:avLst>
          </a:prstGeom>
          <a:solidFill>
            <a:srgbClr val="00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400" dirty="0">
                <a:solidFill>
                  <a:schemeClr val="dk1"/>
                </a:solidFill>
                <a:latin typeface="Source Sans Pro" panose="020B0503030403020204" pitchFamily="34" charset="0"/>
              </a:rPr>
              <a:t>Refleksi Siswa </a:t>
            </a:r>
            <a:endParaRPr sz="2400" dirty="0">
              <a:solidFill>
                <a:schemeClr val="dk1"/>
              </a:solidFill>
              <a:latin typeface="Source Sans Pro" panose="020B0503030403020204" pitchFamily="34" charset="0"/>
            </a:endParaRPr>
          </a:p>
        </p:txBody>
      </p:sp>
      <p:pic>
        <p:nvPicPr>
          <p:cNvPr id="427" name="Google Shape;427;p52"/>
          <p:cNvPicPr preferRelativeResize="0"/>
          <p:nvPr/>
        </p:nvPicPr>
        <p:blipFill>
          <a:blip r:embed="rId3">
            <a:alphaModFix/>
          </a:blip>
          <a:stretch>
            <a:fillRect/>
          </a:stretch>
        </p:blipFill>
        <p:spPr>
          <a:xfrm>
            <a:off x="5157125" y="65875"/>
            <a:ext cx="1771650" cy="897175"/>
          </a:xfrm>
          <a:prstGeom prst="rect">
            <a:avLst/>
          </a:prstGeom>
          <a:noFill/>
          <a:ln>
            <a:noFill/>
          </a:ln>
        </p:spPr>
      </p:pic>
      <p:pic>
        <p:nvPicPr>
          <p:cNvPr id="428" name="Google Shape;428;p52"/>
          <p:cNvPicPr preferRelativeResize="0"/>
          <p:nvPr/>
        </p:nvPicPr>
        <p:blipFill>
          <a:blip r:embed="rId4">
            <a:alphaModFix/>
          </a:blip>
          <a:stretch>
            <a:fillRect/>
          </a:stretch>
        </p:blipFill>
        <p:spPr>
          <a:xfrm>
            <a:off x="5157125" y="1887793"/>
            <a:ext cx="1771650" cy="897182"/>
          </a:xfrm>
          <a:prstGeom prst="rect">
            <a:avLst/>
          </a:prstGeom>
          <a:noFill/>
          <a:ln>
            <a:noFill/>
          </a:ln>
        </p:spPr>
      </p:pic>
      <p:pic>
        <p:nvPicPr>
          <p:cNvPr id="429" name="Google Shape;429;p52"/>
          <p:cNvPicPr preferRelativeResize="0"/>
          <p:nvPr/>
        </p:nvPicPr>
        <p:blipFill>
          <a:blip r:embed="rId5">
            <a:alphaModFix/>
          </a:blip>
          <a:stretch>
            <a:fillRect/>
          </a:stretch>
        </p:blipFill>
        <p:spPr>
          <a:xfrm>
            <a:off x="5257151" y="3629200"/>
            <a:ext cx="1671625" cy="897175"/>
          </a:xfrm>
          <a:prstGeom prst="rect">
            <a:avLst/>
          </a:prstGeom>
          <a:noFill/>
          <a:ln>
            <a:noFill/>
          </a:ln>
        </p:spPr>
      </p:pic>
      <p:sp>
        <p:nvSpPr>
          <p:cNvPr id="430" name="Google Shape;430;p52"/>
          <p:cNvSpPr/>
          <p:nvPr/>
        </p:nvSpPr>
        <p:spPr>
          <a:xfrm>
            <a:off x="7225850" y="-85975"/>
            <a:ext cx="1384500" cy="692400"/>
          </a:xfrm>
          <a:prstGeom prst="cloudCallout">
            <a:avLst>
              <a:gd name="adj1" fmla="val -109377"/>
              <a:gd name="adj2" fmla="val 4165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senang</a:t>
            </a:r>
            <a:endParaRPr dirty="0">
              <a:latin typeface="Source Sans Pro" panose="020B0503030403020204" pitchFamily="34" charset="0"/>
            </a:endParaRPr>
          </a:p>
        </p:txBody>
      </p:sp>
      <p:sp>
        <p:nvSpPr>
          <p:cNvPr id="431" name="Google Shape;431;p52"/>
          <p:cNvSpPr/>
          <p:nvPr/>
        </p:nvSpPr>
        <p:spPr>
          <a:xfrm>
            <a:off x="6928775" y="2936800"/>
            <a:ext cx="1384500" cy="692400"/>
          </a:xfrm>
          <a:prstGeom prst="cloudCallout">
            <a:avLst>
              <a:gd name="adj1" fmla="val -99379"/>
              <a:gd name="adj2" fmla="val 80015"/>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kecewa</a:t>
            </a:r>
            <a:endParaRPr dirty="0">
              <a:latin typeface="Source Sans Pro" panose="020B0503030403020204" pitchFamily="34" charset="0"/>
            </a:endParaRPr>
          </a:p>
        </p:txBody>
      </p:sp>
      <p:sp>
        <p:nvSpPr>
          <p:cNvPr id="432" name="Google Shape;432;p52"/>
          <p:cNvSpPr/>
          <p:nvPr/>
        </p:nvSpPr>
        <p:spPr>
          <a:xfrm>
            <a:off x="4747050" y="971500"/>
            <a:ext cx="1555800" cy="692400"/>
          </a:xfrm>
          <a:prstGeom prst="cloudCallout">
            <a:avLst>
              <a:gd name="adj1" fmla="val 31118"/>
              <a:gd name="adj2" fmla="val 127495"/>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cukup senang</a:t>
            </a:r>
            <a:endParaRPr dirty="0">
              <a:latin typeface="Source Sans Pro" panose="020B0503030403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pic>
        <p:nvPicPr>
          <p:cNvPr id="437" name="Google Shape;437;p53"/>
          <p:cNvPicPr preferRelativeResize="0"/>
          <p:nvPr/>
        </p:nvPicPr>
        <p:blipFill>
          <a:blip r:embed="rId3">
            <a:alphaModFix/>
          </a:blip>
          <a:stretch>
            <a:fillRect/>
          </a:stretch>
        </p:blipFill>
        <p:spPr>
          <a:xfrm>
            <a:off x="-83150" y="0"/>
            <a:ext cx="9227150" cy="5167204"/>
          </a:xfrm>
          <a:prstGeom prst="rect">
            <a:avLst/>
          </a:prstGeom>
          <a:noFill/>
          <a:ln>
            <a:noFill/>
          </a:ln>
        </p:spPr>
      </p:pic>
      <p:sp>
        <p:nvSpPr>
          <p:cNvPr id="438" name="Google Shape;438;p53"/>
          <p:cNvSpPr txBox="1"/>
          <p:nvPr/>
        </p:nvSpPr>
        <p:spPr>
          <a:xfrm>
            <a:off x="0" y="15450"/>
            <a:ext cx="4647570" cy="3508623"/>
          </a:xfrm>
          <a:prstGeom prst="rect">
            <a:avLst/>
          </a:prstGeom>
          <a:solidFill>
            <a:schemeClr val="accent6">
              <a:lumMod val="40000"/>
              <a:lumOff val="60000"/>
            </a:schemeClr>
          </a:solidFill>
          <a:ln>
            <a:noFill/>
          </a:ln>
        </p:spPr>
        <p:txBody>
          <a:bodyPr spcFirstLastPara="1" wrap="square" lIns="91425" tIns="91425" rIns="91425" bIns="91425" anchor="t" anchorCtr="0">
            <a:spAutoFit/>
          </a:bodyPr>
          <a:lstStyle/>
          <a:p>
            <a:pPr marL="0" lvl="0" indent="0" rtl="0">
              <a:spcBef>
                <a:spcPts val="0"/>
              </a:spcBef>
              <a:spcAft>
                <a:spcPts val="0"/>
              </a:spcAft>
              <a:buNone/>
            </a:pPr>
            <a:r>
              <a:rPr lang="id-ID" sz="1200" b="1" dirty="0">
                <a:solidFill>
                  <a:srgbClr val="FF0000"/>
                </a:solidFill>
                <a:latin typeface="Source Sans Pro" panose="020B0503030403020204" pitchFamily="34" charset="0"/>
              </a:rPr>
              <a:t>Glosarium</a:t>
            </a:r>
          </a:p>
          <a:p>
            <a:pPr marL="0" lvl="0" indent="0" defTabSz="657225" rtl="0">
              <a:spcBef>
                <a:spcPts val="0"/>
              </a:spcBef>
              <a:spcAft>
                <a:spcPts val="0"/>
              </a:spcAft>
              <a:buNone/>
            </a:pPr>
            <a:r>
              <a:rPr lang="id-ID" sz="1200" dirty="0">
                <a:solidFill>
                  <a:schemeClr val="dk1"/>
                </a:solidFill>
                <a:latin typeface="Source Sans Pro" panose="020B0503030403020204" pitchFamily="34" charset="0"/>
              </a:rPr>
              <a:t>Aural 		: dapat didengar (misal teks aural = teks </a:t>
            </a:r>
          </a:p>
          <a:p>
            <a:pPr marL="0" lvl="0" indent="0" defTabSz="657225" rtl="0">
              <a:spcBef>
                <a:spcPts val="0"/>
              </a:spcBef>
              <a:spcAft>
                <a:spcPts val="0"/>
              </a:spcAft>
              <a:buNone/>
            </a:pPr>
            <a:r>
              <a:rPr lang="id-ID" sz="1200" dirty="0">
                <a:solidFill>
                  <a:schemeClr val="dk1"/>
                </a:solidFill>
                <a:latin typeface="Source Sans Pro" panose="020B0503030403020204" pitchFamily="34" charset="0"/>
              </a:rPr>
              <a:t>		   yang dibacakan)</a:t>
            </a:r>
            <a:endParaRPr lang="en-US" sz="1200" dirty="0">
              <a:solidFill>
                <a:schemeClr val="dk1"/>
              </a:solidFill>
              <a:latin typeface="Source Sans Pro" panose="020B0503030403020204" pitchFamily="34" charset="0"/>
            </a:endParaRPr>
          </a:p>
          <a:p>
            <a:pPr marL="0" lvl="0" indent="0" defTabSz="657225" rtl="0">
              <a:spcBef>
                <a:spcPts val="0"/>
              </a:spcBef>
              <a:spcAft>
                <a:spcPts val="0"/>
              </a:spcAft>
              <a:buNone/>
            </a:pPr>
            <a:endParaRPr lang="id-ID" sz="1200" dirty="0">
              <a:solidFill>
                <a:schemeClr val="dk1"/>
              </a:solidFill>
              <a:latin typeface="Source Sans Pro" panose="020B0503030403020204" pitchFamily="34" charset="0"/>
            </a:endParaRPr>
          </a:p>
          <a:p>
            <a:pPr marL="0" lvl="0" indent="0" rtl="0">
              <a:spcBef>
                <a:spcPts val="0"/>
              </a:spcBef>
              <a:spcAft>
                <a:spcPts val="0"/>
              </a:spcAft>
              <a:buNone/>
            </a:pPr>
            <a:r>
              <a:rPr lang="id-ID" sz="1200" dirty="0" err="1">
                <a:solidFill>
                  <a:schemeClr val="dk1"/>
                </a:solidFill>
                <a:latin typeface="Source Sans Pro" panose="020B0503030403020204" pitchFamily="34" charset="0"/>
              </a:rPr>
              <a:t>Blended</a:t>
            </a:r>
            <a:r>
              <a:rPr lang="id-ID" sz="1200" dirty="0">
                <a:solidFill>
                  <a:schemeClr val="dk1"/>
                </a:solidFill>
                <a:latin typeface="Source Sans Pro" panose="020B0503030403020204" pitchFamily="34" charset="0"/>
              </a:rPr>
              <a:t> </a:t>
            </a:r>
            <a:r>
              <a:rPr lang="id-ID" sz="1200" dirty="0" err="1">
                <a:solidFill>
                  <a:schemeClr val="dk1"/>
                </a:solidFill>
                <a:latin typeface="Source Sans Pro" panose="020B0503030403020204" pitchFamily="34" charset="0"/>
              </a:rPr>
              <a:t>learning</a:t>
            </a:r>
            <a:r>
              <a:rPr lang="id-ID" sz="1200" dirty="0">
                <a:solidFill>
                  <a:schemeClr val="dk1"/>
                </a:solidFill>
                <a:latin typeface="Source Sans Pro" panose="020B0503030403020204" pitchFamily="34" charset="0"/>
              </a:rPr>
              <a:t>    : metode belajar di mana proses </a:t>
            </a:r>
          </a:p>
          <a:p>
            <a:pPr marL="1371600" lvl="0" indent="0" rtl="0">
              <a:spcBef>
                <a:spcPts val="0"/>
              </a:spcBef>
              <a:spcAft>
                <a:spcPts val="0"/>
              </a:spcAft>
              <a:buNone/>
            </a:pPr>
            <a:r>
              <a:rPr lang="id-ID" sz="1200" dirty="0">
                <a:solidFill>
                  <a:schemeClr val="dk1"/>
                </a:solidFill>
                <a:latin typeface="Source Sans Pro" panose="020B0503030403020204" pitchFamily="34" charset="0"/>
              </a:rPr>
              <a:t>Belajar tatap kelas terpadu dengan proses e-</a:t>
            </a:r>
            <a:r>
              <a:rPr lang="id-ID" sz="1200" dirty="0" err="1">
                <a:solidFill>
                  <a:schemeClr val="dk1"/>
                </a:solidFill>
                <a:latin typeface="Source Sans Pro" panose="020B0503030403020204" pitchFamily="34" charset="0"/>
              </a:rPr>
              <a:t>learning</a:t>
            </a:r>
            <a:r>
              <a:rPr lang="id-ID" sz="1200" dirty="0">
                <a:solidFill>
                  <a:schemeClr val="dk1"/>
                </a:solidFill>
                <a:latin typeface="Source Sans Pro" panose="020B0503030403020204" pitchFamily="34" charset="0"/>
              </a:rPr>
              <a:t> secara harmonis</a:t>
            </a:r>
          </a:p>
          <a:p>
            <a:pPr marL="1371600" lvl="0" indent="0" rtl="0">
              <a:spcBef>
                <a:spcPts val="0"/>
              </a:spcBef>
              <a:spcAft>
                <a:spcPts val="0"/>
              </a:spcAft>
              <a:buNone/>
            </a:pPr>
            <a:endParaRPr lang="id-ID" sz="1200" dirty="0">
              <a:solidFill>
                <a:schemeClr val="dk1"/>
              </a:solidFill>
              <a:latin typeface="Source Sans Pro" panose="020B0503030403020204" pitchFamily="34" charset="0"/>
            </a:endParaRPr>
          </a:p>
          <a:p>
            <a:pPr marL="0" lvl="0" indent="0" defTabSz="1314450" rtl="0">
              <a:spcBef>
                <a:spcPts val="0"/>
              </a:spcBef>
              <a:spcAft>
                <a:spcPts val="0"/>
              </a:spcAft>
              <a:buNone/>
            </a:pPr>
            <a:r>
              <a:rPr lang="id-ID" sz="1200" dirty="0" err="1">
                <a:solidFill>
                  <a:schemeClr val="dk1"/>
                </a:solidFill>
                <a:latin typeface="Source Sans Pro" panose="020B0503030403020204" pitchFamily="34" charset="0"/>
              </a:rPr>
              <a:t>Cibi</a:t>
            </a:r>
            <a:r>
              <a:rPr lang="en-US" sz="1200" dirty="0">
                <a:solidFill>
                  <a:schemeClr val="dk1"/>
                </a:solidFill>
                <a:latin typeface="Source Sans Pro" panose="020B0503030403020204" pitchFamily="34" charset="0"/>
              </a:rPr>
              <a:t>	</a:t>
            </a:r>
            <a:r>
              <a:rPr lang="id-ID" sz="1200" dirty="0">
                <a:solidFill>
                  <a:schemeClr val="dk1"/>
                </a:solidFill>
                <a:latin typeface="Source Sans Pro" panose="020B0503030403020204" pitchFamily="34" charset="0"/>
              </a:rPr>
              <a:t>: cerdas istimewa berbakat</a:t>
            </a:r>
            <a:r>
              <a:rPr lang="en-US" sz="1200" dirty="0">
                <a:solidFill>
                  <a:schemeClr val="dk1"/>
                </a:solidFill>
                <a:latin typeface="Source Sans Pro" panose="020B0503030403020204" pitchFamily="34" charset="0"/>
              </a:rPr>
              <a:t> I</a:t>
            </a:r>
            <a:r>
              <a:rPr lang="id-ID" sz="1200" dirty="0" err="1">
                <a:solidFill>
                  <a:schemeClr val="dk1"/>
                </a:solidFill>
                <a:latin typeface="Source Sans Pro" panose="020B0503030403020204" pitchFamily="34" charset="0"/>
              </a:rPr>
              <a:t>stimewa</a:t>
            </a:r>
            <a:endParaRPr lang="id-ID" sz="1200" dirty="0">
              <a:solidFill>
                <a:schemeClr val="dk1"/>
              </a:solidFill>
              <a:latin typeface="Source Sans Pro" panose="020B0503030403020204" pitchFamily="34" charset="0"/>
            </a:endParaRPr>
          </a:p>
          <a:p>
            <a:pPr marL="914400" lvl="0" indent="457200" rtl="0">
              <a:spcBef>
                <a:spcPts val="0"/>
              </a:spcBef>
              <a:spcAft>
                <a:spcPts val="0"/>
              </a:spcAft>
              <a:buNone/>
            </a:pPr>
            <a:endParaRPr lang="id-ID" sz="1200" dirty="0">
              <a:solidFill>
                <a:schemeClr val="dk1"/>
              </a:solidFill>
              <a:latin typeface="Source Sans Pro" panose="020B0503030403020204" pitchFamily="34" charset="0"/>
            </a:endParaRPr>
          </a:p>
          <a:p>
            <a:pPr marL="0" lvl="0" indent="0" defTabSz="1314450" rtl="0">
              <a:spcBef>
                <a:spcPts val="0"/>
              </a:spcBef>
              <a:spcAft>
                <a:spcPts val="0"/>
              </a:spcAft>
              <a:buNone/>
            </a:pPr>
            <a:r>
              <a:rPr lang="id-ID" sz="1200" dirty="0" err="1">
                <a:solidFill>
                  <a:schemeClr val="dk1"/>
                </a:solidFill>
                <a:latin typeface="Source Sans Pro" panose="020B0503030403020204" pitchFamily="34" charset="0"/>
              </a:rPr>
              <a:t>Eksplanasi</a:t>
            </a:r>
            <a:r>
              <a:rPr lang="id-ID" sz="1200" dirty="0">
                <a:solidFill>
                  <a:schemeClr val="dk1"/>
                </a:solidFill>
                <a:latin typeface="Source Sans Pro" panose="020B0503030403020204" pitchFamily="34" charset="0"/>
              </a:rPr>
              <a:t>	:</a:t>
            </a:r>
            <a:r>
              <a:rPr lang="en-US" sz="1200" dirty="0">
                <a:solidFill>
                  <a:schemeClr val="dk1"/>
                </a:solidFill>
                <a:latin typeface="Source Sans Pro" panose="020B0503030403020204" pitchFamily="34" charset="0"/>
              </a:rPr>
              <a:t> </a:t>
            </a:r>
            <a:r>
              <a:rPr lang="id-ID" sz="1200" dirty="0">
                <a:solidFill>
                  <a:schemeClr val="dk1"/>
                </a:solidFill>
                <a:latin typeface="Source Sans Pro" panose="020B0503030403020204" pitchFamily="34" charset="0"/>
              </a:rPr>
              <a:t>teks yang menjelaskan tentang</a:t>
            </a:r>
            <a:r>
              <a:rPr lang="en-US" sz="1200" dirty="0">
                <a:solidFill>
                  <a:schemeClr val="dk1"/>
                </a:solidFill>
                <a:latin typeface="Source Sans Pro" panose="020B0503030403020204" pitchFamily="34" charset="0"/>
              </a:rPr>
              <a:t>. </a:t>
            </a:r>
            <a:r>
              <a:rPr lang="id-ID" sz="1200" dirty="0">
                <a:solidFill>
                  <a:schemeClr val="dk1"/>
                </a:solidFill>
                <a:latin typeface="Source Sans Pro" panose="020B0503030403020204" pitchFamily="34" charset="0"/>
              </a:rPr>
              <a:t>Proses </a:t>
            </a:r>
            <a:endParaRPr lang="en-US" sz="1200" dirty="0">
              <a:solidFill>
                <a:schemeClr val="dk1"/>
              </a:solidFill>
              <a:latin typeface="Source Sans Pro" panose="020B0503030403020204" pitchFamily="34" charset="0"/>
            </a:endParaRPr>
          </a:p>
          <a:p>
            <a:pPr marL="0" lvl="0" indent="0" defTabSz="1314450" rtl="0">
              <a:spcBef>
                <a:spcPts val="0"/>
              </a:spcBef>
              <a:spcAft>
                <a:spcPts val="0"/>
              </a:spcAft>
              <a:buNone/>
            </a:pPr>
            <a:r>
              <a:rPr lang="en-US" sz="1200" dirty="0">
                <a:solidFill>
                  <a:schemeClr val="dk1"/>
                </a:solidFill>
                <a:latin typeface="Source Sans Pro" panose="020B0503030403020204" pitchFamily="34" charset="0"/>
              </a:rPr>
              <a:t>	  </a:t>
            </a:r>
            <a:r>
              <a:rPr lang="id-ID" sz="1200" dirty="0">
                <a:solidFill>
                  <a:schemeClr val="dk1"/>
                </a:solidFill>
                <a:latin typeface="Source Sans Pro" panose="020B0503030403020204" pitchFamily="34" charset="0"/>
              </a:rPr>
              <a:t>terjadinya suatu fenomena alam atau</a:t>
            </a:r>
            <a:r>
              <a:rPr lang="en-US" sz="1200" dirty="0">
                <a:solidFill>
                  <a:schemeClr val="dk1"/>
                </a:solidFill>
                <a:latin typeface="Source Sans Pro" panose="020B0503030403020204" pitchFamily="34" charset="0"/>
              </a:rPr>
              <a:t> </a:t>
            </a:r>
            <a:r>
              <a:rPr lang="id-ID" sz="1200" dirty="0">
                <a:solidFill>
                  <a:schemeClr val="dk1"/>
                </a:solidFill>
                <a:latin typeface="Source Sans Pro" panose="020B0503030403020204" pitchFamily="34" charset="0"/>
              </a:rPr>
              <a:t>sosial. </a:t>
            </a:r>
          </a:p>
          <a:p>
            <a:pPr marL="1371600" lvl="0" indent="0" rtl="0">
              <a:spcBef>
                <a:spcPts val="0"/>
              </a:spcBef>
              <a:spcAft>
                <a:spcPts val="0"/>
              </a:spcAft>
              <a:buNone/>
            </a:pPr>
            <a:endParaRPr lang="id-ID" sz="1200" dirty="0">
              <a:solidFill>
                <a:schemeClr val="dk1"/>
              </a:solidFill>
              <a:latin typeface="Source Sans Pro" panose="020B0503030403020204" pitchFamily="34" charset="0"/>
            </a:endParaRPr>
          </a:p>
          <a:p>
            <a:pPr marL="0" lvl="0" indent="0" defTabSz="438150" rtl="0">
              <a:spcBef>
                <a:spcPts val="0"/>
              </a:spcBef>
              <a:spcAft>
                <a:spcPts val="0"/>
              </a:spcAft>
              <a:buNone/>
            </a:pPr>
            <a:r>
              <a:rPr lang="id-ID" sz="1200" dirty="0">
                <a:solidFill>
                  <a:schemeClr val="dk1"/>
                </a:solidFill>
                <a:latin typeface="Source Sans Pro" panose="020B0503030403020204" pitchFamily="34" charset="0"/>
              </a:rPr>
              <a:t>Eksplorasi		: mencari informasi dengan tujuan </a:t>
            </a:r>
          </a:p>
          <a:p>
            <a:pPr marL="1371600" lvl="0" indent="0" rtl="0">
              <a:spcBef>
                <a:spcPts val="0"/>
              </a:spcBef>
              <a:spcAft>
                <a:spcPts val="0"/>
              </a:spcAft>
              <a:buNone/>
            </a:pPr>
            <a:r>
              <a:rPr lang="id-ID" sz="1200" dirty="0">
                <a:solidFill>
                  <a:schemeClr val="dk1"/>
                </a:solidFill>
                <a:latin typeface="Source Sans Pro" panose="020B0503030403020204" pitchFamily="34" charset="0"/>
              </a:rPr>
              <a:t>Memperoleh pengetahuan lebih banyak</a:t>
            </a:r>
          </a:p>
          <a:p>
            <a:pPr marL="1371600" lvl="0" indent="0" rtl="0">
              <a:spcBef>
                <a:spcPts val="0"/>
              </a:spcBef>
              <a:spcAft>
                <a:spcPts val="0"/>
              </a:spcAft>
              <a:buNone/>
            </a:pPr>
            <a:endParaRPr lang="id-ID" sz="1200" dirty="0">
              <a:solidFill>
                <a:schemeClr val="dk1"/>
              </a:solidFill>
              <a:latin typeface="Source Sans Pro" panose="020B0503030403020204" pitchFamily="34" charset="0"/>
            </a:endParaRPr>
          </a:p>
          <a:p>
            <a:pPr marL="0" lvl="0" indent="0" defTabSz="1314450" rtl="0">
              <a:spcBef>
                <a:spcPts val="0"/>
              </a:spcBef>
              <a:spcAft>
                <a:spcPts val="0"/>
              </a:spcAft>
              <a:buNone/>
            </a:pPr>
            <a:r>
              <a:rPr lang="id-ID" sz="1200" dirty="0">
                <a:solidFill>
                  <a:schemeClr val="dk1"/>
                </a:solidFill>
                <a:latin typeface="Source Sans Pro" panose="020B0503030403020204" pitchFamily="34" charset="0"/>
              </a:rPr>
              <a:t>P</a:t>
            </a:r>
            <a:r>
              <a:rPr lang="en-US" sz="1200" dirty="0">
                <a:solidFill>
                  <a:schemeClr val="dk1"/>
                </a:solidFill>
                <a:latin typeface="Source Sans Pro" panose="020B0503030403020204" pitchFamily="34" charset="0"/>
              </a:rPr>
              <a:t>JJ	</a:t>
            </a:r>
            <a:r>
              <a:rPr lang="id-ID" sz="1200" dirty="0">
                <a:solidFill>
                  <a:schemeClr val="dk1"/>
                </a:solidFill>
                <a:latin typeface="Source Sans Pro" panose="020B0503030403020204" pitchFamily="34" charset="0"/>
              </a:rPr>
              <a:t>: pembelajaran jarak jauh</a:t>
            </a:r>
          </a:p>
          <a:p>
            <a:pPr marL="0" lvl="0" indent="0" rtl="0">
              <a:spcBef>
                <a:spcPts val="0"/>
              </a:spcBef>
              <a:spcAft>
                <a:spcPts val="0"/>
              </a:spcAft>
              <a:buNone/>
            </a:pPr>
            <a:endParaRPr lang="id-ID" sz="1200" dirty="0">
              <a:latin typeface="Source Sans Pro" panose="020B0503030403020204" pitchFamily="34" charset="0"/>
            </a:endParaRPr>
          </a:p>
        </p:txBody>
      </p:sp>
      <p:sp>
        <p:nvSpPr>
          <p:cNvPr id="439" name="Google Shape;439;p53"/>
          <p:cNvSpPr txBox="1"/>
          <p:nvPr/>
        </p:nvSpPr>
        <p:spPr>
          <a:xfrm>
            <a:off x="4647570" y="521433"/>
            <a:ext cx="4496430" cy="2492960"/>
          </a:xfrm>
          <a:prstGeom prst="rect">
            <a:avLst/>
          </a:prstGeom>
          <a:solidFill>
            <a:schemeClr val="bg1">
              <a:lumMod val="85000"/>
            </a:schemeClr>
          </a:solidFill>
          <a:ln>
            <a:noFill/>
          </a:ln>
        </p:spPr>
        <p:txBody>
          <a:bodyPr spcFirstLastPara="1" wrap="square" lIns="91425" tIns="91425" rIns="91425" bIns="91425" anchor="t" anchorCtr="0">
            <a:spAutoFit/>
          </a:bodyPr>
          <a:lstStyle/>
          <a:p>
            <a:pPr marL="457200" lvl="0" indent="0" algn="l" rtl="0">
              <a:spcBef>
                <a:spcPts val="0"/>
              </a:spcBef>
              <a:spcAft>
                <a:spcPts val="0"/>
              </a:spcAft>
              <a:buNone/>
            </a:pPr>
            <a:r>
              <a:rPr lang="id" sz="1800" b="1" dirty="0">
                <a:solidFill>
                  <a:srgbClr val="FF0000"/>
                </a:solidFill>
                <a:latin typeface="Source Sans Pro" panose="020B0503030403020204" pitchFamily="34" charset="0"/>
              </a:rPr>
              <a:t>Referensi</a:t>
            </a:r>
            <a:endParaRPr sz="1800" b="1" dirty="0">
              <a:solidFill>
                <a:srgbClr val="FF0000"/>
              </a:solidFill>
              <a:latin typeface="Source Sans Pro" panose="020B0503030403020204" pitchFamily="34" charset="0"/>
            </a:endParaRPr>
          </a:p>
          <a:p>
            <a:pPr marL="228600" lvl="0" indent="-228600" algn="l" rtl="0">
              <a:spcBef>
                <a:spcPts val="0"/>
              </a:spcBef>
              <a:spcAft>
                <a:spcPts val="0"/>
              </a:spcAft>
              <a:buSzPts val="1400"/>
              <a:buFont typeface="+mj-lt"/>
              <a:buAutoNum type="arabicPeriod"/>
            </a:pPr>
            <a:r>
              <a:rPr lang="id" sz="1200" u="sng" dirty="0">
                <a:solidFill>
                  <a:schemeClr val="hlink"/>
                </a:solidFill>
                <a:latin typeface="Source Sans Pro" panose="020B0503030403020204" pitchFamily="34" charset="0"/>
                <a:hlinkClick r:id="rId4"/>
              </a:rPr>
              <a:t>https://www.youtube.com/watch?v=DTxy_ICyjfw</a:t>
            </a:r>
            <a:r>
              <a:rPr lang="en-US" sz="1200" u="sng" dirty="0">
                <a:solidFill>
                  <a:schemeClr val="hlink"/>
                </a:solidFill>
                <a:latin typeface="Source Sans Pro" panose="020B0503030403020204" pitchFamily="34" charset="0"/>
              </a:rPr>
              <a:t> </a:t>
            </a:r>
            <a:br>
              <a:rPr lang="en-US" sz="1200" u="sng" dirty="0">
                <a:solidFill>
                  <a:schemeClr val="hlink"/>
                </a:solidFill>
                <a:latin typeface="Source Sans Pro" panose="020B0503030403020204" pitchFamily="34" charset="0"/>
              </a:rPr>
            </a:br>
            <a:r>
              <a:rPr lang="id" sz="1200" dirty="0">
                <a:latin typeface="Source Sans Pro" panose="020B0503030403020204" pitchFamily="34" charset="0"/>
              </a:rPr>
              <a:t>Tentang Ide pokok paragra</a:t>
            </a:r>
            <a:r>
              <a:rPr lang="en-US" sz="1200" dirty="0">
                <a:latin typeface="Source Sans Pro" panose="020B0503030403020204" pitchFamily="34" charset="0"/>
              </a:rPr>
              <a:t>f</a:t>
            </a:r>
            <a:br>
              <a:rPr lang="en-US" sz="1200" dirty="0">
                <a:latin typeface="Source Sans Pro" panose="020B0503030403020204" pitchFamily="34" charset="0"/>
              </a:rPr>
            </a:br>
            <a:endParaRPr lang="en-US" sz="1200" dirty="0">
              <a:latin typeface="Source Sans Pro" panose="020B0503030403020204" pitchFamily="34" charset="0"/>
              <a:hlinkClick r:id="rId5"/>
            </a:endParaRPr>
          </a:p>
          <a:p>
            <a:pPr marL="228600" lvl="0" indent="-228600" algn="l" defTabSz="460375" rtl="0">
              <a:spcBef>
                <a:spcPts val="0"/>
              </a:spcBef>
              <a:spcAft>
                <a:spcPts val="0"/>
              </a:spcAft>
              <a:buFont typeface="+mj-lt"/>
              <a:buAutoNum type="arabicPeriod"/>
            </a:pPr>
            <a:r>
              <a:rPr lang="id" sz="1200" u="sng" dirty="0">
                <a:solidFill>
                  <a:schemeClr val="hlink"/>
                </a:solidFill>
                <a:latin typeface="Source Sans Pro" panose="020B0503030403020204" pitchFamily="34" charset="0"/>
                <a:hlinkClick r:id="rId5"/>
              </a:rPr>
              <a:t>https://www.youtube.com/watch?v=nh0Krn0zcsk</a:t>
            </a:r>
            <a:r>
              <a:rPr lang="en-US" sz="1200" u="sng" dirty="0">
                <a:solidFill>
                  <a:schemeClr val="hlink"/>
                </a:solidFill>
                <a:latin typeface="Source Sans Pro" panose="020B0503030403020204" pitchFamily="34" charset="0"/>
              </a:rPr>
              <a:t> </a:t>
            </a:r>
            <a:br>
              <a:rPr lang="en-US" sz="1200" u="sng" dirty="0">
                <a:solidFill>
                  <a:schemeClr val="hlink"/>
                </a:solidFill>
                <a:latin typeface="Source Sans Pro" panose="020B0503030403020204" pitchFamily="34" charset="0"/>
              </a:rPr>
            </a:br>
            <a:r>
              <a:rPr lang="id" sz="1200" dirty="0">
                <a:latin typeface="Source Sans Pro" panose="020B0503030403020204" pitchFamily="34" charset="0"/>
              </a:rPr>
              <a:t>Mudah banget menentukan ide pokok. Pasti paham</a:t>
            </a:r>
            <a:br>
              <a:rPr lang="en-US" sz="1200" dirty="0">
                <a:latin typeface="Source Sans Pro" panose="020B0503030403020204" pitchFamily="34" charset="0"/>
              </a:rPr>
            </a:br>
            <a:endParaRPr lang="en-US" sz="1200" dirty="0">
              <a:latin typeface="Source Sans Pro" panose="020B0503030403020204" pitchFamily="34" charset="0"/>
            </a:endParaRPr>
          </a:p>
          <a:p>
            <a:pPr marL="228600" lvl="0" indent="-228600" algn="l" defTabSz="460375" rtl="0">
              <a:spcBef>
                <a:spcPts val="0"/>
              </a:spcBef>
              <a:spcAft>
                <a:spcPts val="0"/>
              </a:spcAft>
              <a:buFont typeface="+mj-lt"/>
              <a:buAutoNum type="arabicPeriod"/>
            </a:pPr>
            <a:r>
              <a:rPr lang="en-US" sz="1200" u="sng" dirty="0">
                <a:solidFill>
                  <a:schemeClr val="hlink"/>
                </a:solidFill>
                <a:latin typeface="Source Sans Pro" panose="020B0503030403020204" pitchFamily="34" charset="0"/>
                <a:hlinkClick r:id="rId6"/>
              </a:rPr>
              <a:t>https://online.anyflip.com/gchmi/nduh/mobile/index.html</a:t>
            </a:r>
            <a:r>
              <a:rPr lang="en-US" sz="1200" u="sng" dirty="0">
                <a:solidFill>
                  <a:schemeClr val="hlink"/>
                </a:solidFill>
                <a:latin typeface="Source Sans Pro" panose="020B0503030403020204" pitchFamily="34" charset="0"/>
              </a:rPr>
              <a:t>  </a:t>
            </a:r>
            <a:r>
              <a:rPr lang="en-US" sz="1200" dirty="0" err="1">
                <a:latin typeface="Source Sans Pro" panose="020B0503030403020204" pitchFamily="34" charset="0"/>
              </a:rPr>
              <a:t>Aplikasi</a:t>
            </a:r>
            <a:r>
              <a:rPr lang="en-US" sz="1200" dirty="0">
                <a:latin typeface="Source Sans Pro" panose="020B0503030403020204" pitchFamily="34" charset="0"/>
              </a:rPr>
              <a:t> </a:t>
            </a:r>
            <a:r>
              <a:rPr lang="en-US" sz="1200" dirty="0" err="1">
                <a:latin typeface="Source Sans Pro" panose="020B0503030403020204" pitchFamily="34" charset="0"/>
              </a:rPr>
              <a:t>Anyflip</a:t>
            </a:r>
            <a:r>
              <a:rPr lang="en-US" sz="1200" dirty="0">
                <a:latin typeface="Source Sans Pro" panose="020B0503030403020204" pitchFamily="34" charset="0"/>
              </a:rPr>
              <a:t> </a:t>
            </a:r>
            <a:r>
              <a:rPr lang="en-US" sz="1200" dirty="0" err="1">
                <a:latin typeface="Source Sans Pro" panose="020B0503030403020204" pitchFamily="34" charset="0"/>
              </a:rPr>
              <a:t>tentang</a:t>
            </a:r>
            <a:r>
              <a:rPr lang="en-US" sz="1200" dirty="0">
                <a:latin typeface="Source Sans Pro" panose="020B0503030403020204" pitchFamily="34" charset="0"/>
              </a:rPr>
              <a:t> Ide </a:t>
            </a:r>
            <a:r>
              <a:rPr lang="en-US" sz="1200" dirty="0" err="1">
                <a:latin typeface="Source Sans Pro" panose="020B0503030403020204" pitchFamily="34" charset="0"/>
              </a:rPr>
              <a:t>Pokok</a:t>
            </a:r>
            <a:r>
              <a:rPr lang="en-US" sz="1200" dirty="0">
                <a:latin typeface="Source Sans Pro" panose="020B0503030403020204" pitchFamily="34" charset="0"/>
              </a:rPr>
              <a:t> </a:t>
            </a:r>
            <a:r>
              <a:rPr lang="en-US" sz="1200" dirty="0" err="1">
                <a:latin typeface="Source Sans Pro" panose="020B0503030403020204" pitchFamily="34" charset="0"/>
              </a:rPr>
              <a:t>dalam</a:t>
            </a:r>
            <a:r>
              <a:rPr lang="en-US" sz="1200" dirty="0">
                <a:latin typeface="Source Sans Pro" panose="020B0503030403020204" pitchFamily="34" charset="0"/>
              </a:rPr>
              <a:t> </a:t>
            </a:r>
            <a:r>
              <a:rPr lang="en-US" sz="1200" dirty="0" err="1">
                <a:latin typeface="Source Sans Pro" panose="020B0503030403020204" pitchFamily="34" charset="0"/>
              </a:rPr>
              <a:t>paragraf</a:t>
            </a:r>
            <a:br>
              <a:rPr lang="en-US" sz="1200" dirty="0">
                <a:latin typeface="Source Sans Pro" panose="020B0503030403020204" pitchFamily="34" charset="0"/>
              </a:rPr>
            </a:br>
            <a:endParaRPr lang="en-US" sz="1200" dirty="0">
              <a:latin typeface="Source Sans Pro" panose="020B0503030403020204" pitchFamily="34" charset="0"/>
            </a:endParaRPr>
          </a:p>
          <a:p>
            <a:pPr marL="228600" lvl="0" indent="-228600" algn="l" defTabSz="227013" rtl="0">
              <a:spcBef>
                <a:spcPts val="0"/>
              </a:spcBef>
              <a:spcAft>
                <a:spcPts val="0"/>
              </a:spcAft>
              <a:buFont typeface="+mj-lt"/>
              <a:buAutoNum type="arabicPeriod"/>
            </a:pPr>
            <a:r>
              <a:rPr lang="id" sz="1200" u="sng" dirty="0">
                <a:solidFill>
                  <a:schemeClr val="hlink"/>
                </a:solidFill>
                <a:latin typeface="Source Sans Pro" panose="020B0503030403020204" pitchFamily="34" charset="0"/>
                <a:hlinkClick r:id="rId7"/>
              </a:rPr>
              <a:t>https://www.google.com/search?q=baground+ppt+keren&amp;safe</a:t>
            </a:r>
            <a:endParaRPr sz="1200" dirty="0">
              <a:latin typeface="Source Sans Pro" panose="020B0503030403020204" pitchFamily="34" charset="0"/>
            </a:endParaRPr>
          </a:p>
          <a:p>
            <a:pPr marL="0" lvl="0" indent="0" algn="l" defTabSz="227013" rtl="0">
              <a:spcBef>
                <a:spcPts val="0"/>
              </a:spcBef>
              <a:spcAft>
                <a:spcPts val="0"/>
              </a:spcAft>
              <a:buNone/>
            </a:pPr>
            <a:r>
              <a:rPr lang="en-US" sz="1200" dirty="0">
                <a:latin typeface="Source Sans Pro" panose="020B0503030403020204" pitchFamily="34" charset="0"/>
              </a:rPr>
              <a:t>	</a:t>
            </a:r>
            <a:r>
              <a:rPr lang="id" sz="1200" dirty="0">
                <a:latin typeface="Source Sans Pro" panose="020B0503030403020204" pitchFamily="34" charset="0"/>
              </a:rPr>
              <a:t>Informasi tentang gambar layar/</a:t>
            </a:r>
            <a:r>
              <a:rPr lang="id" sz="1200" i="1" dirty="0">
                <a:latin typeface="Source Sans Pro" panose="020B0503030403020204" pitchFamily="34" charset="0"/>
              </a:rPr>
              <a:t>background</a:t>
            </a:r>
            <a:endParaRPr sz="1200" i="1" dirty="0">
              <a:latin typeface="Source Sans Pro" panose="020B0503030403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82"/>
        <p:cNvGrpSpPr/>
        <p:nvPr/>
      </p:nvGrpSpPr>
      <p:grpSpPr>
        <a:xfrm>
          <a:off x="0" y="0"/>
          <a:ext cx="0" cy="0"/>
          <a:chOff x="0" y="0"/>
          <a:chExt cx="0" cy="0"/>
        </a:xfrm>
      </p:grpSpPr>
      <p:sp>
        <p:nvSpPr>
          <p:cNvPr id="83" name="Google Shape;83;p17"/>
          <p:cNvSpPr txBox="1"/>
          <p:nvPr/>
        </p:nvSpPr>
        <p:spPr>
          <a:xfrm>
            <a:off x="0" y="0"/>
            <a:ext cx="4269300" cy="341629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dirty="0">
                <a:latin typeface="Source Sans Pro" panose="020B0503030403020204" pitchFamily="34" charset="0"/>
              </a:rPr>
              <a:t>3. </a:t>
            </a:r>
            <a:r>
              <a:rPr lang="id" b="1" dirty="0">
                <a:latin typeface="Source Sans Pro" panose="020B0503030403020204" pitchFamily="34" charset="0"/>
              </a:rPr>
              <a:t>BERBICARA DAN MEMPRESENTASIKAN	</a:t>
            </a:r>
            <a:endParaRPr b="1" dirty="0">
              <a:latin typeface="Source Sans Pro" panose="020B0503030403020204" pitchFamily="34" charset="0"/>
            </a:endParaRPr>
          </a:p>
          <a:p>
            <a:pPr marL="0" lvl="0" indent="0" algn="just" rtl="0">
              <a:spcBef>
                <a:spcPts val="0"/>
              </a:spcBef>
              <a:spcAft>
                <a:spcPts val="0"/>
              </a:spcAft>
              <a:buNone/>
            </a:pPr>
            <a:r>
              <a:rPr lang="id" dirty="0">
                <a:latin typeface="Source Sans Pro" panose="020B0503030403020204" pitchFamily="34" charset="0"/>
              </a:rPr>
              <a:t>Pelajar mampu menyampaikan informasi secara lisan untuk tujuan menghibur, meyakinkan mitra tutur sesuai kaidah dan konteks dengan menggunakan kosakata baru yang memiliki makna denotatif, konotatif, dan kiasan; pilihan kata yang tepat sesuai dengan norma budaya; menyampaikan informasi dengan fasih dan santun. Pelajar menyampaikan perasaan berdasarkan fakta, imajinasi (dari diri sendiri dan orang lain) secara indah dan menarik dalam bentuk prosa dan puisi dengan penggunaan kosakata secara kreatif. Pelajar mempresentasikan gagasan, hasil pengamatan, dan pengalaman dengan logis, sistematis, efektif, kreatif, dan kritis; mempresentasikan imajinasi secara kreatif.	</a:t>
            </a:r>
            <a:endParaRPr dirty="0">
              <a:latin typeface="Source Sans Pro" panose="020B0503030403020204" pitchFamily="34" charset="0"/>
            </a:endParaRPr>
          </a:p>
        </p:txBody>
      </p:sp>
      <p:sp>
        <p:nvSpPr>
          <p:cNvPr id="84" name="Google Shape;84;p17"/>
          <p:cNvSpPr txBox="1"/>
          <p:nvPr/>
        </p:nvSpPr>
        <p:spPr>
          <a:xfrm>
            <a:off x="4903725" y="0"/>
            <a:ext cx="4153800" cy="3417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b="1" dirty="0">
                <a:latin typeface="Source Sans Pro" panose="020B0503030403020204" pitchFamily="34" charset="0"/>
              </a:rPr>
              <a:t>4. MENULIS	</a:t>
            </a:r>
            <a:endParaRPr b="1" dirty="0">
              <a:latin typeface="Source Sans Pro" panose="020B0503030403020204" pitchFamily="34" charset="0"/>
            </a:endParaRPr>
          </a:p>
          <a:p>
            <a:pPr marL="0" lvl="0" indent="0" algn="just" rtl="0">
              <a:spcBef>
                <a:spcPts val="0"/>
              </a:spcBef>
              <a:spcAft>
                <a:spcPts val="0"/>
              </a:spcAft>
              <a:buNone/>
            </a:pPr>
            <a:r>
              <a:rPr lang="id" dirty="0">
                <a:latin typeface="Source Sans Pro" panose="020B0503030403020204" pitchFamily="34" charset="0"/>
              </a:rPr>
              <a:t>Pelajar mampu menulis teks eksplanasi, laporan, dan eksposisi persuasif dari gagasan, hasil pengamatan, pengalaman, dan imajinasi; menjelaskan hubungan kausalitas, menuangkan hasil pengamatan, meyakinkan pembaca. Pelajar mampu menggunakan kaidah kebahasaan dan kesastraan untuk menulis teks sesuai dengan konteks dan norma budaya; menggunakan kosakata baru yang memiliki makna denotatif, konotatif, dan kiasan. Pelajar menyampaikan perasaan berdasarkan fakta, imajinasi (dari diri sendiri dan orang lain) secara indah dan menarik dalam bentuk prosa dan puisi dengan penggunaan kosakata secara kreatif.	</a:t>
            </a:r>
            <a:endParaRPr dirty="0">
              <a:latin typeface="Source Sans Pro" panose="020B0503030403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8"/>
          <p:cNvPicPr preferRelativeResize="0"/>
          <p:nvPr/>
        </p:nvPicPr>
        <p:blipFill>
          <a:blip r:embed="rId3">
            <a:alphaModFix/>
          </a:blip>
          <a:stretch>
            <a:fillRect/>
          </a:stretch>
        </p:blipFill>
        <p:spPr>
          <a:xfrm>
            <a:off x="58438" y="0"/>
            <a:ext cx="8872325" cy="4572000"/>
          </a:xfrm>
          <a:prstGeom prst="rect">
            <a:avLst/>
          </a:prstGeom>
          <a:noFill/>
          <a:ln>
            <a:noFill/>
          </a:ln>
        </p:spPr>
      </p:pic>
      <p:sp>
        <p:nvSpPr>
          <p:cNvPr id="90" name="Google Shape;90;p18"/>
          <p:cNvSpPr txBox="1"/>
          <p:nvPr/>
        </p:nvSpPr>
        <p:spPr>
          <a:xfrm>
            <a:off x="141575" y="1404350"/>
            <a:ext cx="15807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500" b="1" dirty="0">
              <a:solidFill>
                <a:srgbClr val="FF0000"/>
              </a:solidFill>
              <a:latin typeface="Source Sans Pro" panose="020B0503030403020204" pitchFamily="34" charset="0"/>
            </a:endParaRPr>
          </a:p>
        </p:txBody>
      </p:sp>
      <p:sp>
        <p:nvSpPr>
          <p:cNvPr id="91" name="Google Shape;91;p18"/>
          <p:cNvSpPr/>
          <p:nvPr/>
        </p:nvSpPr>
        <p:spPr>
          <a:xfrm>
            <a:off x="283100" y="1593100"/>
            <a:ext cx="2135400" cy="15450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Capaian Awal Pembelajaran Siswa telah mengenal </a:t>
            </a:r>
            <a:endParaRPr sz="1500" b="1" dirty="0">
              <a:solidFill>
                <a:schemeClr val="dk1"/>
              </a:solidFill>
              <a:latin typeface="Source Sans Pro" panose="020B0503030403020204" pitchFamily="34" charset="0"/>
            </a:endParaRPr>
          </a:p>
        </p:txBody>
      </p:sp>
      <p:cxnSp>
        <p:nvCxnSpPr>
          <p:cNvPr id="92" name="Google Shape;92;p18"/>
          <p:cNvCxnSpPr>
            <a:endCxn id="93" idx="2"/>
          </p:cNvCxnSpPr>
          <p:nvPr/>
        </p:nvCxnSpPr>
        <p:spPr>
          <a:xfrm rot="10800000" flipH="1">
            <a:off x="2418600" y="904300"/>
            <a:ext cx="1132200" cy="1254900"/>
          </a:xfrm>
          <a:prstGeom prst="straightConnector1">
            <a:avLst/>
          </a:prstGeom>
          <a:noFill/>
          <a:ln w="38100" cap="flat" cmpd="sng">
            <a:solidFill>
              <a:schemeClr val="dk2"/>
            </a:solidFill>
            <a:prstDash val="solid"/>
            <a:round/>
            <a:headEnd type="none" w="med" len="med"/>
            <a:tailEnd type="triangle" w="med" len="med"/>
          </a:ln>
        </p:spPr>
      </p:cxnSp>
      <p:sp>
        <p:nvSpPr>
          <p:cNvPr id="93" name="Google Shape;93;p18"/>
          <p:cNvSpPr/>
          <p:nvPr/>
        </p:nvSpPr>
        <p:spPr>
          <a:xfrm>
            <a:off x="3550800" y="696550"/>
            <a:ext cx="1887600" cy="415500"/>
          </a:xfrm>
          <a:prstGeom prst="round2DiagRect">
            <a:avLst>
              <a:gd name="adj1" fmla="val 16667"/>
              <a:gd name="adj2" fmla="val 0"/>
            </a:avLst>
          </a:prstGeom>
          <a:solidFill>
            <a:srgbClr val="FF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paragraf  deduktif</a:t>
            </a:r>
            <a:endParaRPr sz="1500" b="1" dirty="0">
              <a:latin typeface="Source Sans Pro" panose="020B0503030403020204" pitchFamily="34" charset="0"/>
            </a:endParaRPr>
          </a:p>
        </p:txBody>
      </p:sp>
      <p:cxnSp>
        <p:nvCxnSpPr>
          <p:cNvPr id="94" name="Google Shape;94;p18"/>
          <p:cNvCxnSpPr>
            <a:endCxn id="95" idx="2"/>
          </p:cNvCxnSpPr>
          <p:nvPr/>
        </p:nvCxnSpPr>
        <p:spPr>
          <a:xfrm rot="10800000" flipH="1">
            <a:off x="2457100" y="1457650"/>
            <a:ext cx="1093800" cy="696900"/>
          </a:xfrm>
          <a:prstGeom prst="straightConnector1">
            <a:avLst/>
          </a:prstGeom>
          <a:noFill/>
          <a:ln w="38100" cap="flat" cmpd="sng">
            <a:solidFill>
              <a:schemeClr val="dk2"/>
            </a:solidFill>
            <a:prstDash val="solid"/>
            <a:round/>
            <a:headEnd type="none" w="med" len="med"/>
            <a:tailEnd type="triangle" w="med" len="med"/>
          </a:ln>
        </p:spPr>
      </p:cxnSp>
      <p:sp>
        <p:nvSpPr>
          <p:cNvPr id="95" name="Google Shape;95;p18"/>
          <p:cNvSpPr/>
          <p:nvPr/>
        </p:nvSpPr>
        <p:spPr>
          <a:xfrm>
            <a:off x="3550900" y="1249900"/>
            <a:ext cx="2040900" cy="4155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paragraf  eksposisi</a:t>
            </a:r>
            <a:endParaRPr sz="1500" b="1" dirty="0">
              <a:latin typeface="Source Sans Pro" panose="020B0503030403020204" pitchFamily="34" charset="0"/>
            </a:endParaRPr>
          </a:p>
        </p:txBody>
      </p:sp>
      <p:sp>
        <p:nvSpPr>
          <p:cNvPr id="96" name="Google Shape;96;p18"/>
          <p:cNvSpPr/>
          <p:nvPr/>
        </p:nvSpPr>
        <p:spPr>
          <a:xfrm>
            <a:off x="3727925" y="2359925"/>
            <a:ext cx="2040900" cy="486900"/>
          </a:xfrm>
          <a:prstGeom prst="round2DiagRect">
            <a:avLst>
              <a:gd name="adj1" fmla="val 16667"/>
              <a:gd name="adj2" fmla="val 0"/>
            </a:avLst>
          </a:prstGeom>
          <a:solidFill>
            <a:srgbClr val="D5A6B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paragraf narasi</a:t>
            </a:r>
            <a:endParaRPr sz="1500" b="1" dirty="0">
              <a:solidFill>
                <a:schemeClr val="dk1"/>
              </a:solidFill>
              <a:latin typeface="Source Sans Pro" panose="020B0503030403020204" pitchFamily="34" charset="0"/>
            </a:endParaRPr>
          </a:p>
        </p:txBody>
      </p:sp>
      <p:sp>
        <p:nvSpPr>
          <p:cNvPr id="97" name="Google Shape;97;p18"/>
          <p:cNvSpPr/>
          <p:nvPr/>
        </p:nvSpPr>
        <p:spPr>
          <a:xfrm>
            <a:off x="3628200" y="1803250"/>
            <a:ext cx="2040900" cy="486900"/>
          </a:xfrm>
          <a:prstGeom prst="round2DiagRect">
            <a:avLst>
              <a:gd name="adj1" fmla="val 16667"/>
              <a:gd name="adj2" fmla="val 0"/>
            </a:avLst>
          </a:prstGeom>
          <a:solidFill>
            <a:srgbClr val="9FC5E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paragraf  persuasi</a:t>
            </a:r>
            <a:endParaRPr sz="1500" b="1" dirty="0">
              <a:latin typeface="Source Sans Pro" panose="020B0503030403020204" pitchFamily="34" charset="0"/>
            </a:endParaRPr>
          </a:p>
        </p:txBody>
      </p:sp>
      <p:sp>
        <p:nvSpPr>
          <p:cNvPr id="98" name="Google Shape;98;p18"/>
          <p:cNvSpPr/>
          <p:nvPr/>
        </p:nvSpPr>
        <p:spPr>
          <a:xfrm>
            <a:off x="3727925" y="2916600"/>
            <a:ext cx="2571900" cy="415500"/>
          </a:xfrm>
          <a:prstGeom prst="round2DiagRect">
            <a:avLst>
              <a:gd name="adj1" fmla="val 16667"/>
              <a:gd name="adj2" fmla="val 0"/>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id" sz="1500" b="1" dirty="0">
                <a:solidFill>
                  <a:schemeClr val="dk1"/>
                </a:solidFill>
                <a:latin typeface="Source Sans Pro" panose="020B0503030403020204" pitchFamily="34" charset="0"/>
              </a:rPr>
              <a:t>paragraf  argumentasi</a:t>
            </a:r>
            <a:endParaRPr sz="1500" b="1" dirty="0">
              <a:latin typeface="Source Sans Pro" panose="020B0503030403020204" pitchFamily="34" charset="0"/>
            </a:endParaRPr>
          </a:p>
        </p:txBody>
      </p:sp>
      <p:cxnSp>
        <p:nvCxnSpPr>
          <p:cNvPr id="99" name="Google Shape;99;p18"/>
          <p:cNvCxnSpPr>
            <a:endCxn id="97" idx="2"/>
          </p:cNvCxnSpPr>
          <p:nvPr/>
        </p:nvCxnSpPr>
        <p:spPr>
          <a:xfrm rot="10800000" flipH="1">
            <a:off x="2437800" y="2046700"/>
            <a:ext cx="1190400" cy="104100"/>
          </a:xfrm>
          <a:prstGeom prst="straightConnector1">
            <a:avLst/>
          </a:prstGeom>
          <a:noFill/>
          <a:ln w="38100" cap="flat" cmpd="sng">
            <a:solidFill>
              <a:schemeClr val="dk2"/>
            </a:solidFill>
            <a:prstDash val="solid"/>
            <a:round/>
            <a:headEnd type="none" w="med" len="med"/>
            <a:tailEnd type="triangle" w="med" len="med"/>
          </a:ln>
        </p:spPr>
      </p:cxnSp>
      <p:cxnSp>
        <p:nvCxnSpPr>
          <p:cNvPr id="100" name="Google Shape;100;p18"/>
          <p:cNvCxnSpPr>
            <a:endCxn id="96" idx="2"/>
          </p:cNvCxnSpPr>
          <p:nvPr/>
        </p:nvCxnSpPr>
        <p:spPr>
          <a:xfrm>
            <a:off x="2406725" y="2123975"/>
            <a:ext cx="1321200" cy="479400"/>
          </a:xfrm>
          <a:prstGeom prst="straightConnector1">
            <a:avLst/>
          </a:prstGeom>
          <a:noFill/>
          <a:ln w="38100" cap="flat" cmpd="sng">
            <a:solidFill>
              <a:schemeClr val="dk2"/>
            </a:solidFill>
            <a:prstDash val="solid"/>
            <a:round/>
            <a:headEnd type="none" w="med" len="med"/>
            <a:tailEnd type="triangle" w="med" len="med"/>
          </a:ln>
        </p:spPr>
      </p:cxnSp>
      <p:cxnSp>
        <p:nvCxnSpPr>
          <p:cNvPr id="101" name="Google Shape;101;p18"/>
          <p:cNvCxnSpPr>
            <a:endCxn id="98" idx="2"/>
          </p:cNvCxnSpPr>
          <p:nvPr/>
        </p:nvCxnSpPr>
        <p:spPr>
          <a:xfrm>
            <a:off x="2412725" y="2120850"/>
            <a:ext cx="1315200" cy="1003500"/>
          </a:xfrm>
          <a:prstGeom prst="straightConnector1">
            <a:avLst/>
          </a:prstGeom>
          <a:noFill/>
          <a:ln w="38100" cap="flat" cmpd="sng">
            <a:solidFill>
              <a:schemeClr val="dk2"/>
            </a:solidFill>
            <a:prstDash val="solid"/>
            <a:round/>
            <a:headEnd type="none"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5"/>
        <p:cNvGrpSpPr/>
        <p:nvPr/>
      </p:nvGrpSpPr>
      <p:grpSpPr>
        <a:xfrm>
          <a:off x="0" y="0"/>
          <a:ext cx="0" cy="0"/>
          <a:chOff x="0" y="0"/>
          <a:chExt cx="0" cy="0"/>
        </a:xfrm>
      </p:grpSpPr>
      <p:pic>
        <p:nvPicPr>
          <p:cNvPr id="106" name="Google Shape;106;p19"/>
          <p:cNvPicPr preferRelativeResize="0"/>
          <p:nvPr/>
        </p:nvPicPr>
        <p:blipFill>
          <a:blip r:embed="rId3">
            <a:alphaModFix/>
          </a:blip>
          <a:stretch>
            <a:fillRect/>
          </a:stretch>
        </p:blipFill>
        <p:spPr>
          <a:xfrm>
            <a:off x="113500" y="152400"/>
            <a:ext cx="8715108" cy="4838701"/>
          </a:xfrm>
          <a:prstGeom prst="rect">
            <a:avLst/>
          </a:prstGeom>
          <a:noFill/>
          <a:ln>
            <a:noFill/>
          </a:ln>
        </p:spPr>
      </p:pic>
      <p:sp>
        <p:nvSpPr>
          <p:cNvPr id="107" name="Google Shape;107;p19"/>
          <p:cNvSpPr txBox="1"/>
          <p:nvPr/>
        </p:nvSpPr>
        <p:spPr>
          <a:xfrm>
            <a:off x="152400" y="1137025"/>
            <a:ext cx="3964800" cy="3607111"/>
          </a:xfrm>
          <a:prstGeom prst="rect">
            <a:avLst/>
          </a:prstGeom>
          <a:solidFill>
            <a:srgbClr val="F4CCCC"/>
          </a:solidFill>
          <a:ln w="9525" cap="flat" cmpd="sng">
            <a:solidFill>
              <a:srgbClr val="FFFF00"/>
            </a:solidFill>
            <a:prstDash val="solid"/>
            <a:round/>
            <a:headEnd type="none" w="sm" len="sm"/>
            <a:tailEnd type="none" w="sm" len="sm"/>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d" sz="1600" i="1" dirty="0">
                <a:solidFill>
                  <a:srgbClr val="FF0000"/>
                </a:solidFill>
                <a:latin typeface="Source Sans Pro" panose="020B0503030403020204" pitchFamily="34" charset="0"/>
              </a:rPr>
              <a:t>Bencana banjir lumpur akibat jebolnya tanggul</a:t>
            </a:r>
            <a:r>
              <a:rPr lang="id" sz="1600" i="1" dirty="0">
                <a:solidFill>
                  <a:schemeClr val="dk1"/>
                </a:solidFill>
                <a:latin typeface="Source Sans Pro" panose="020B0503030403020204" pitchFamily="34" charset="0"/>
              </a:rPr>
              <a:t> Situ Gintung di Tangerang Selatan menimbulkan berbagai macam penyakit. Beberapa penyakit yang akan timbul sesudah bencana adalah diare, tifus, leptospirosis dan demam berdarah. Masalah kesehatan pada korban dan masyarkat di sekitar lokasi lokasi bencana harus segera diantisipasi. Beberapa penyakit itu muncul karena lingkungan kotor dan sumber air bersih yang tercemar lumpur.</a:t>
            </a:r>
            <a:endParaRPr sz="1600" i="1" dirty="0">
              <a:solidFill>
                <a:schemeClr val="dk1"/>
              </a:solidFill>
              <a:latin typeface="Source Sans Pro" panose="020B0503030403020204" pitchFamily="34" charset="0"/>
            </a:endParaRPr>
          </a:p>
        </p:txBody>
      </p:sp>
      <p:sp>
        <p:nvSpPr>
          <p:cNvPr id="108" name="Google Shape;108;p19"/>
          <p:cNvSpPr/>
          <p:nvPr/>
        </p:nvSpPr>
        <p:spPr>
          <a:xfrm>
            <a:off x="1533600" y="224650"/>
            <a:ext cx="3279600" cy="589800"/>
          </a:xfrm>
          <a:prstGeom prst="round2DiagRect">
            <a:avLst>
              <a:gd name="adj1" fmla="val 16667"/>
              <a:gd name="adj2"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100" b="1" dirty="0">
                <a:latin typeface="Source Sans Pro" panose="020B0503030403020204" pitchFamily="34" charset="0"/>
              </a:rPr>
              <a:t>contoh Kartu Paragraf</a:t>
            </a:r>
            <a:endParaRPr sz="2100" b="1" dirty="0">
              <a:latin typeface="Source Sans Pro" panose="020B0503030403020204" pitchFamily="34" charset="0"/>
            </a:endParaRPr>
          </a:p>
        </p:txBody>
      </p:sp>
      <p:sp>
        <p:nvSpPr>
          <p:cNvPr id="109" name="Google Shape;109;p19"/>
          <p:cNvSpPr txBox="1"/>
          <p:nvPr/>
        </p:nvSpPr>
        <p:spPr>
          <a:xfrm>
            <a:off x="152400" y="920125"/>
            <a:ext cx="16998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900" i="1" dirty="0">
                <a:latin typeface="Source Sans Pro" panose="020B0503030403020204" pitchFamily="34" charset="0"/>
              </a:rPr>
              <a:t>https://brainly.co.id</a:t>
            </a:r>
            <a:endParaRPr sz="900" i="1" dirty="0">
              <a:latin typeface="Source Sans Pro" panose="020B0503030403020204" pitchFamily="34" charset="0"/>
            </a:endParaRPr>
          </a:p>
        </p:txBody>
      </p:sp>
      <p:cxnSp>
        <p:nvCxnSpPr>
          <p:cNvPr id="110" name="Google Shape;110;p19"/>
          <p:cNvCxnSpPr>
            <a:endCxn id="111" idx="1"/>
          </p:cNvCxnSpPr>
          <p:nvPr/>
        </p:nvCxnSpPr>
        <p:spPr>
          <a:xfrm rot="10800000" flipH="1">
            <a:off x="4117200" y="1561500"/>
            <a:ext cx="707700" cy="1211400"/>
          </a:xfrm>
          <a:prstGeom prst="straightConnector1">
            <a:avLst/>
          </a:prstGeom>
          <a:noFill/>
          <a:ln w="38100" cap="flat" cmpd="sng">
            <a:solidFill>
              <a:schemeClr val="dk2"/>
            </a:solidFill>
            <a:prstDash val="solid"/>
            <a:round/>
            <a:headEnd type="none" w="med" len="med"/>
            <a:tailEnd type="triangle" w="med" len="med"/>
          </a:ln>
        </p:spPr>
      </p:cxnSp>
      <p:sp>
        <p:nvSpPr>
          <p:cNvPr id="111" name="Google Shape;111;p19"/>
          <p:cNvSpPr txBox="1"/>
          <p:nvPr/>
        </p:nvSpPr>
        <p:spPr>
          <a:xfrm>
            <a:off x="4824900" y="1038150"/>
            <a:ext cx="3577500" cy="1046700"/>
          </a:xfrm>
          <a:prstGeom prst="rect">
            <a:avLst/>
          </a:prstGeom>
          <a:solidFill>
            <a:srgbClr val="00FFFF"/>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Keterangan </a:t>
            </a:r>
            <a:endParaRPr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bahwa teks di samping adalah paragraf deduktif dimana </a:t>
            </a:r>
            <a:r>
              <a:rPr lang="id" b="1" dirty="0">
                <a:latin typeface="Source Sans Pro" panose="020B0503030403020204" pitchFamily="34" charset="0"/>
              </a:rPr>
              <a:t>ide pokok paragraf</a:t>
            </a:r>
            <a:r>
              <a:rPr lang="id" dirty="0">
                <a:latin typeface="Source Sans Pro" panose="020B0503030403020204" pitchFamily="34" charset="0"/>
              </a:rPr>
              <a:t> tersebut adalah yang bercetak merah</a:t>
            </a:r>
            <a:endParaRPr dirty="0">
              <a:latin typeface="Source Sans Pro" panose="020B0503030403020204" pitchFamily="34" charset="0"/>
            </a:endParaRPr>
          </a:p>
        </p:txBody>
      </p:sp>
      <p:cxnSp>
        <p:nvCxnSpPr>
          <p:cNvPr id="112" name="Google Shape;112;p19"/>
          <p:cNvCxnSpPr>
            <a:endCxn id="113" idx="1"/>
          </p:cNvCxnSpPr>
          <p:nvPr/>
        </p:nvCxnSpPr>
        <p:spPr>
          <a:xfrm rot="10800000" flipH="1">
            <a:off x="4117350" y="2736925"/>
            <a:ext cx="747600" cy="35700"/>
          </a:xfrm>
          <a:prstGeom prst="straightConnector1">
            <a:avLst/>
          </a:prstGeom>
          <a:noFill/>
          <a:ln w="38100" cap="flat" cmpd="sng">
            <a:solidFill>
              <a:schemeClr val="dk2"/>
            </a:solidFill>
            <a:prstDash val="solid"/>
            <a:round/>
            <a:headEnd type="none" w="med" len="med"/>
            <a:tailEnd type="triangle" w="med" len="med"/>
          </a:ln>
        </p:spPr>
      </p:cxnSp>
      <p:sp>
        <p:nvSpPr>
          <p:cNvPr id="113" name="Google Shape;113;p19"/>
          <p:cNvSpPr/>
          <p:nvPr/>
        </p:nvSpPr>
        <p:spPr>
          <a:xfrm>
            <a:off x="4864950" y="2442025"/>
            <a:ext cx="3497400" cy="589800"/>
          </a:xfrm>
          <a:prstGeom prst="rect">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guru bisa mengembangkan ide paragraf yang lain sesuai dengan kreasi</a:t>
            </a:r>
            <a:endParaRPr dirty="0">
              <a:latin typeface="Source Sans Pro" panose="020B0503030403020204" pitchFamily="34" charset="0"/>
            </a:endParaRPr>
          </a:p>
        </p:txBody>
      </p:sp>
      <p:cxnSp>
        <p:nvCxnSpPr>
          <p:cNvPr id="114" name="Google Shape;114;p19"/>
          <p:cNvCxnSpPr/>
          <p:nvPr/>
        </p:nvCxnSpPr>
        <p:spPr>
          <a:xfrm>
            <a:off x="4117050" y="2772750"/>
            <a:ext cx="748800" cy="1085400"/>
          </a:xfrm>
          <a:prstGeom prst="straightConnector1">
            <a:avLst/>
          </a:prstGeom>
          <a:noFill/>
          <a:ln w="38100" cap="flat" cmpd="sng">
            <a:solidFill>
              <a:schemeClr val="dk2"/>
            </a:solidFill>
            <a:prstDash val="solid"/>
            <a:round/>
            <a:headEnd type="none" w="med" len="med"/>
            <a:tailEnd type="triangle" w="med" len="med"/>
          </a:ln>
        </p:spPr>
      </p:cxnSp>
      <p:sp>
        <p:nvSpPr>
          <p:cNvPr id="115" name="Google Shape;115;p19"/>
          <p:cNvSpPr/>
          <p:nvPr/>
        </p:nvSpPr>
        <p:spPr>
          <a:xfrm>
            <a:off x="4864950" y="3551400"/>
            <a:ext cx="3497400" cy="589800"/>
          </a:xfrm>
          <a:prstGeom prst="rect">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Teks tersebut dapat digunakan untuk apersepsi dalam pembelajaran awal</a:t>
            </a:r>
            <a:endParaRPr dirty="0">
              <a:latin typeface="Source Sans Pro" panose="020B0503030403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76200" y="76200"/>
            <a:ext cx="8991600" cy="4991100"/>
          </a:xfrm>
          <a:prstGeom prst="rect">
            <a:avLst/>
          </a:prstGeom>
          <a:noFill/>
          <a:ln>
            <a:noFill/>
          </a:ln>
        </p:spPr>
      </p:pic>
      <p:pic>
        <p:nvPicPr>
          <p:cNvPr id="121" name="Google Shape;121;p20"/>
          <p:cNvPicPr preferRelativeResize="0"/>
          <p:nvPr/>
        </p:nvPicPr>
        <p:blipFill>
          <a:blip r:embed="rId4">
            <a:alphaModFix/>
          </a:blip>
          <a:stretch>
            <a:fillRect/>
          </a:stretch>
        </p:blipFill>
        <p:spPr>
          <a:xfrm>
            <a:off x="7443925" y="991425"/>
            <a:ext cx="1573775" cy="3927901"/>
          </a:xfrm>
          <a:prstGeom prst="rect">
            <a:avLst/>
          </a:prstGeom>
          <a:noFill/>
          <a:ln>
            <a:noFill/>
          </a:ln>
        </p:spPr>
      </p:pic>
      <p:pic>
        <p:nvPicPr>
          <p:cNvPr id="122" name="Google Shape;122;p20"/>
          <p:cNvPicPr preferRelativeResize="0"/>
          <p:nvPr/>
        </p:nvPicPr>
        <p:blipFill>
          <a:blip r:embed="rId5">
            <a:alphaModFix/>
          </a:blip>
          <a:stretch>
            <a:fillRect/>
          </a:stretch>
        </p:blipFill>
        <p:spPr>
          <a:xfrm>
            <a:off x="222400" y="1404325"/>
            <a:ext cx="1312425" cy="3586325"/>
          </a:xfrm>
          <a:prstGeom prst="rect">
            <a:avLst/>
          </a:prstGeom>
          <a:noFill/>
          <a:ln>
            <a:noFill/>
          </a:ln>
        </p:spPr>
      </p:pic>
      <p:sp>
        <p:nvSpPr>
          <p:cNvPr id="123" name="Google Shape;123;p20"/>
          <p:cNvSpPr txBox="1"/>
          <p:nvPr/>
        </p:nvSpPr>
        <p:spPr>
          <a:xfrm>
            <a:off x="3259175" y="903850"/>
            <a:ext cx="4464300" cy="1800463"/>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Clr>
                <a:schemeClr val="dk1"/>
              </a:buClr>
              <a:buSzPts val="1100"/>
              <a:buFont typeface="Arial"/>
              <a:buNone/>
            </a:pPr>
            <a:r>
              <a:rPr lang="id" sz="2100" u="sng" dirty="0">
                <a:solidFill>
                  <a:srgbClr val="FFFF00"/>
                </a:solidFill>
                <a:latin typeface="Source Sans Pro" panose="020B0503030403020204" pitchFamily="34" charset="0"/>
              </a:rPr>
              <a:t>contoh kalimat dialog bersama guru. </a:t>
            </a:r>
            <a:endParaRPr sz="2100" u="sng" dirty="0">
              <a:solidFill>
                <a:srgbClr val="FFFF00"/>
              </a:solidFill>
              <a:latin typeface="Source Sans Pro" panose="020B0503030403020204" pitchFamily="34" charset="0"/>
            </a:endParaRPr>
          </a:p>
          <a:p>
            <a:pPr marL="0" lvl="0" indent="0" algn="just" rtl="0">
              <a:spcBef>
                <a:spcPts val="0"/>
              </a:spcBef>
              <a:spcAft>
                <a:spcPts val="0"/>
              </a:spcAft>
              <a:buClr>
                <a:schemeClr val="dk1"/>
              </a:buClr>
              <a:buSzPts val="1100"/>
              <a:buFont typeface="Arial"/>
              <a:buNone/>
            </a:pPr>
            <a:r>
              <a:rPr lang="id" sz="2100" dirty="0">
                <a:solidFill>
                  <a:srgbClr val="FFFF00"/>
                </a:solidFill>
                <a:latin typeface="Source Sans Pro" panose="020B0503030403020204" pitchFamily="34" charset="0"/>
              </a:rPr>
              <a:t>Guru bisa mengembangkan kalimat dialog yang lain misalnya berdialog dengan orang tua atau teman dalam kegiatan kelompok. </a:t>
            </a:r>
            <a:endParaRPr sz="2100" dirty="0">
              <a:solidFill>
                <a:srgbClr val="FFFF00"/>
              </a:solidFill>
              <a:latin typeface="Source Sans Pro" panose="020B0503030403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21"/>
          <p:cNvPicPr preferRelativeResize="0"/>
          <p:nvPr/>
        </p:nvPicPr>
        <p:blipFill>
          <a:blip r:embed="rId3">
            <a:alphaModFix/>
          </a:blip>
          <a:stretch>
            <a:fillRect/>
          </a:stretch>
        </p:blipFill>
        <p:spPr>
          <a:xfrm>
            <a:off x="0" y="-80625"/>
            <a:ext cx="9061725" cy="5298325"/>
          </a:xfrm>
          <a:prstGeom prst="rect">
            <a:avLst/>
          </a:prstGeom>
          <a:noFill/>
          <a:ln>
            <a:noFill/>
          </a:ln>
        </p:spPr>
      </p:pic>
      <p:sp>
        <p:nvSpPr>
          <p:cNvPr id="129" name="Google Shape;129;p21"/>
          <p:cNvSpPr txBox="1"/>
          <p:nvPr/>
        </p:nvSpPr>
        <p:spPr>
          <a:xfrm>
            <a:off x="1196200" y="0"/>
            <a:ext cx="7947900" cy="3385512"/>
          </a:xfrm>
          <a:prstGeom prst="rect">
            <a:avLst/>
          </a:prstGeom>
          <a:noFill/>
          <a:ln>
            <a:noFill/>
          </a:ln>
        </p:spPr>
        <p:txBody>
          <a:bodyPr spcFirstLastPara="1" wrap="square" lIns="91425" tIns="91425" rIns="91425" bIns="91425" anchor="t" anchorCtr="0">
            <a:spAutoFit/>
          </a:bodyPr>
          <a:lstStyle/>
          <a:p>
            <a:pPr marL="0" lvl="0" indent="0" algn="l" rtl="0">
              <a:spcBef>
                <a:spcPts val="1200"/>
              </a:spcBef>
              <a:spcAft>
                <a:spcPts val="0"/>
              </a:spcAft>
              <a:buNone/>
            </a:pPr>
            <a:r>
              <a:rPr lang="id" dirty="0">
                <a:solidFill>
                  <a:srgbClr val="FF00FF"/>
                </a:solidFill>
                <a:latin typeface="Source Sans Pro" panose="020B0503030403020204" pitchFamily="34" charset="0"/>
              </a:rPr>
              <a:t>E</a:t>
            </a:r>
            <a:r>
              <a:rPr lang="id" sz="1600" dirty="0">
                <a:solidFill>
                  <a:srgbClr val="FF00FF"/>
                </a:solidFill>
                <a:latin typeface="Source Sans Pro" panose="020B0503030403020204" pitchFamily="34" charset="0"/>
              </a:rPr>
              <a:t>va   : "Selamat pagi, Bu?"           </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Guru : "Selamat pagi Eva"</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Eva   : “'Bagaimana kabar Bu guru hari ini?"</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Guru : "Saya sehat".</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Eva   : "Oh iya Bu, PR Bahasa Indonesianya  dikumpulkan lain hari boleh tidak Ibu?</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Guru : "Boleh Eva, tapi lebih baik dikumpulkan secepatnya"</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Eva  : "Iya bu, terima kasih atas informasinya"     </a:t>
            </a:r>
            <a:endParaRPr sz="1600" dirty="0">
              <a:solidFill>
                <a:srgbClr val="FF00FF"/>
              </a:solidFill>
              <a:latin typeface="Source Sans Pro" panose="020B0503030403020204" pitchFamily="34" charset="0"/>
            </a:endParaRPr>
          </a:p>
          <a:p>
            <a:pPr marL="0" lvl="0" indent="0" algn="l" rtl="0">
              <a:spcBef>
                <a:spcPts val="1200"/>
              </a:spcBef>
              <a:spcAft>
                <a:spcPts val="0"/>
              </a:spcAft>
              <a:buNone/>
            </a:pPr>
            <a:r>
              <a:rPr lang="id" sz="1600" dirty="0">
                <a:solidFill>
                  <a:srgbClr val="FF00FF"/>
                </a:solidFill>
                <a:latin typeface="Source Sans Pro" panose="020B0503030403020204" pitchFamily="34" charset="0"/>
              </a:rPr>
              <a:t>Guru : "sama-sama".</a:t>
            </a:r>
            <a:endParaRPr sz="1200" dirty="0">
              <a:solidFill>
                <a:srgbClr val="FF0000"/>
              </a:solidFill>
              <a:latin typeface="Source Sans Pro" panose="020B0503030403020204" pitchFamily="34" charset="0"/>
            </a:endParaRPr>
          </a:p>
        </p:txBody>
      </p:sp>
      <p:pic>
        <p:nvPicPr>
          <p:cNvPr id="130" name="Google Shape;130;p21"/>
          <p:cNvPicPr preferRelativeResize="0"/>
          <p:nvPr/>
        </p:nvPicPr>
        <p:blipFill>
          <a:blip r:embed="rId4">
            <a:alphaModFix/>
          </a:blip>
          <a:stretch>
            <a:fillRect/>
          </a:stretch>
        </p:blipFill>
        <p:spPr>
          <a:xfrm>
            <a:off x="0" y="1589900"/>
            <a:ext cx="1312425" cy="340120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Custom 2">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3456</Words>
  <Application>Microsoft Office PowerPoint</Application>
  <PresentationFormat>On-screen Show (16:9)</PresentationFormat>
  <Paragraphs>412</Paragraphs>
  <Slides>41</Slides>
  <Notes>41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Source Sans Pro</vt:lpstr>
      <vt:lpstr>Times New Roman</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nxhvwsn00a04807ebe7600@outlook.com</cp:lastModifiedBy>
  <cp:revision>3</cp:revision>
  <dcterms:modified xsi:type="dcterms:W3CDTF">2021-06-22T14:37:12Z</dcterms:modified>
</cp:coreProperties>
</file>