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E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44ED091-EAB6-4C8D-A173-A568E1F2CCEF}">
  <a:tblStyle styleId="{A44ED091-EAB6-4C8D-A173-A568E1F2CCE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82" y="58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d47f5e3c0f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d47f5e3c0f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d5173e8710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d5173e8710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d5173e8710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d5173e8710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d5173e8710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d5173e8710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d5173e871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d5173e871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d5173e871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d5173e8710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d54a19d8d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d54a19d8d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d5173e8710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d5173e8710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d5173e8710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d5173e8710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d5173e8710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d5173e8710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d5173e8710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d5173e8710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d489a73d2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d489a73d2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d5173e8710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d5173e8710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d54a19d8d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d54a19d8d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d5173e8710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d5173e8710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d54a19d8d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d54a19d8d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d54a19d8d4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d54a19d8d4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d54a19d8d4_0_3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d54a19d8d4_0_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d54a19d8d4_0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d54a19d8d4_0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d54a19d8d4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d54a19d8d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d54a19d8d4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d54a19d8d4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d54a19d8d4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d54a19d8d4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d489a73e6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d489a73e6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d54a19d8d4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d54a19d8d4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d54a19d8d4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d54a19d8d4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d54a19d8d4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d54a19d8d4_0_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d54a19d8d4_0_3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d54a19d8d4_0_3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d54a19d8d4_0_3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d54a19d8d4_0_3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d489a73e6a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d489a73e6a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d5173e8710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d5173e8710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d489a73e6a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d489a73e6a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d5173e8710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d5173e8710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d5173e8710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d5173e8710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d5173e8710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d5173e8710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dirty="0"/>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Source Sans Pro" panose="020B0503030403020204" pitchFamily="34" charset="0"/>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id" smtClean="0"/>
              <a:pPr/>
              <a:t>‹#›</a:t>
            </a:fld>
            <a:endParaRPr lang="id"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33.jpg"/><Relationship Id="rId4" Type="http://schemas.openxmlformats.org/officeDocument/2006/relationships/hyperlink" Target="http://www.youtube.com/watch?v=N2sTDsDOrF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35.gif"/><Relationship Id="rId4" Type="http://schemas.openxmlformats.org/officeDocument/2006/relationships/hyperlink" Target="https://www.youtube.com/watch?v=qds20YU404I"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39.gif"/></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39.gif"/></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image" Target="../media/image48.gif"/></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2.xml"/><Relationship Id="rId1" Type="http://schemas.openxmlformats.org/officeDocument/2006/relationships/slideLayout" Target="../slideLayouts/slideLayout11.xml"/><Relationship Id="rId5" Type="http://schemas.openxmlformats.org/officeDocument/2006/relationships/image" Target="../media/image51.pn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hyperlink" Target="https://www.google.com/search?q=baground+ppt+keren&amp;safe" TargetMode="External"/><Relationship Id="rId5" Type="http://schemas.openxmlformats.org/officeDocument/2006/relationships/hyperlink" Target="https://www.youtube.com/watch?v=qds20YU404I" TargetMode="External"/><Relationship Id="rId4" Type="http://schemas.openxmlformats.org/officeDocument/2006/relationships/hyperlink" Target="https://www.youtube.com/watch?v=N2sTDsDOrF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103450" y="177850"/>
            <a:ext cx="8848800" cy="4749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dirty="0"/>
          </a:p>
        </p:txBody>
      </p:sp>
      <p:pic>
        <p:nvPicPr>
          <p:cNvPr id="55" name="Google Shape;55;p13"/>
          <p:cNvPicPr preferRelativeResize="0"/>
          <p:nvPr/>
        </p:nvPicPr>
        <p:blipFill>
          <a:blip r:embed="rId3">
            <a:alphaModFix/>
          </a:blip>
          <a:stretch>
            <a:fillRect/>
          </a:stretch>
        </p:blipFill>
        <p:spPr>
          <a:xfrm>
            <a:off x="-7325" y="-49963"/>
            <a:ext cx="9254775" cy="5193463"/>
          </a:xfrm>
          <a:prstGeom prst="rect">
            <a:avLst/>
          </a:prstGeom>
          <a:noFill/>
          <a:ln>
            <a:noFill/>
          </a:ln>
        </p:spPr>
      </p:pic>
      <p:sp>
        <p:nvSpPr>
          <p:cNvPr id="56" name="Google Shape;56;p13"/>
          <p:cNvSpPr txBox="1"/>
          <p:nvPr/>
        </p:nvSpPr>
        <p:spPr>
          <a:xfrm>
            <a:off x="152400" y="65400"/>
            <a:ext cx="8991600" cy="4447341"/>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PERANGKAT AJAR BAHASA INDONESIA 3</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MATERI TEKS NARATIF</a:t>
            </a:r>
            <a:endParaRPr sz="27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2700" b="1" dirty="0">
                <a:solidFill>
                  <a:schemeClr val="dk1"/>
                </a:solidFill>
                <a:latin typeface="Source Sans Pro" panose="020B0503030403020204" pitchFamily="34" charset="0"/>
              </a:rPr>
              <a:t> </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Face C  _  Kelas 6  SD</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27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1800" b="1" dirty="0">
                <a:latin typeface="Source Sans Pro" panose="020B0503030403020204" pitchFamily="34" charset="0"/>
              </a:rPr>
              <a:t>SUDARSI, S.Pd.,M.Pd</a:t>
            </a:r>
            <a:endParaRPr sz="1600" b="1" dirty="0">
              <a:solidFill>
                <a:schemeClr val="dk1"/>
              </a:solidFill>
              <a:latin typeface="Source Sans Pro" panose="020B0503030403020204" pitchFamily="34" charset="0"/>
            </a:endParaRPr>
          </a:p>
        </p:txBody>
      </p:sp>
      <p:pic>
        <p:nvPicPr>
          <p:cNvPr id="57" name="Google Shape;57;p13"/>
          <p:cNvPicPr preferRelativeResize="0"/>
          <p:nvPr/>
        </p:nvPicPr>
        <p:blipFill>
          <a:blip r:embed="rId4">
            <a:alphaModFix/>
          </a:blip>
          <a:stretch>
            <a:fillRect/>
          </a:stretch>
        </p:blipFill>
        <p:spPr>
          <a:xfrm rot="-1011690" flipH="1">
            <a:off x="66059" y="539389"/>
            <a:ext cx="2402405" cy="3353297"/>
          </a:xfrm>
          <a:prstGeom prst="rect">
            <a:avLst/>
          </a:prstGeom>
          <a:noFill/>
          <a:ln>
            <a:noFill/>
          </a:ln>
        </p:spPr>
      </p:pic>
      <p:pic>
        <p:nvPicPr>
          <p:cNvPr id="58" name="Google Shape;58;p13"/>
          <p:cNvPicPr preferRelativeResize="0"/>
          <p:nvPr/>
        </p:nvPicPr>
        <p:blipFill>
          <a:blip r:embed="rId5">
            <a:alphaModFix/>
          </a:blip>
          <a:stretch>
            <a:fillRect/>
          </a:stretch>
        </p:blipFill>
        <p:spPr>
          <a:xfrm>
            <a:off x="6417450" y="1407613"/>
            <a:ext cx="1655425" cy="2328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65"/>
        <p:cNvGrpSpPr/>
        <p:nvPr/>
      </p:nvGrpSpPr>
      <p:grpSpPr>
        <a:xfrm>
          <a:off x="0" y="0"/>
          <a:ext cx="0" cy="0"/>
          <a:chOff x="0" y="0"/>
          <a:chExt cx="0" cy="0"/>
        </a:xfrm>
      </p:grpSpPr>
      <p:sp>
        <p:nvSpPr>
          <p:cNvPr id="166" name="Google Shape;166;p22"/>
          <p:cNvSpPr txBox="1"/>
          <p:nvPr/>
        </p:nvSpPr>
        <p:spPr>
          <a:xfrm>
            <a:off x="0" y="0"/>
            <a:ext cx="8991600" cy="4816673"/>
          </a:xfrm>
          <a:prstGeom prst="rect">
            <a:avLst/>
          </a:prstGeom>
          <a:noFill/>
          <a:ln>
            <a:noFill/>
          </a:ln>
        </p:spPr>
        <p:txBody>
          <a:bodyPr spcFirstLastPara="1" wrap="square" lIns="91425" tIns="91425" rIns="91425" bIns="91425" anchor="t" anchorCtr="0">
            <a:spAutoFit/>
          </a:bodyPr>
          <a:lstStyle/>
          <a:p>
            <a:pPr marL="88900" lvl="0" indent="-177800" algn="l" rtl="0">
              <a:lnSpc>
                <a:spcPct val="100000"/>
              </a:lnSpc>
              <a:spcBef>
                <a:spcPts val="1200"/>
              </a:spcBef>
              <a:spcAft>
                <a:spcPts val="0"/>
              </a:spcAft>
              <a:buNone/>
            </a:pPr>
            <a:r>
              <a:rPr lang="id" sz="2100" b="1" dirty="0">
                <a:solidFill>
                  <a:schemeClr val="dk1"/>
                </a:solidFill>
                <a:latin typeface="Source Sans Pro" panose="020B0503030403020204" pitchFamily="34" charset="0"/>
              </a:rPr>
              <a:t>3.</a:t>
            </a:r>
            <a:r>
              <a:rPr lang="id" sz="2800" b="1" dirty="0">
                <a:solidFill>
                  <a:schemeClr val="dk1"/>
                </a:solidFill>
                <a:latin typeface="Source Sans Pro" panose="020B0503030403020204" pitchFamily="34" charset="0"/>
              </a:rPr>
              <a:t> </a:t>
            </a:r>
            <a:r>
              <a:rPr lang="id" sz="2100" b="1" dirty="0">
                <a:solidFill>
                  <a:schemeClr val="dk1"/>
                </a:solidFill>
                <a:latin typeface="Source Sans Pro" panose="020B0503030403020204" pitchFamily="34" charset="0"/>
              </a:rPr>
              <a:t>Struktur Teks Naratif/Narasi</a:t>
            </a:r>
            <a:endParaRPr sz="2300" b="1" dirty="0">
              <a:solidFill>
                <a:schemeClr val="dk1"/>
              </a:solidFill>
              <a:latin typeface="Source Sans Pro" panose="020B0503030403020204" pitchFamily="34" charset="0"/>
            </a:endParaRPr>
          </a:p>
          <a:p>
            <a:pPr marL="457200" lvl="0" indent="-361950" algn="l" rtl="0">
              <a:lnSpc>
                <a:spcPct val="115000"/>
              </a:lnSpc>
              <a:spcBef>
                <a:spcPts val="1200"/>
              </a:spcBef>
              <a:spcAft>
                <a:spcPts val="0"/>
              </a:spcAft>
              <a:buClr>
                <a:schemeClr val="dk1"/>
              </a:buClr>
              <a:buSzPts val="2100"/>
              <a:buChar char="❖"/>
            </a:pPr>
            <a:r>
              <a:rPr lang="id" sz="2000" dirty="0">
                <a:solidFill>
                  <a:schemeClr val="dk1"/>
                </a:solidFill>
                <a:latin typeface="Source Sans Pro" panose="020B0503030403020204" pitchFamily="34" charset="0"/>
              </a:rPr>
              <a:t>Pengenalan</a:t>
            </a:r>
            <a:endParaRPr sz="2000" dirty="0">
              <a:solidFill>
                <a:schemeClr val="dk1"/>
              </a:solidFill>
              <a:latin typeface="Source Sans Pro" panose="020B0503030403020204" pitchFamily="34" charset="0"/>
            </a:endParaRPr>
          </a:p>
          <a:p>
            <a:pPr marL="457200" lvl="0" indent="0" algn="l" rtl="0">
              <a:lnSpc>
                <a:spcPct val="115000"/>
              </a:lnSpc>
              <a:spcBef>
                <a:spcPts val="0"/>
              </a:spcBef>
              <a:spcAft>
                <a:spcPts val="0"/>
              </a:spcAft>
              <a:buNone/>
            </a:pPr>
            <a:r>
              <a:rPr lang="id" sz="2000" dirty="0">
                <a:solidFill>
                  <a:schemeClr val="dk1"/>
                </a:solidFill>
                <a:latin typeface="Source Sans Pro" panose="020B0503030403020204" pitchFamily="34" charset="0"/>
              </a:rPr>
              <a:t>Pada bagian ini berisi tentang pengenalan tokoh, suasana, latar belakang, dan lain sebagainya.</a:t>
            </a:r>
            <a:endParaRPr sz="2000" dirty="0">
              <a:solidFill>
                <a:schemeClr val="dk1"/>
              </a:solidFill>
              <a:latin typeface="Source Sans Pro" panose="020B0503030403020204" pitchFamily="34" charset="0"/>
            </a:endParaRPr>
          </a:p>
          <a:p>
            <a:pPr marL="457200" lvl="0" indent="-361950" algn="l" rtl="0">
              <a:lnSpc>
                <a:spcPct val="115000"/>
              </a:lnSpc>
              <a:spcBef>
                <a:spcPts val="0"/>
              </a:spcBef>
              <a:spcAft>
                <a:spcPts val="0"/>
              </a:spcAft>
              <a:buClr>
                <a:schemeClr val="dk1"/>
              </a:buClr>
              <a:buSzPts val="2100"/>
              <a:buChar char="❖"/>
            </a:pPr>
            <a:r>
              <a:rPr lang="id" sz="2000" dirty="0">
                <a:solidFill>
                  <a:schemeClr val="dk1"/>
                </a:solidFill>
                <a:latin typeface="Source Sans Pro" panose="020B0503030403020204" pitchFamily="34" charset="0"/>
              </a:rPr>
              <a:t>Awal pertikaian</a:t>
            </a:r>
            <a:endParaRPr sz="2000" dirty="0">
              <a:solidFill>
                <a:schemeClr val="dk1"/>
              </a:solidFill>
              <a:latin typeface="Source Sans Pro" panose="020B0503030403020204" pitchFamily="34" charset="0"/>
            </a:endParaRPr>
          </a:p>
          <a:p>
            <a:pPr marL="457200" lvl="0" indent="0" algn="l" rtl="0">
              <a:lnSpc>
                <a:spcPct val="115000"/>
              </a:lnSpc>
              <a:spcBef>
                <a:spcPts val="0"/>
              </a:spcBef>
              <a:spcAft>
                <a:spcPts val="0"/>
              </a:spcAft>
              <a:buNone/>
            </a:pPr>
            <a:r>
              <a:rPr lang="id" sz="2000" dirty="0">
                <a:solidFill>
                  <a:schemeClr val="dk1"/>
                </a:solidFill>
                <a:latin typeface="Source Sans Pro" panose="020B0503030403020204" pitchFamily="34" charset="0"/>
              </a:rPr>
              <a:t>Pada bagian ini berisi konflik atau permasalahan awal yang ditulis oleh penulis.</a:t>
            </a:r>
            <a:endParaRPr sz="2000" dirty="0">
              <a:solidFill>
                <a:schemeClr val="dk1"/>
              </a:solidFill>
              <a:latin typeface="Source Sans Pro" panose="020B0503030403020204" pitchFamily="34" charset="0"/>
            </a:endParaRPr>
          </a:p>
          <a:p>
            <a:pPr marL="457200" lvl="0" indent="-361950" algn="l" rtl="0">
              <a:lnSpc>
                <a:spcPct val="115000"/>
              </a:lnSpc>
              <a:spcBef>
                <a:spcPts val="0"/>
              </a:spcBef>
              <a:spcAft>
                <a:spcPts val="0"/>
              </a:spcAft>
              <a:buClr>
                <a:schemeClr val="dk1"/>
              </a:buClr>
              <a:buSzPts val="2100"/>
              <a:buChar char="❖"/>
            </a:pPr>
            <a:r>
              <a:rPr lang="id" dirty="0">
                <a:solidFill>
                  <a:schemeClr val="dk1"/>
                </a:solidFill>
                <a:latin typeface="Times New Roman"/>
                <a:ea typeface="Times New Roman"/>
                <a:cs typeface="Times New Roman"/>
                <a:sym typeface="Times New Roman"/>
              </a:rPr>
              <a:t> </a:t>
            </a:r>
            <a:r>
              <a:rPr lang="id" sz="2000" dirty="0">
                <a:solidFill>
                  <a:schemeClr val="dk1"/>
                </a:solidFill>
                <a:latin typeface="Source Sans Pro" panose="020B0503030403020204" pitchFamily="34" charset="0"/>
              </a:rPr>
              <a:t>Klimaks atau puncak pertikaian</a:t>
            </a:r>
            <a:endParaRPr sz="2000" dirty="0">
              <a:solidFill>
                <a:schemeClr val="dk1"/>
              </a:solidFill>
              <a:latin typeface="Source Sans Pro" panose="020B0503030403020204" pitchFamily="34" charset="0"/>
            </a:endParaRPr>
          </a:p>
          <a:p>
            <a:pPr marL="457200" lvl="0" indent="0" algn="l" rtl="0">
              <a:lnSpc>
                <a:spcPct val="115000"/>
              </a:lnSpc>
              <a:spcBef>
                <a:spcPts val="0"/>
              </a:spcBef>
              <a:spcAft>
                <a:spcPts val="0"/>
              </a:spcAft>
              <a:buNone/>
            </a:pPr>
            <a:r>
              <a:rPr lang="id" sz="2000" dirty="0">
                <a:solidFill>
                  <a:schemeClr val="dk1"/>
                </a:solidFill>
                <a:latin typeface="Source Sans Pro" panose="020B0503030403020204" pitchFamily="34" charset="0"/>
              </a:rPr>
              <a:t>Pada bagian ini berisi tentang ilustrasi konflik utama atau inti dari cerita.</a:t>
            </a:r>
            <a:endParaRPr sz="2000" dirty="0">
              <a:solidFill>
                <a:schemeClr val="dk1"/>
              </a:solidFill>
              <a:latin typeface="Source Sans Pro" panose="020B0503030403020204" pitchFamily="34" charset="0"/>
            </a:endParaRPr>
          </a:p>
          <a:p>
            <a:pPr marL="457200" lvl="0" indent="-361950" algn="l" rtl="0">
              <a:lnSpc>
                <a:spcPct val="115000"/>
              </a:lnSpc>
              <a:spcBef>
                <a:spcPts val="0"/>
              </a:spcBef>
              <a:spcAft>
                <a:spcPts val="0"/>
              </a:spcAft>
              <a:buClr>
                <a:schemeClr val="dk1"/>
              </a:buClr>
              <a:buSzPts val="2100"/>
              <a:buChar char="❖"/>
            </a:pPr>
            <a:r>
              <a:rPr lang="id" sz="2000" dirty="0">
                <a:solidFill>
                  <a:schemeClr val="dk1"/>
                </a:solidFill>
                <a:latin typeface="Source Sans Pro" panose="020B0503030403020204" pitchFamily="34" charset="0"/>
              </a:rPr>
              <a:t>Antiklimaks atau penyelesaian</a:t>
            </a:r>
            <a:endParaRPr sz="2000" dirty="0">
              <a:solidFill>
                <a:schemeClr val="dk1"/>
              </a:solidFill>
              <a:latin typeface="Source Sans Pro" panose="020B0503030403020204" pitchFamily="34" charset="0"/>
            </a:endParaRPr>
          </a:p>
          <a:p>
            <a:pPr marL="457200" lvl="0" indent="0" algn="l" rtl="0">
              <a:lnSpc>
                <a:spcPct val="115000"/>
              </a:lnSpc>
              <a:spcBef>
                <a:spcPts val="0"/>
              </a:spcBef>
              <a:spcAft>
                <a:spcPts val="0"/>
              </a:spcAft>
              <a:buNone/>
            </a:pPr>
            <a:r>
              <a:rPr lang="id" sz="2000" dirty="0">
                <a:solidFill>
                  <a:schemeClr val="dk1"/>
                </a:solidFill>
                <a:latin typeface="Source Sans Pro" panose="020B0503030403020204" pitchFamily="34" charset="0"/>
              </a:rPr>
              <a:t>Pada bagian ini berisi tentang penyelesaian permasalahan yang terjadi dalam cerita dan menandakan cerita berakhir.</a:t>
            </a:r>
            <a:endParaRPr sz="1800" dirty="0">
              <a:solidFill>
                <a:schemeClr val="dk1"/>
              </a:solidFill>
              <a:latin typeface="Source Sans Pro" panose="020B0503030403020204" pitchFamily="34" charset="0"/>
            </a:endParaRPr>
          </a:p>
        </p:txBody>
      </p:sp>
      <p:pic>
        <p:nvPicPr>
          <p:cNvPr id="167" name="Google Shape;167;p22"/>
          <p:cNvPicPr preferRelativeResize="0"/>
          <p:nvPr/>
        </p:nvPicPr>
        <p:blipFill>
          <a:blip r:embed="rId3">
            <a:alphaModFix/>
          </a:blip>
          <a:stretch>
            <a:fillRect/>
          </a:stretch>
        </p:blipFill>
        <p:spPr>
          <a:xfrm flipH="1">
            <a:off x="7575724" y="-255275"/>
            <a:ext cx="1637701" cy="2827024"/>
          </a:xfrm>
          <a:prstGeom prst="rect">
            <a:avLst/>
          </a:prstGeom>
          <a:noFill/>
          <a:ln>
            <a:noFill/>
          </a:ln>
        </p:spPr>
      </p:pic>
      <p:pic>
        <p:nvPicPr>
          <p:cNvPr id="168" name="Google Shape;168;p22"/>
          <p:cNvPicPr preferRelativeResize="0"/>
          <p:nvPr/>
        </p:nvPicPr>
        <p:blipFill>
          <a:blip r:embed="rId4">
            <a:alphaModFix/>
          </a:blip>
          <a:stretch>
            <a:fillRect/>
          </a:stretch>
        </p:blipFill>
        <p:spPr>
          <a:xfrm>
            <a:off x="5753550" y="-183150"/>
            <a:ext cx="1919225" cy="1375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72"/>
        <p:cNvGrpSpPr/>
        <p:nvPr/>
      </p:nvGrpSpPr>
      <p:grpSpPr>
        <a:xfrm>
          <a:off x="0" y="0"/>
          <a:ext cx="0" cy="0"/>
          <a:chOff x="0" y="0"/>
          <a:chExt cx="0" cy="0"/>
        </a:xfrm>
      </p:grpSpPr>
      <p:sp>
        <p:nvSpPr>
          <p:cNvPr id="173" name="Google Shape;173;p23"/>
          <p:cNvSpPr txBox="1"/>
          <p:nvPr/>
        </p:nvSpPr>
        <p:spPr>
          <a:xfrm>
            <a:off x="193288" y="0"/>
            <a:ext cx="7653812" cy="4853606"/>
          </a:xfrm>
          <a:prstGeom prst="rect">
            <a:avLst/>
          </a:prstGeom>
          <a:noFill/>
          <a:ln>
            <a:noFill/>
          </a:ln>
        </p:spPr>
        <p:txBody>
          <a:bodyPr spcFirstLastPara="1" wrap="square" lIns="91425" tIns="91425" rIns="91425" bIns="91425" anchor="t" anchorCtr="0">
            <a:spAutoFit/>
          </a:bodyPr>
          <a:lstStyle/>
          <a:p>
            <a:pPr marL="88900" lvl="0" indent="-177800" algn="l" rtl="0">
              <a:lnSpc>
                <a:spcPct val="100000"/>
              </a:lnSpc>
              <a:spcBef>
                <a:spcPts val="1200"/>
              </a:spcBef>
              <a:spcAft>
                <a:spcPts val="0"/>
              </a:spcAft>
              <a:buNone/>
            </a:pPr>
            <a:r>
              <a:rPr lang="id" sz="2100" b="1" dirty="0">
                <a:solidFill>
                  <a:schemeClr val="dk1"/>
                </a:solidFill>
                <a:latin typeface="Source Sans Pro" panose="020B0503030403020204" pitchFamily="34" charset="0"/>
              </a:rPr>
              <a:t>4.</a:t>
            </a:r>
            <a:r>
              <a:rPr lang="id" sz="2800" b="1" dirty="0">
                <a:solidFill>
                  <a:schemeClr val="dk1"/>
                </a:solidFill>
                <a:latin typeface="Source Sans Pro" panose="020B0503030403020204" pitchFamily="34" charset="0"/>
              </a:rPr>
              <a:t> </a:t>
            </a:r>
            <a:r>
              <a:rPr lang="id" sz="2100" b="1" dirty="0">
                <a:solidFill>
                  <a:schemeClr val="dk1"/>
                </a:solidFill>
                <a:latin typeface="Source Sans Pro" panose="020B0503030403020204" pitchFamily="34" charset="0"/>
              </a:rPr>
              <a:t>Contoh Teks Naratif / Paragraf Narasi</a:t>
            </a:r>
            <a:endParaRPr sz="23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sz="1300" b="1" dirty="0">
                <a:solidFill>
                  <a:schemeClr val="dk1"/>
                </a:solidFill>
                <a:latin typeface="Source Sans Pro" panose="020B0503030403020204" pitchFamily="34" charset="0"/>
              </a:rPr>
              <a:t>1.</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Contoh Paragraf Narasi Tentang Kesehatan</a:t>
            </a:r>
            <a:endParaRPr sz="1600" b="1" dirty="0">
              <a:solidFill>
                <a:schemeClr val="dk1"/>
              </a:solidFill>
              <a:latin typeface="Source Sans Pro" panose="020B0503030403020204" pitchFamily="34" charset="0"/>
            </a:endParaRPr>
          </a:p>
          <a:p>
            <a:pPr marL="0" lvl="0" indent="457200" algn="just" rtl="0">
              <a:lnSpc>
                <a:spcPct val="115000"/>
              </a:lnSpc>
              <a:spcBef>
                <a:spcPts val="1200"/>
              </a:spcBef>
              <a:spcAft>
                <a:spcPts val="0"/>
              </a:spcAft>
              <a:buNone/>
            </a:pPr>
            <a:r>
              <a:rPr lang="id" sz="1500" dirty="0">
                <a:solidFill>
                  <a:schemeClr val="dk1"/>
                </a:solidFill>
                <a:latin typeface="Source Sans Pro" panose="020B0503030403020204" pitchFamily="34" charset="0"/>
              </a:rPr>
              <a:t>Tubuh Dina pun kian lemas. Sedari tadi, dia tidak konsentrasi saat pelajaran berlangsung. Pandangan matanya pun kian mengabur dan pikirannya pun berkunang-kunang. Tak perlu menunggu waktu lama, Dina tergeletak di lantai kelas. Sontak, semua yang ada di kelas Dina panik dan membawa tubuh Dina menuju ke Unit Kesehatan Siswa (UKS).</a:t>
            </a:r>
            <a:endParaRPr sz="1500" dirty="0">
              <a:solidFill>
                <a:schemeClr val="dk1"/>
              </a:solidFill>
              <a:latin typeface="Source Sans Pro" panose="020B0503030403020204" pitchFamily="34" charset="0"/>
            </a:endParaRPr>
          </a:p>
          <a:p>
            <a:pPr marL="0" lvl="0" indent="457200" algn="just" rtl="0">
              <a:lnSpc>
                <a:spcPct val="115000"/>
              </a:lnSpc>
              <a:spcBef>
                <a:spcPts val="1200"/>
              </a:spcBef>
              <a:spcAft>
                <a:spcPts val="0"/>
              </a:spcAft>
              <a:buNone/>
            </a:pPr>
            <a:r>
              <a:rPr lang="id" sz="1500" dirty="0">
                <a:solidFill>
                  <a:schemeClr val="dk1"/>
                </a:solidFill>
                <a:latin typeface="Source Sans Pro" panose="020B0503030403020204" pitchFamily="34" charset="0"/>
              </a:rPr>
              <a:t>Sekian lama tak sadarkan diri, Dina pun akhirnya tersadar juga. sejumlah teman yang disuruh Pak Guru untuk menjaga Dina di UKS tampak senang melihat temannya yang sudah tersadar tersebut. Kepada teman-temannya itu, Dina menceritakan bahwa dirinya tidak sempat sarapan terlebih dahulu di rumah, sehingga hal itu membuatnya lemas dan tidak berkonsentrasi.</a:t>
            </a:r>
            <a:endParaRPr sz="1500" dirty="0">
              <a:solidFill>
                <a:schemeClr val="dk1"/>
              </a:solidFill>
              <a:latin typeface="Source Sans Pro" panose="020B0503030403020204" pitchFamily="34" charset="0"/>
            </a:endParaRPr>
          </a:p>
          <a:p>
            <a:pPr marL="0" lvl="0" indent="457200" algn="just" rtl="0">
              <a:lnSpc>
                <a:spcPct val="115000"/>
              </a:lnSpc>
              <a:spcBef>
                <a:spcPts val="1200"/>
              </a:spcBef>
              <a:spcAft>
                <a:spcPts val="0"/>
              </a:spcAft>
              <a:buNone/>
            </a:pPr>
            <a:r>
              <a:rPr lang="id" sz="1500" dirty="0">
                <a:solidFill>
                  <a:schemeClr val="dk1"/>
                </a:solidFill>
                <a:latin typeface="Source Sans Pro" panose="020B0503030403020204" pitchFamily="34" charset="0"/>
              </a:rPr>
              <a:t>Akhirnya, teman-teman Dina pun membeli sepotong roti dan air mineral agar perut Dina terisi penuh oleh makanan, sehingga tubuhnya kembali kuat dan bisa berkonsentrasi saat belajar di kelas</a:t>
            </a:r>
            <a:r>
              <a:rPr lang="en-US" sz="1500" dirty="0">
                <a:solidFill>
                  <a:schemeClr val="dk1"/>
                </a:solidFill>
                <a:latin typeface="Source Sans Pro" panose="020B0503030403020204" pitchFamily="34" charset="0"/>
              </a:rPr>
              <a:t>.</a:t>
            </a:r>
            <a:endParaRPr sz="1500" dirty="0">
              <a:solidFill>
                <a:schemeClr val="dk1"/>
              </a:solidFill>
              <a:latin typeface="Source Sans Pro" panose="020B0503030403020204" pitchFamily="34" charset="0"/>
            </a:endParaRPr>
          </a:p>
        </p:txBody>
      </p:sp>
      <p:pic>
        <p:nvPicPr>
          <p:cNvPr id="174" name="Google Shape;174;p23"/>
          <p:cNvPicPr preferRelativeResize="0"/>
          <p:nvPr/>
        </p:nvPicPr>
        <p:blipFill>
          <a:blip r:embed="rId3">
            <a:alphaModFix/>
          </a:blip>
          <a:stretch>
            <a:fillRect/>
          </a:stretch>
        </p:blipFill>
        <p:spPr>
          <a:xfrm>
            <a:off x="7777675" y="1509450"/>
            <a:ext cx="1435750" cy="3591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78"/>
        <p:cNvGrpSpPr/>
        <p:nvPr/>
      </p:nvGrpSpPr>
      <p:grpSpPr>
        <a:xfrm>
          <a:off x="0" y="0"/>
          <a:ext cx="0" cy="0"/>
          <a:chOff x="0" y="0"/>
          <a:chExt cx="0" cy="0"/>
        </a:xfrm>
      </p:grpSpPr>
      <p:sp>
        <p:nvSpPr>
          <p:cNvPr id="179" name="Google Shape;179;p24"/>
          <p:cNvSpPr txBox="1"/>
          <p:nvPr/>
        </p:nvSpPr>
        <p:spPr>
          <a:xfrm>
            <a:off x="2315300" y="0"/>
            <a:ext cx="6621000" cy="4756656"/>
          </a:xfrm>
          <a:prstGeom prst="rect">
            <a:avLst/>
          </a:prstGeom>
          <a:noFill/>
          <a:ln>
            <a:noFill/>
          </a:ln>
        </p:spPr>
        <p:txBody>
          <a:bodyPr spcFirstLastPara="1" wrap="square" lIns="91425" tIns="91425" rIns="91425" bIns="91425" anchor="t" anchorCtr="0">
            <a:spAutoFit/>
          </a:bodyPr>
          <a:lstStyle/>
          <a:p>
            <a:pPr marL="88900" lvl="0" indent="-177800" algn="l" rtl="0">
              <a:lnSpc>
                <a:spcPct val="100000"/>
              </a:lnSpc>
              <a:spcBef>
                <a:spcPts val="1200"/>
              </a:spcBef>
              <a:spcAft>
                <a:spcPts val="0"/>
              </a:spcAft>
              <a:buNone/>
            </a:pPr>
            <a:r>
              <a:rPr lang="id" sz="2100" b="1" dirty="0">
                <a:solidFill>
                  <a:schemeClr val="dk1"/>
                </a:solidFill>
                <a:latin typeface="Source Sans Pro" panose="020B0503030403020204" pitchFamily="34" charset="0"/>
              </a:rPr>
              <a:t>4.</a:t>
            </a:r>
            <a:r>
              <a:rPr lang="id" sz="2800" b="1" dirty="0">
                <a:solidFill>
                  <a:schemeClr val="dk1"/>
                </a:solidFill>
                <a:latin typeface="Source Sans Pro" panose="020B0503030403020204" pitchFamily="34" charset="0"/>
              </a:rPr>
              <a:t> </a:t>
            </a:r>
            <a:r>
              <a:rPr lang="id" sz="2100" b="1" dirty="0">
                <a:solidFill>
                  <a:schemeClr val="dk1"/>
                </a:solidFill>
                <a:latin typeface="Source Sans Pro" panose="020B0503030403020204" pitchFamily="34" charset="0"/>
              </a:rPr>
              <a:t>Contoh Teks Naratif / Paragraf Narasi</a:t>
            </a:r>
            <a:endParaRPr sz="23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sz="1500" b="1" dirty="0">
                <a:solidFill>
                  <a:schemeClr val="dk1"/>
                </a:solidFill>
                <a:latin typeface="Source Sans Pro" panose="020B0503030403020204" pitchFamily="34" charset="0"/>
              </a:rPr>
              <a:t>2.</a:t>
            </a:r>
            <a:r>
              <a:rPr lang="id" sz="900" dirty="0">
                <a:solidFill>
                  <a:schemeClr val="dk1"/>
                </a:solidFill>
                <a:latin typeface="Times New Roman"/>
                <a:ea typeface="Times New Roman"/>
                <a:cs typeface="Times New Roman"/>
                <a:sym typeface="Times New Roman"/>
              </a:rPr>
              <a:t>	</a:t>
            </a:r>
            <a:r>
              <a:rPr lang="id" sz="1700" b="1" dirty="0">
                <a:solidFill>
                  <a:schemeClr val="dk1"/>
                </a:solidFill>
                <a:latin typeface="Source Sans Pro" panose="020B0503030403020204" pitchFamily="34" charset="0"/>
              </a:rPr>
              <a:t>Contoh Paragraf Narasi Tentang Liburan</a:t>
            </a:r>
            <a:endParaRPr sz="1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1700" b="1" dirty="0">
                <a:solidFill>
                  <a:schemeClr val="dk1"/>
                </a:solidFill>
                <a:latin typeface="Source Sans Pro" panose="020B0503030403020204" pitchFamily="34" charset="0"/>
              </a:rPr>
              <a:t>Berlibur ke Rumah Nenek</a:t>
            </a:r>
            <a:endParaRPr sz="1700" b="1" dirty="0">
              <a:solidFill>
                <a:schemeClr val="dk1"/>
              </a:solidFill>
              <a:latin typeface="Source Sans Pro" panose="020B0503030403020204" pitchFamily="34" charset="0"/>
            </a:endParaRPr>
          </a:p>
          <a:p>
            <a:pPr marL="0" lvl="0" indent="0" algn="just" rtl="0">
              <a:lnSpc>
                <a:spcPct val="100000"/>
              </a:lnSpc>
              <a:spcBef>
                <a:spcPts val="1200"/>
              </a:spcBef>
              <a:spcAft>
                <a:spcPts val="0"/>
              </a:spcAft>
              <a:buNone/>
            </a:pPr>
            <a:r>
              <a:rPr lang="id" sz="1700" b="1" dirty="0">
                <a:solidFill>
                  <a:schemeClr val="dk1"/>
                </a:solidFill>
                <a:latin typeface="Source Sans Pro" panose="020B0503030403020204" pitchFamily="34" charset="0"/>
              </a:rPr>
              <a:t>        </a:t>
            </a:r>
            <a:r>
              <a:rPr lang="id" sz="1600" dirty="0">
                <a:solidFill>
                  <a:schemeClr val="dk1"/>
                </a:solidFill>
                <a:latin typeface="Source Sans Pro" panose="020B0503030403020204" pitchFamily="34" charset="0"/>
              </a:rPr>
              <a:t>	Setiap libur akhir pekan, Emi selalu pergi ke rumah nenek. Nenek tinggal seorang diri. Oleh karena itu Emi sering berkunjung untuk menemani nenek. Terkadang Emi bertemu dengan sepupu-sepupu yang kebetulan berkunjung juga ke rumah nenek.</a:t>
            </a:r>
            <a:endParaRPr sz="1600" dirty="0">
              <a:solidFill>
                <a:schemeClr val="dk1"/>
              </a:solidFill>
              <a:latin typeface="Source Sans Pro" panose="020B0503030403020204" pitchFamily="34" charset="0"/>
            </a:endParaRPr>
          </a:p>
          <a:p>
            <a:pPr marL="0" lvl="0" indent="0" algn="just" rtl="0">
              <a:lnSpc>
                <a:spcPct val="100000"/>
              </a:lnSpc>
              <a:spcBef>
                <a:spcPts val="1200"/>
              </a:spcBef>
              <a:spcAft>
                <a:spcPts val="0"/>
              </a:spcAft>
              <a:buNone/>
            </a:pPr>
            <a:r>
              <a:rPr lang="id" sz="1600" dirty="0">
                <a:solidFill>
                  <a:schemeClr val="dk1"/>
                </a:solidFill>
                <a:latin typeface="Source Sans Pro" panose="020B0503030403020204" pitchFamily="34" charset="0"/>
              </a:rPr>
              <a:t>        	Satu aktivitas yang disukai Emi saat berlibur ke rumah nenek adalah bermain bersama ikan koi peliharaan nenek. Nenek mempunyai peliharaan ikan koi yang besar-besar.</a:t>
            </a:r>
            <a:endParaRPr sz="1600" dirty="0">
              <a:solidFill>
                <a:schemeClr val="dk1"/>
              </a:solidFill>
              <a:latin typeface="Source Sans Pro" panose="020B0503030403020204" pitchFamily="34" charset="0"/>
            </a:endParaRPr>
          </a:p>
          <a:p>
            <a:pPr marL="0" lvl="0" indent="0" algn="just" rtl="0">
              <a:lnSpc>
                <a:spcPct val="100000"/>
              </a:lnSpc>
              <a:spcBef>
                <a:spcPts val="1200"/>
              </a:spcBef>
              <a:spcAft>
                <a:spcPts val="0"/>
              </a:spcAft>
              <a:buNone/>
            </a:pPr>
            <a:r>
              <a:rPr lang="id" sz="1600" dirty="0">
                <a:solidFill>
                  <a:schemeClr val="dk1"/>
                </a:solidFill>
                <a:latin typeface="Source Sans Pro" panose="020B0503030403020204" pitchFamily="34" charset="0"/>
              </a:rPr>
              <a:t>        	Ami terbiasa berenang dan bermain bersama ikan koi. Tak lupa Emi juga memberi makan ikan tersebut. Emi sangat senang berlibur akhir pekan ke rumah nenek.</a:t>
            </a:r>
            <a:endParaRPr sz="1200" dirty="0">
              <a:solidFill>
                <a:schemeClr val="dk1"/>
              </a:solidFill>
              <a:latin typeface="Source Sans Pro" panose="020B0503030403020204" pitchFamily="34" charset="0"/>
            </a:endParaRPr>
          </a:p>
        </p:txBody>
      </p:sp>
      <p:pic>
        <p:nvPicPr>
          <p:cNvPr id="180" name="Google Shape;180;p24"/>
          <p:cNvPicPr preferRelativeResize="0"/>
          <p:nvPr/>
        </p:nvPicPr>
        <p:blipFill>
          <a:blip r:embed="rId3">
            <a:alphaModFix/>
          </a:blip>
          <a:stretch>
            <a:fillRect/>
          </a:stretch>
        </p:blipFill>
        <p:spPr>
          <a:xfrm flipH="1">
            <a:off x="12" y="520138"/>
            <a:ext cx="2199800" cy="41032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184"/>
        <p:cNvGrpSpPr/>
        <p:nvPr/>
      </p:nvGrpSpPr>
      <p:grpSpPr>
        <a:xfrm>
          <a:off x="0" y="0"/>
          <a:ext cx="0" cy="0"/>
          <a:chOff x="0" y="0"/>
          <a:chExt cx="0" cy="0"/>
        </a:xfrm>
      </p:grpSpPr>
      <p:sp>
        <p:nvSpPr>
          <p:cNvPr id="185" name="Google Shape;185;p25"/>
          <p:cNvSpPr/>
          <p:nvPr/>
        </p:nvSpPr>
        <p:spPr>
          <a:xfrm>
            <a:off x="0" y="0"/>
            <a:ext cx="79302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300" b="1" dirty="0">
                <a:latin typeface="Source Sans Pro" panose="020B0503030403020204" pitchFamily="34" charset="0"/>
              </a:rPr>
              <a:t>Langkah-langkah pembelajaran</a:t>
            </a:r>
            <a:endParaRPr sz="2300" b="1" dirty="0">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Siswa dibentuk kelompok, setiap kelompok terdiri dari 4 atau 5 siswa. (disebut kelompok awal)</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Setiap siswa diberikan materi yang berbeda, kemudian berpencar mencari kelompok materi yang sama. </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Dari masing - masing kelompok untuk bergabung dengan  kelompok lain mencari informasi tentang materi yang diberikan/diperoleh ke sesama materi ( disebut kelompok tim ahli)</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setelah bertemu kelompok materi yang sama segera membahas materi yang diperoleh dan dikerjakan secara tanggung jawab untuk kepentingan masing-masing kelompok awal, jika materi yang diperoleh susah untuk dikerjakan maka tugasnya harus mencari jawaban ke warung materi yang disediakan. </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Setelah mendapatkan jawaban atas materi yang didapat tim ahli kembali ke tim awal.</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Sesampai di tim awal/tim semula, maka setiap siswa  menjelaskan tentang materi yang dikerjakan  kepada kelompoknya.</a:t>
            </a:r>
            <a:endParaRPr sz="1600" dirty="0">
              <a:solidFill>
                <a:schemeClr val="dk1"/>
              </a:solidFill>
              <a:latin typeface="Source Sans Pro" panose="020B0503030403020204" pitchFamily="34" charset="0"/>
            </a:endParaRPr>
          </a:p>
          <a:p>
            <a:pPr marL="457200" lvl="0" indent="-336550" algn="just" rtl="0">
              <a:spcBef>
                <a:spcPts val="0"/>
              </a:spcBef>
              <a:spcAft>
                <a:spcPts val="0"/>
              </a:spcAft>
              <a:buClr>
                <a:schemeClr val="dk1"/>
              </a:buClr>
              <a:buSzPts val="1700"/>
              <a:buAutoNum type="arabicPeriod"/>
            </a:pPr>
            <a:r>
              <a:rPr lang="id" sz="1600" dirty="0">
                <a:solidFill>
                  <a:schemeClr val="dk1"/>
                </a:solidFill>
                <a:latin typeface="Source Sans Pro" panose="020B0503030403020204" pitchFamily="34" charset="0"/>
              </a:rPr>
              <a:t>Setelah selesai materi yang diberikan kepada setiap kelompok, saatnya untuk mempresentasikan hasil kerja kelompok.</a:t>
            </a:r>
            <a:endParaRPr sz="1600" dirty="0">
              <a:solidFill>
                <a:schemeClr val="dk1"/>
              </a:solidFill>
              <a:latin typeface="Source Sans Pro" panose="020B0503030403020204" pitchFamily="34" charset="0"/>
            </a:endParaRPr>
          </a:p>
        </p:txBody>
      </p:sp>
      <p:pic>
        <p:nvPicPr>
          <p:cNvPr id="186" name="Google Shape;186;p25"/>
          <p:cNvPicPr preferRelativeResize="0"/>
          <p:nvPr/>
        </p:nvPicPr>
        <p:blipFill>
          <a:blip r:embed="rId3">
            <a:alphaModFix/>
          </a:blip>
          <a:stretch>
            <a:fillRect/>
          </a:stretch>
        </p:blipFill>
        <p:spPr>
          <a:xfrm flipH="1">
            <a:off x="8066424" y="0"/>
            <a:ext cx="1077575" cy="2051075"/>
          </a:xfrm>
          <a:prstGeom prst="rect">
            <a:avLst/>
          </a:prstGeom>
          <a:noFill/>
          <a:ln>
            <a:noFill/>
          </a:ln>
        </p:spPr>
      </p:pic>
      <p:pic>
        <p:nvPicPr>
          <p:cNvPr id="187" name="Google Shape;187;p25"/>
          <p:cNvPicPr preferRelativeResize="0"/>
          <p:nvPr/>
        </p:nvPicPr>
        <p:blipFill>
          <a:blip r:embed="rId4">
            <a:alphaModFix/>
          </a:blip>
          <a:stretch>
            <a:fillRect/>
          </a:stretch>
        </p:blipFill>
        <p:spPr>
          <a:xfrm flipH="1">
            <a:off x="8117037" y="673450"/>
            <a:ext cx="976351" cy="976351"/>
          </a:xfrm>
          <a:prstGeom prst="rect">
            <a:avLst/>
          </a:prstGeom>
          <a:noFill/>
          <a:ln>
            <a:noFill/>
          </a:ln>
        </p:spPr>
      </p:pic>
      <p:pic>
        <p:nvPicPr>
          <p:cNvPr id="188" name="Google Shape;188;p25"/>
          <p:cNvPicPr preferRelativeResize="0"/>
          <p:nvPr/>
        </p:nvPicPr>
        <p:blipFill>
          <a:blip r:embed="rId3">
            <a:alphaModFix/>
          </a:blip>
          <a:stretch>
            <a:fillRect/>
          </a:stretch>
        </p:blipFill>
        <p:spPr>
          <a:xfrm rot="10800000" flipH="1">
            <a:off x="8120099" y="3092425"/>
            <a:ext cx="1077575" cy="2051075"/>
          </a:xfrm>
          <a:prstGeom prst="rect">
            <a:avLst/>
          </a:prstGeom>
          <a:noFill/>
          <a:ln>
            <a:noFill/>
          </a:ln>
        </p:spPr>
      </p:pic>
      <p:pic>
        <p:nvPicPr>
          <p:cNvPr id="189" name="Google Shape;189;p25"/>
          <p:cNvPicPr preferRelativeResize="0"/>
          <p:nvPr/>
        </p:nvPicPr>
        <p:blipFill>
          <a:blip r:embed="rId4">
            <a:alphaModFix/>
          </a:blip>
          <a:stretch>
            <a:fillRect/>
          </a:stretch>
        </p:blipFill>
        <p:spPr>
          <a:xfrm flipH="1">
            <a:off x="8170712" y="3569650"/>
            <a:ext cx="976351" cy="976351"/>
          </a:xfrm>
          <a:prstGeom prst="rect">
            <a:avLst/>
          </a:prstGeom>
          <a:noFill/>
          <a:ln>
            <a:noFill/>
          </a:ln>
        </p:spPr>
      </p:pic>
      <p:pic>
        <p:nvPicPr>
          <p:cNvPr id="190" name="Google Shape;190;p25"/>
          <p:cNvPicPr preferRelativeResize="0"/>
          <p:nvPr/>
        </p:nvPicPr>
        <p:blipFill>
          <a:blip r:embed="rId4">
            <a:alphaModFix/>
          </a:blip>
          <a:stretch>
            <a:fillRect/>
          </a:stretch>
        </p:blipFill>
        <p:spPr>
          <a:xfrm flipH="1">
            <a:off x="8170712" y="2083575"/>
            <a:ext cx="976351" cy="9763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Shape 194"/>
        <p:cNvGrpSpPr/>
        <p:nvPr/>
      </p:nvGrpSpPr>
      <p:grpSpPr>
        <a:xfrm>
          <a:off x="0" y="0"/>
          <a:ext cx="0" cy="0"/>
          <a:chOff x="0" y="0"/>
          <a:chExt cx="0" cy="0"/>
        </a:xfrm>
      </p:grpSpPr>
      <p:pic>
        <p:nvPicPr>
          <p:cNvPr id="195" name="Google Shape;195;p26"/>
          <p:cNvPicPr preferRelativeResize="0"/>
          <p:nvPr/>
        </p:nvPicPr>
        <p:blipFill>
          <a:blip r:embed="rId3">
            <a:alphaModFix/>
          </a:blip>
          <a:stretch>
            <a:fillRect/>
          </a:stretch>
        </p:blipFill>
        <p:spPr>
          <a:xfrm>
            <a:off x="6389350" y="3565000"/>
            <a:ext cx="2538401" cy="1261625"/>
          </a:xfrm>
          <a:prstGeom prst="rect">
            <a:avLst/>
          </a:prstGeom>
          <a:noFill/>
          <a:ln>
            <a:noFill/>
          </a:ln>
        </p:spPr>
      </p:pic>
      <p:pic>
        <p:nvPicPr>
          <p:cNvPr id="196" name="Google Shape;196;p26"/>
          <p:cNvPicPr preferRelativeResize="0"/>
          <p:nvPr/>
        </p:nvPicPr>
        <p:blipFill>
          <a:blip r:embed="rId4">
            <a:alphaModFix/>
          </a:blip>
          <a:stretch>
            <a:fillRect/>
          </a:stretch>
        </p:blipFill>
        <p:spPr>
          <a:xfrm>
            <a:off x="109150" y="3619075"/>
            <a:ext cx="2990850" cy="1311725"/>
          </a:xfrm>
          <a:prstGeom prst="rect">
            <a:avLst/>
          </a:prstGeom>
          <a:noFill/>
          <a:ln>
            <a:noFill/>
          </a:ln>
        </p:spPr>
      </p:pic>
      <p:pic>
        <p:nvPicPr>
          <p:cNvPr id="197" name="Google Shape;197;p26"/>
          <p:cNvPicPr preferRelativeResize="0"/>
          <p:nvPr/>
        </p:nvPicPr>
        <p:blipFill>
          <a:blip r:embed="rId5">
            <a:alphaModFix/>
          </a:blip>
          <a:stretch>
            <a:fillRect/>
          </a:stretch>
        </p:blipFill>
        <p:spPr>
          <a:xfrm>
            <a:off x="3250900" y="3619075"/>
            <a:ext cx="2850000" cy="1261625"/>
          </a:xfrm>
          <a:prstGeom prst="rect">
            <a:avLst/>
          </a:prstGeom>
          <a:noFill/>
          <a:ln>
            <a:noFill/>
          </a:ln>
        </p:spPr>
      </p:pic>
      <p:pic>
        <p:nvPicPr>
          <p:cNvPr id="198" name="Google Shape;198;p26"/>
          <p:cNvPicPr preferRelativeResize="0"/>
          <p:nvPr/>
        </p:nvPicPr>
        <p:blipFill>
          <a:blip r:embed="rId6">
            <a:alphaModFix/>
          </a:blip>
          <a:stretch>
            <a:fillRect/>
          </a:stretch>
        </p:blipFill>
        <p:spPr>
          <a:xfrm>
            <a:off x="179575" y="2095425"/>
            <a:ext cx="2850000" cy="1261625"/>
          </a:xfrm>
          <a:prstGeom prst="rect">
            <a:avLst/>
          </a:prstGeom>
          <a:noFill/>
          <a:ln>
            <a:noFill/>
          </a:ln>
        </p:spPr>
      </p:pic>
      <p:pic>
        <p:nvPicPr>
          <p:cNvPr id="199" name="Google Shape;199;p26"/>
          <p:cNvPicPr preferRelativeResize="0"/>
          <p:nvPr/>
        </p:nvPicPr>
        <p:blipFill>
          <a:blip r:embed="rId7">
            <a:alphaModFix/>
          </a:blip>
          <a:stretch>
            <a:fillRect/>
          </a:stretch>
        </p:blipFill>
        <p:spPr>
          <a:xfrm>
            <a:off x="3410225" y="2072125"/>
            <a:ext cx="2466975" cy="1261625"/>
          </a:xfrm>
          <a:prstGeom prst="rect">
            <a:avLst/>
          </a:prstGeom>
          <a:noFill/>
          <a:ln>
            <a:noFill/>
          </a:ln>
        </p:spPr>
      </p:pic>
      <p:pic>
        <p:nvPicPr>
          <p:cNvPr id="200" name="Google Shape;200;p26"/>
          <p:cNvPicPr preferRelativeResize="0"/>
          <p:nvPr/>
        </p:nvPicPr>
        <p:blipFill>
          <a:blip r:embed="rId8">
            <a:alphaModFix/>
          </a:blip>
          <a:stretch>
            <a:fillRect/>
          </a:stretch>
        </p:blipFill>
        <p:spPr>
          <a:xfrm>
            <a:off x="6257850" y="2072125"/>
            <a:ext cx="2466976" cy="1261626"/>
          </a:xfrm>
          <a:prstGeom prst="rect">
            <a:avLst/>
          </a:prstGeom>
          <a:noFill/>
          <a:ln>
            <a:noFill/>
          </a:ln>
        </p:spPr>
      </p:pic>
      <p:sp>
        <p:nvSpPr>
          <p:cNvPr id="201" name="Google Shape;201;p26"/>
          <p:cNvSpPr txBox="1"/>
          <p:nvPr/>
        </p:nvSpPr>
        <p:spPr>
          <a:xfrm>
            <a:off x="1629850" y="217125"/>
            <a:ext cx="5668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02" name="Google Shape;202;p26"/>
          <p:cNvSpPr txBox="1"/>
          <p:nvPr/>
        </p:nvSpPr>
        <p:spPr>
          <a:xfrm>
            <a:off x="54450" y="0"/>
            <a:ext cx="9035100" cy="2277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sz="2600" b="1" dirty="0">
                <a:solidFill>
                  <a:schemeClr val="dk1"/>
                </a:solidFill>
                <a:latin typeface="Source Sans Pro" panose="020B0503030403020204" pitchFamily="34" charset="0"/>
              </a:rPr>
              <a:t>Kegiatan Inti 2 </a:t>
            </a:r>
            <a:endParaRPr sz="26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Char char="❖"/>
            </a:pPr>
            <a:r>
              <a:rPr lang="id" sz="2200" b="1" dirty="0">
                <a:solidFill>
                  <a:schemeClr val="dk1"/>
                </a:solidFill>
                <a:latin typeface="Source Sans Pro" panose="020B0503030403020204" pitchFamily="34" charset="0"/>
              </a:rPr>
              <a:t>Penerapan </a:t>
            </a:r>
            <a:r>
              <a:rPr lang="id" sz="2200" b="1" u="sng" dirty="0">
                <a:solidFill>
                  <a:schemeClr val="dk1"/>
                </a:solidFill>
                <a:latin typeface="Source Sans Pro" panose="020B0503030403020204" pitchFamily="34" charset="0"/>
              </a:rPr>
              <a:t>model pembelajaran Kooperatif Jigsaw</a:t>
            </a:r>
            <a:r>
              <a:rPr lang="id" sz="2200" b="1" dirty="0">
                <a:solidFill>
                  <a:schemeClr val="dk1"/>
                </a:solidFill>
                <a:latin typeface="Source Sans Pro" panose="020B0503030403020204" pitchFamily="34" charset="0"/>
              </a:rPr>
              <a:t> masing-masing siswa menjelaskan hasil tugasnya.</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Char char="❖"/>
            </a:pPr>
            <a:r>
              <a:rPr lang="id" sz="2200" b="1" dirty="0">
                <a:solidFill>
                  <a:schemeClr val="dk1"/>
                </a:solidFill>
                <a:latin typeface="Source Sans Pro" panose="020B0503030403020204" pitchFamily="34" charset="0"/>
              </a:rPr>
              <a:t>setelah semua kelompok selesai menjelaskan ke teman kelompoknya, saatnya mempresentasikan hasil diskusinya.</a:t>
            </a:r>
            <a:endParaRPr sz="2200" b="1" dirty="0">
              <a:solidFill>
                <a:schemeClr val="dk1"/>
              </a:solidFill>
              <a:latin typeface="Source Sans Pro" panose="020B0503030403020204" pitchFamily="34" charset="0"/>
            </a:endParaRPr>
          </a:p>
          <a:p>
            <a:pPr marL="0" lvl="0" indent="0" algn="l" rtl="0">
              <a:spcBef>
                <a:spcPts val="0"/>
              </a:spcBef>
              <a:spcAft>
                <a:spcPts val="0"/>
              </a:spcAft>
              <a:buNone/>
            </a:pPr>
            <a:endParaRPr sz="2200" b="1" dirty="0">
              <a:solidFill>
                <a:schemeClr val="dk1"/>
              </a:solidFill>
              <a:latin typeface="Source Sans Pro" panose="020B0503030403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Shape 206"/>
        <p:cNvGrpSpPr/>
        <p:nvPr/>
      </p:nvGrpSpPr>
      <p:grpSpPr>
        <a:xfrm>
          <a:off x="0" y="0"/>
          <a:ext cx="0" cy="0"/>
          <a:chOff x="0" y="0"/>
          <a:chExt cx="0" cy="0"/>
        </a:xfrm>
      </p:grpSpPr>
      <p:sp>
        <p:nvSpPr>
          <p:cNvPr id="207" name="Google Shape;207;p27"/>
          <p:cNvSpPr txBox="1"/>
          <p:nvPr/>
        </p:nvSpPr>
        <p:spPr>
          <a:xfrm>
            <a:off x="432750" y="0"/>
            <a:ext cx="85959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700" b="1" dirty="0">
                <a:latin typeface="Source Sans Pro" panose="020B0503030403020204" pitchFamily="34" charset="0"/>
              </a:rPr>
              <a:t>Tugas masing-masing kelompok ( 4 kelompok )  </a:t>
            </a:r>
            <a:endParaRPr sz="2700" b="1" dirty="0">
              <a:latin typeface="Source Sans Pro" panose="020B0503030403020204" pitchFamily="34" charset="0"/>
            </a:endParaRPr>
          </a:p>
        </p:txBody>
      </p:sp>
      <p:pic>
        <p:nvPicPr>
          <p:cNvPr id="208" name="Google Shape;208;p27"/>
          <p:cNvPicPr preferRelativeResize="0"/>
          <p:nvPr/>
        </p:nvPicPr>
        <p:blipFill>
          <a:blip r:embed="rId3">
            <a:alphaModFix/>
          </a:blip>
          <a:stretch>
            <a:fillRect/>
          </a:stretch>
        </p:blipFill>
        <p:spPr>
          <a:xfrm>
            <a:off x="0" y="801375"/>
            <a:ext cx="2192400" cy="2076950"/>
          </a:xfrm>
          <a:prstGeom prst="rect">
            <a:avLst/>
          </a:prstGeom>
          <a:noFill/>
          <a:ln>
            <a:noFill/>
          </a:ln>
        </p:spPr>
      </p:pic>
      <p:pic>
        <p:nvPicPr>
          <p:cNvPr id="209" name="Google Shape;209;p27"/>
          <p:cNvPicPr preferRelativeResize="0"/>
          <p:nvPr/>
        </p:nvPicPr>
        <p:blipFill>
          <a:blip r:embed="rId3">
            <a:alphaModFix/>
          </a:blip>
          <a:stretch>
            <a:fillRect/>
          </a:stretch>
        </p:blipFill>
        <p:spPr>
          <a:xfrm>
            <a:off x="2726788" y="785925"/>
            <a:ext cx="2076950" cy="2076950"/>
          </a:xfrm>
          <a:prstGeom prst="rect">
            <a:avLst/>
          </a:prstGeom>
          <a:noFill/>
          <a:ln>
            <a:noFill/>
          </a:ln>
        </p:spPr>
      </p:pic>
      <p:pic>
        <p:nvPicPr>
          <p:cNvPr id="210" name="Google Shape;210;p27"/>
          <p:cNvPicPr preferRelativeResize="0"/>
          <p:nvPr/>
        </p:nvPicPr>
        <p:blipFill>
          <a:blip r:embed="rId3">
            <a:alphaModFix/>
          </a:blip>
          <a:stretch>
            <a:fillRect/>
          </a:stretch>
        </p:blipFill>
        <p:spPr>
          <a:xfrm>
            <a:off x="5028725" y="785925"/>
            <a:ext cx="2003149" cy="2076950"/>
          </a:xfrm>
          <a:prstGeom prst="rect">
            <a:avLst/>
          </a:prstGeom>
          <a:noFill/>
          <a:ln>
            <a:noFill/>
          </a:ln>
        </p:spPr>
      </p:pic>
      <p:pic>
        <p:nvPicPr>
          <p:cNvPr id="211" name="Google Shape;211;p27"/>
          <p:cNvPicPr preferRelativeResize="0"/>
          <p:nvPr/>
        </p:nvPicPr>
        <p:blipFill>
          <a:blip r:embed="rId3">
            <a:alphaModFix/>
          </a:blip>
          <a:stretch>
            <a:fillRect/>
          </a:stretch>
        </p:blipFill>
        <p:spPr>
          <a:xfrm>
            <a:off x="0" y="3079400"/>
            <a:ext cx="2192400" cy="2076950"/>
          </a:xfrm>
          <a:prstGeom prst="rect">
            <a:avLst/>
          </a:prstGeom>
          <a:noFill/>
          <a:ln>
            <a:noFill/>
          </a:ln>
        </p:spPr>
      </p:pic>
      <p:pic>
        <p:nvPicPr>
          <p:cNvPr id="212" name="Google Shape;212;p27"/>
          <p:cNvPicPr preferRelativeResize="0"/>
          <p:nvPr/>
        </p:nvPicPr>
        <p:blipFill>
          <a:blip r:embed="rId3">
            <a:alphaModFix/>
          </a:blip>
          <a:stretch>
            <a:fillRect/>
          </a:stretch>
        </p:blipFill>
        <p:spPr>
          <a:xfrm>
            <a:off x="2535045" y="3116300"/>
            <a:ext cx="2525154" cy="2003149"/>
          </a:xfrm>
          <a:prstGeom prst="rect">
            <a:avLst/>
          </a:prstGeom>
          <a:noFill/>
          <a:ln>
            <a:noFill/>
          </a:ln>
        </p:spPr>
      </p:pic>
      <p:sp>
        <p:nvSpPr>
          <p:cNvPr id="213" name="Google Shape;213;p27"/>
          <p:cNvSpPr txBox="1"/>
          <p:nvPr/>
        </p:nvSpPr>
        <p:spPr>
          <a:xfrm>
            <a:off x="0" y="714850"/>
            <a:ext cx="21924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b="1" dirty="0">
                <a:latin typeface="Source Sans Pro" panose="020B0503030403020204" pitchFamily="34" charset="0"/>
              </a:rPr>
              <a:t>Jelaskan pengertian teks naratif!</a:t>
            </a:r>
            <a:endParaRPr b="1" dirty="0">
              <a:latin typeface="Source Sans Pro" panose="020B0503030403020204" pitchFamily="34" charset="0"/>
            </a:endParaRPr>
          </a:p>
        </p:txBody>
      </p:sp>
      <p:sp>
        <p:nvSpPr>
          <p:cNvPr id="214" name="Google Shape;214;p27"/>
          <p:cNvSpPr txBox="1"/>
          <p:nvPr/>
        </p:nvSpPr>
        <p:spPr>
          <a:xfrm>
            <a:off x="2726800" y="865875"/>
            <a:ext cx="2828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b="1" dirty="0">
                <a:latin typeface="Source Sans Pro" panose="020B0503030403020204" pitchFamily="34" charset="0"/>
              </a:rPr>
              <a:t>Jelaskan ciri-ciri teks naratif/narasi!</a:t>
            </a:r>
            <a:endParaRPr b="1" dirty="0">
              <a:latin typeface="Source Sans Pro" panose="020B0503030403020204" pitchFamily="34" charset="0"/>
            </a:endParaRPr>
          </a:p>
        </p:txBody>
      </p:sp>
      <p:sp>
        <p:nvSpPr>
          <p:cNvPr id="215" name="Google Shape;215;p27"/>
          <p:cNvSpPr txBox="1"/>
          <p:nvPr/>
        </p:nvSpPr>
        <p:spPr>
          <a:xfrm>
            <a:off x="5338125" y="801375"/>
            <a:ext cx="2003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b="1" dirty="0">
                <a:latin typeface="Source Sans Pro" panose="020B0503030403020204" pitchFamily="34" charset="0"/>
              </a:rPr>
              <a:t>Jelaskan struktur teks naratif!</a:t>
            </a:r>
            <a:endParaRPr b="1" dirty="0">
              <a:latin typeface="Source Sans Pro" panose="020B0503030403020204" pitchFamily="34" charset="0"/>
            </a:endParaRPr>
          </a:p>
        </p:txBody>
      </p:sp>
      <p:sp>
        <p:nvSpPr>
          <p:cNvPr id="216" name="Google Shape;216;p27"/>
          <p:cNvSpPr txBox="1"/>
          <p:nvPr/>
        </p:nvSpPr>
        <p:spPr>
          <a:xfrm>
            <a:off x="-57726" y="3079400"/>
            <a:ext cx="21924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b="1" dirty="0">
                <a:latin typeface="Source Sans Pro" panose="020B0503030403020204" pitchFamily="34" charset="0"/>
              </a:rPr>
              <a:t>Buatlah paragraf naratif tentang belajar!</a:t>
            </a:r>
            <a:endParaRPr b="1" dirty="0">
              <a:latin typeface="Source Sans Pro" panose="020B0503030403020204" pitchFamily="34" charset="0"/>
            </a:endParaRPr>
          </a:p>
        </p:txBody>
      </p:sp>
      <p:sp>
        <p:nvSpPr>
          <p:cNvPr id="217" name="Google Shape;217;p27"/>
          <p:cNvSpPr txBox="1"/>
          <p:nvPr/>
        </p:nvSpPr>
        <p:spPr>
          <a:xfrm>
            <a:off x="2598573" y="3116300"/>
            <a:ext cx="2333400" cy="6155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b="1" dirty="0">
                <a:latin typeface="Source Sans Pro" panose="020B0503030403020204" pitchFamily="34" charset="0"/>
              </a:rPr>
              <a:t>Buatlah paragraf naratif tentang manfaat olahraga!</a:t>
            </a:r>
            <a:endParaRPr b="1" dirty="0">
              <a:latin typeface="Source Sans Pro" panose="020B0503030403020204" pitchFamily="34" charset="0"/>
            </a:endParaRPr>
          </a:p>
        </p:txBody>
      </p:sp>
      <p:pic>
        <p:nvPicPr>
          <p:cNvPr id="218" name="Google Shape;218;p27"/>
          <p:cNvPicPr preferRelativeResize="0"/>
          <p:nvPr/>
        </p:nvPicPr>
        <p:blipFill>
          <a:blip r:embed="rId4">
            <a:alphaModFix/>
          </a:blip>
          <a:stretch>
            <a:fillRect/>
          </a:stretch>
        </p:blipFill>
        <p:spPr>
          <a:xfrm>
            <a:off x="6297475" y="1618050"/>
            <a:ext cx="2731175" cy="3462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Shape 222"/>
        <p:cNvGrpSpPr/>
        <p:nvPr/>
      </p:nvGrpSpPr>
      <p:grpSpPr>
        <a:xfrm>
          <a:off x="0" y="0"/>
          <a:ext cx="0" cy="0"/>
          <a:chOff x="0" y="0"/>
          <a:chExt cx="0" cy="0"/>
        </a:xfrm>
      </p:grpSpPr>
      <p:pic>
        <p:nvPicPr>
          <p:cNvPr id="223" name="Google Shape;223;p28"/>
          <p:cNvPicPr preferRelativeResize="0"/>
          <p:nvPr/>
        </p:nvPicPr>
        <p:blipFill>
          <a:blip r:embed="rId3">
            <a:alphaModFix/>
          </a:blip>
          <a:stretch>
            <a:fillRect/>
          </a:stretch>
        </p:blipFill>
        <p:spPr>
          <a:xfrm flipH="1">
            <a:off x="0" y="0"/>
            <a:ext cx="2786625" cy="4977925"/>
          </a:xfrm>
          <a:prstGeom prst="rect">
            <a:avLst/>
          </a:prstGeom>
          <a:noFill/>
          <a:ln>
            <a:noFill/>
          </a:ln>
        </p:spPr>
      </p:pic>
      <p:sp>
        <p:nvSpPr>
          <p:cNvPr id="224" name="Google Shape;224;p28"/>
          <p:cNvSpPr txBox="1"/>
          <p:nvPr/>
        </p:nvSpPr>
        <p:spPr>
          <a:xfrm>
            <a:off x="3095900" y="81725"/>
            <a:ext cx="6177000" cy="3909600"/>
          </a:xfrm>
          <a:prstGeom prst="rect">
            <a:avLst/>
          </a:prstGeom>
          <a:noFill/>
          <a:ln w="2857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457200" lvl="0" indent="-368300" algn="l" rtl="0">
              <a:spcBef>
                <a:spcPts val="0"/>
              </a:spcBef>
              <a:spcAft>
                <a:spcPts val="0"/>
              </a:spcAft>
              <a:buSzPts val="2200"/>
              <a:buAutoNum type="arabicPeriod"/>
            </a:pPr>
            <a:r>
              <a:rPr lang="id" sz="2200" dirty="0">
                <a:latin typeface="Source Sans Pro" panose="020B0503030403020204" pitchFamily="34" charset="0"/>
              </a:rPr>
              <a:t>Masing-masing kelompok mempresentasikan hasil diskusi mereka, bisa perwakilan 1 siswa atau 2 siswa.</a:t>
            </a:r>
            <a:endParaRPr sz="2200" dirty="0">
              <a:latin typeface="Source Sans Pro" panose="020B0503030403020204" pitchFamily="34" charset="0"/>
            </a:endParaRPr>
          </a:p>
          <a:p>
            <a:pPr marL="457200" lvl="0" indent="-368300" algn="l" rtl="0">
              <a:spcBef>
                <a:spcPts val="0"/>
              </a:spcBef>
              <a:spcAft>
                <a:spcPts val="0"/>
              </a:spcAft>
              <a:buSzPts val="2200"/>
              <a:buAutoNum type="arabicPeriod"/>
            </a:pPr>
            <a:r>
              <a:rPr lang="id" sz="2200" dirty="0">
                <a:latin typeface="Source Sans Pro" panose="020B0503030403020204" pitchFamily="34" charset="0"/>
              </a:rPr>
              <a:t>Kelompok yang lain menyimak dan saling tukar pendapat, jika ada pertanyaan bisa diajukan ketika kelompok yang lain melakukan presentasi.</a:t>
            </a:r>
            <a:endParaRPr sz="2200" dirty="0">
              <a:latin typeface="Source Sans Pro" panose="020B0503030403020204" pitchFamily="34" charset="0"/>
            </a:endParaRPr>
          </a:p>
          <a:p>
            <a:pPr marL="457200" lvl="0" indent="-368300" algn="l" rtl="0">
              <a:spcBef>
                <a:spcPts val="0"/>
              </a:spcBef>
              <a:spcAft>
                <a:spcPts val="0"/>
              </a:spcAft>
              <a:buSzPts val="2200"/>
              <a:buAutoNum type="arabicPeriod"/>
            </a:pPr>
            <a:r>
              <a:rPr lang="id" sz="2200" dirty="0">
                <a:latin typeface="Source Sans Pro" panose="020B0503030403020204" pitchFamily="34" charset="0"/>
              </a:rPr>
              <a:t>Guru mengamati kegiatan siswa melakukan penilaian sikap dan keterampilan, setelah selesai baru pengambilan nilai pengetahuan dengan  mencocokkan hasil kerja siswa.</a:t>
            </a:r>
            <a:endParaRPr sz="2200" dirty="0">
              <a:latin typeface="Source Sans Pro" panose="020B0503030403020204" pitchFamily="34" charset="0"/>
            </a:endParaRPr>
          </a:p>
        </p:txBody>
      </p:sp>
      <p:pic>
        <p:nvPicPr>
          <p:cNvPr id="225" name="Google Shape;225;p28"/>
          <p:cNvPicPr preferRelativeResize="0"/>
          <p:nvPr/>
        </p:nvPicPr>
        <p:blipFill>
          <a:blip r:embed="rId4">
            <a:alphaModFix/>
          </a:blip>
          <a:stretch>
            <a:fillRect/>
          </a:stretch>
        </p:blipFill>
        <p:spPr>
          <a:xfrm>
            <a:off x="681925" y="617888"/>
            <a:ext cx="3477324" cy="4977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9FC5E8"/>
        </a:solidFill>
        <a:effectLst/>
      </p:bgPr>
    </p:bg>
    <p:spTree>
      <p:nvGrpSpPr>
        <p:cNvPr id="1" name="Shape 229"/>
        <p:cNvGrpSpPr/>
        <p:nvPr/>
      </p:nvGrpSpPr>
      <p:grpSpPr>
        <a:xfrm>
          <a:off x="0" y="0"/>
          <a:ext cx="0" cy="0"/>
          <a:chOff x="0" y="0"/>
          <a:chExt cx="0" cy="0"/>
        </a:xfrm>
      </p:grpSpPr>
      <p:pic>
        <p:nvPicPr>
          <p:cNvPr id="230" name="Google Shape;230;p29"/>
          <p:cNvPicPr preferRelativeResize="0"/>
          <p:nvPr/>
        </p:nvPicPr>
        <p:blipFill>
          <a:blip r:embed="rId3">
            <a:alphaModFix/>
          </a:blip>
          <a:stretch>
            <a:fillRect/>
          </a:stretch>
        </p:blipFill>
        <p:spPr>
          <a:xfrm>
            <a:off x="6440400" y="606850"/>
            <a:ext cx="2634275" cy="4536650"/>
          </a:xfrm>
          <a:prstGeom prst="rect">
            <a:avLst/>
          </a:prstGeom>
          <a:noFill/>
          <a:ln>
            <a:noFill/>
          </a:ln>
        </p:spPr>
      </p:pic>
      <p:sp>
        <p:nvSpPr>
          <p:cNvPr id="231" name="Google Shape;231;p29"/>
          <p:cNvSpPr txBox="1"/>
          <p:nvPr/>
        </p:nvSpPr>
        <p:spPr>
          <a:xfrm>
            <a:off x="0" y="0"/>
            <a:ext cx="6440400" cy="4956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sz="2400" b="1" dirty="0">
                <a:latin typeface="Source Sans Pro" panose="020B0503030403020204" pitchFamily="34" charset="0"/>
              </a:rPr>
              <a:t>Pendahuluan</a:t>
            </a:r>
            <a:endParaRPr sz="2400" b="1" dirty="0">
              <a:latin typeface="Source Sans Pro" panose="020B0503030403020204" pitchFamily="34" charset="0"/>
            </a:endParaRPr>
          </a:p>
          <a:p>
            <a:pPr marL="0" lvl="0" indent="0" algn="ctr" rtl="0">
              <a:spcBef>
                <a:spcPts val="0"/>
              </a:spcBef>
              <a:spcAft>
                <a:spcPts val="0"/>
              </a:spcAft>
              <a:buNone/>
            </a:pPr>
            <a:endParaRPr sz="24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Guru mengambil salah satu materi dari warung materi dan memberikan pertanyaan kepada siswa terkait materi yang diberi tanda stabilo oleh masing-masing siswa.</a:t>
            </a:r>
            <a:endParaRPr sz="18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Guru memancing siswa tentang kata atau kalimat yang distabilo tersebut. </a:t>
            </a:r>
            <a:endParaRPr sz="18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Siswa memberikan jawaban mengapa kata /kalimat tersebut distabilo.</a:t>
            </a:r>
            <a:endParaRPr sz="18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Guru dengan siswa saling tukar pendapat mengenai kata-kata yang sulit dimengerti artinya.</a:t>
            </a:r>
            <a:endParaRPr sz="18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Dari kosakata tersebut siswa dipancing untuk membuat kalimat sehingga lebih paham apa arti dari kosakata tersebut.</a:t>
            </a:r>
            <a:endParaRPr sz="1800" b="1" dirty="0">
              <a:latin typeface="Source Sans Pro" panose="020B0503030403020204" pitchFamily="34" charset="0"/>
            </a:endParaRPr>
          </a:p>
          <a:p>
            <a:pPr marL="457200" lvl="0" indent="-342900" algn="just" rtl="0">
              <a:spcBef>
                <a:spcPts val="0"/>
              </a:spcBef>
              <a:spcAft>
                <a:spcPts val="0"/>
              </a:spcAft>
              <a:buSzPts val="1800"/>
              <a:buChar char="❖"/>
            </a:pPr>
            <a:r>
              <a:rPr lang="id" sz="1800" b="1" dirty="0">
                <a:latin typeface="Source Sans Pro" panose="020B0503030403020204" pitchFamily="34" charset="0"/>
              </a:rPr>
              <a:t>Secara mandiri siswa diberi LKS untuk tugasnya.</a:t>
            </a:r>
            <a:endParaRPr sz="1800" b="1" dirty="0">
              <a:latin typeface="Source Sans Pro" panose="020B0503030403020204" pitchFamily="34" charset="0"/>
            </a:endParaRPr>
          </a:p>
          <a:p>
            <a:pPr marL="0" lvl="0" indent="0" algn="just" rtl="0">
              <a:spcBef>
                <a:spcPts val="0"/>
              </a:spcBef>
              <a:spcAft>
                <a:spcPts val="0"/>
              </a:spcAft>
              <a:buNone/>
            </a:pPr>
            <a:endParaRPr sz="1000" b="1" dirty="0">
              <a:latin typeface="Source Sans Pro" panose="020B0503030403020204" pitchFamily="34" charset="0"/>
            </a:endParaRPr>
          </a:p>
        </p:txBody>
      </p:sp>
      <p:sp>
        <p:nvSpPr>
          <p:cNvPr id="232" name="Google Shape;232;p29"/>
          <p:cNvSpPr txBox="1"/>
          <p:nvPr/>
        </p:nvSpPr>
        <p:spPr>
          <a:xfrm>
            <a:off x="6440400" y="110925"/>
            <a:ext cx="3000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800" b="1" dirty="0">
                <a:solidFill>
                  <a:schemeClr val="dk1"/>
                </a:solidFill>
                <a:latin typeface="Source Sans Pro" panose="020B0503030403020204" pitchFamily="34" charset="0"/>
              </a:rPr>
              <a:t>Kegiatan Inti 3</a:t>
            </a:r>
            <a:endParaRPr sz="1100" dirty="0">
              <a:latin typeface="Source Sans Pro" panose="020B0503030403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Shape 236"/>
        <p:cNvGrpSpPr/>
        <p:nvPr/>
      </p:nvGrpSpPr>
      <p:grpSpPr>
        <a:xfrm>
          <a:off x="0" y="0"/>
          <a:ext cx="0" cy="0"/>
          <a:chOff x="0" y="0"/>
          <a:chExt cx="0" cy="0"/>
        </a:xfrm>
      </p:grpSpPr>
      <p:sp>
        <p:nvSpPr>
          <p:cNvPr id="237" name="Google Shape;237;p30"/>
          <p:cNvSpPr txBox="1"/>
          <p:nvPr/>
        </p:nvSpPr>
        <p:spPr>
          <a:xfrm>
            <a:off x="0" y="0"/>
            <a:ext cx="9081000" cy="5286032"/>
          </a:xfrm>
          <a:prstGeom prst="rect">
            <a:avLst/>
          </a:prstGeom>
          <a:noFill/>
          <a:ln>
            <a:noFill/>
          </a:ln>
        </p:spPr>
        <p:txBody>
          <a:bodyPr spcFirstLastPara="1" wrap="square" lIns="91425" tIns="91425" rIns="91425" bIns="91425" anchor="t" anchorCtr="0">
            <a:spAutoFit/>
          </a:bodyPr>
          <a:lstStyle/>
          <a:p>
            <a:pPr marL="457200" lvl="0" indent="0" algn="ctr" rtl="0">
              <a:spcBef>
                <a:spcPts val="0"/>
              </a:spcBef>
              <a:spcAft>
                <a:spcPts val="0"/>
              </a:spcAft>
              <a:buNone/>
            </a:pPr>
            <a:r>
              <a:rPr lang="id" sz="1800" b="1" dirty="0">
                <a:latin typeface="Source Sans Pro" panose="020B0503030403020204" pitchFamily="34" charset="0"/>
              </a:rPr>
              <a:t>Kotakata yang berstabilo</a:t>
            </a:r>
            <a:endParaRPr sz="1800" b="1" dirty="0">
              <a:latin typeface="Source Sans Pro" panose="020B0503030403020204" pitchFamily="34" charset="0"/>
            </a:endParaRPr>
          </a:p>
          <a:p>
            <a:pPr marL="914400" lvl="0" indent="-323850" algn="just" rtl="0">
              <a:lnSpc>
                <a:spcPct val="150000"/>
              </a:lnSpc>
              <a:spcBef>
                <a:spcPts val="1200"/>
              </a:spcBef>
              <a:spcAft>
                <a:spcPts val="0"/>
              </a:spcAft>
              <a:buSzPts val="1500"/>
              <a:buAutoNum type="arabicPeriod"/>
            </a:pPr>
            <a:r>
              <a:rPr lang="id" sz="1500" b="1" dirty="0">
                <a:solidFill>
                  <a:schemeClr val="dk1"/>
                </a:solidFill>
                <a:highlight>
                  <a:srgbClr val="FF0000"/>
                </a:highlight>
                <a:latin typeface="Source Sans Pro" panose="020B0503030403020204" pitchFamily="34" charset="0"/>
              </a:rPr>
              <a:t>kronologis </a:t>
            </a:r>
            <a:r>
              <a:rPr lang="id" sz="1500" b="1" dirty="0">
                <a:solidFill>
                  <a:schemeClr val="dk1"/>
                </a:solidFill>
                <a:latin typeface="Source Sans Pro" panose="020B0503030403020204" pitchFamily="34" charset="0"/>
              </a:rPr>
              <a:t>= tentang suatu kejadian tertentu</a:t>
            </a:r>
            <a:endParaRPr sz="1500" b="1" dirty="0">
              <a:solidFill>
                <a:schemeClr val="dk1"/>
              </a:solidFill>
              <a:latin typeface="Source Sans Pro" panose="020B0503030403020204" pitchFamily="34" charset="0"/>
            </a:endParaRPr>
          </a:p>
          <a:p>
            <a:pPr marL="914400" lvl="0" indent="-323850" algn="l" rtl="0">
              <a:lnSpc>
                <a:spcPct val="150000"/>
              </a:lnSpc>
              <a:spcBef>
                <a:spcPts val="120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tokoh</a:t>
            </a:r>
            <a:r>
              <a:rPr lang="id" sz="1500" dirty="0">
                <a:solidFill>
                  <a:schemeClr val="dk1"/>
                </a:solidFill>
                <a:latin typeface="Source Sans Pro" panose="020B0503030403020204" pitchFamily="34" charset="0"/>
              </a:rPr>
              <a:t>= pelaku dalam cerita</a:t>
            </a:r>
            <a:endParaRPr sz="1500" dirty="0">
              <a:solidFill>
                <a:schemeClr val="dk1"/>
              </a:solidFill>
              <a:latin typeface="Source Sans Pro" panose="020B0503030403020204" pitchFamily="34" charset="0"/>
            </a:endParaRPr>
          </a:p>
          <a:p>
            <a:pPr marL="914400" lvl="0" indent="-323850" algn="l" rtl="0">
              <a:lnSpc>
                <a:spcPct val="150000"/>
              </a:lnSpc>
              <a:spcBef>
                <a:spcPts val="120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Pertikaian</a:t>
            </a:r>
            <a:r>
              <a:rPr lang="id" sz="1500" dirty="0">
                <a:solidFill>
                  <a:schemeClr val="dk1"/>
                </a:solidFill>
                <a:latin typeface="Source Sans Pro" panose="020B0503030403020204" pitchFamily="34" charset="0"/>
              </a:rPr>
              <a:t>= pertengkaran</a:t>
            </a:r>
            <a:endParaRPr sz="1500"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konflik </a:t>
            </a:r>
            <a:r>
              <a:rPr lang="id" sz="1500" dirty="0">
                <a:solidFill>
                  <a:schemeClr val="dk1"/>
                </a:solidFill>
                <a:latin typeface="Source Sans Pro" panose="020B0503030403020204" pitchFamily="34" charset="0"/>
              </a:rPr>
              <a:t>= perselisihan/pertengkaran</a:t>
            </a:r>
            <a:endParaRPr sz="1500"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latin typeface="Times New Roman"/>
                <a:ea typeface="Times New Roman"/>
                <a:cs typeface="Times New Roman"/>
                <a:sym typeface="Times New Roman"/>
              </a:rPr>
              <a:t> </a:t>
            </a:r>
            <a:r>
              <a:rPr lang="id" sz="1500" dirty="0">
                <a:solidFill>
                  <a:schemeClr val="dk1"/>
                </a:solidFill>
                <a:highlight>
                  <a:srgbClr val="FF0000"/>
                </a:highlight>
                <a:latin typeface="Source Sans Pro" panose="020B0503030403020204" pitchFamily="34" charset="0"/>
              </a:rPr>
              <a:t>Klimaks</a:t>
            </a:r>
            <a:r>
              <a:rPr lang="id" sz="1500" dirty="0">
                <a:solidFill>
                  <a:schemeClr val="dk1"/>
                </a:solidFill>
                <a:latin typeface="Source Sans Pro" panose="020B0503030403020204" pitchFamily="34" charset="0"/>
              </a:rPr>
              <a:t>= keadaan yang menegangkan dalam sebuah cerita</a:t>
            </a:r>
            <a:endParaRPr sz="1500"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Antiklimaks </a:t>
            </a:r>
            <a:r>
              <a:rPr lang="id" sz="1500" dirty="0">
                <a:solidFill>
                  <a:schemeClr val="dk1"/>
                </a:solidFill>
                <a:latin typeface="Source Sans Pro" panose="020B0503030403020204" pitchFamily="34" charset="0"/>
              </a:rPr>
              <a:t>= keadaan yang berangsur - angsur mereda/membaik dalam suatu cerita</a:t>
            </a:r>
            <a:endParaRPr sz="1500" dirty="0">
              <a:solidFill>
                <a:schemeClr val="dk1"/>
              </a:solidFill>
              <a:latin typeface="Source Sans Pro" panose="020B0503030403020204" pitchFamily="34" charset="0"/>
            </a:endParaRPr>
          </a:p>
          <a:p>
            <a:pPr marL="914400" lvl="0" indent="-323850" algn="just"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tidak konsentrasi</a:t>
            </a:r>
            <a:r>
              <a:rPr lang="id" sz="1500" dirty="0">
                <a:solidFill>
                  <a:schemeClr val="dk1"/>
                </a:solidFill>
                <a:latin typeface="Source Sans Pro" panose="020B0503030403020204" pitchFamily="34" charset="0"/>
              </a:rPr>
              <a:t>= pikiran belum terpusat dalam satu permasalahan</a:t>
            </a:r>
            <a:endParaRPr sz="1500" dirty="0">
              <a:solidFill>
                <a:schemeClr val="dk1"/>
              </a:solidFill>
              <a:latin typeface="Source Sans Pro" panose="020B0503030403020204" pitchFamily="34" charset="0"/>
            </a:endParaRPr>
          </a:p>
          <a:p>
            <a:pPr marL="914400" lvl="0" indent="-323850" algn="just"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mengabur </a:t>
            </a:r>
            <a:r>
              <a:rPr lang="id" sz="16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pandangan kabur</a:t>
            </a:r>
            <a:endParaRPr sz="15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berkunang-kunang</a:t>
            </a:r>
            <a:r>
              <a:rPr lang="id" sz="16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pandangan kabur kepala terasa berputar-putar</a:t>
            </a:r>
            <a:endParaRPr sz="15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air mineral</a:t>
            </a:r>
            <a:r>
              <a:rPr lang="id" sz="1500" dirty="0">
                <a:solidFill>
                  <a:schemeClr val="dk1"/>
                </a:solidFill>
                <a:latin typeface="Source Sans Pro" panose="020B0503030403020204" pitchFamily="34" charset="0"/>
              </a:rPr>
              <a:t>=</a:t>
            </a:r>
            <a:r>
              <a:rPr lang="id" sz="16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air putih</a:t>
            </a:r>
            <a:endParaRPr sz="15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aktivitas</a:t>
            </a:r>
            <a:r>
              <a:rPr lang="id" sz="18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kegiatan</a:t>
            </a:r>
            <a:endParaRPr sz="15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akhir pekan</a:t>
            </a:r>
            <a:r>
              <a:rPr lang="id" sz="18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akhir satu minggu </a:t>
            </a:r>
            <a:endParaRPr sz="1800" b="1" dirty="0">
              <a:latin typeface="Source Sans Pro" panose="020B0503030403020204" pitchFamily="34" charset="0"/>
            </a:endParaRPr>
          </a:p>
        </p:txBody>
      </p:sp>
      <p:pic>
        <p:nvPicPr>
          <p:cNvPr id="238" name="Google Shape;238;p30"/>
          <p:cNvPicPr preferRelativeResize="0"/>
          <p:nvPr/>
        </p:nvPicPr>
        <p:blipFill>
          <a:blip r:embed="rId3">
            <a:alphaModFix/>
          </a:blip>
          <a:stretch>
            <a:fillRect/>
          </a:stretch>
        </p:blipFill>
        <p:spPr>
          <a:xfrm>
            <a:off x="7400975" y="65500"/>
            <a:ext cx="1743024" cy="2585450"/>
          </a:xfrm>
          <a:prstGeom prst="rect">
            <a:avLst/>
          </a:prstGeom>
          <a:noFill/>
          <a:ln>
            <a:noFill/>
          </a:ln>
        </p:spPr>
      </p:pic>
      <p:pic>
        <p:nvPicPr>
          <p:cNvPr id="239" name="Google Shape;239;p30"/>
          <p:cNvPicPr preferRelativeResize="0"/>
          <p:nvPr/>
        </p:nvPicPr>
        <p:blipFill>
          <a:blip r:embed="rId3">
            <a:alphaModFix/>
          </a:blip>
          <a:stretch>
            <a:fillRect/>
          </a:stretch>
        </p:blipFill>
        <p:spPr>
          <a:xfrm flipH="1">
            <a:off x="5708001" y="-19175"/>
            <a:ext cx="2112199" cy="2754800"/>
          </a:xfrm>
          <a:prstGeom prst="rect">
            <a:avLst/>
          </a:prstGeom>
          <a:noFill/>
          <a:ln>
            <a:noFill/>
          </a:ln>
        </p:spPr>
      </p:pic>
      <p:pic>
        <p:nvPicPr>
          <p:cNvPr id="240" name="Google Shape;240;p30"/>
          <p:cNvPicPr preferRelativeResize="0"/>
          <p:nvPr/>
        </p:nvPicPr>
        <p:blipFill>
          <a:blip r:embed="rId3">
            <a:alphaModFix/>
          </a:blip>
          <a:stretch>
            <a:fillRect/>
          </a:stretch>
        </p:blipFill>
        <p:spPr>
          <a:xfrm>
            <a:off x="7400975" y="2571750"/>
            <a:ext cx="2112199" cy="25854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9DAF8"/>
        </a:solidFill>
        <a:effectLst/>
      </p:bgPr>
    </p:bg>
    <p:spTree>
      <p:nvGrpSpPr>
        <p:cNvPr id="1" name="Shape 244"/>
        <p:cNvGrpSpPr/>
        <p:nvPr/>
      </p:nvGrpSpPr>
      <p:grpSpPr>
        <a:xfrm>
          <a:off x="0" y="0"/>
          <a:ext cx="0" cy="0"/>
          <a:chOff x="0" y="0"/>
          <a:chExt cx="0" cy="0"/>
        </a:xfrm>
      </p:grpSpPr>
      <p:sp>
        <p:nvSpPr>
          <p:cNvPr id="245" name="Google Shape;245;p31"/>
          <p:cNvSpPr txBox="1"/>
          <p:nvPr/>
        </p:nvSpPr>
        <p:spPr>
          <a:xfrm>
            <a:off x="0" y="0"/>
            <a:ext cx="9081000" cy="5347587"/>
          </a:xfrm>
          <a:prstGeom prst="rect">
            <a:avLst/>
          </a:prstGeom>
          <a:noFill/>
          <a:ln>
            <a:noFill/>
          </a:ln>
        </p:spPr>
        <p:txBody>
          <a:bodyPr spcFirstLastPara="1" wrap="square" lIns="91425" tIns="91425" rIns="91425" bIns="91425" anchor="t" anchorCtr="0">
            <a:spAutoFit/>
          </a:bodyPr>
          <a:lstStyle/>
          <a:p>
            <a:pPr marL="457200" lvl="0" indent="0" algn="ctr" rtl="0">
              <a:spcBef>
                <a:spcPts val="0"/>
              </a:spcBef>
              <a:spcAft>
                <a:spcPts val="0"/>
              </a:spcAft>
              <a:buNone/>
            </a:pPr>
            <a:r>
              <a:rPr lang="id" sz="2200" b="1" dirty="0">
                <a:latin typeface="Source Sans Pro" panose="020B0503030403020204" pitchFamily="34" charset="0"/>
              </a:rPr>
              <a:t>Membuat kalimat dengan kosakata yang telah diberi stabilo</a:t>
            </a:r>
            <a:endParaRPr sz="2200" b="1" dirty="0">
              <a:latin typeface="Source Sans Pro" panose="020B0503030403020204" pitchFamily="34" charset="0"/>
            </a:endParaRPr>
          </a:p>
          <a:p>
            <a:pPr marL="914400" lvl="0" indent="-323850" algn="just" rtl="0">
              <a:lnSpc>
                <a:spcPct val="150000"/>
              </a:lnSpc>
              <a:spcBef>
                <a:spcPts val="1200"/>
              </a:spcBef>
              <a:spcAft>
                <a:spcPts val="0"/>
              </a:spcAft>
              <a:buSzPts val="1500"/>
              <a:buAutoNum type="arabicPeriod"/>
            </a:pPr>
            <a:r>
              <a:rPr lang="id" sz="1500" b="1" dirty="0">
                <a:solidFill>
                  <a:schemeClr val="dk1"/>
                </a:solidFill>
                <a:highlight>
                  <a:srgbClr val="FF0000"/>
                </a:highlight>
                <a:latin typeface="Source Sans Pro" panose="020B0503030403020204" pitchFamily="34" charset="0"/>
              </a:rPr>
              <a:t>kronologis </a:t>
            </a:r>
            <a:r>
              <a:rPr lang="id" sz="1500" b="1" dirty="0">
                <a:solidFill>
                  <a:schemeClr val="dk1"/>
                </a:solidFill>
                <a:latin typeface="Source Sans Pro" panose="020B0503030403020204" pitchFamily="34" charset="0"/>
              </a:rPr>
              <a:t>= Bagaimana </a:t>
            </a:r>
            <a:r>
              <a:rPr lang="id" sz="1500" b="1" u="sng" dirty="0">
                <a:solidFill>
                  <a:schemeClr val="dk1"/>
                </a:solidFill>
                <a:latin typeface="Source Sans Pro" panose="020B0503030403020204" pitchFamily="34" charset="0"/>
              </a:rPr>
              <a:t>kronologis</a:t>
            </a:r>
            <a:r>
              <a:rPr lang="id" sz="1500" b="1" dirty="0">
                <a:solidFill>
                  <a:schemeClr val="dk1"/>
                </a:solidFill>
                <a:latin typeface="Source Sans Pro" panose="020B0503030403020204" pitchFamily="34" charset="0"/>
              </a:rPr>
              <a:t> kejadian kecelakaan tadi pagi?</a:t>
            </a:r>
            <a:endParaRPr sz="1500" b="1" dirty="0">
              <a:solidFill>
                <a:schemeClr val="dk1"/>
              </a:solidFill>
              <a:latin typeface="Source Sans Pro" panose="020B0503030403020204" pitchFamily="34" charset="0"/>
            </a:endParaRPr>
          </a:p>
          <a:p>
            <a:pPr marL="914400" lvl="0" indent="-323850" algn="just" rtl="0">
              <a:lnSpc>
                <a:spcPct val="150000"/>
              </a:lnSpc>
              <a:spcBef>
                <a:spcPts val="1200"/>
              </a:spcBef>
              <a:spcAft>
                <a:spcPts val="0"/>
              </a:spcAft>
              <a:buSzPts val="1500"/>
              <a:buAutoNum type="arabicPeriod"/>
            </a:pPr>
            <a:r>
              <a:rPr lang="id" sz="1500" b="1" dirty="0">
                <a:solidFill>
                  <a:schemeClr val="dk1"/>
                </a:solidFill>
                <a:latin typeface="Source Sans Pro" panose="020B0503030403020204" pitchFamily="34" charset="0"/>
              </a:rPr>
              <a:t> </a:t>
            </a:r>
            <a:r>
              <a:rPr lang="id" sz="1500" dirty="0">
                <a:solidFill>
                  <a:schemeClr val="dk1"/>
                </a:solidFill>
                <a:highlight>
                  <a:srgbClr val="FF0000"/>
                </a:highlight>
                <a:latin typeface="Source Sans Pro" panose="020B0503030403020204" pitchFamily="34" charset="0"/>
              </a:rPr>
              <a:t>tokoh</a:t>
            </a:r>
            <a:r>
              <a:rPr lang="id" sz="1500" dirty="0">
                <a:solidFill>
                  <a:schemeClr val="dk1"/>
                </a:solidFill>
                <a:latin typeface="Source Sans Pro" panose="020B0503030403020204" pitchFamily="34" charset="0"/>
              </a:rPr>
              <a:t>= Siapakah </a:t>
            </a:r>
            <a:r>
              <a:rPr lang="id" sz="1500" u="sng" dirty="0">
                <a:solidFill>
                  <a:schemeClr val="dk1"/>
                </a:solidFill>
                <a:latin typeface="Source Sans Pro" panose="020B0503030403020204" pitchFamily="34" charset="0"/>
              </a:rPr>
              <a:t>tokoh</a:t>
            </a:r>
            <a:r>
              <a:rPr lang="id" sz="1500" dirty="0">
                <a:solidFill>
                  <a:schemeClr val="dk1"/>
                </a:solidFill>
                <a:latin typeface="Source Sans Pro" panose="020B0503030403020204" pitchFamily="34" charset="0"/>
              </a:rPr>
              <a:t> dalam cerita tersebut?</a:t>
            </a:r>
            <a:endParaRPr sz="1500" dirty="0">
              <a:solidFill>
                <a:schemeClr val="dk1"/>
              </a:solidFill>
              <a:latin typeface="Source Sans Pro" panose="020B0503030403020204" pitchFamily="34" charset="0"/>
            </a:endParaRPr>
          </a:p>
          <a:p>
            <a:pPr marL="914400" lvl="0" indent="-323850" algn="l" rtl="0">
              <a:lnSpc>
                <a:spcPct val="150000"/>
              </a:lnSpc>
              <a:spcBef>
                <a:spcPts val="120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Pertikaian</a:t>
            </a:r>
            <a:r>
              <a:rPr lang="id" sz="1500" dirty="0">
                <a:solidFill>
                  <a:schemeClr val="dk1"/>
                </a:solidFill>
                <a:latin typeface="Source Sans Pro" panose="020B0503030403020204" pitchFamily="34" charset="0"/>
              </a:rPr>
              <a:t>= Mengapa terjadi </a:t>
            </a:r>
            <a:r>
              <a:rPr lang="id" sz="1500" u="sng" dirty="0">
                <a:solidFill>
                  <a:schemeClr val="dk1"/>
                </a:solidFill>
                <a:latin typeface="Source Sans Pro" panose="020B0503030403020204" pitchFamily="34" charset="0"/>
              </a:rPr>
              <a:t>pertikaian</a:t>
            </a:r>
            <a:r>
              <a:rPr lang="id" sz="1500" dirty="0">
                <a:solidFill>
                  <a:schemeClr val="dk1"/>
                </a:solidFill>
                <a:latin typeface="Source Sans Pro" panose="020B0503030403020204" pitchFamily="34" charset="0"/>
              </a:rPr>
              <a:t> di antara kalian?</a:t>
            </a:r>
            <a:endParaRPr sz="1500"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konflik </a:t>
            </a:r>
            <a:r>
              <a:rPr lang="id" sz="1500" dirty="0">
                <a:solidFill>
                  <a:schemeClr val="dk1"/>
                </a:solidFill>
                <a:latin typeface="Source Sans Pro" panose="020B0503030403020204" pitchFamily="34" charset="0"/>
              </a:rPr>
              <a:t>= Pembicaraan kemarin telah menjadi </a:t>
            </a:r>
            <a:r>
              <a:rPr lang="id" sz="1500" u="sng" dirty="0">
                <a:solidFill>
                  <a:schemeClr val="dk1"/>
                </a:solidFill>
                <a:latin typeface="Source Sans Pro" panose="020B0503030403020204" pitchFamily="34" charset="0"/>
              </a:rPr>
              <a:t>konflik </a:t>
            </a:r>
            <a:r>
              <a:rPr lang="id" sz="1500" dirty="0">
                <a:solidFill>
                  <a:schemeClr val="dk1"/>
                </a:solidFill>
                <a:latin typeface="Source Sans Pro" panose="020B0503030403020204" pitchFamily="34" charset="0"/>
              </a:rPr>
              <a:t>yang menegangkan.</a:t>
            </a:r>
            <a:endParaRPr sz="1500"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latin typeface="Times New Roman"/>
                <a:ea typeface="Times New Roman"/>
                <a:cs typeface="Times New Roman"/>
                <a:sym typeface="Times New Roman"/>
              </a:rPr>
              <a:t> </a:t>
            </a:r>
            <a:r>
              <a:rPr lang="id" sz="1500" dirty="0">
                <a:solidFill>
                  <a:schemeClr val="dk1"/>
                </a:solidFill>
                <a:highlight>
                  <a:srgbClr val="FF0000"/>
                </a:highlight>
                <a:latin typeface="Source Sans Pro" panose="020B0503030403020204" pitchFamily="34" charset="0"/>
              </a:rPr>
              <a:t>Klimaks</a:t>
            </a:r>
            <a:r>
              <a:rPr lang="id" sz="1500" dirty="0">
                <a:solidFill>
                  <a:schemeClr val="dk1"/>
                </a:solidFill>
                <a:latin typeface="Source Sans Pro" panose="020B0503030403020204" pitchFamily="34" charset="0"/>
              </a:rPr>
              <a:t>= Pertengkaran yang terjadi mencapai titik</a:t>
            </a:r>
            <a:r>
              <a:rPr lang="id" sz="1500" u="sng" dirty="0">
                <a:solidFill>
                  <a:schemeClr val="dk1"/>
                </a:solidFill>
                <a:latin typeface="Source Sans Pro" panose="020B0503030403020204" pitchFamily="34" charset="0"/>
              </a:rPr>
              <a:t> klimaks</a:t>
            </a:r>
            <a:endParaRPr sz="1500" u="sng" dirty="0">
              <a:solidFill>
                <a:schemeClr val="dk1"/>
              </a:solidFill>
              <a:latin typeface="Source Sans Pro" panose="020B0503030403020204" pitchFamily="34" charset="0"/>
            </a:endParaRPr>
          </a:p>
          <a:p>
            <a:pPr marL="914400" lvl="0" indent="-323850" algn="l"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Antiklimaks </a:t>
            </a:r>
            <a:r>
              <a:rPr lang="id" sz="1500" dirty="0">
                <a:solidFill>
                  <a:schemeClr val="dk1"/>
                </a:solidFill>
                <a:latin typeface="Source Sans Pro" panose="020B0503030403020204" pitchFamily="34" charset="0"/>
              </a:rPr>
              <a:t>= Bagaimana </a:t>
            </a:r>
            <a:r>
              <a:rPr lang="id" sz="1500" u="sng" dirty="0">
                <a:solidFill>
                  <a:schemeClr val="dk1"/>
                </a:solidFill>
                <a:latin typeface="Source Sans Pro" panose="020B0503030403020204" pitchFamily="34" charset="0"/>
              </a:rPr>
              <a:t>antiklimaks</a:t>
            </a:r>
            <a:r>
              <a:rPr lang="id" sz="1500" dirty="0">
                <a:solidFill>
                  <a:schemeClr val="dk1"/>
                </a:solidFill>
                <a:latin typeface="Source Sans Pro" panose="020B0503030403020204" pitchFamily="34" charset="0"/>
              </a:rPr>
              <a:t> dari cerita tersebut?</a:t>
            </a:r>
            <a:endParaRPr sz="1500" dirty="0">
              <a:solidFill>
                <a:schemeClr val="dk1"/>
              </a:solidFill>
              <a:latin typeface="Source Sans Pro" panose="020B0503030403020204" pitchFamily="34" charset="0"/>
            </a:endParaRPr>
          </a:p>
          <a:p>
            <a:pPr marL="914400" lvl="0" indent="-323850" algn="just"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tidak konsentrasi</a:t>
            </a:r>
            <a:r>
              <a:rPr lang="id" sz="1500" dirty="0">
                <a:solidFill>
                  <a:schemeClr val="dk1"/>
                </a:solidFill>
                <a:latin typeface="Source Sans Pro" panose="020B0503030403020204" pitchFamily="34" charset="0"/>
              </a:rPr>
              <a:t>= Ketika dipanggil anak itu </a:t>
            </a:r>
            <a:r>
              <a:rPr lang="id" sz="1500" u="sng" dirty="0">
                <a:solidFill>
                  <a:schemeClr val="dk1"/>
                </a:solidFill>
                <a:latin typeface="Source Sans Pro" panose="020B0503030403020204" pitchFamily="34" charset="0"/>
              </a:rPr>
              <a:t>tidak konsentrasi</a:t>
            </a:r>
            <a:r>
              <a:rPr lang="id" sz="1500" dirty="0">
                <a:solidFill>
                  <a:schemeClr val="dk1"/>
                </a:solidFill>
                <a:latin typeface="Source Sans Pro" panose="020B0503030403020204" pitchFamily="34" charset="0"/>
              </a:rPr>
              <a:t> sehingga dia tidak mendengar.</a:t>
            </a:r>
            <a:endParaRPr sz="1500" dirty="0">
              <a:solidFill>
                <a:schemeClr val="dk1"/>
              </a:solidFill>
              <a:latin typeface="Source Sans Pro" panose="020B0503030403020204" pitchFamily="34" charset="0"/>
            </a:endParaRPr>
          </a:p>
          <a:p>
            <a:pPr marL="914400" lvl="0" indent="-323850" algn="just" rtl="0">
              <a:lnSpc>
                <a:spcPct val="150000"/>
              </a:lnSpc>
              <a:spcBef>
                <a:spcPts val="0"/>
              </a:spcBef>
              <a:spcAft>
                <a:spcPts val="0"/>
              </a:spcAft>
              <a:buClr>
                <a:schemeClr val="dk1"/>
              </a:buClr>
              <a:buSzPts val="1500"/>
              <a:buAutoNum type="arabicPeriod"/>
            </a:pPr>
            <a:r>
              <a:rPr lang="id" sz="1500" dirty="0">
                <a:solidFill>
                  <a:schemeClr val="dk1"/>
                </a:solidFill>
                <a:highlight>
                  <a:srgbClr val="FF0000"/>
                </a:highlight>
                <a:latin typeface="Source Sans Pro" panose="020B0503030403020204" pitchFamily="34" charset="0"/>
              </a:rPr>
              <a:t>mengabur </a:t>
            </a:r>
            <a:r>
              <a:rPr lang="id" sz="16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Pandanganku lama-lama semakin </a:t>
            </a:r>
            <a:r>
              <a:rPr lang="id" sz="1500" u="sng" dirty="0">
                <a:solidFill>
                  <a:schemeClr val="dk1"/>
                </a:solidFill>
                <a:latin typeface="Source Sans Pro" panose="020B0503030403020204" pitchFamily="34" charset="0"/>
              </a:rPr>
              <a:t>mengabur.</a:t>
            </a:r>
            <a:endParaRPr sz="1500" u="sng"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berkunang-kunang</a:t>
            </a:r>
            <a:r>
              <a:rPr lang="id" sz="1600" dirty="0">
                <a:solidFill>
                  <a:schemeClr val="dk1"/>
                </a:solidFill>
                <a:latin typeface="Source Sans Pro" panose="020B0503030403020204" pitchFamily="34" charset="0"/>
              </a:rPr>
              <a:t>= </a:t>
            </a:r>
            <a:r>
              <a:rPr lang="id" sz="1500" dirty="0">
                <a:solidFill>
                  <a:schemeClr val="dk1"/>
                </a:solidFill>
                <a:latin typeface="Source Sans Pro" panose="020B0503030403020204" pitchFamily="34" charset="0"/>
              </a:rPr>
              <a:t>Kepalaku </a:t>
            </a:r>
            <a:r>
              <a:rPr lang="id" sz="1500" u="sng" dirty="0">
                <a:solidFill>
                  <a:schemeClr val="dk1"/>
                </a:solidFill>
                <a:latin typeface="Source Sans Pro" panose="020B0503030403020204" pitchFamily="34" charset="0"/>
              </a:rPr>
              <a:t>berkunang-kunang.</a:t>
            </a:r>
            <a:endParaRPr sz="1500" u="sng"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air mineral</a:t>
            </a:r>
            <a:r>
              <a:rPr lang="id" sz="1600" dirty="0">
                <a:solidFill>
                  <a:schemeClr val="dk1"/>
                </a:solidFill>
                <a:latin typeface="Source Sans Pro" panose="020B0503030403020204" pitchFamily="34" charset="0"/>
              </a:rPr>
              <a:t>=</a:t>
            </a:r>
            <a:r>
              <a:rPr lang="id" sz="1500" dirty="0">
                <a:solidFill>
                  <a:schemeClr val="dk1"/>
                </a:solidFill>
                <a:latin typeface="Source Sans Pro" panose="020B0503030403020204" pitchFamily="34" charset="0"/>
              </a:rPr>
              <a:t> Perbanyaklah minum </a:t>
            </a:r>
            <a:r>
              <a:rPr lang="id" sz="1500" u="sng" dirty="0">
                <a:solidFill>
                  <a:schemeClr val="dk1"/>
                </a:solidFill>
                <a:latin typeface="Source Sans Pro" panose="020B0503030403020204" pitchFamily="34" charset="0"/>
              </a:rPr>
              <a:t>air mineral </a:t>
            </a:r>
            <a:r>
              <a:rPr lang="id" sz="1500" dirty="0">
                <a:solidFill>
                  <a:schemeClr val="dk1"/>
                </a:solidFill>
                <a:latin typeface="Source Sans Pro" panose="020B0503030403020204" pitchFamily="34" charset="0"/>
              </a:rPr>
              <a:t>agar badan menjadi sehat.</a:t>
            </a:r>
            <a:endParaRPr sz="15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aktivitas</a:t>
            </a:r>
            <a:r>
              <a:rPr lang="id" sz="1800" dirty="0">
                <a:solidFill>
                  <a:schemeClr val="dk1"/>
                </a:solidFill>
                <a:latin typeface="Source Sans Pro" panose="020B0503030403020204" pitchFamily="34" charset="0"/>
              </a:rPr>
              <a:t>= </a:t>
            </a:r>
            <a:r>
              <a:rPr lang="id" sz="1700" dirty="0">
                <a:solidFill>
                  <a:schemeClr val="dk1"/>
                </a:solidFill>
                <a:latin typeface="Source Sans Pro" panose="020B0503030403020204" pitchFamily="34" charset="0"/>
              </a:rPr>
              <a:t>Apa saja aktifitasmu hari ini?</a:t>
            </a:r>
            <a:endParaRPr sz="1700" dirty="0">
              <a:solidFill>
                <a:schemeClr val="dk1"/>
              </a:solidFill>
              <a:latin typeface="Source Sans Pro" panose="020B0503030403020204" pitchFamily="34" charset="0"/>
            </a:endParaRPr>
          </a:p>
          <a:p>
            <a:pPr marL="914400" lvl="0" indent="-330200" algn="just" rtl="0">
              <a:lnSpc>
                <a:spcPct val="150000"/>
              </a:lnSpc>
              <a:spcBef>
                <a:spcPts val="0"/>
              </a:spcBef>
              <a:spcAft>
                <a:spcPts val="0"/>
              </a:spcAft>
              <a:buClr>
                <a:schemeClr val="dk1"/>
              </a:buClr>
              <a:buSzPts val="1600"/>
              <a:buAutoNum type="arabicPeriod"/>
            </a:pPr>
            <a:r>
              <a:rPr lang="id" sz="1500" dirty="0">
                <a:solidFill>
                  <a:schemeClr val="dk1"/>
                </a:solidFill>
                <a:highlight>
                  <a:srgbClr val="FF0000"/>
                </a:highlight>
                <a:latin typeface="Source Sans Pro" panose="020B0503030403020204" pitchFamily="34" charset="0"/>
              </a:rPr>
              <a:t>akhir pekan</a:t>
            </a:r>
            <a:r>
              <a:rPr lang="id" sz="1800" dirty="0">
                <a:solidFill>
                  <a:schemeClr val="dk1"/>
                </a:solidFill>
                <a:latin typeface="Source Sans Pro" panose="020B0503030403020204" pitchFamily="34" charset="0"/>
              </a:rPr>
              <a:t>= </a:t>
            </a:r>
            <a:r>
              <a:rPr lang="id" sz="1500" u="sng" dirty="0">
                <a:solidFill>
                  <a:schemeClr val="dk1"/>
                </a:solidFill>
                <a:latin typeface="Source Sans Pro" panose="020B0503030403020204" pitchFamily="34" charset="0"/>
              </a:rPr>
              <a:t>Akhir pekan</a:t>
            </a:r>
            <a:r>
              <a:rPr lang="id" sz="1500" dirty="0">
                <a:solidFill>
                  <a:schemeClr val="dk1"/>
                </a:solidFill>
                <a:latin typeface="Source Sans Pro" panose="020B0503030403020204" pitchFamily="34" charset="0"/>
              </a:rPr>
              <a:t> ini saya akan ke Bandung?</a:t>
            </a:r>
            <a:endParaRPr sz="1500" b="1" dirty="0">
              <a:latin typeface="Source Sans Pro" panose="020B0503030403020204" pitchFamily="34" charset="0"/>
            </a:endParaRPr>
          </a:p>
        </p:txBody>
      </p:sp>
      <p:pic>
        <p:nvPicPr>
          <p:cNvPr id="246" name="Google Shape;246;p31"/>
          <p:cNvPicPr preferRelativeResize="0"/>
          <p:nvPr/>
        </p:nvPicPr>
        <p:blipFill>
          <a:blip r:embed="rId3">
            <a:alphaModFix/>
          </a:blip>
          <a:stretch>
            <a:fillRect/>
          </a:stretch>
        </p:blipFill>
        <p:spPr>
          <a:xfrm>
            <a:off x="7126875" y="226650"/>
            <a:ext cx="1954126" cy="2737825"/>
          </a:xfrm>
          <a:prstGeom prst="rect">
            <a:avLst/>
          </a:prstGeom>
          <a:noFill/>
          <a:ln>
            <a:noFill/>
          </a:ln>
        </p:spPr>
      </p:pic>
      <p:pic>
        <p:nvPicPr>
          <p:cNvPr id="247" name="Google Shape;247;p31"/>
          <p:cNvPicPr preferRelativeResize="0"/>
          <p:nvPr/>
        </p:nvPicPr>
        <p:blipFill>
          <a:blip r:embed="rId3">
            <a:alphaModFix/>
          </a:blip>
          <a:stretch>
            <a:fillRect/>
          </a:stretch>
        </p:blipFill>
        <p:spPr>
          <a:xfrm>
            <a:off x="7868575" y="2883850"/>
            <a:ext cx="1954126" cy="2737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2"/>
        <p:cNvGrpSpPr/>
        <p:nvPr/>
      </p:nvGrpSpPr>
      <p:grpSpPr>
        <a:xfrm>
          <a:off x="0" y="0"/>
          <a:ext cx="0" cy="0"/>
          <a:chOff x="0" y="0"/>
          <a:chExt cx="0" cy="0"/>
        </a:xfrm>
      </p:grpSpPr>
      <p:pic>
        <p:nvPicPr>
          <p:cNvPr id="63" name="Google Shape;63;p14"/>
          <p:cNvPicPr preferRelativeResize="0"/>
          <p:nvPr/>
        </p:nvPicPr>
        <p:blipFill>
          <a:blip r:embed="rId3">
            <a:alphaModFix/>
          </a:blip>
          <a:stretch>
            <a:fillRect/>
          </a:stretch>
        </p:blipFill>
        <p:spPr>
          <a:xfrm>
            <a:off x="76188" y="-48050"/>
            <a:ext cx="8991601" cy="4991100"/>
          </a:xfrm>
          <a:prstGeom prst="rect">
            <a:avLst/>
          </a:prstGeom>
          <a:noFill/>
          <a:ln>
            <a:noFill/>
          </a:ln>
        </p:spPr>
      </p:pic>
      <p:sp>
        <p:nvSpPr>
          <p:cNvPr id="64" name="Google Shape;64;p14"/>
          <p:cNvSpPr/>
          <p:nvPr/>
        </p:nvSpPr>
        <p:spPr>
          <a:xfrm>
            <a:off x="2019700" y="194700"/>
            <a:ext cx="4450200" cy="610200"/>
          </a:xfrm>
          <a:prstGeom prst="ribbon">
            <a:avLst>
              <a:gd name="adj1" fmla="val 16667"/>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700" b="1" dirty="0">
                <a:latin typeface="Source Sans Pro" panose="020B0503030403020204" pitchFamily="34" charset="0"/>
              </a:rPr>
              <a:t>Pertemuan ketiga</a:t>
            </a:r>
            <a:endParaRPr sz="1700" b="1" dirty="0">
              <a:latin typeface="Source Sans Pro" panose="020B0503030403020204" pitchFamily="34" charset="0"/>
            </a:endParaRPr>
          </a:p>
        </p:txBody>
      </p:sp>
      <p:sp>
        <p:nvSpPr>
          <p:cNvPr id="65" name="Google Shape;65;p14"/>
          <p:cNvSpPr/>
          <p:nvPr/>
        </p:nvSpPr>
        <p:spPr>
          <a:xfrm>
            <a:off x="540725" y="1012375"/>
            <a:ext cx="998400" cy="9291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20 menit</a:t>
            </a:r>
            <a:endParaRPr dirty="0">
              <a:latin typeface="Source Sans Pro" panose="020B0503030403020204" pitchFamily="34" charset="0"/>
            </a:endParaRPr>
          </a:p>
        </p:txBody>
      </p:sp>
      <p:sp>
        <p:nvSpPr>
          <p:cNvPr id="66" name="Google Shape;66;p14"/>
          <p:cNvSpPr/>
          <p:nvPr/>
        </p:nvSpPr>
        <p:spPr>
          <a:xfrm>
            <a:off x="2190650" y="1040125"/>
            <a:ext cx="998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115 menit</a:t>
            </a:r>
            <a:endParaRPr dirty="0">
              <a:latin typeface="Source Sans Pro" panose="020B0503030403020204" pitchFamily="34" charset="0"/>
            </a:endParaRPr>
          </a:p>
        </p:txBody>
      </p:sp>
      <p:sp>
        <p:nvSpPr>
          <p:cNvPr id="67" name="Google Shape;67;p14"/>
          <p:cNvSpPr/>
          <p:nvPr/>
        </p:nvSpPr>
        <p:spPr>
          <a:xfrm>
            <a:off x="3897975" y="1040125"/>
            <a:ext cx="998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115 menit</a:t>
            </a:r>
            <a:endParaRPr dirty="0">
              <a:latin typeface="Source Sans Pro" panose="020B0503030403020204" pitchFamily="34" charset="0"/>
            </a:endParaRPr>
          </a:p>
        </p:txBody>
      </p:sp>
      <p:sp>
        <p:nvSpPr>
          <p:cNvPr id="68" name="Google Shape;68;p14"/>
          <p:cNvSpPr/>
          <p:nvPr/>
        </p:nvSpPr>
        <p:spPr>
          <a:xfrm>
            <a:off x="5445788" y="1012375"/>
            <a:ext cx="887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90 menit</a:t>
            </a:r>
            <a:endParaRPr dirty="0">
              <a:latin typeface="Source Sans Pro" panose="020B0503030403020204" pitchFamily="34" charset="0"/>
            </a:endParaRPr>
          </a:p>
        </p:txBody>
      </p:sp>
      <p:sp>
        <p:nvSpPr>
          <p:cNvPr id="69" name="Google Shape;69;p14"/>
          <p:cNvSpPr/>
          <p:nvPr/>
        </p:nvSpPr>
        <p:spPr>
          <a:xfrm>
            <a:off x="153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0" name="Google Shape;70;p14"/>
          <p:cNvSpPr/>
          <p:nvPr/>
        </p:nvSpPr>
        <p:spPr>
          <a:xfrm>
            <a:off x="318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1" name="Google Shape;71;p14"/>
          <p:cNvSpPr/>
          <p:nvPr/>
        </p:nvSpPr>
        <p:spPr>
          <a:xfrm>
            <a:off x="4896375"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2" name="Google Shape;72;p14"/>
          <p:cNvSpPr/>
          <p:nvPr/>
        </p:nvSpPr>
        <p:spPr>
          <a:xfrm>
            <a:off x="6333200"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3" name="Google Shape;73;p14"/>
          <p:cNvSpPr/>
          <p:nvPr/>
        </p:nvSpPr>
        <p:spPr>
          <a:xfrm>
            <a:off x="7000100" y="1026325"/>
            <a:ext cx="887400" cy="9567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20 menit</a:t>
            </a:r>
            <a:endParaRPr dirty="0">
              <a:latin typeface="Source Sans Pro" panose="020B0503030403020204" pitchFamily="34" charset="0"/>
            </a:endParaRPr>
          </a:p>
        </p:txBody>
      </p:sp>
      <p:sp>
        <p:nvSpPr>
          <p:cNvPr id="74" name="Google Shape;74;p14"/>
          <p:cNvSpPr/>
          <p:nvPr/>
        </p:nvSpPr>
        <p:spPr>
          <a:xfrm>
            <a:off x="651675" y="1872100"/>
            <a:ext cx="14139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Pendahuluan</a:t>
            </a:r>
            <a:endParaRPr b="1" dirty="0">
              <a:latin typeface="Source Sans Pro" panose="020B0503030403020204" pitchFamily="34" charset="0"/>
            </a:endParaRPr>
          </a:p>
        </p:txBody>
      </p:sp>
      <p:sp>
        <p:nvSpPr>
          <p:cNvPr id="75" name="Google Shape;75;p14"/>
          <p:cNvSpPr/>
          <p:nvPr/>
        </p:nvSpPr>
        <p:spPr>
          <a:xfrm>
            <a:off x="2360275"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1</a:t>
            </a:r>
            <a:endParaRPr b="1" dirty="0">
              <a:latin typeface="Source Sans Pro" panose="020B0503030403020204" pitchFamily="34" charset="0"/>
            </a:endParaRPr>
          </a:p>
        </p:txBody>
      </p:sp>
      <p:sp>
        <p:nvSpPr>
          <p:cNvPr id="76" name="Google Shape;76;p14"/>
          <p:cNvSpPr/>
          <p:nvPr/>
        </p:nvSpPr>
        <p:spPr>
          <a:xfrm>
            <a:off x="4068863"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2</a:t>
            </a:r>
            <a:endParaRPr b="1" dirty="0">
              <a:latin typeface="Source Sans Pro" panose="020B0503030403020204" pitchFamily="34" charset="0"/>
            </a:endParaRPr>
          </a:p>
        </p:txBody>
      </p:sp>
      <p:sp>
        <p:nvSpPr>
          <p:cNvPr id="77" name="Google Shape;77;p14"/>
          <p:cNvSpPr/>
          <p:nvPr/>
        </p:nvSpPr>
        <p:spPr>
          <a:xfrm>
            <a:off x="5606888"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 Inti 3</a:t>
            </a:r>
            <a:endParaRPr b="1" dirty="0">
              <a:latin typeface="Source Sans Pro" panose="020B0503030403020204" pitchFamily="34" charset="0"/>
            </a:endParaRPr>
          </a:p>
        </p:txBody>
      </p:sp>
      <p:sp>
        <p:nvSpPr>
          <p:cNvPr id="78" name="Google Shape;78;p14"/>
          <p:cNvSpPr/>
          <p:nvPr/>
        </p:nvSpPr>
        <p:spPr>
          <a:xfrm>
            <a:off x="7255225" y="1872088"/>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Penutup</a:t>
            </a:r>
            <a:endParaRPr b="1" dirty="0">
              <a:latin typeface="Source Sans Pro" panose="020B0503030403020204" pitchFamily="34" charset="0"/>
            </a:endParaRPr>
          </a:p>
        </p:txBody>
      </p:sp>
      <p:pic>
        <p:nvPicPr>
          <p:cNvPr id="79" name="Google Shape;79;p14"/>
          <p:cNvPicPr preferRelativeResize="0"/>
          <p:nvPr/>
        </p:nvPicPr>
        <p:blipFill>
          <a:blip r:embed="rId4">
            <a:alphaModFix/>
          </a:blip>
          <a:stretch>
            <a:fillRect/>
          </a:stretch>
        </p:blipFill>
        <p:spPr>
          <a:xfrm rot="2532670">
            <a:off x="2434165" y="2491213"/>
            <a:ext cx="277872" cy="1341022"/>
          </a:xfrm>
          <a:prstGeom prst="rect">
            <a:avLst/>
          </a:prstGeom>
          <a:noFill/>
          <a:ln>
            <a:noFill/>
          </a:ln>
        </p:spPr>
      </p:pic>
      <p:pic>
        <p:nvPicPr>
          <p:cNvPr id="80" name="Google Shape;80;p14"/>
          <p:cNvPicPr preferRelativeResize="0"/>
          <p:nvPr/>
        </p:nvPicPr>
        <p:blipFill>
          <a:blip r:embed="rId4">
            <a:alphaModFix/>
          </a:blip>
          <a:stretch>
            <a:fillRect/>
          </a:stretch>
        </p:blipFill>
        <p:spPr>
          <a:xfrm rot="-2282894">
            <a:off x="6624991" y="2390901"/>
            <a:ext cx="277871" cy="1466200"/>
          </a:xfrm>
          <a:prstGeom prst="rect">
            <a:avLst/>
          </a:prstGeom>
          <a:noFill/>
          <a:ln>
            <a:noFill/>
          </a:ln>
        </p:spPr>
      </p:pic>
      <p:pic>
        <p:nvPicPr>
          <p:cNvPr id="81" name="Google Shape;81;p14"/>
          <p:cNvPicPr preferRelativeResize="0"/>
          <p:nvPr/>
        </p:nvPicPr>
        <p:blipFill>
          <a:blip r:embed="rId4">
            <a:alphaModFix/>
          </a:blip>
          <a:stretch>
            <a:fillRect/>
          </a:stretch>
        </p:blipFill>
        <p:spPr>
          <a:xfrm>
            <a:off x="4595325" y="2474500"/>
            <a:ext cx="277875" cy="1150800"/>
          </a:xfrm>
          <a:prstGeom prst="rect">
            <a:avLst/>
          </a:prstGeom>
          <a:noFill/>
          <a:ln>
            <a:noFill/>
          </a:ln>
        </p:spPr>
      </p:pic>
      <p:sp>
        <p:nvSpPr>
          <p:cNvPr id="82" name="Google Shape;82;p14"/>
          <p:cNvSpPr/>
          <p:nvPr/>
        </p:nvSpPr>
        <p:spPr>
          <a:xfrm>
            <a:off x="714200"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Belajar di warung materi teks naratif </a:t>
            </a:r>
            <a:endParaRPr b="1" dirty="0">
              <a:latin typeface="Source Sans Pro" panose="020B0503030403020204" pitchFamily="34" charset="0"/>
            </a:endParaRPr>
          </a:p>
        </p:txBody>
      </p:sp>
      <p:sp>
        <p:nvSpPr>
          <p:cNvPr id="83" name="Google Shape;83;p14"/>
          <p:cNvSpPr/>
          <p:nvPr/>
        </p:nvSpPr>
        <p:spPr>
          <a:xfrm>
            <a:off x="3458438"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Penerapan model pembelajaran Kooperatif Jigsaw </a:t>
            </a:r>
            <a:endParaRPr b="1" dirty="0">
              <a:latin typeface="Source Sans Pro" panose="020B0503030403020204" pitchFamily="34" charset="0"/>
            </a:endParaRPr>
          </a:p>
        </p:txBody>
      </p:sp>
      <p:sp>
        <p:nvSpPr>
          <p:cNvPr id="84" name="Google Shape;84;p14"/>
          <p:cNvSpPr/>
          <p:nvPr/>
        </p:nvSpPr>
        <p:spPr>
          <a:xfrm>
            <a:off x="6122075"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mandiri</a:t>
            </a:r>
            <a:endParaRPr b="1" dirty="0">
              <a:latin typeface="Source Sans Pro" panose="020B0503030403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1"/>
        <p:cNvGrpSpPr/>
        <p:nvPr/>
      </p:nvGrpSpPr>
      <p:grpSpPr>
        <a:xfrm>
          <a:off x="0" y="0"/>
          <a:ext cx="0" cy="0"/>
          <a:chOff x="0" y="0"/>
          <a:chExt cx="0" cy="0"/>
        </a:xfrm>
      </p:grpSpPr>
      <p:sp>
        <p:nvSpPr>
          <p:cNvPr id="252" name="Google Shape;252;p32"/>
          <p:cNvSpPr txBox="1"/>
          <p:nvPr/>
        </p:nvSpPr>
        <p:spPr>
          <a:xfrm>
            <a:off x="6631825" y="474350"/>
            <a:ext cx="585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253" name="Google Shape;253;p32"/>
          <p:cNvPicPr preferRelativeResize="0"/>
          <p:nvPr/>
        </p:nvPicPr>
        <p:blipFill>
          <a:blip r:embed="rId3">
            <a:alphaModFix/>
          </a:blip>
          <a:stretch>
            <a:fillRect/>
          </a:stretch>
        </p:blipFill>
        <p:spPr>
          <a:xfrm>
            <a:off x="0" y="37125"/>
            <a:ext cx="9144000" cy="5069250"/>
          </a:xfrm>
          <a:prstGeom prst="rect">
            <a:avLst/>
          </a:prstGeom>
          <a:noFill/>
          <a:ln>
            <a:noFill/>
          </a:ln>
        </p:spPr>
      </p:pic>
      <p:pic>
        <p:nvPicPr>
          <p:cNvPr id="254" name="Google Shape;254;p32" descr="Assalamu'alaikum teman-teman berikut ini penjelasan tentang paragraf narasi. Pengertia. Ciri-ciri paragraf narasi. Contoh paragraf narasi.&#10;&#10;link video ini : https://youtu.be/N2sTDsDOrF0&#10;&#10;#Paragraf narasi#Jenis-jenis paragraf#Pendidikan Indonesia" title="PARAGRAF NARASI!!JENIS-JENIS TEKS!CONTOH PARAGRAF NARASI!">
            <a:hlinkClick r:id="rId4"/>
          </p:cNvPr>
          <p:cNvPicPr preferRelativeResize="0"/>
          <p:nvPr/>
        </p:nvPicPr>
        <p:blipFill>
          <a:blip r:embed="rId5">
            <a:alphaModFix/>
          </a:blip>
          <a:stretch>
            <a:fillRect/>
          </a:stretch>
        </p:blipFill>
        <p:spPr>
          <a:xfrm>
            <a:off x="3014425" y="274600"/>
            <a:ext cx="2295475" cy="2533400"/>
          </a:xfrm>
          <a:prstGeom prst="rect">
            <a:avLst/>
          </a:prstGeom>
          <a:noFill/>
          <a:ln>
            <a:noFill/>
          </a:ln>
        </p:spPr>
      </p:pic>
      <p:sp>
        <p:nvSpPr>
          <p:cNvPr id="255" name="Google Shape;255;p32"/>
          <p:cNvSpPr/>
          <p:nvPr/>
        </p:nvSpPr>
        <p:spPr>
          <a:xfrm>
            <a:off x="6058550" y="152400"/>
            <a:ext cx="2980500" cy="1248900"/>
          </a:xfrm>
          <a:prstGeom prst="wedgeEllipseCallout">
            <a:avLst>
              <a:gd name="adj1" fmla="val -103493"/>
              <a:gd name="adj2" fmla="val 46862"/>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Klik video ini untuk melihat tentang paragraf narasi/teks naratif</a:t>
            </a:r>
            <a:endParaRPr dirty="0">
              <a:latin typeface="Source Sans Pro" panose="020B0503030403020204" pitchFamily="34" charset="0"/>
            </a:endParaRPr>
          </a:p>
        </p:txBody>
      </p:sp>
      <p:sp>
        <p:nvSpPr>
          <p:cNvPr id="256" name="Google Shape;256;p32"/>
          <p:cNvSpPr txBox="1"/>
          <p:nvPr/>
        </p:nvSpPr>
        <p:spPr>
          <a:xfrm>
            <a:off x="0" y="43400"/>
            <a:ext cx="2681700" cy="1477500"/>
          </a:xfrm>
          <a:prstGeom prst="rect">
            <a:avLst/>
          </a:prstGeom>
          <a:solidFill>
            <a:srgbClr val="FFFF00"/>
          </a:solidFill>
          <a:ln>
            <a:noFill/>
          </a:ln>
        </p:spPr>
        <p:txBody>
          <a:bodyPr spcFirstLastPara="1" wrap="square" lIns="91425" tIns="91425" rIns="91425" bIns="91425" anchor="t" anchorCtr="0">
            <a:spAutoFit/>
          </a:bodyPr>
          <a:lstStyle/>
          <a:p>
            <a:pPr marL="457200" lvl="0" indent="-317500" algn="l" rtl="0">
              <a:spcBef>
                <a:spcPts val="0"/>
              </a:spcBef>
              <a:spcAft>
                <a:spcPts val="0"/>
              </a:spcAft>
              <a:buClr>
                <a:srgbClr val="FF0000"/>
              </a:buClr>
              <a:buSzPts val="1400"/>
              <a:buChar char="❖"/>
            </a:pPr>
            <a:r>
              <a:rPr lang="id" dirty="0">
                <a:solidFill>
                  <a:srgbClr val="FF0000"/>
                </a:solidFill>
                <a:latin typeface="Source Sans Pro" panose="020B0503030403020204" pitchFamily="34" charset="0"/>
              </a:rPr>
              <a:t>Pembelajaran ini bisa digunakan untuk Pembelajaran Jarak Jauh</a:t>
            </a:r>
            <a:endParaRPr dirty="0">
              <a:solidFill>
                <a:srgbClr val="FF0000"/>
              </a:solidFill>
              <a:latin typeface="Source Sans Pro" panose="020B0503030403020204" pitchFamily="34" charset="0"/>
            </a:endParaRPr>
          </a:p>
          <a:p>
            <a:pPr marL="457200" lvl="0" indent="-317500" algn="l" rtl="0">
              <a:spcBef>
                <a:spcPts val="0"/>
              </a:spcBef>
              <a:spcAft>
                <a:spcPts val="0"/>
              </a:spcAft>
              <a:buClr>
                <a:srgbClr val="FF0000"/>
              </a:buClr>
              <a:buSzPts val="1400"/>
              <a:buChar char="❖"/>
            </a:pPr>
            <a:r>
              <a:rPr lang="id" dirty="0">
                <a:solidFill>
                  <a:srgbClr val="FF0000"/>
                </a:solidFill>
                <a:latin typeface="Source Sans Pro" panose="020B0503030403020204" pitchFamily="34" charset="0"/>
              </a:rPr>
              <a:t>Melalui Grup whatsapp, zoom meeting</a:t>
            </a:r>
            <a:endParaRPr dirty="0">
              <a:solidFill>
                <a:srgbClr val="FF0000"/>
              </a:solidFill>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4"/>
                                        </p:tgtEl>
                                        <p:attrNameLst>
                                          <p:attrName>style.visibility</p:attrName>
                                        </p:attrNameLst>
                                      </p:cBhvr>
                                      <p:to>
                                        <p:strVal val="visible"/>
                                      </p:to>
                                    </p:set>
                                    <p:animEffect transition="in" filter="fade">
                                      <p:cBhvr>
                                        <p:cTn id="7" dur="1000"/>
                                        <p:tgtEl>
                                          <p:spTgt spid="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33"/>
          <p:cNvPicPr preferRelativeResize="0"/>
          <p:nvPr/>
        </p:nvPicPr>
        <p:blipFill>
          <a:blip r:embed="rId3">
            <a:alphaModFix/>
          </a:blip>
          <a:stretch>
            <a:fillRect/>
          </a:stretch>
        </p:blipFill>
        <p:spPr>
          <a:xfrm>
            <a:off x="-72100" y="72125"/>
            <a:ext cx="9144000" cy="5143500"/>
          </a:xfrm>
          <a:prstGeom prst="rect">
            <a:avLst/>
          </a:prstGeom>
          <a:noFill/>
          <a:ln>
            <a:noFill/>
          </a:ln>
        </p:spPr>
      </p:pic>
      <p:sp>
        <p:nvSpPr>
          <p:cNvPr id="262" name="Google Shape;262;p33"/>
          <p:cNvSpPr txBox="1"/>
          <p:nvPr/>
        </p:nvSpPr>
        <p:spPr>
          <a:xfrm>
            <a:off x="3077825" y="1844675"/>
            <a:ext cx="734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63" name="Google Shape;263;p33"/>
          <p:cNvSpPr txBox="1"/>
          <p:nvPr/>
        </p:nvSpPr>
        <p:spPr>
          <a:xfrm rot="869376">
            <a:off x="2480009" y="1981606"/>
            <a:ext cx="2079748" cy="150115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Clr>
                <a:schemeClr val="dk1"/>
              </a:buClr>
              <a:buSzPts val="1100"/>
              <a:buFont typeface="Arial"/>
              <a:buNone/>
            </a:pPr>
            <a:r>
              <a:rPr lang="id" sz="1900" u="sng" dirty="0">
                <a:solidFill>
                  <a:srgbClr val="FF0000"/>
                </a:solidFill>
                <a:latin typeface="Source Sans Pro" panose="020B0503030403020204" pitchFamily="34" charset="0"/>
                <a:hlinkClick r:id="rId4">
                  <a:extLst>
                    <a:ext uri="{A12FA001-AC4F-418D-AE19-62706E023703}">
                      <ahyp:hlinkClr xmlns:ahyp="http://schemas.microsoft.com/office/drawing/2018/hyperlinkcolor" val="tx"/>
                    </a:ext>
                  </a:extLst>
                </a:hlinkClick>
              </a:rPr>
              <a:t>https://www.youtube.com/watch?v=qds20YU404I</a:t>
            </a:r>
            <a:endParaRPr sz="1900" u="sng" dirty="0">
              <a:solidFill>
                <a:srgbClr val="FF0000"/>
              </a:solidFill>
              <a:latin typeface="Source Sans Pro" panose="020B0503030403020204" pitchFamily="34" charset="0"/>
            </a:endParaRPr>
          </a:p>
        </p:txBody>
      </p:sp>
      <p:sp>
        <p:nvSpPr>
          <p:cNvPr id="264" name="Google Shape;264;p33"/>
          <p:cNvSpPr/>
          <p:nvPr/>
        </p:nvSpPr>
        <p:spPr>
          <a:xfrm rot="569002">
            <a:off x="2582937" y="246424"/>
            <a:ext cx="5639066" cy="1733686"/>
          </a:xfrm>
          <a:prstGeom prst="cloudCallout">
            <a:avLst>
              <a:gd name="adj1" fmla="val -20702"/>
              <a:gd name="adj2" fmla="val 82962"/>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100" b="1" dirty="0">
                <a:solidFill>
                  <a:srgbClr val="FF0000"/>
                </a:solidFill>
                <a:latin typeface="Source Sans Pro" panose="020B0503030403020204" pitchFamily="34" charset="0"/>
              </a:rPr>
              <a:t>Untuk PJJ juga bisa menggunakan link berikut tentang teks narasi.</a:t>
            </a:r>
            <a:endParaRPr sz="2100" b="1" dirty="0">
              <a:solidFill>
                <a:srgbClr val="FF0000"/>
              </a:solidFill>
              <a:latin typeface="Source Sans Pro" panose="020B0503030403020204" pitchFamily="34" charset="0"/>
            </a:endParaRPr>
          </a:p>
        </p:txBody>
      </p:sp>
      <p:pic>
        <p:nvPicPr>
          <p:cNvPr id="265" name="Google Shape;265;p33"/>
          <p:cNvPicPr preferRelativeResize="0"/>
          <p:nvPr/>
        </p:nvPicPr>
        <p:blipFill>
          <a:blip r:embed="rId5">
            <a:alphaModFix/>
          </a:blip>
          <a:stretch>
            <a:fillRect/>
          </a:stretch>
        </p:blipFill>
        <p:spPr>
          <a:xfrm>
            <a:off x="7051950" y="309075"/>
            <a:ext cx="1485900" cy="1733550"/>
          </a:xfrm>
          <a:prstGeom prst="rect">
            <a:avLst/>
          </a:prstGeom>
          <a:noFill/>
          <a:ln>
            <a:noFill/>
          </a:ln>
        </p:spPr>
      </p:pic>
      <p:pic>
        <p:nvPicPr>
          <p:cNvPr id="266" name="Google Shape;266;p33"/>
          <p:cNvPicPr preferRelativeResize="0"/>
          <p:nvPr/>
        </p:nvPicPr>
        <p:blipFill>
          <a:blip r:embed="rId5">
            <a:alphaModFix/>
          </a:blip>
          <a:stretch>
            <a:fillRect/>
          </a:stretch>
        </p:blipFill>
        <p:spPr>
          <a:xfrm>
            <a:off x="7738000" y="1298000"/>
            <a:ext cx="1485900" cy="1733550"/>
          </a:xfrm>
          <a:prstGeom prst="rect">
            <a:avLst/>
          </a:prstGeom>
          <a:noFill/>
          <a:ln>
            <a:noFill/>
          </a:ln>
        </p:spPr>
      </p:pic>
      <p:pic>
        <p:nvPicPr>
          <p:cNvPr id="267" name="Google Shape;267;p33"/>
          <p:cNvPicPr preferRelativeResize="0"/>
          <p:nvPr/>
        </p:nvPicPr>
        <p:blipFill>
          <a:blip r:embed="rId5">
            <a:alphaModFix/>
          </a:blip>
          <a:stretch>
            <a:fillRect/>
          </a:stretch>
        </p:blipFill>
        <p:spPr>
          <a:xfrm>
            <a:off x="6252100" y="1704975"/>
            <a:ext cx="1485900" cy="17335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65"/>
                                        </p:tgtEl>
                                        <p:attrNameLst>
                                          <p:attrName>style.visibility</p:attrName>
                                        </p:attrNameLst>
                                      </p:cBhvr>
                                      <p:to>
                                        <p:strVal val="visible"/>
                                      </p:to>
                                    </p:set>
                                    <p:anim calcmode="lin" valueType="num">
                                      <p:cBhvr additive="base">
                                        <p:cTn id="7" dur="1000"/>
                                        <p:tgtEl>
                                          <p:spTgt spid="26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Shape 271"/>
        <p:cNvGrpSpPr/>
        <p:nvPr/>
      </p:nvGrpSpPr>
      <p:grpSpPr>
        <a:xfrm>
          <a:off x="0" y="0"/>
          <a:ext cx="0" cy="0"/>
          <a:chOff x="0" y="0"/>
          <a:chExt cx="0" cy="0"/>
        </a:xfrm>
      </p:grpSpPr>
      <p:sp>
        <p:nvSpPr>
          <p:cNvPr id="272" name="Google Shape;272;p34"/>
          <p:cNvSpPr/>
          <p:nvPr/>
        </p:nvSpPr>
        <p:spPr>
          <a:xfrm>
            <a:off x="0" y="305600"/>
            <a:ext cx="2592600" cy="3022500"/>
          </a:xfrm>
          <a:prstGeom prst="ribbon">
            <a:avLst>
              <a:gd name="adj1" fmla="val 16667"/>
              <a:gd name="adj2" fmla="val 50000"/>
            </a:avLst>
          </a:prstGeom>
          <a:solidFill>
            <a:schemeClr val="accent4">
              <a:lumMod val="60000"/>
              <a:lumOff val="4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id" sz="2100" b="1" dirty="0">
                <a:latin typeface="Source Sans Pro" panose="020B0503030403020204" pitchFamily="34" charset="0"/>
              </a:rPr>
              <a:t>LKS</a:t>
            </a:r>
            <a:endParaRPr sz="2100" b="1" dirty="0">
              <a:latin typeface="Source Sans Pro" panose="020B0503030403020204" pitchFamily="34" charset="0"/>
            </a:endParaRPr>
          </a:p>
          <a:p>
            <a:pPr marL="0" lvl="0" indent="0" algn="ctr" rtl="0">
              <a:spcBef>
                <a:spcPts val="0"/>
              </a:spcBef>
              <a:spcAft>
                <a:spcPts val="0"/>
              </a:spcAft>
              <a:buNone/>
            </a:pPr>
            <a:endParaRPr sz="2100" b="1" dirty="0">
              <a:latin typeface="Source Sans Pro" panose="020B0503030403020204" pitchFamily="34" charset="0"/>
            </a:endParaRPr>
          </a:p>
          <a:p>
            <a:pPr marL="0" lvl="0" indent="0" algn="ctr" rtl="0">
              <a:spcBef>
                <a:spcPts val="0"/>
              </a:spcBef>
              <a:spcAft>
                <a:spcPts val="0"/>
              </a:spcAft>
              <a:buNone/>
            </a:pPr>
            <a:endParaRPr sz="2100" b="1" dirty="0">
              <a:latin typeface="Source Sans Pro" panose="020B0503030403020204" pitchFamily="34" charset="0"/>
            </a:endParaRPr>
          </a:p>
          <a:p>
            <a:pPr marL="0" lvl="0" indent="0" algn="ctr" rtl="0">
              <a:spcBef>
                <a:spcPts val="0"/>
              </a:spcBef>
              <a:spcAft>
                <a:spcPts val="0"/>
              </a:spcAft>
              <a:buNone/>
            </a:pPr>
            <a:r>
              <a:rPr lang="id" sz="2100" b="1" dirty="0">
                <a:latin typeface="Source Sans Pro" panose="020B0503030403020204" pitchFamily="34" charset="0"/>
              </a:rPr>
              <a:t> </a:t>
            </a:r>
            <a:endParaRPr sz="2100" b="1"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Nama:...........</a:t>
            </a:r>
            <a:endParaRPr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No.Urut:.........</a:t>
            </a:r>
            <a:endParaRPr dirty="0">
              <a:latin typeface="Source Sans Pro" panose="020B0503030403020204" pitchFamily="34" charset="0"/>
            </a:endParaRPr>
          </a:p>
        </p:txBody>
      </p:sp>
      <p:sp>
        <p:nvSpPr>
          <p:cNvPr id="273" name="Google Shape;273;p34"/>
          <p:cNvSpPr txBox="1"/>
          <p:nvPr/>
        </p:nvSpPr>
        <p:spPr>
          <a:xfrm>
            <a:off x="2592600" y="0"/>
            <a:ext cx="6274200" cy="3447067"/>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id" sz="2300" b="1" dirty="0">
                <a:latin typeface="Source Sans Pro" panose="020B0503030403020204" pitchFamily="34" charset="0"/>
              </a:rPr>
              <a:t>Jawablah pertanyaan berikut dengan benar!</a:t>
            </a:r>
            <a:endParaRPr sz="2300" b="1" dirty="0">
              <a:latin typeface="Source Sans Pro" panose="020B0503030403020204" pitchFamily="34" charset="0"/>
            </a:endParaRPr>
          </a:p>
          <a:p>
            <a:pPr marL="457200" lvl="0" indent="-361950" algn="just" rtl="0">
              <a:spcBef>
                <a:spcPts val="0"/>
              </a:spcBef>
              <a:spcAft>
                <a:spcPts val="0"/>
              </a:spcAft>
              <a:buSzPts val="2100"/>
              <a:buAutoNum type="arabicPeriod"/>
            </a:pPr>
            <a:r>
              <a:rPr lang="id" sz="2100" dirty="0">
                <a:latin typeface="Source Sans Pro" panose="020B0503030403020204" pitchFamily="34" charset="0"/>
              </a:rPr>
              <a:t>Apakah yang dimaksud dengan teks narasi?.</a:t>
            </a:r>
            <a:endParaRPr sz="2100" dirty="0">
              <a:latin typeface="Source Sans Pro" panose="020B0503030403020204" pitchFamily="34" charset="0"/>
            </a:endParaRPr>
          </a:p>
          <a:p>
            <a:pPr marL="457200" lvl="0" indent="-361950" algn="just" rtl="0">
              <a:spcBef>
                <a:spcPts val="0"/>
              </a:spcBef>
              <a:spcAft>
                <a:spcPts val="0"/>
              </a:spcAft>
              <a:buSzPts val="2100"/>
              <a:buAutoNum type="arabicPeriod"/>
            </a:pPr>
            <a:r>
              <a:rPr lang="id" sz="2100" dirty="0">
                <a:latin typeface="Source Sans Pro" panose="020B0503030403020204" pitchFamily="34" charset="0"/>
              </a:rPr>
              <a:t>Sebutkan ciri-ciri teks narasi yang paling menonjol!.</a:t>
            </a:r>
            <a:endParaRPr sz="2100" dirty="0">
              <a:latin typeface="Source Sans Pro" panose="020B0503030403020204" pitchFamily="34" charset="0"/>
            </a:endParaRPr>
          </a:p>
          <a:p>
            <a:pPr marL="457200" lvl="0" indent="-361950" algn="just" rtl="0">
              <a:spcBef>
                <a:spcPts val="0"/>
              </a:spcBef>
              <a:spcAft>
                <a:spcPts val="0"/>
              </a:spcAft>
              <a:buSzPts val="2100"/>
              <a:buAutoNum type="arabicPeriod"/>
            </a:pPr>
            <a:r>
              <a:rPr lang="id" sz="2100" dirty="0">
                <a:latin typeface="Source Sans Pro" panose="020B0503030403020204" pitchFamily="34" charset="0"/>
              </a:rPr>
              <a:t>Buatlah kalimat berita dengan menggunakan kata “tokoh”!. </a:t>
            </a:r>
            <a:endParaRPr sz="2100" dirty="0">
              <a:latin typeface="Source Sans Pro" panose="020B0503030403020204" pitchFamily="34" charset="0"/>
            </a:endParaRPr>
          </a:p>
          <a:p>
            <a:pPr marL="457200" lvl="0" indent="-361950" algn="just" rtl="0">
              <a:spcBef>
                <a:spcPts val="0"/>
              </a:spcBef>
              <a:spcAft>
                <a:spcPts val="0"/>
              </a:spcAft>
              <a:buSzPts val="2100"/>
              <a:buAutoNum type="arabicPeriod"/>
            </a:pPr>
            <a:r>
              <a:rPr lang="id" sz="2100" dirty="0">
                <a:latin typeface="Source Sans Pro" panose="020B0503030403020204" pitchFamily="34" charset="0"/>
              </a:rPr>
              <a:t>Buatlah kalimat tanya dengan menggunakan kata “kronologis”!.</a:t>
            </a:r>
            <a:endParaRPr sz="2100" dirty="0">
              <a:latin typeface="Source Sans Pro" panose="020B0503030403020204" pitchFamily="34" charset="0"/>
            </a:endParaRPr>
          </a:p>
          <a:p>
            <a:pPr marL="457200" lvl="0" indent="-361950" algn="just" rtl="0">
              <a:spcBef>
                <a:spcPts val="0"/>
              </a:spcBef>
              <a:spcAft>
                <a:spcPts val="0"/>
              </a:spcAft>
              <a:buSzPts val="2100"/>
              <a:buAutoNum type="arabicPeriod"/>
            </a:pPr>
            <a:r>
              <a:rPr lang="id" sz="2100" dirty="0">
                <a:latin typeface="Source Sans Pro" panose="020B0503030403020204" pitchFamily="34" charset="0"/>
              </a:rPr>
              <a:t>Buatlah paragraf narasi tentang kegiatan hari libur!.</a:t>
            </a:r>
            <a:endParaRPr sz="2100" dirty="0">
              <a:latin typeface="Source Sans Pro" panose="020B0503030403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4ECBA"/>
        </a:solidFill>
        <a:effectLst/>
      </p:bgPr>
    </p:bg>
    <p:spTree>
      <p:nvGrpSpPr>
        <p:cNvPr id="1" name="Shape 277"/>
        <p:cNvGrpSpPr/>
        <p:nvPr/>
      </p:nvGrpSpPr>
      <p:grpSpPr>
        <a:xfrm>
          <a:off x="0" y="0"/>
          <a:ext cx="0" cy="0"/>
          <a:chOff x="0" y="0"/>
          <a:chExt cx="0" cy="0"/>
        </a:xfrm>
      </p:grpSpPr>
      <p:sp>
        <p:nvSpPr>
          <p:cNvPr id="278" name="Google Shape;278;p35"/>
          <p:cNvSpPr txBox="1"/>
          <p:nvPr/>
        </p:nvSpPr>
        <p:spPr>
          <a:xfrm>
            <a:off x="0" y="0"/>
            <a:ext cx="9144000" cy="2939236"/>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2600" dirty="0">
                <a:latin typeface="Source Sans Pro" panose="020B0503030403020204" pitchFamily="34" charset="0"/>
              </a:rPr>
              <a:t>Kunci jawaban tugas siswa mandiri</a:t>
            </a:r>
            <a:endParaRPr sz="2600" dirty="0">
              <a:latin typeface="Source Sans Pro" panose="020B0503030403020204" pitchFamily="34" charset="0"/>
            </a:endParaRPr>
          </a:p>
          <a:p>
            <a:pPr marL="457200" lvl="0" indent="-336550" algn="l" rtl="0">
              <a:spcBef>
                <a:spcPts val="0"/>
              </a:spcBef>
              <a:spcAft>
                <a:spcPts val="0"/>
              </a:spcAft>
              <a:buSzPts val="1700"/>
              <a:buAutoNum type="arabicPeriod"/>
            </a:pPr>
            <a:r>
              <a:rPr lang="id" sz="1700" dirty="0">
                <a:latin typeface="Source Sans Pro" panose="020B0503030403020204" pitchFamily="34" charset="0"/>
              </a:rPr>
              <a:t>teks narasi adalah </a:t>
            </a:r>
            <a:r>
              <a:rPr lang="id" sz="1700" dirty="0">
                <a:solidFill>
                  <a:schemeClr val="dk1"/>
                </a:solidFill>
                <a:latin typeface="Source Sans Pro" panose="020B0503030403020204" pitchFamily="34" charset="0"/>
              </a:rPr>
              <a:t>karangan berbentuk kisahan yang terdiri atas kumpulan yang diatur secara kronologis (menurut urutan waktu) sehingga menjadi rangkaian cerita yang lengkap.</a:t>
            </a:r>
            <a:endParaRPr sz="1700" dirty="0">
              <a:solidFill>
                <a:schemeClr val="dk1"/>
              </a:solidFill>
              <a:latin typeface="Source Sans Pro" panose="020B0503030403020204" pitchFamily="34" charset="0"/>
            </a:endParaRPr>
          </a:p>
          <a:p>
            <a:pPr marL="457200" lvl="0" indent="-336550" algn="l" rtl="0">
              <a:spcBef>
                <a:spcPts val="0"/>
              </a:spcBef>
              <a:spcAft>
                <a:spcPts val="0"/>
              </a:spcAft>
              <a:buSzPts val="1700"/>
              <a:buAutoNum type="arabicPeriod"/>
            </a:pPr>
            <a:r>
              <a:rPr lang="id" sz="1700" dirty="0">
                <a:solidFill>
                  <a:schemeClr val="dk1"/>
                </a:solidFill>
                <a:latin typeface="Source Sans Pro" panose="020B0503030403020204" pitchFamily="34" charset="0"/>
              </a:rPr>
              <a:t>ciri-ciri teks narasi yang paling menonjol adalah adanya nama-nama tokoh dalam cerita, adanya keterangan yang menjelaskan kejadian peristiwa</a:t>
            </a:r>
            <a:endParaRPr sz="1700" dirty="0">
              <a:solidFill>
                <a:schemeClr val="dk1"/>
              </a:solidFill>
              <a:latin typeface="Source Sans Pro" panose="020B0503030403020204" pitchFamily="34" charset="0"/>
            </a:endParaRPr>
          </a:p>
          <a:p>
            <a:pPr marL="457200" lvl="0" indent="-336550" algn="l" rtl="0">
              <a:spcBef>
                <a:spcPts val="0"/>
              </a:spcBef>
              <a:spcAft>
                <a:spcPts val="0"/>
              </a:spcAft>
              <a:buSzPts val="1700"/>
              <a:buAutoNum type="arabicPeriod"/>
            </a:pPr>
            <a:r>
              <a:rPr lang="id" sz="1700" u="sng" dirty="0">
                <a:latin typeface="Source Sans Pro" panose="020B0503030403020204" pitchFamily="34" charset="0"/>
              </a:rPr>
              <a:t>Tokoh </a:t>
            </a:r>
            <a:r>
              <a:rPr lang="id" sz="1700" dirty="0">
                <a:latin typeface="Source Sans Pro" panose="020B0503030403020204" pitchFamily="34" charset="0"/>
              </a:rPr>
              <a:t>dalam cerita tersebut adalah beruang.</a:t>
            </a:r>
            <a:endParaRPr sz="1700" dirty="0">
              <a:latin typeface="Source Sans Pro" panose="020B0503030403020204" pitchFamily="34" charset="0"/>
            </a:endParaRPr>
          </a:p>
          <a:p>
            <a:pPr marL="457200" lvl="0" indent="-336550" algn="l" rtl="0">
              <a:spcBef>
                <a:spcPts val="0"/>
              </a:spcBef>
              <a:spcAft>
                <a:spcPts val="0"/>
              </a:spcAft>
              <a:buSzPts val="1700"/>
              <a:buAutoNum type="arabicPeriod"/>
            </a:pPr>
            <a:r>
              <a:rPr lang="id" sz="1700" dirty="0">
                <a:latin typeface="Source Sans Pro" panose="020B0503030403020204" pitchFamily="34" charset="0"/>
              </a:rPr>
              <a:t>Bagaimana </a:t>
            </a:r>
            <a:r>
              <a:rPr lang="id" sz="1700" u="sng" dirty="0">
                <a:latin typeface="Source Sans Pro" panose="020B0503030403020204" pitchFamily="34" charset="0"/>
              </a:rPr>
              <a:t>kronologis</a:t>
            </a:r>
            <a:r>
              <a:rPr lang="id" sz="1700" dirty="0">
                <a:latin typeface="Source Sans Pro" panose="020B0503030403020204" pitchFamily="34" charset="0"/>
              </a:rPr>
              <a:t> kejadian tersebut?</a:t>
            </a:r>
            <a:endParaRPr sz="1700" dirty="0">
              <a:latin typeface="Source Sans Pro" panose="020B0503030403020204" pitchFamily="34" charset="0"/>
            </a:endParaRPr>
          </a:p>
          <a:p>
            <a:pPr marL="457200" lvl="0" indent="-336550" algn="l" rtl="0">
              <a:spcBef>
                <a:spcPts val="0"/>
              </a:spcBef>
              <a:spcAft>
                <a:spcPts val="0"/>
              </a:spcAft>
              <a:buSzPts val="1700"/>
              <a:buAutoNum type="arabicPeriod"/>
            </a:pPr>
            <a:r>
              <a:rPr lang="id" sz="1700" dirty="0">
                <a:latin typeface="Source Sans Pro" panose="020B0503030403020204" pitchFamily="34" charset="0"/>
              </a:rPr>
              <a:t>setiap hari libur Aku selalu membantu ibu. Kegiatan yang aku lakukan misalnya mencuci baju, menyapu lantai, dan masih banyak lagi. Bagaimana dengan kalian teman - teman?”. Itulah ceritaku ketika aku ketika libur. (Kebijakan guru)</a:t>
            </a:r>
            <a:endParaRPr sz="1700" dirty="0">
              <a:latin typeface="Source Sans Pro" panose="020B0503030403020204" pitchFamily="34" charset="0"/>
            </a:endParaRPr>
          </a:p>
        </p:txBody>
      </p:sp>
      <p:sp>
        <p:nvSpPr>
          <p:cNvPr id="279" name="Google Shape;279;p35"/>
          <p:cNvSpPr/>
          <p:nvPr/>
        </p:nvSpPr>
        <p:spPr>
          <a:xfrm>
            <a:off x="424225" y="3201600"/>
            <a:ext cx="2394300" cy="1211400"/>
          </a:xfrm>
          <a:prstGeom prst="round2DiagRect">
            <a:avLst>
              <a:gd name="adj1" fmla="val 16667"/>
              <a:gd name="adj2" fmla="val 0"/>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d" sz="2100" dirty="0">
                <a:latin typeface="Source Sans Pro" panose="020B0503030403020204" pitchFamily="34" charset="0"/>
              </a:rPr>
              <a:t>Skor Nilai</a:t>
            </a:r>
            <a:endParaRPr sz="2100" dirty="0">
              <a:latin typeface="Source Sans Pro" panose="020B0503030403020204" pitchFamily="34" charset="0"/>
            </a:endParaRPr>
          </a:p>
          <a:p>
            <a:pPr marL="0" lvl="0" indent="0" algn="l" rtl="0">
              <a:spcBef>
                <a:spcPts val="0"/>
              </a:spcBef>
              <a:spcAft>
                <a:spcPts val="0"/>
              </a:spcAft>
              <a:buNone/>
            </a:pPr>
            <a:r>
              <a:rPr lang="id" sz="2100" dirty="0">
                <a:latin typeface="Source Sans Pro" panose="020B0503030403020204" pitchFamily="34" charset="0"/>
              </a:rPr>
              <a:t>Benar </a:t>
            </a:r>
            <a:r>
              <a:rPr lang="id" sz="1900" b="1" dirty="0">
                <a:solidFill>
                  <a:srgbClr val="202124"/>
                </a:solidFill>
                <a:highlight>
                  <a:srgbClr val="FFFF00"/>
                </a:highlight>
                <a:latin typeface="Source Sans Pro" panose="020B0503030403020204" pitchFamily="34" charset="0"/>
              </a:rPr>
              <a:t>x 20 = 100</a:t>
            </a:r>
            <a:endParaRPr sz="2100" dirty="0">
              <a:highlight>
                <a:srgbClr val="FFFF00"/>
              </a:highlight>
              <a:latin typeface="Source Sans Pro" panose="020B0503030403020204" pitchFamily="34" charset="0"/>
            </a:endParaRPr>
          </a:p>
        </p:txBody>
      </p:sp>
      <p:pic>
        <p:nvPicPr>
          <p:cNvPr id="280" name="Google Shape;280;p35"/>
          <p:cNvPicPr preferRelativeResize="0"/>
          <p:nvPr/>
        </p:nvPicPr>
        <p:blipFill>
          <a:blip r:embed="rId3">
            <a:alphaModFix/>
          </a:blip>
          <a:stretch>
            <a:fillRect/>
          </a:stretch>
        </p:blipFill>
        <p:spPr>
          <a:xfrm>
            <a:off x="2747963" y="2661350"/>
            <a:ext cx="2809624" cy="2482150"/>
          </a:xfrm>
          <a:prstGeom prst="rect">
            <a:avLst/>
          </a:prstGeom>
          <a:noFill/>
          <a:ln>
            <a:noFill/>
          </a:ln>
        </p:spPr>
      </p:pic>
      <p:pic>
        <p:nvPicPr>
          <p:cNvPr id="281" name="Google Shape;281;p35"/>
          <p:cNvPicPr preferRelativeResize="0"/>
          <p:nvPr/>
        </p:nvPicPr>
        <p:blipFill>
          <a:blip r:embed="rId4">
            <a:alphaModFix/>
          </a:blip>
          <a:stretch>
            <a:fillRect/>
          </a:stretch>
        </p:blipFill>
        <p:spPr>
          <a:xfrm>
            <a:off x="5311894" y="3266100"/>
            <a:ext cx="1038380" cy="19418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36"/>
          <p:cNvPicPr preferRelativeResize="0"/>
          <p:nvPr/>
        </p:nvPicPr>
        <p:blipFill>
          <a:blip r:embed="rId3">
            <a:alphaModFix/>
          </a:blip>
          <a:stretch>
            <a:fillRect/>
          </a:stretch>
        </p:blipFill>
        <p:spPr>
          <a:xfrm>
            <a:off x="0" y="0"/>
            <a:ext cx="9282625" cy="5143500"/>
          </a:xfrm>
          <a:prstGeom prst="rect">
            <a:avLst/>
          </a:prstGeom>
          <a:noFill/>
          <a:ln>
            <a:noFill/>
          </a:ln>
        </p:spPr>
      </p:pic>
      <p:sp>
        <p:nvSpPr>
          <p:cNvPr id="287" name="Google Shape;287;p36"/>
          <p:cNvSpPr txBox="1"/>
          <p:nvPr/>
        </p:nvSpPr>
        <p:spPr>
          <a:xfrm>
            <a:off x="0" y="1094100"/>
            <a:ext cx="8023500" cy="2955300"/>
          </a:xfrm>
          <a:prstGeom prst="rect">
            <a:avLst/>
          </a:prstGeom>
          <a:noFill/>
          <a:ln>
            <a:noFill/>
          </a:ln>
        </p:spPr>
        <p:txBody>
          <a:bodyPr spcFirstLastPara="1" wrap="square" lIns="91425" tIns="91425" rIns="91425" bIns="91425" anchor="t" anchorCtr="0">
            <a:spAutoFit/>
          </a:bodyPr>
          <a:lstStyle/>
          <a:p>
            <a:pPr marL="0" lvl="0" indent="457200" algn="just" rtl="0">
              <a:spcBef>
                <a:spcPts val="0"/>
              </a:spcBef>
              <a:spcAft>
                <a:spcPts val="0"/>
              </a:spcAft>
              <a:buNone/>
            </a:pPr>
            <a:r>
              <a:rPr lang="id" sz="2000" i="1" dirty="0">
                <a:solidFill>
                  <a:srgbClr val="741B47"/>
                </a:solidFill>
                <a:latin typeface="Source Sans Pro" panose="020B0503030403020204" pitchFamily="34" charset="0"/>
              </a:rPr>
              <a:t>Ketika libur Idul Fitri</a:t>
            </a:r>
            <a:r>
              <a:rPr lang="id" sz="2000" dirty="0">
                <a:solidFill>
                  <a:srgbClr val="741B47"/>
                </a:solidFill>
                <a:latin typeface="Source Sans Pro" panose="020B0503030403020204" pitchFamily="34" charset="0"/>
              </a:rPr>
              <a:t>, aku bersama keluarga berlibur </a:t>
            </a:r>
            <a:r>
              <a:rPr lang="id" sz="2000" i="1" dirty="0">
                <a:solidFill>
                  <a:srgbClr val="741B47"/>
                </a:solidFill>
                <a:latin typeface="Source Sans Pro" panose="020B0503030403020204" pitchFamily="34" charset="0"/>
              </a:rPr>
              <a:t>ke pantai</a:t>
            </a:r>
            <a:r>
              <a:rPr lang="id" sz="2000" dirty="0">
                <a:solidFill>
                  <a:srgbClr val="741B47"/>
                </a:solidFill>
                <a:latin typeface="Source Sans Pro" panose="020B0503030403020204" pitchFamily="34" charset="0"/>
              </a:rPr>
              <a:t>. Pantai tujuan kami adalah pantai Parangtritis Yogyakarta. Kami berangkat setelah sholat subuh. Di perjalanan kami sangat senang sekali, setelah sampai di Parangtritis  kami semua bermain air bersama. Lebih dari 3 jam kami bermain di air. Selepas itu kami beristirahat, makan, dan mandi. Tak terasa waktu sudah sore kami pun segera pulang tak lupa kami mampir </a:t>
            </a:r>
            <a:r>
              <a:rPr lang="id" sz="2000" i="1" dirty="0">
                <a:solidFill>
                  <a:srgbClr val="741B47"/>
                </a:solidFill>
                <a:latin typeface="Source Sans Pro" panose="020B0503030403020204" pitchFamily="34" charset="0"/>
              </a:rPr>
              <a:t>di Malioboro</a:t>
            </a:r>
            <a:r>
              <a:rPr lang="id" sz="2000" dirty="0">
                <a:solidFill>
                  <a:srgbClr val="741B47"/>
                </a:solidFill>
                <a:latin typeface="Source Sans Pro" panose="020B0503030403020204" pitchFamily="34" charset="0"/>
              </a:rPr>
              <a:t>. Di Malioboro kami menikmati suasana kota Yogyakarta di waktu malam. Kami </a:t>
            </a:r>
            <a:r>
              <a:rPr lang="id" sz="2000" i="1" dirty="0">
                <a:solidFill>
                  <a:srgbClr val="741B47"/>
                </a:solidFill>
                <a:latin typeface="Source Sans Pro" panose="020B0503030403020204" pitchFamily="34" charset="0"/>
              </a:rPr>
              <a:t>sangat senang sekali</a:t>
            </a:r>
            <a:r>
              <a:rPr lang="id" sz="2000" dirty="0">
                <a:solidFill>
                  <a:srgbClr val="741B47"/>
                </a:solidFill>
                <a:latin typeface="Source Sans Pro" panose="020B0503030403020204" pitchFamily="34" charset="0"/>
              </a:rPr>
              <a:t>. </a:t>
            </a:r>
            <a:r>
              <a:rPr lang="id" sz="2000" i="1" dirty="0">
                <a:solidFill>
                  <a:srgbClr val="741B47"/>
                </a:solidFill>
                <a:latin typeface="Source Sans Pro" panose="020B0503030403020204" pitchFamily="34" charset="0"/>
              </a:rPr>
              <a:t>Waktu telah malam</a:t>
            </a:r>
            <a:r>
              <a:rPr lang="id" sz="2000" dirty="0">
                <a:solidFill>
                  <a:srgbClr val="741B47"/>
                </a:solidFill>
                <a:latin typeface="Source Sans Pro" panose="020B0503030403020204" pitchFamily="34" charset="0"/>
              </a:rPr>
              <a:t> kami segera pulang.</a:t>
            </a:r>
            <a:endParaRPr sz="2000" dirty="0">
              <a:solidFill>
                <a:srgbClr val="741B47"/>
              </a:solidFill>
              <a:latin typeface="Source Sans Pro" panose="020B0503030403020204" pitchFamily="34" charset="0"/>
            </a:endParaRPr>
          </a:p>
        </p:txBody>
      </p:sp>
      <p:sp>
        <p:nvSpPr>
          <p:cNvPr id="288" name="Google Shape;288;p36"/>
          <p:cNvSpPr txBox="1"/>
          <p:nvPr/>
        </p:nvSpPr>
        <p:spPr>
          <a:xfrm>
            <a:off x="0" y="125350"/>
            <a:ext cx="9282600" cy="1015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1800" b="1" dirty="0">
                <a:solidFill>
                  <a:schemeClr val="dk1"/>
                </a:solidFill>
                <a:latin typeface="Source Sans Pro" panose="020B0503030403020204" pitchFamily="34" charset="0"/>
              </a:rPr>
              <a:t>Soal untuk siswa yang lambat belajar </a:t>
            </a:r>
            <a:endParaRPr sz="1800" b="1" dirty="0">
              <a:solidFill>
                <a:schemeClr val="dk1"/>
              </a:solidFill>
              <a:latin typeface="Source Sans Pro" panose="020B0503030403020204" pitchFamily="34" charset="0"/>
            </a:endParaRPr>
          </a:p>
          <a:p>
            <a:pPr marL="0" lvl="0" indent="0" algn="l" rtl="0">
              <a:spcBef>
                <a:spcPts val="0"/>
              </a:spcBef>
              <a:spcAft>
                <a:spcPts val="0"/>
              </a:spcAft>
              <a:buNone/>
            </a:pPr>
            <a:r>
              <a:rPr lang="id" sz="1800" b="1" dirty="0">
                <a:solidFill>
                  <a:schemeClr val="dk1"/>
                </a:solidFill>
                <a:latin typeface="Source Sans Pro" panose="020B0503030403020204" pitchFamily="34" charset="0"/>
              </a:rPr>
              <a:t>Disediakan teks narasi tentang liburan siswa disuruh mengerjakan tugas, dengan memberi petunjuk bahwa kalimat yang bercetak miring adalah jawabannya.</a:t>
            </a:r>
            <a:endParaRPr sz="1800" b="1" dirty="0">
              <a:solidFill>
                <a:schemeClr val="dk1"/>
              </a:solidFill>
              <a:latin typeface="Source Sans Pro" panose="020B0503030403020204" pitchFamily="34" charset="0"/>
            </a:endParaRPr>
          </a:p>
        </p:txBody>
      </p:sp>
      <p:pic>
        <p:nvPicPr>
          <p:cNvPr id="289" name="Google Shape;289;p36"/>
          <p:cNvPicPr preferRelativeResize="0"/>
          <p:nvPr/>
        </p:nvPicPr>
        <p:blipFill>
          <a:blip r:embed="rId4">
            <a:alphaModFix/>
          </a:blip>
          <a:stretch>
            <a:fillRect/>
          </a:stretch>
        </p:blipFill>
        <p:spPr>
          <a:xfrm flipH="1">
            <a:off x="7688324" y="0"/>
            <a:ext cx="2245901" cy="2357451"/>
          </a:xfrm>
          <a:prstGeom prst="rect">
            <a:avLst/>
          </a:prstGeom>
          <a:noFill/>
          <a:ln>
            <a:noFill/>
          </a:ln>
        </p:spPr>
      </p:pic>
      <p:pic>
        <p:nvPicPr>
          <p:cNvPr id="290" name="Google Shape;290;p36"/>
          <p:cNvPicPr preferRelativeResize="0"/>
          <p:nvPr/>
        </p:nvPicPr>
        <p:blipFill>
          <a:blip r:embed="rId4">
            <a:alphaModFix/>
          </a:blip>
          <a:stretch>
            <a:fillRect/>
          </a:stretch>
        </p:blipFill>
        <p:spPr>
          <a:xfrm flipH="1">
            <a:off x="7189199" y="951825"/>
            <a:ext cx="2245901" cy="235745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37"/>
          <p:cNvPicPr preferRelativeResize="0"/>
          <p:nvPr/>
        </p:nvPicPr>
        <p:blipFill>
          <a:blip r:embed="rId3">
            <a:alphaModFix/>
          </a:blip>
          <a:stretch>
            <a:fillRect/>
          </a:stretch>
        </p:blipFill>
        <p:spPr>
          <a:xfrm>
            <a:off x="0" y="0"/>
            <a:ext cx="9282625" cy="5143500"/>
          </a:xfrm>
          <a:prstGeom prst="rect">
            <a:avLst/>
          </a:prstGeom>
          <a:noFill/>
          <a:ln>
            <a:noFill/>
          </a:ln>
        </p:spPr>
      </p:pic>
      <p:sp>
        <p:nvSpPr>
          <p:cNvPr id="296" name="Google Shape;296;p37"/>
          <p:cNvSpPr txBox="1"/>
          <p:nvPr/>
        </p:nvSpPr>
        <p:spPr>
          <a:xfrm>
            <a:off x="0" y="1094100"/>
            <a:ext cx="8023500" cy="492600"/>
          </a:xfrm>
          <a:prstGeom prst="rect">
            <a:avLst/>
          </a:prstGeom>
          <a:noFill/>
          <a:ln>
            <a:noFill/>
          </a:ln>
        </p:spPr>
        <p:txBody>
          <a:bodyPr spcFirstLastPara="1" wrap="square" lIns="91425" tIns="91425" rIns="91425" bIns="91425" anchor="t" anchorCtr="0">
            <a:spAutoFit/>
          </a:bodyPr>
          <a:lstStyle/>
          <a:p>
            <a:pPr marL="0" lvl="0" indent="457200" algn="just" rtl="0">
              <a:spcBef>
                <a:spcPts val="0"/>
              </a:spcBef>
              <a:spcAft>
                <a:spcPts val="0"/>
              </a:spcAft>
              <a:buNone/>
            </a:pPr>
            <a:endParaRPr sz="2000" dirty="0">
              <a:solidFill>
                <a:srgbClr val="741B47"/>
              </a:solidFill>
              <a:latin typeface="Source Sans Pro" panose="020B0503030403020204" pitchFamily="34" charset="0"/>
            </a:endParaRPr>
          </a:p>
        </p:txBody>
      </p:sp>
      <p:sp>
        <p:nvSpPr>
          <p:cNvPr id="297" name="Google Shape;297;p37"/>
          <p:cNvSpPr txBox="1"/>
          <p:nvPr/>
        </p:nvSpPr>
        <p:spPr>
          <a:xfrm>
            <a:off x="129900" y="998200"/>
            <a:ext cx="7763700" cy="24780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2200" b="1" dirty="0">
                <a:solidFill>
                  <a:schemeClr val="dk1"/>
                </a:solidFill>
                <a:latin typeface="Source Sans Pro" panose="020B0503030403020204" pitchFamily="34" charset="0"/>
              </a:rPr>
              <a:t>Jawablah pertanyaan sesuai bacaan !</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AutoNum type="arabicPeriod"/>
            </a:pPr>
            <a:r>
              <a:rPr lang="id" sz="2200" b="1" dirty="0">
                <a:solidFill>
                  <a:schemeClr val="dk1"/>
                </a:solidFill>
                <a:latin typeface="Source Sans Pro" panose="020B0503030403020204" pitchFamily="34" charset="0"/>
              </a:rPr>
              <a:t>Kapan mereka pergi berlibur?</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AutoNum type="arabicPeriod"/>
            </a:pPr>
            <a:r>
              <a:rPr lang="id" sz="2200" b="1" dirty="0">
                <a:solidFill>
                  <a:schemeClr val="dk1"/>
                </a:solidFill>
                <a:latin typeface="Source Sans Pro" panose="020B0503030403020204" pitchFamily="34" charset="0"/>
              </a:rPr>
              <a:t>Kemana mereka berlibur?</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AutoNum type="arabicPeriod"/>
            </a:pPr>
            <a:r>
              <a:rPr lang="id" sz="2200" b="1" dirty="0">
                <a:solidFill>
                  <a:schemeClr val="dk1"/>
                </a:solidFill>
                <a:latin typeface="Source Sans Pro" panose="020B0503030403020204" pitchFamily="34" charset="0"/>
              </a:rPr>
              <a:t>Sebelum pulang, mereka mampir di mana?</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AutoNum type="arabicPeriod"/>
            </a:pPr>
            <a:r>
              <a:rPr lang="id" sz="2200" b="1" dirty="0">
                <a:solidFill>
                  <a:schemeClr val="dk1"/>
                </a:solidFill>
                <a:latin typeface="Source Sans Pro" panose="020B0503030403020204" pitchFamily="34" charset="0"/>
              </a:rPr>
              <a:t>Bagaimana perasaan mereka ketika berlibur?</a:t>
            </a:r>
            <a:endParaRPr sz="2200" b="1" dirty="0">
              <a:solidFill>
                <a:schemeClr val="dk1"/>
              </a:solidFill>
              <a:latin typeface="Source Sans Pro" panose="020B0503030403020204" pitchFamily="34" charset="0"/>
            </a:endParaRPr>
          </a:p>
          <a:p>
            <a:pPr marL="457200" lvl="0" indent="-368300" algn="l" rtl="0">
              <a:spcBef>
                <a:spcPts val="0"/>
              </a:spcBef>
              <a:spcAft>
                <a:spcPts val="0"/>
              </a:spcAft>
              <a:buClr>
                <a:schemeClr val="dk1"/>
              </a:buClr>
              <a:buSzPts val="2200"/>
              <a:buAutoNum type="arabicPeriod"/>
            </a:pPr>
            <a:r>
              <a:rPr lang="id" sz="2200" b="1" dirty="0">
                <a:solidFill>
                  <a:schemeClr val="dk1"/>
                </a:solidFill>
                <a:latin typeface="Source Sans Pro" panose="020B0503030403020204" pitchFamily="34" charset="0"/>
              </a:rPr>
              <a:t>Kapan mereka pulang?</a:t>
            </a:r>
            <a:endParaRPr sz="2200" b="1" dirty="0">
              <a:solidFill>
                <a:schemeClr val="dk1"/>
              </a:solidFill>
              <a:latin typeface="Source Sans Pro" panose="020B0503030403020204" pitchFamily="34" charset="0"/>
            </a:endParaRPr>
          </a:p>
          <a:p>
            <a:pPr marL="0" lvl="0" indent="0" algn="l" rtl="0">
              <a:spcBef>
                <a:spcPts val="0"/>
              </a:spcBef>
              <a:spcAft>
                <a:spcPts val="0"/>
              </a:spcAft>
              <a:buNone/>
            </a:pPr>
            <a:endParaRPr sz="1700" b="1" dirty="0">
              <a:solidFill>
                <a:srgbClr val="FF0000"/>
              </a:solidFill>
              <a:latin typeface="Source Sans Pro" panose="020B0503030403020204" pitchFamily="34" charset="0"/>
            </a:endParaRPr>
          </a:p>
        </p:txBody>
      </p:sp>
      <p:pic>
        <p:nvPicPr>
          <p:cNvPr id="298" name="Google Shape;298;p37"/>
          <p:cNvPicPr preferRelativeResize="0"/>
          <p:nvPr/>
        </p:nvPicPr>
        <p:blipFill>
          <a:blip r:embed="rId4">
            <a:alphaModFix/>
          </a:blip>
          <a:stretch>
            <a:fillRect/>
          </a:stretch>
        </p:blipFill>
        <p:spPr>
          <a:xfrm flipH="1">
            <a:off x="7216949" y="-166375"/>
            <a:ext cx="2245901" cy="2357451"/>
          </a:xfrm>
          <a:prstGeom prst="rect">
            <a:avLst/>
          </a:prstGeom>
          <a:noFill/>
          <a:ln>
            <a:noFill/>
          </a:ln>
        </p:spPr>
      </p:pic>
      <p:pic>
        <p:nvPicPr>
          <p:cNvPr id="299" name="Google Shape;299;p37"/>
          <p:cNvPicPr preferRelativeResize="0"/>
          <p:nvPr/>
        </p:nvPicPr>
        <p:blipFill>
          <a:blip r:embed="rId4">
            <a:alphaModFix/>
          </a:blip>
          <a:stretch>
            <a:fillRect/>
          </a:stretch>
        </p:blipFill>
        <p:spPr>
          <a:xfrm>
            <a:off x="129900" y="-346600"/>
            <a:ext cx="1994939" cy="20940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4" name="Google Shape;304;p38"/>
          <p:cNvPicPr preferRelativeResize="0"/>
          <p:nvPr/>
        </p:nvPicPr>
        <p:blipFill>
          <a:blip r:embed="rId3">
            <a:alphaModFix/>
          </a:blip>
          <a:stretch>
            <a:fillRect/>
          </a:stretch>
        </p:blipFill>
        <p:spPr>
          <a:xfrm>
            <a:off x="0" y="76200"/>
            <a:ext cx="9144000" cy="4991101"/>
          </a:xfrm>
          <a:prstGeom prst="rect">
            <a:avLst/>
          </a:prstGeom>
          <a:noFill/>
          <a:ln>
            <a:noFill/>
          </a:ln>
        </p:spPr>
      </p:pic>
      <p:pic>
        <p:nvPicPr>
          <p:cNvPr id="305" name="Google Shape;305;p38"/>
          <p:cNvPicPr preferRelativeResize="0"/>
          <p:nvPr/>
        </p:nvPicPr>
        <p:blipFill>
          <a:blip r:embed="rId4">
            <a:alphaModFix/>
          </a:blip>
          <a:stretch>
            <a:fillRect/>
          </a:stretch>
        </p:blipFill>
        <p:spPr>
          <a:xfrm>
            <a:off x="96200" y="436250"/>
            <a:ext cx="3074575" cy="1318575"/>
          </a:xfrm>
          <a:prstGeom prst="rect">
            <a:avLst/>
          </a:prstGeom>
          <a:noFill/>
          <a:ln>
            <a:noFill/>
          </a:ln>
        </p:spPr>
      </p:pic>
      <p:pic>
        <p:nvPicPr>
          <p:cNvPr id="306" name="Google Shape;306;p38"/>
          <p:cNvPicPr preferRelativeResize="0"/>
          <p:nvPr/>
        </p:nvPicPr>
        <p:blipFill>
          <a:blip r:embed="rId5">
            <a:alphaModFix/>
          </a:blip>
          <a:stretch>
            <a:fillRect/>
          </a:stretch>
        </p:blipFill>
        <p:spPr>
          <a:xfrm>
            <a:off x="0" y="1609725"/>
            <a:ext cx="3170775" cy="3050975"/>
          </a:xfrm>
          <a:prstGeom prst="rect">
            <a:avLst/>
          </a:prstGeom>
          <a:noFill/>
          <a:ln>
            <a:noFill/>
          </a:ln>
        </p:spPr>
      </p:pic>
      <p:sp>
        <p:nvSpPr>
          <p:cNvPr id="307" name="Google Shape;307;p38"/>
          <p:cNvSpPr/>
          <p:nvPr/>
        </p:nvSpPr>
        <p:spPr>
          <a:xfrm>
            <a:off x="4216000" y="76200"/>
            <a:ext cx="4817100" cy="3353700"/>
          </a:xfrm>
          <a:prstGeom prst="round2DiagRect">
            <a:avLst>
              <a:gd name="adj1" fmla="val 16667"/>
              <a:gd name="adj2" fmla="val 0"/>
            </a:avLst>
          </a:prstGeom>
          <a:solidFill>
            <a:srgbClr val="D5A6B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000" b="1" dirty="0">
                <a:solidFill>
                  <a:schemeClr val="tx1"/>
                </a:solidFill>
                <a:latin typeface="Source Sans Pro" panose="020B0503030403020204" pitchFamily="34" charset="0"/>
              </a:rPr>
              <a:t>Untuk siswa CIBI (Cerdas Istimewa Berbakat Istimewa)</a:t>
            </a:r>
            <a:endParaRPr sz="2000" b="1" dirty="0">
              <a:solidFill>
                <a:schemeClr val="tx1"/>
              </a:solidFill>
              <a:latin typeface="Source Sans Pro" panose="020B0503030403020204" pitchFamily="34" charset="0"/>
            </a:endParaRPr>
          </a:p>
          <a:p>
            <a:pPr marL="0" lvl="0" indent="0" algn="l" rtl="0">
              <a:spcBef>
                <a:spcPts val="0"/>
              </a:spcBef>
              <a:spcAft>
                <a:spcPts val="0"/>
              </a:spcAft>
              <a:buNone/>
            </a:pPr>
            <a:endParaRPr sz="2000" b="1" dirty="0">
              <a:solidFill>
                <a:schemeClr val="tx1"/>
              </a:solidFill>
              <a:latin typeface="Source Sans Pro" panose="020B0503030403020204" pitchFamily="34" charset="0"/>
            </a:endParaRPr>
          </a:p>
          <a:p>
            <a:pPr marL="0" lvl="0" indent="0" algn="l" rtl="0">
              <a:spcBef>
                <a:spcPts val="0"/>
              </a:spcBef>
              <a:spcAft>
                <a:spcPts val="0"/>
              </a:spcAft>
              <a:buNone/>
            </a:pPr>
            <a:endParaRPr sz="2000" b="1" dirty="0">
              <a:solidFill>
                <a:schemeClr val="tx1"/>
              </a:solidFill>
              <a:latin typeface="Source Sans Pro" panose="020B0503030403020204" pitchFamily="34" charset="0"/>
            </a:endParaRPr>
          </a:p>
          <a:p>
            <a:pPr marL="0" lvl="0" indent="0" algn="l" rtl="0">
              <a:spcBef>
                <a:spcPts val="0"/>
              </a:spcBef>
              <a:spcAft>
                <a:spcPts val="0"/>
              </a:spcAft>
              <a:buNone/>
            </a:pPr>
            <a:r>
              <a:rPr lang="id" sz="2000" b="1" dirty="0">
                <a:solidFill>
                  <a:schemeClr val="tx1"/>
                </a:solidFill>
                <a:latin typeface="Source Sans Pro" panose="020B0503030403020204" pitchFamily="34" charset="0"/>
              </a:rPr>
              <a:t>Perhatikan gambar di samping! Buatlah satu paragraf narasi, agar gambar tersebut menjadi cerita yang menarik!</a:t>
            </a:r>
            <a:endParaRPr sz="2000" b="1" dirty="0">
              <a:solidFill>
                <a:schemeClr val="tx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endParaRPr sz="2000" b="1" dirty="0">
              <a:solidFill>
                <a:srgbClr val="FF0000"/>
              </a:solidFill>
              <a:latin typeface="Source Sans Pro" panose="020B0503030403020204" pitchFamily="34" charset="0"/>
            </a:endParaRPr>
          </a:p>
        </p:txBody>
      </p:sp>
      <p:sp>
        <p:nvSpPr>
          <p:cNvPr id="308" name="Google Shape;308;p38"/>
          <p:cNvSpPr/>
          <p:nvPr/>
        </p:nvSpPr>
        <p:spPr>
          <a:xfrm>
            <a:off x="2620300" y="1609725"/>
            <a:ext cx="1595700" cy="6654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12"/>
        <p:cNvGrpSpPr/>
        <p:nvPr/>
      </p:nvGrpSpPr>
      <p:grpSpPr>
        <a:xfrm>
          <a:off x="0" y="0"/>
          <a:ext cx="0" cy="0"/>
          <a:chOff x="0" y="0"/>
          <a:chExt cx="0" cy="0"/>
        </a:xfrm>
      </p:grpSpPr>
      <p:pic>
        <p:nvPicPr>
          <p:cNvPr id="313" name="Google Shape;313;p39"/>
          <p:cNvPicPr preferRelativeResize="0"/>
          <p:nvPr/>
        </p:nvPicPr>
        <p:blipFill>
          <a:blip r:embed="rId3">
            <a:alphaModFix/>
          </a:blip>
          <a:stretch>
            <a:fillRect/>
          </a:stretch>
        </p:blipFill>
        <p:spPr>
          <a:xfrm>
            <a:off x="249550" y="89850"/>
            <a:ext cx="8991600" cy="5143500"/>
          </a:xfrm>
          <a:prstGeom prst="rect">
            <a:avLst/>
          </a:prstGeom>
          <a:noFill/>
          <a:ln>
            <a:noFill/>
          </a:ln>
        </p:spPr>
      </p:pic>
      <p:graphicFrame>
        <p:nvGraphicFramePr>
          <p:cNvPr id="314" name="Google Shape;314;p39"/>
          <p:cNvGraphicFramePr/>
          <p:nvPr>
            <p:extLst>
              <p:ext uri="{D42A27DB-BD31-4B8C-83A1-F6EECF244321}">
                <p14:modId xmlns:p14="http://schemas.microsoft.com/office/powerpoint/2010/main" val="2828802966"/>
              </p:ext>
            </p:extLst>
          </p:nvPr>
        </p:nvGraphicFramePr>
        <p:xfrm>
          <a:off x="438362" y="725677"/>
          <a:ext cx="8363666" cy="4072941"/>
        </p:xfrm>
        <a:graphic>
          <a:graphicData uri="http://schemas.openxmlformats.org/drawingml/2006/table">
            <a:tbl>
              <a:tblPr>
                <a:noFill/>
                <a:tableStyleId>{A44ED091-EAB6-4C8D-A173-A568E1F2CCEF}</a:tableStyleId>
              </a:tblPr>
              <a:tblGrid>
                <a:gridCol w="915986">
                  <a:extLst>
                    <a:ext uri="{9D8B030D-6E8A-4147-A177-3AD203B41FA5}">
                      <a16:colId xmlns:a16="http://schemas.microsoft.com/office/drawing/2014/main" val="20000"/>
                    </a:ext>
                  </a:extLst>
                </a:gridCol>
                <a:gridCol w="2336814">
                  <a:extLst>
                    <a:ext uri="{9D8B030D-6E8A-4147-A177-3AD203B41FA5}">
                      <a16:colId xmlns:a16="http://schemas.microsoft.com/office/drawing/2014/main" val="20001"/>
                    </a:ext>
                  </a:extLst>
                </a:gridCol>
                <a:gridCol w="3571487">
                  <a:extLst>
                    <a:ext uri="{9D8B030D-6E8A-4147-A177-3AD203B41FA5}">
                      <a16:colId xmlns:a16="http://schemas.microsoft.com/office/drawing/2014/main" val="20002"/>
                    </a:ext>
                  </a:extLst>
                </a:gridCol>
                <a:gridCol w="1539379">
                  <a:extLst>
                    <a:ext uri="{9D8B030D-6E8A-4147-A177-3AD203B41FA5}">
                      <a16:colId xmlns:a16="http://schemas.microsoft.com/office/drawing/2014/main" val="20003"/>
                    </a:ext>
                  </a:extLst>
                </a:gridCol>
              </a:tblGrid>
              <a:tr h="430611">
                <a:tc>
                  <a:txBody>
                    <a:bodyPr/>
                    <a:lstStyle/>
                    <a:p>
                      <a:pPr marL="0" lvl="0" indent="0" algn="l" rtl="0">
                        <a:spcBef>
                          <a:spcPts val="0"/>
                        </a:spcBef>
                        <a:spcAft>
                          <a:spcPts val="0"/>
                        </a:spcAft>
                        <a:buNone/>
                      </a:pPr>
                      <a:r>
                        <a:rPr lang="id" sz="1600" b="1" dirty="0">
                          <a:solidFill>
                            <a:srgbClr val="FF9900"/>
                          </a:solidFill>
                          <a:latin typeface="Source Sans Pro" panose="020B0503030403020204" pitchFamily="34" charset="0"/>
                        </a:rPr>
                        <a:t>NO</a:t>
                      </a:r>
                      <a:endParaRPr sz="1600" b="1" dirty="0">
                        <a:solidFill>
                          <a:srgbClr val="FF9900"/>
                        </a:solidFill>
                      </a:endParaRPr>
                    </a:p>
                  </a:txBody>
                  <a:tcPr marL="91425" marR="91425" marT="91425" marB="91425"/>
                </a:tc>
                <a:tc>
                  <a:txBody>
                    <a:bodyPr/>
                    <a:lstStyle/>
                    <a:p>
                      <a:pPr marL="0" lvl="0" indent="0" algn="l" rtl="0">
                        <a:spcBef>
                          <a:spcPts val="0"/>
                        </a:spcBef>
                        <a:spcAft>
                          <a:spcPts val="0"/>
                        </a:spcAft>
                        <a:buNone/>
                      </a:pPr>
                      <a:r>
                        <a:rPr lang="id" sz="1600" b="1" dirty="0">
                          <a:solidFill>
                            <a:srgbClr val="FF9900"/>
                          </a:solidFill>
                          <a:latin typeface="Source Sans Pro" panose="020B0503030403020204" pitchFamily="34" charset="0"/>
                        </a:rPr>
                        <a:t>Indikator</a:t>
                      </a:r>
                      <a:endParaRPr sz="1600" b="1" dirty="0">
                        <a:solidFill>
                          <a:srgbClr val="FF9900"/>
                        </a:solidFill>
                      </a:endParaRPr>
                    </a:p>
                  </a:txBody>
                  <a:tcPr marL="91425" marR="91425" marT="91425" marB="91425">
                    <a:lnB w="12575" cap="flat" cmpd="sng">
                      <a:solidFill>
                        <a:srgbClr val="9BBB59"/>
                      </a:solidFill>
                      <a:prstDash val="solid"/>
                      <a:round/>
                      <a:headEnd type="none" w="sm" len="sm"/>
                      <a:tailEnd type="none" w="sm" len="sm"/>
                    </a:lnB>
                  </a:tcPr>
                </a:tc>
                <a:tc>
                  <a:txBody>
                    <a:bodyPr/>
                    <a:lstStyle/>
                    <a:p>
                      <a:pPr marL="0" lvl="0" indent="0" algn="ctr" rtl="0">
                        <a:spcBef>
                          <a:spcPts val="0"/>
                        </a:spcBef>
                        <a:spcAft>
                          <a:spcPts val="0"/>
                        </a:spcAft>
                        <a:buNone/>
                      </a:pPr>
                      <a:r>
                        <a:rPr lang="id" sz="1600" b="1" dirty="0">
                          <a:solidFill>
                            <a:srgbClr val="FF9900"/>
                          </a:solidFill>
                          <a:latin typeface="Source Sans Pro" panose="020B0503030403020204" pitchFamily="34" charset="0"/>
                        </a:rPr>
                        <a:t>Skor</a:t>
                      </a:r>
                      <a:endParaRPr sz="16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600" b="1" dirty="0">
                          <a:solidFill>
                            <a:srgbClr val="FF9900"/>
                          </a:solidFill>
                          <a:latin typeface="Source Sans Pro" panose="020B0503030403020204" pitchFamily="34" charset="0"/>
                        </a:rPr>
                        <a:t>Ket.</a:t>
                      </a:r>
                      <a:endParaRPr sz="1600" b="1" dirty="0">
                        <a:solidFill>
                          <a:srgbClr val="FF9900"/>
                        </a:solidFill>
                      </a:endParaRPr>
                    </a:p>
                  </a:txBody>
                  <a:tcPr marL="91425" marR="91425" marT="91425" marB="91425"/>
                </a:tc>
                <a:extLst>
                  <a:ext uri="{0D108BD9-81ED-4DB2-BD59-A6C34878D82A}">
                    <a16:rowId xmlns:a16="http://schemas.microsoft.com/office/drawing/2014/main" val="10000"/>
                  </a:ext>
                </a:extLst>
              </a:tr>
              <a:tr h="2888975">
                <a:tc>
                  <a:txBody>
                    <a:bodyPr/>
                    <a:lstStyle/>
                    <a:p>
                      <a:pPr marL="0" lvl="0" indent="0" algn="l" rtl="0">
                        <a:spcBef>
                          <a:spcPts val="0"/>
                        </a:spcBef>
                        <a:spcAft>
                          <a:spcPts val="0"/>
                        </a:spcAft>
                        <a:buNone/>
                      </a:pPr>
                      <a:r>
                        <a:rPr lang="id" sz="1400" b="1" dirty="0">
                          <a:solidFill>
                            <a:srgbClr val="FF9900"/>
                          </a:solidFill>
                          <a:latin typeface="Source Sans Pro" panose="020B0503030403020204" pitchFamily="34" charset="0"/>
                        </a:rPr>
                        <a:t>1</a:t>
                      </a:r>
                      <a:endParaRPr lang="id" sz="1400" b="1" dirty="0">
                        <a:solidFill>
                          <a:srgbClr val="FF9900"/>
                        </a:solidFill>
                      </a:endParaRPr>
                    </a:p>
                    <a:p>
                      <a:pPr marL="0" lvl="0" indent="0" algn="l" rtl="0">
                        <a:spcBef>
                          <a:spcPts val="0"/>
                        </a:spcBef>
                        <a:spcAft>
                          <a:spcPts val="0"/>
                        </a:spcAft>
                        <a:buNone/>
                      </a:pPr>
                      <a:endParaRPr lang="id" sz="1400" b="1" dirty="0">
                        <a:solidFill>
                          <a:srgbClr val="FF9900"/>
                        </a:solidFill>
                      </a:endParaRPr>
                    </a:p>
                    <a:p>
                      <a:pPr marL="0" lvl="0" indent="0" algn="l" rtl="0">
                        <a:spcBef>
                          <a:spcPts val="0"/>
                        </a:spcBef>
                        <a:spcAft>
                          <a:spcPts val="0"/>
                        </a:spcAft>
                        <a:buNone/>
                      </a:pPr>
                      <a:r>
                        <a:rPr lang="id" sz="1400" b="1" dirty="0">
                          <a:solidFill>
                            <a:srgbClr val="FF9900"/>
                          </a:solidFill>
                        </a:rPr>
                        <a:t>2</a:t>
                      </a:r>
                    </a:p>
                    <a:p>
                      <a:pPr marL="0" lvl="0" indent="0" algn="l" rtl="0">
                        <a:spcBef>
                          <a:spcPts val="0"/>
                        </a:spcBef>
                        <a:spcAft>
                          <a:spcPts val="0"/>
                        </a:spcAft>
                        <a:buNone/>
                      </a:pPr>
                      <a:endParaRPr lang="id" sz="1400" b="1" dirty="0">
                        <a:solidFill>
                          <a:srgbClr val="FF9900"/>
                        </a:solidFill>
                      </a:endParaRPr>
                    </a:p>
                    <a:p>
                      <a:pPr marL="0" lvl="0" indent="0" algn="l" rtl="0">
                        <a:spcBef>
                          <a:spcPts val="0"/>
                        </a:spcBef>
                        <a:spcAft>
                          <a:spcPts val="0"/>
                        </a:spcAft>
                        <a:buNone/>
                      </a:pPr>
                      <a:r>
                        <a:rPr lang="id" sz="1400" b="1" dirty="0">
                          <a:solidFill>
                            <a:srgbClr val="FF9900"/>
                          </a:solidFill>
                        </a:rPr>
                        <a:t>3</a:t>
                      </a:r>
                    </a:p>
                    <a:p>
                      <a:pPr marL="0" lvl="0" indent="0" algn="l" rtl="0">
                        <a:spcBef>
                          <a:spcPts val="0"/>
                        </a:spcBef>
                        <a:spcAft>
                          <a:spcPts val="0"/>
                        </a:spcAft>
                        <a:buNone/>
                      </a:pPr>
                      <a:endParaRPr lang="id" sz="1400" b="1" dirty="0">
                        <a:solidFill>
                          <a:srgbClr val="FF9900"/>
                        </a:solidFill>
                      </a:endParaRPr>
                    </a:p>
                    <a:p>
                      <a:pPr marL="0" lvl="0" indent="0" algn="l" rtl="0">
                        <a:spcBef>
                          <a:spcPts val="0"/>
                        </a:spcBef>
                        <a:spcAft>
                          <a:spcPts val="0"/>
                        </a:spcAft>
                        <a:buNone/>
                      </a:pPr>
                      <a:r>
                        <a:rPr lang="id" sz="1400" b="1" dirty="0">
                          <a:solidFill>
                            <a:srgbClr val="FF9900"/>
                          </a:solidFill>
                        </a:rPr>
                        <a:t>4</a:t>
                      </a:r>
                    </a:p>
                  </a:txBody>
                  <a:tcPr marL="91425" marR="91425" marT="91425" marB="91425">
                    <a:lnR w="12575" cap="flat" cmpd="sng">
                      <a:solidFill>
                        <a:srgbClr val="9BBB59"/>
                      </a:solidFill>
                      <a:prstDash val="solid"/>
                      <a:round/>
                      <a:headEnd type="none" w="sm" len="sm"/>
                      <a:tailEnd type="none" w="sm" len="sm"/>
                    </a:lnR>
                  </a:tcPr>
                </a:tc>
                <a:tc>
                  <a:txBody>
                    <a:bodyPr/>
                    <a:lstStyle/>
                    <a:p>
                      <a:pPr marL="0" lvl="0" indent="0" algn="l" rtl="0">
                        <a:lnSpc>
                          <a:spcPct val="150000"/>
                        </a:lnSpc>
                        <a:spcBef>
                          <a:spcPts val="1200"/>
                        </a:spcBef>
                        <a:spcAft>
                          <a:spcPts val="0"/>
                        </a:spcAft>
                        <a:buNone/>
                      </a:pPr>
                      <a:r>
                        <a:rPr lang="id-ID" sz="1400" b="1" dirty="0">
                          <a:solidFill>
                            <a:srgbClr val="FF9900"/>
                          </a:solidFill>
                          <a:latin typeface="Source Sans Pro" panose="020B0503030403020204" pitchFamily="34" charset="0"/>
                        </a:rPr>
                        <a:t>Teks narasi</a:t>
                      </a:r>
                      <a:endParaRPr lang="id-ID" sz="1400" b="1" dirty="0">
                        <a:solidFill>
                          <a:srgbClr val="FF9900"/>
                        </a:solidFill>
                      </a:endParaRPr>
                    </a:p>
                    <a:p>
                      <a:pPr marL="0" lvl="0" indent="0" algn="l" rtl="0">
                        <a:lnSpc>
                          <a:spcPct val="150000"/>
                        </a:lnSpc>
                        <a:spcBef>
                          <a:spcPts val="1200"/>
                        </a:spcBef>
                        <a:spcAft>
                          <a:spcPts val="0"/>
                        </a:spcAft>
                        <a:buNone/>
                      </a:pPr>
                      <a:r>
                        <a:rPr lang="id-ID" sz="1400" b="1" dirty="0">
                          <a:solidFill>
                            <a:srgbClr val="FF9900"/>
                          </a:solidFill>
                        </a:rPr>
                        <a:t>Ciri-ciri </a:t>
                      </a:r>
                      <a:r>
                        <a:rPr lang="id-ID" sz="1400" b="1" dirty="0" err="1">
                          <a:solidFill>
                            <a:srgbClr val="FF9900"/>
                          </a:solidFill>
                        </a:rPr>
                        <a:t>tek</a:t>
                      </a:r>
                      <a:r>
                        <a:rPr lang="id-ID" sz="1400" b="1" dirty="0">
                          <a:solidFill>
                            <a:srgbClr val="FF9900"/>
                          </a:solidFill>
                        </a:rPr>
                        <a:t> narasi</a:t>
                      </a:r>
                    </a:p>
                    <a:p>
                      <a:pPr marL="0" lvl="0" indent="0" algn="l" rtl="0">
                        <a:lnSpc>
                          <a:spcPct val="150000"/>
                        </a:lnSpc>
                        <a:spcBef>
                          <a:spcPts val="1200"/>
                        </a:spcBef>
                        <a:spcAft>
                          <a:spcPts val="0"/>
                        </a:spcAft>
                        <a:buNone/>
                      </a:pPr>
                      <a:r>
                        <a:rPr lang="id-ID" sz="1400" b="1" dirty="0">
                          <a:solidFill>
                            <a:srgbClr val="FF9900"/>
                          </a:solidFill>
                        </a:rPr>
                        <a:t>Struktur teks narasi</a:t>
                      </a:r>
                    </a:p>
                    <a:p>
                      <a:pPr marL="0" lvl="0" indent="0" algn="l" rtl="0">
                        <a:lnSpc>
                          <a:spcPct val="150000"/>
                        </a:lnSpc>
                        <a:spcBef>
                          <a:spcPts val="1200"/>
                        </a:spcBef>
                        <a:spcAft>
                          <a:spcPts val="0"/>
                        </a:spcAft>
                        <a:buNone/>
                      </a:pPr>
                      <a:r>
                        <a:rPr lang="id-ID" sz="1400" b="1" dirty="0">
                          <a:solidFill>
                            <a:srgbClr val="FF9900"/>
                          </a:solidFill>
                        </a:rPr>
                        <a:t>Paragraf narasi</a:t>
                      </a:r>
                    </a:p>
                    <a:p>
                      <a:pPr marL="0" lvl="0" indent="0" algn="l" rtl="0">
                        <a:lnSpc>
                          <a:spcPct val="150000"/>
                        </a:lnSpc>
                        <a:spcBef>
                          <a:spcPts val="1200"/>
                        </a:spcBef>
                        <a:spcAft>
                          <a:spcPts val="0"/>
                        </a:spcAft>
                        <a:buNone/>
                      </a:pPr>
                      <a:endParaRPr lang="id-ID" sz="1400" b="1" dirty="0">
                        <a:solidFill>
                          <a:schemeClr val="dk1"/>
                        </a:solidFill>
                        <a:highlight>
                          <a:srgbClr val="274E13"/>
                        </a:highlight>
                      </a:endParaRPr>
                    </a:p>
                  </a:txBody>
                  <a:tcPr marL="68575" marR="68575" marT="91425" marB="91425">
                    <a:lnL w="12575" cap="flat" cmpd="sng">
                      <a:solidFill>
                        <a:srgbClr val="9BBB59"/>
                      </a:solidFill>
                      <a:prstDash val="solid"/>
                      <a:round/>
                      <a:headEnd type="none" w="sm" len="sm"/>
                      <a:tailEnd type="none" w="sm" len="sm"/>
                    </a:lnL>
                    <a:lnR w="12575" cap="flat" cmpd="sng">
                      <a:solidFill>
                        <a:srgbClr val="9BBB59"/>
                      </a:solidFill>
                      <a:prstDash val="solid"/>
                      <a:round/>
                      <a:headEnd type="none" w="sm" len="sm"/>
                      <a:tailEnd type="none" w="sm" len="sm"/>
                    </a:lnR>
                    <a:lnT w="12575" cap="flat" cmpd="sng">
                      <a:solidFill>
                        <a:srgbClr val="9BBB59"/>
                      </a:solidFill>
                      <a:prstDash val="solid"/>
                      <a:round/>
                      <a:headEnd type="none" w="sm" len="sm"/>
                      <a:tailEnd type="none" w="sm" len="sm"/>
                    </a:lnT>
                    <a:lnB w="12575" cap="flat" cmpd="sng">
                      <a:solidFill>
                        <a:srgbClr val="9BBB59"/>
                      </a:solidFill>
                      <a:prstDash val="solid"/>
                      <a:round/>
                      <a:headEnd type="none" w="sm" len="sm"/>
                      <a:tailEnd type="none" w="sm" len="sm"/>
                    </a:lnB>
                  </a:tcPr>
                </a:tc>
                <a:tc>
                  <a:txBody>
                    <a:bodyPr/>
                    <a:lstStyle/>
                    <a:p>
                      <a:pPr marL="457200" lvl="0" indent="-317500" algn="l" rtl="0">
                        <a:lnSpc>
                          <a:spcPct val="150000"/>
                        </a:lnSpc>
                        <a:spcBef>
                          <a:spcPts val="1200"/>
                        </a:spcBef>
                        <a:spcAft>
                          <a:spcPts val="0"/>
                        </a:spcAft>
                        <a:buClr>
                          <a:srgbClr val="FF9900"/>
                        </a:buClr>
                        <a:buSzPts val="1400"/>
                        <a:buChar char="❖"/>
                      </a:pPr>
                      <a:r>
                        <a:rPr lang="id-ID" sz="1400" b="1" dirty="0">
                          <a:solidFill>
                            <a:srgbClr val="FF9900"/>
                          </a:solidFill>
                          <a:latin typeface="Source Sans Pro" panose="020B0503030403020204" pitchFamily="34" charset="0"/>
                        </a:rPr>
                        <a:t>100% jika dapat menjelaskan  dengan </a:t>
                      </a:r>
                      <a:r>
                        <a:rPr lang="id-ID" sz="1400" b="1" dirty="0" err="1">
                          <a:solidFill>
                            <a:srgbClr val="FF9900"/>
                          </a:solidFill>
                          <a:latin typeface="Source Sans Pro" panose="020B0503030403020204" pitchFamily="34" charset="0"/>
                        </a:rPr>
                        <a:t>benar,sesuai</a:t>
                      </a:r>
                      <a:r>
                        <a:rPr lang="id-ID" sz="1400" b="1" dirty="0">
                          <a:solidFill>
                            <a:srgbClr val="FF9900"/>
                          </a:solidFill>
                          <a:latin typeface="Source Sans Pro" panose="020B0503030403020204" pitchFamily="34" charset="0"/>
                        </a:rPr>
                        <a:t> tugas yang diberikan.</a:t>
                      </a:r>
                      <a:endParaRPr lang="id-ID" sz="1400" b="1" dirty="0">
                        <a:solidFill>
                          <a:srgbClr val="FF9900"/>
                        </a:solidFill>
                      </a:endParaRPr>
                    </a:p>
                    <a:p>
                      <a:pPr marL="457200" lvl="0" indent="-317500" algn="l" rtl="0">
                        <a:lnSpc>
                          <a:spcPct val="150000"/>
                        </a:lnSpc>
                        <a:spcBef>
                          <a:spcPts val="0"/>
                        </a:spcBef>
                        <a:spcAft>
                          <a:spcPts val="0"/>
                        </a:spcAft>
                        <a:buClr>
                          <a:srgbClr val="FF9900"/>
                        </a:buClr>
                        <a:buSzPts val="1400"/>
                        <a:buChar char="❖"/>
                      </a:pPr>
                      <a:r>
                        <a:rPr lang="id-ID" sz="1400" b="1" dirty="0">
                          <a:solidFill>
                            <a:srgbClr val="FF9900"/>
                          </a:solidFill>
                          <a:latin typeface="Times New Roman"/>
                          <a:ea typeface="Times New Roman"/>
                          <a:cs typeface="Times New Roman"/>
                          <a:sym typeface="Times New Roman"/>
                        </a:rPr>
                        <a:t> </a:t>
                      </a:r>
                      <a:r>
                        <a:rPr lang="id-ID" sz="1400" b="1" dirty="0">
                          <a:solidFill>
                            <a:srgbClr val="FF9900"/>
                          </a:solidFill>
                        </a:rPr>
                        <a:t>75% jika dapat menjelaskan  dengan benar sesuai tugas yang diberikan, namun masih ada kesalahan.</a:t>
                      </a:r>
                    </a:p>
                    <a:p>
                      <a:pPr marL="457200" lvl="0" indent="-317500" algn="l" rtl="0">
                        <a:lnSpc>
                          <a:spcPct val="150000"/>
                        </a:lnSpc>
                        <a:spcBef>
                          <a:spcPts val="0"/>
                        </a:spcBef>
                        <a:spcAft>
                          <a:spcPts val="0"/>
                        </a:spcAft>
                        <a:buClr>
                          <a:srgbClr val="FF9900"/>
                        </a:buClr>
                        <a:buSzPts val="1400"/>
                        <a:buChar char="❖"/>
                      </a:pPr>
                      <a:r>
                        <a:rPr lang="id-ID" sz="1400" b="1" dirty="0">
                          <a:solidFill>
                            <a:srgbClr val="FF9900"/>
                          </a:solidFill>
                          <a:latin typeface="Times New Roman"/>
                          <a:ea typeface="Times New Roman"/>
                          <a:cs typeface="Times New Roman"/>
                          <a:sym typeface="Times New Roman"/>
                        </a:rPr>
                        <a:t>  </a:t>
                      </a:r>
                      <a:r>
                        <a:rPr lang="id-ID" sz="1400" b="1" dirty="0">
                          <a:solidFill>
                            <a:srgbClr val="FF9900"/>
                          </a:solidFill>
                        </a:rPr>
                        <a:t>50% jika menjawab tapi tidak lengkap.</a:t>
                      </a:r>
                    </a:p>
                    <a:p>
                      <a:pPr marL="457200" lvl="0" indent="-317500" algn="l" rtl="0">
                        <a:lnSpc>
                          <a:spcPct val="100000"/>
                        </a:lnSpc>
                        <a:spcBef>
                          <a:spcPts val="0"/>
                        </a:spcBef>
                        <a:spcAft>
                          <a:spcPts val="0"/>
                        </a:spcAft>
                        <a:buClr>
                          <a:srgbClr val="FF9900"/>
                        </a:buClr>
                        <a:buSzPts val="1400"/>
                        <a:buChar char="❖"/>
                      </a:pPr>
                      <a:r>
                        <a:rPr lang="id-ID" sz="1400" b="1" dirty="0">
                          <a:solidFill>
                            <a:srgbClr val="FF9900"/>
                          </a:solidFill>
                          <a:latin typeface="Times New Roman"/>
                          <a:ea typeface="Times New Roman"/>
                          <a:cs typeface="Times New Roman"/>
                          <a:sym typeface="Times New Roman"/>
                        </a:rPr>
                        <a:t> </a:t>
                      </a:r>
                      <a:r>
                        <a:rPr lang="id-ID" sz="1400" b="1" dirty="0">
                          <a:solidFill>
                            <a:srgbClr val="FF9900"/>
                          </a:solidFill>
                        </a:rPr>
                        <a:t>25% jika banyak kesalahan</a:t>
                      </a:r>
                    </a:p>
                    <a:p>
                      <a:pPr marL="457200" lvl="0" indent="-317500" algn="l" rtl="0">
                        <a:lnSpc>
                          <a:spcPct val="100000"/>
                        </a:lnSpc>
                        <a:spcBef>
                          <a:spcPts val="1200"/>
                        </a:spcBef>
                        <a:spcAft>
                          <a:spcPts val="1200"/>
                        </a:spcAft>
                        <a:buClr>
                          <a:srgbClr val="FF9900"/>
                        </a:buClr>
                        <a:buSzPts val="1400"/>
                        <a:buChar char="❖"/>
                      </a:pPr>
                      <a:r>
                        <a:rPr lang="id-ID" sz="1400" b="1" dirty="0">
                          <a:solidFill>
                            <a:srgbClr val="FF9900"/>
                          </a:solidFill>
                        </a:rPr>
                        <a:t>0% jika kosong tidak ada jawaban</a:t>
                      </a:r>
                    </a:p>
                  </a:txBody>
                  <a:tcPr marL="91425" marR="91425" marT="91425" marB="91425">
                    <a:lnL w="12575" cap="flat" cmpd="sng">
                      <a:solidFill>
                        <a:srgbClr val="9BBB59"/>
                      </a:solidFill>
                      <a:prstDash val="solid"/>
                      <a:round/>
                      <a:headEnd type="none" w="sm" len="sm"/>
                      <a:tailEnd type="none" w="sm" len="sm"/>
                    </a:lnL>
                    <a:lnR w="12575" cap="flat" cmpd="sng">
                      <a:solidFill>
                        <a:srgbClr val="9BBB59"/>
                      </a:solidFill>
                      <a:prstDash val="solid"/>
                      <a:round/>
                      <a:headEnd type="none" w="sm" len="sm"/>
                      <a:tailEnd type="none" w="sm" len="sm"/>
                    </a:lnR>
                  </a:tcPr>
                </a:tc>
                <a:tc>
                  <a:txBody>
                    <a:bodyPr/>
                    <a:lstStyle/>
                    <a:p>
                      <a:pPr marL="0" lvl="0" indent="0" algn="ctr" rtl="0">
                        <a:spcBef>
                          <a:spcPts val="0"/>
                        </a:spcBef>
                        <a:spcAft>
                          <a:spcPts val="0"/>
                        </a:spcAft>
                        <a:buNone/>
                      </a:pPr>
                      <a:endParaRPr sz="1200" dirty="0">
                        <a:solidFill>
                          <a:srgbClr val="FF9900"/>
                        </a:solidFill>
                        <a:latin typeface="Source Sans Pro" panose="020B0503030403020204" pitchFamily="34" charset="0"/>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None/>
                      </a:pPr>
                      <a:endParaRPr sz="1200" dirty="0">
                        <a:solidFill>
                          <a:srgbClr val="FF9900"/>
                        </a:solidFill>
                      </a:endParaRPr>
                    </a:p>
                    <a:p>
                      <a:pPr marL="0" lvl="0" indent="0" algn="ctr" rtl="0">
                        <a:spcBef>
                          <a:spcPts val="0"/>
                        </a:spcBef>
                        <a:spcAft>
                          <a:spcPts val="0"/>
                        </a:spcAft>
                        <a:buClr>
                          <a:schemeClr val="dk1"/>
                        </a:buClr>
                        <a:buSzPts val="1100"/>
                        <a:buFont typeface="Arial"/>
                        <a:buNone/>
                      </a:pPr>
                      <a:r>
                        <a:rPr lang="id" sz="1400" b="1" dirty="0">
                          <a:solidFill>
                            <a:srgbClr val="FF9900"/>
                          </a:solidFill>
                          <a:latin typeface="Source Sans Pro" panose="020B0503030403020204" pitchFamily="34" charset="0"/>
                        </a:rPr>
                        <a:t>Skor semua item</a:t>
                      </a:r>
                      <a:endParaRPr sz="1400" b="1" dirty="0">
                        <a:solidFill>
                          <a:srgbClr val="FF9900"/>
                        </a:solidFill>
                        <a:latin typeface="Source Sans Pro" panose="020B0503030403020204" pitchFamily="34" charset="0"/>
                      </a:endParaRPr>
                    </a:p>
                    <a:p>
                      <a:pPr marL="457200" lvl="0" indent="-228600" algn="l" rtl="0">
                        <a:lnSpc>
                          <a:spcPct val="150000"/>
                        </a:lnSpc>
                        <a:spcBef>
                          <a:spcPts val="1200"/>
                        </a:spcBef>
                        <a:spcAft>
                          <a:spcPts val="1200"/>
                        </a:spcAft>
                        <a:buNone/>
                      </a:pPr>
                      <a:endParaRPr sz="1200" dirty="0">
                        <a:solidFill>
                          <a:srgbClr val="FF9900"/>
                        </a:solidFill>
                      </a:endParaRPr>
                    </a:p>
                  </a:txBody>
                  <a:tcPr marL="91425" marR="91425" marT="91425" marB="91425">
                    <a:lnL w="12575" cap="flat" cmpd="sng">
                      <a:solidFill>
                        <a:srgbClr val="9BBB59"/>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sp>
        <p:nvSpPr>
          <p:cNvPr id="315" name="Google Shape;315;p39"/>
          <p:cNvSpPr txBox="1"/>
          <p:nvPr/>
        </p:nvSpPr>
        <p:spPr>
          <a:xfrm>
            <a:off x="408200" y="89850"/>
            <a:ext cx="5808900" cy="84635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1600" b="1" dirty="0">
                <a:solidFill>
                  <a:srgbClr val="FF9900"/>
                </a:solidFill>
                <a:latin typeface="Source Sans Pro" panose="020B0503030403020204" pitchFamily="34" charset="0"/>
              </a:rPr>
              <a:t>Penilaian </a:t>
            </a:r>
            <a:r>
              <a:rPr lang="id" sz="2000" b="1" dirty="0">
                <a:solidFill>
                  <a:srgbClr val="FF9900"/>
                </a:solidFill>
                <a:latin typeface="Source Sans Pro" panose="020B0503030403020204" pitchFamily="34" charset="0"/>
              </a:rPr>
              <a:t>Pengetahuan</a:t>
            </a:r>
            <a:r>
              <a:rPr lang="id" sz="1600" b="1" dirty="0">
                <a:solidFill>
                  <a:srgbClr val="FF9900"/>
                </a:solidFill>
                <a:latin typeface="Source Sans Pro" panose="020B0503030403020204" pitchFamily="34" charset="0"/>
              </a:rPr>
              <a:t> </a:t>
            </a:r>
            <a:endParaRPr sz="1600" b="1" dirty="0">
              <a:solidFill>
                <a:srgbClr val="FF9900"/>
              </a:solidFill>
              <a:latin typeface="Source Sans Pro" panose="020B0503030403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19"/>
        <p:cNvGrpSpPr/>
        <p:nvPr/>
      </p:nvGrpSpPr>
      <p:grpSpPr>
        <a:xfrm>
          <a:off x="0" y="0"/>
          <a:ext cx="0" cy="0"/>
          <a:chOff x="0" y="0"/>
          <a:chExt cx="0" cy="0"/>
        </a:xfrm>
      </p:grpSpPr>
      <p:pic>
        <p:nvPicPr>
          <p:cNvPr id="320" name="Google Shape;320;p40"/>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321" name="Google Shape;321;p40"/>
          <p:cNvGraphicFramePr/>
          <p:nvPr>
            <p:extLst>
              <p:ext uri="{D42A27DB-BD31-4B8C-83A1-F6EECF244321}">
                <p14:modId xmlns:p14="http://schemas.microsoft.com/office/powerpoint/2010/main" val="765149543"/>
              </p:ext>
            </p:extLst>
          </p:nvPr>
        </p:nvGraphicFramePr>
        <p:xfrm>
          <a:off x="613062" y="1135170"/>
          <a:ext cx="8070275" cy="2999170"/>
        </p:xfrm>
        <a:graphic>
          <a:graphicData uri="http://schemas.openxmlformats.org/drawingml/2006/table">
            <a:tbl>
              <a:tblPr>
                <a:noFill/>
                <a:tableStyleId>{A44ED091-EAB6-4C8D-A173-A568E1F2CCEF}</a:tableStyleId>
              </a:tblPr>
              <a:tblGrid>
                <a:gridCol w="750925">
                  <a:extLst>
                    <a:ext uri="{9D8B030D-6E8A-4147-A177-3AD203B41FA5}">
                      <a16:colId xmlns:a16="http://schemas.microsoft.com/office/drawing/2014/main" val="20000"/>
                    </a:ext>
                  </a:extLst>
                </a:gridCol>
                <a:gridCol w="1145450">
                  <a:extLst>
                    <a:ext uri="{9D8B030D-6E8A-4147-A177-3AD203B41FA5}">
                      <a16:colId xmlns:a16="http://schemas.microsoft.com/office/drawing/2014/main" val="20001"/>
                    </a:ext>
                  </a:extLst>
                </a:gridCol>
                <a:gridCol w="1246125">
                  <a:extLst>
                    <a:ext uri="{9D8B030D-6E8A-4147-A177-3AD203B41FA5}">
                      <a16:colId xmlns:a16="http://schemas.microsoft.com/office/drawing/2014/main" val="20002"/>
                    </a:ext>
                  </a:extLst>
                </a:gridCol>
                <a:gridCol w="1068550">
                  <a:extLst>
                    <a:ext uri="{9D8B030D-6E8A-4147-A177-3AD203B41FA5}">
                      <a16:colId xmlns:a16="http://schemas.microsoft.com/office/drawing/2014/main" val="20003"/>
                    </a:ext>
                  </a:extLst>
                </a:gridCol>
                <a:gridCol w="1511450">
                  <a:extLst>
                    <a:ext uri="{9D8B030D-6E8A-4147-A177-3AD203B41FA5}">
                      <a16:colId xmlns:a16="http://schemas.microsoft.com/office/drawing/2014/main" val="20004"/>
                    </a:ext>
                  </a:extLst>
                </a:gridCol>
                <a:gridCol w="1202725">
                  <a:extLst>
                    <a:ext uri="{9D8B030D-6E8A-4147-A177-3AD203B41FA5}">
                      <a16:colId xmlns:a16="http://schemas.microsoft.com/office/drawing/2014/main" val="20005"/>
                    </a:ext>
                  </a:extLst>
                </a:gridCol>
                <a:gridCol w="1145050">
                  <a:extLst>
                    <a:ext uri="{9D8B030D-6E8A-4147-A177-3AD203B41FA5}">
                      <a16:colId xmlns:a16="http://schemas.microsoft.com/office/drawing/2014/main" val="20006"/>
                    </a:ext>
                  </a:extLst>
                </a:gridCol>
              </a:tblGrid>
              <a:tr h="899100">
                <a:tc>
                  <a:txBody>
                    <a:bodyPr/>
                    <a:lstStyle/>
                    <a:p>
                      <a:pPr marL="0" lvl="0" indent="0" algn="ctr" rtl="0">
                        <a:spcBef>
                          <a:spcPts val="0"/>
                        </a:spcBef>
                        <a:spcAft>
                          <a:spcPts val="0"/>
                        </a:spcAft>
                        <a:buNone/>
                      </a:pPr>
                      <a:r>
                        <a:rPr lang="id" sz="1800" b="1" dirty="0">
                          <a:solidFill>
                            <a:srgbClr val="FF9900"/>
                          </a:solidFill>
                          <a:latin typeface="Source Sans Pro" panose="020B0503030403020204" pitchFamily="34" charset="0"/>
                        </a:rPr>
                        <a:t>No</a:t>
                      </a:r>
                      <a:endParaRPr sz="18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800" b="1" dirty="0">
                          <a:solidFill>
                            <a:srgbClr val="FF9900"/>
                          </a:solidFill>
                          <a:latin typeface="Source Sans Pro" panose="020B0503030403020204" pitchFamily="34" charset="0"/>
                        </a:rPr>
                        <a:t>Nama</a:t>
                      </a:r>
                      <a:endParaRPr sz="18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9900"/>
                          </a:solidFill>
                          <a:latin typeface="Source Sans Pro" panose="020B0503030403020204" pitchFamily="34" charset="0"/>
                        </a:rPr>
                        <a:t>Santun</a:t>
                      </a:r>
                      <a:endParaRPr sz="17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9900"/>
                          </a:solidFill>
                          <a:latin typeface="Source Sans Pro" panose="020B0503030403020204" pitchFamily="34" charset="0"/>
                        </a:rPr>
                        <a:t>Jujur</a:t>
                      </a:r>
                      <a:endParaRPr sz="17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9900"/>
                          </a:solidFill>
                          <a:latin typeface="Source Sans Pro" panose="020B0503030403020204" pitchFamily="34" charset="0"/>
                        </a:rPr>
                        <a:t>Toleransi</a:t>
                      </a:r>
                      <a:endParaRPr sz="17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9900"/>
                          </a:solidFill>
                          <a:latin typeface="Source Sans Pro" panose="020B0503030403020204" pitchFamily="34" charset="0"/>
                        </a:rPr>
                        <a:t>percaya diri</a:t>
                      </a:r>
                      <a:endParaRPr sz="1700" b="1" dirty="0">
                        <a:solidFill>
                          <a:srgbClr val="FF9900"/>
                        </a:solidFill>
                      </a:endParaRPr>
                    </a:p>
                  </a:txBody>
                  <a:tcPr marL="91425" marR="91425" marT="91425" marB="91425"/>
                </a:tc>
                <a:tc>
                  <a:txBody>
                    <a:bodyPr/>
                    <a:lstStyle/>
                    <a:p>
                      <a:pPr marL="0" lvl="0" indent="0" algn="ctr" rtl="0">
                        <a:spcBef>
                          <a:spcPts val="0"/>
                        </a:spcBef>
                        <a:spcAft>
                          <a:spcPts val="0"/>
                        </a:spcAft>
                        <a:buNone/>
                      </a:pPr>
                      <a:r>
                        <a:rPr lang="id" sz="1200" b="1" dirty="0">
                          <a:solidFill>
                            <a:srgbClr val="FF9900"/>
                          </a:solidFill>
                          <a:latin typeface="Source Sans Pro" panose="020B0503030403020204" pitchFamily="34" charset="0"/>
                        </a:rPr>
                        <a:t>Ket Nilai</a:t>
                      </a:r>
                      <a:endParaRPr sz="1200" b="1" dirty="0">
                        <a:solidFill>
                          <a:srgbClr val="FF9900"/>
                        </a:solidFill>
                      </a:endParaRPr>
                    </a:p>
                    <a:p>
                      <a:pPr marL="0" lvl="0" indent="0" algn="ctr" rtl="0">
                        <a:spcBef>
                          <a:spcPts val="0"/>
                        </a:spcBef>
                        <a:spcAft>
                          <a:spcPts val="0"/>
                        </a:spcAft>
                        <a:buNone/>
                      </a:pPr>
                      <a:r>
                        <a:rPr lang="id" sz="1200" b="1" dirty="0">
                          <a:solidFill>
                            <a:srgbClr val="FF9900"/>
                          </a:solidFill>
                        </a:rPr>
                        <a:t>B ( Baik)</a:t>
                      </a:r>
                      <a:endParaRPr sz="1200" b="1" dirty="0">
                        <a:solidFill>
                          <a:srgbClr val="FF9900"/>
                        </a:solidFill>
                      </a:endParaRPr>
                    </a:p>
                    <a:p>
                      <a:pPr marL="0" lvl="0" indent="0" algn="ctr" rtl="0">
                        <a:spcBef>
                          <a:spcPts val="0"/>
                        </a:spcBef>
                        <a:spcAft>
                          <a:spcPts val="0"/>
                        </a:spcAft>
                        <a:buNone/>
                      </a:pPr>
                      <a:r>
                        <a:rPr lang="id" sz="1200" b="1" dirty="0">
                          <a:solidFill>
                            <a:srgbClr val="FF9900"/>
                          </a:solidFill>
                        </a:rPr>
                        <a:t>C (Cukup )</a:t>
                      </a:r>
                      <a:endParaRPr sz="1200" b="1" dirty="0">
                        <a:solidFill>
                          <a:srgbClr val="FF9900"/>
                        </a:solidFill>
                      </a:endParaRPr>
                    </a:p>
                    <a:p>
                      <a:pPr marL="0" lvl="0" indent="0" algn="ctr" rtl="0">
                        <a:spcBef>
                          <a:spcPts val="0"/>
                        </a:spcBef>
                        <a:spcAft>
                          <a:spcPts val="0"/>
                        </a:spcAft>
                        <a:buNone/>
                      </a:pPr>
                      <a:r>
                        <a:rPr lang="id" sz="1200" b="1" dirty="0">
                          <a:solidFill>
                            <a:srgbClr val="FF9900"/>
                          </a:solidFill>
                        </a:rPr>
                        <a:t>K (Kurang)</a:t>
                      </a:r>
                      <a:endParaRPr sz="1200" b="1" dirty="0">
                        <a:solidFill>
                          <a:srgbClr val="FF9900"/>
                        </a:solidFill>
                      </a:endParaRPr>
                    </a:p>
                  </a:txBody>
                  <a:tcPr marL="91425" marR="91425" marT="91425" marB="91425"/>
                </a:tc>
                <a:extLst>
                  <a:ext uri="{0D108BD9-81ED-4DB2-BD59-A6C34878D82A}">
                    <a16:rowId xmlns:a16="http://schemas.microsoft.com/office/drawing/2014/main" val="10000"/>
                  </a:ext>
                </a:extLst>
              </a:tr>
              <a:tr h="2084800">
                <a:tc>
                  <a:txBody>
                    <a:bodyPr/>
                    <a:lstStyle/>
                    <a:p>
                      <a:pPr marL="457200" lvl="0" indent="-228600" algn="l" rtl="0">
                        <a:lnSpc>
                          <a:spcPct val="115000"/>
                        </a:lnSpc>
                        <a:spcBef>
                          <a:spcPts val="1200"/>
                        </a:spcBef>
                        <a:spcAft>
                          <a:spcPts val="0"/>
                        </a:spcAft>
                        <a:buNone/>
                      </a:pPr>
                      <a:r>
                        <a:rPr lang="id" sz="1700" b="1" dirty="0">
                          <a:solidFill>
                            <a:srgbClr val="FF9900"/>
                          </a:solidFill>
                          <a:latin typeface="Source Sans Pro" panose="020B0503030403020204" pitchFamily="34" charset="0"/>
                        </a:rPr>
                        <a:t>1</a:t>
                      </a:r>
                      <a:endParaRPr sz="1700" b="1" dirty="0">
                        <a:solidFill>
                          <a:srgbClr val="FF9900"/>
                        </a:solidFill>
                      </a:endParaRPr>
                    </a:p>
                    <a:p>
                      <a:pPr marL="457200" lvl="0" indent="-228600" algn="l" rtl="0">
                        <a:lnSpc>
                          <a:spcPct val="115000"/>
                        </a:lnSpc>
                        <a:spcBef>
                          <a:spcPts val="1200"/>
                        </a:spcBef>
                        <a:spcAft>
                          <a:spcPts val="0"/>
                        </a:spcAft>
                        <a:buNone/>
                      </a:pPr>
                      <a:r>
                        <a:rPr lang="id" sz="1700" b="1" dirty="0">
                          <a:solidFill>
                            <a:srgbClr val="FF9900"/>
                          </a:solidFill>
                        </a:rPr>
                        <a:t>2</a:t>
                      </a:r>
                      <a:endParaRPr sz="1700" b="1" dirty="0">
                        <a:solidFill>
                          <a:srgbClr val="FF9900"/>
                        </a:solidFill>
                      </a:endParaRPr>
                    </a:p>
                    <a:p>
                      <a:pPr marL="457200" lvl="0" indent="-228600" algn="l" rtl="0">
                        <a:lnSpc>
                          <a:spcPct val="115000"/>
                        </a:lnSpc>
                        <a:spcBef>
                          <a:spcPts val="1200"/>
                        </a:spcBef>
                        <a:spcAft>
                          <a:spcPts val="0"/>
                        </a:spcAft>
                        <a:buNone/>
                      </a:pPr>
                      <a:r>
                        <a:rPr lang="id" sz="1700" b="1" dirty="0">
                          <a:solidFill>
                            <a:srgbClr val="FF9900"/>
                          </a:solidFill>
                        </a:rPr>
                        <a:t>3</a:t>
                      </a:r>
                      <a:endParaRPr sz="1700" b="1" dirty="0">
                        <a:solidFill>
                          <a:srgbClr val="FF9900"/>
                        </a:solidFill>
                      </a:endParaRPr>
                    </a:p>
                    <a:p>
                      <a:pPr marL="0" lvl="0" indent="0" algn="l" rtl="0">
                        <a:lnSpc>
                          <a:spcPct val="115000"/>
                        </a:lnSpc>
                        <a:spcBef>
                          <a:spcPts val="1200"/>
                        </a:spcBef>
                        <a:spcAft>
                          <a:spcPts val="1200"/>
                        </a:spcAft>
                        <a:buNone/>
                      </a:pPr>
                      <a:r>
                        <a:rPr lang="id" sz="1700" b="1" dirty="0">
                          <a:solidFill>
                            <a:srgbClr val="FF9900"/>
                          </a:solidFill>
                        </a:rPr>
                        <a:t>dst.</a:t>
                      </a:r>
                      <a:endParaRPr sz="1700" b="1" dirty="0">
                        <a:solidFill>
                          <a:srgbClr val="FF9900"/>
                        </a:solidFill>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extLst>
                  <a:ext uri="{0D108BD9-81ED-4DB2-BD59-A6C34878D82A}">
                    <a16:rowId xmlns:a16="http://schemas.microsoft.com/office/drawing/2014/main" val="10001"/>
                  </a:ext>
                </a:extLst>
              </a:tr>
            </a:tbl>
          </a:graphicData>
        </a:graphic>
      </p:graphicFrame>
      <p:sp>
        <p:nvSpPr>
          <p:cNvPr id="322" name="Google Shape;322;p40"/>
          <p:cNvSpPr txBox="1"/>
          <p:nvPr/>
        </p:nvSpPr>
        <p:spPr>
          <a:xfrm>
            <a:off x="546916" y="292549"/>
            <a:ext cx="4838400" cy="9171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400" b="1" dirty="0">
                <a:solidFill>
                  <a:srgbClr val="FF9900"/>
                </a:solidFill>
                <a:latin typeface="Source Sans Pro" panose="020B0503030403020204" pitchFamily="34" charset="0"/>
              </a:rPr>
              <a:t>Penilaian Sikap </a:t>
            </a:r>
            <a:endParaRPr sz="2400" b="1" dirty="0">
              <a:solidFill>
                <a:srgbClr val="FF9900"/>
              </a:solidFill>
              <a:latin typeface="Source Sans Pro" panose="020B0503030403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6"/>
        <p:cNvGrpSpPr/>
        <p:nvPr/>
      </p:nvGrpSpPr>
      <p:grpSpPr>
        <a:xfrm>
          <a:off x="0" y="0"/>
          <a:ext cx="0" cy="0"/>
          <a:chOff x="0" y="0"/>
          <a:chExt cx="0" cy="0"/>
        </a:xfrm>
      </p:grpSpPr>
      <p:pic>
        <p:nvPicPr>
          <p:cNvPr id="327" name="Google Shape;327;p41"/>
          <p:cNvPicPr preferRelativeResize="0"/>
          <p:nvPr/>
        </p:nvPicPr>
        <p:blipFill>
          <a:blip r:embed="rId3">
            <a:alphaModFix/>
          </a:blip>
          <a:stretch>
            <a:fillRect/>
          </a:stretch>
        </p:blipFill>
        <p:spPr>
          <a:xfrm>
            <a:off x="0" y="-95825"/>
            <a:ext cx="9339825" cy="5313525"/>
          </a:xfrm>
          <a:prstGeom prst="rect">
            <a:avLst/>
          </a:prstGeom>
          <a:noFill/>
          <a:ln>
            <a:noFill/>
          </a:ln>
        </p:spPr>
      </p:pic>
      <p:graphicFrame>
        <p:nvGraphicFramePr>
          <p:cNvPr id="328" name="Google Shape;328;p41"/>
          <p:cNvGraphicFramePr/>
          <p:nvPr>
            <p:extLst>
              <p:ext uri="{D42A27DB-BD31-4B8C-83A1-F6EECF244321}">
                <p14:modId xmlns:p14="http://schemas.microsoft.com/office/powerpoint/2010/main" val="382720574"/>
              </p:ext>
            </p:extLst>
          </p:nvPr>
        </p:nvGraphicFramePr>
        <p:xfrm>
          <a:off x="280494" y="602096"/>
          <a:ext cx="8326957" cy="3646907"/>
        </p:xfrm>
        <a:graphic>
          <a:graphicData uri="http://schemas.openxmlformats.org/drawingml/2006/table">
            <a:tbl>
              <a:tblPr>
                <a:noFill/>
                <a:tableStyleId>{A44ED091-EAB6-4C8D-A173-A568E1F2CCEF}</a:tableStyleId>
              </a:tblPr>
              <a:tblGrid>
                <a:gridCol w="543217">
                  <a:extLst>
                    <a:ext uri="{9D8B030D-6E8A-4147-A177-3AD203B41FA5}">
                      <a16:colId xmlns:a16="http://schemas.microsoft.com/office/drawing/2014/main" val="20000"/>
                    </a:ext>
                  </a:extLst>
                </a:gridCol>
                <a:gridCol w="1214942">
                  <a:extLst>
                    <a:ext uri="{9D8B030D-6E8A-4147-A177-3AD203B41FA5}">
                      <a16:colId xmlns:a16="http://schemas.microsoft.com/office/drawing/2014/main" val="20001"/>
                    </a:ext>
                  </a:extLst>
                </a:gridCol>
                <a:gridCol w="1651563">
                  <a:extLst>
                    <a:ext uri="{9D8B030D-6E8A-4147-A177-3AD203B41FA5}">
                      <a16:colId xmlns:a16="http://schemas.microsoft.com/office/drawing/2014/main" val="20002"/>
                    </a:ext>
                  </a:extLst>
                </a:gridCol>
                <a:gridCol w="1497958">
                  <a:extLst>
                    <a:ext uri="{9D8B030D-6E8A-4147-A177-3AD203B41FA5}">
                      <a16:colId xmlns:a16="http://schemas.microsoft.com/office/drawing/2014/main" val="20003"/>
                    </a:ext>
                  </a:extLst>
                </a:gridCol>
                <a:gridCol w="1141562">
                  <a:extLst>
                    <a:ext uri="{9D8B030D-6E8A-4147-A177-3AD203B41FA5}">
                      <a16:colId xmlns:a16="http://schemas.microsoft.com/office/drawing/2014/main" val="20004"/>
                    </a:ext>
                  </a:extLst>
                </a:gridCol>
                <a:gridCol w="2277715">
                  <a:extLst>
                    <a:ext uri="{9D8B030D-6E8A-4147-A177-3AD203B41FA5}">
                      <a16:colId xmlns:a16="http://schemas.microsoft.com/office/drawing/2014/main" val="20005"/>
                    </a:ext>
                  </a:extLst>
                </a:gridCol>
              </a:tblGrid>
              <a:tr h="540494">
                <a:tc>
                  <a:txBody>
                    <a:bodyPr/>
                    <a:lstStyle/>
                    <a:p>
                      <a:pPr marL="0" lvl="0" indent="0" algn="l" rtl="0">
                        <a:lnSpc>
                          <a:spcPct val="115000"/>
                        </a:lnSpc>
                        <a:spcBef>
                          <a:spcPts val="1200"/>
                        </a:spcBef>
                        <a:spcAft>
                          <a:spcPts val="1200"/>
                        </a:spcAft>
                        <a:buNone/>
                      </a:pPr>
                      <a:r>
                        <a:rPr lang="id" sz="1400" b="1" dirty="0">
                          <a:solidFill>
                            <a:srgbClr val="FF9900"/>
                          </a:solidFill>
                          <a:latin typeface="Source Sans Pro" panose="020B0503030403020204" pitchFamily="34" charset="0"/>
                        </a:rPr>
                        <a:t>NO</a:t>
                      </a:r>
                      <a:endParaRPr sz="1400" b="1" dirty="0">
                        <a:solidFill>
                          <a:srgbClr val="FF9900"/>
                        </a:solidFill>
                      </a:endParaRPr>
                    </a:p>
                  </a:txBody>
                  <a:tcPr marL="91425" marR="91425" marT="91425" marB="91425"/>
                </a:tc>
                <a:tc>
                  <a:txBody>
                    <a:bodyPr/>
                    <a:lstStyle/>
                    <a:p>
                      <a:pPr marL="457200" lvl="0" indent="-228600" algn="ctr" rtl="0">
                        <a:lnSpc>
                          <a:spcPct val="115000"/>
                        </a:lnSpc>
                        <a:spcBef>
                          <a:spcPts val="1200"/>
                        </a:spcBef>
                        <a:spcAft>
                          <a:spcPts val="1200"/>
                        </a:spcAft>
                        <a:buNone/>
                      </a:pPr>
                      <a:r>
                        <a:rPr lang="id" sz="1400" b="1" dirty="0">
                          <a:solidFill>
                            <a:srgbClr val="FF9900"/>
                          </a:solidFill>
                          <a:latin typeface="Source Sans Pro" panose="020B0503030403020204" pitchFamily="34" charset="0"/>
                        </a:rPr>
                        <a:t>Kriteria</a:t>
                      </a:r>
                      <a:endParaRPr sz="1400" b="1" dirty="0">
                        <a:solidFill>
                          <a:srgbClr val="FF9900"/>
                        </a:solidFill>
                      </a:endParaRPr>
                    </a:p>
                  </a:txBody>
                  <a:tcPr marL="91425" marR="91425" marT="91425" marB="91425"/>
                </a:tc>
                <a:tc>
                  <a:txBody>
                    <a:bodyPr/>
                    <a:lstStyle/>
                    <a:p>
                      <a:pPr marL="457200" lvl="0" indent="-228600" algn="ctr" rtl="0">
                        <a:lnSpc>
                          <a:spcPct val="115000"/>
                        </a:lnSpc>
                        <a:spcBef>
                          <a:spcPts val="1200"/>
                        </a:spcBef>
                        <a:spcAft>
                          <a:spcPts val="0"/>
                        </a:spcAft>
                        <a:buNone/>
                      </a:pPr>
                      <a:r>
                        <a:rPr lang="id" sz="1400" b="1" dirty="0">
                          <a:solidFill>
                            <a:srgbClr val="FF9900"/>
                          </a:solidFill>
                          <a:latin typeface="Source Sans Pro" panose="020B0503030403020204" pitchFamily="34" charset="0"/>
                        </a:rPr>
                        <a:t>Baik Sekali</a:t>
                      </a:r>
                      <a:endParaRPr sz="1400" b="1" dirty="0">
                        <a:solidFill>
                          <a:srgbClr val="FF9900"/>
                        </a:solidFill>
                      </a:endParaRPr>
                    </a:p>
                    <a:p>
                      <a:pPr marL="457200" lvl="0" indent="-228600" algn="ctr" rtl="0">
                        <a:lnSpc>
                          <a:spcPct val="115000"/>
                        </a:lnSpc>
                        <a:spcBef>
                          <a:spcPts val="1200"/>
                        </a:spcBef>
                        <a:spcAft>
                          <a:spcPts val="1200"/>
                        </a:spcAft>
                        <a:buNone/>
                      </a:pPr>
                      <a:r>
                        <a:rPr lang="id" sz="1400" b="1" dirty="0">
                          <a:solidFill>
                            <a:srgbClr val="FF9900"/>
                          </a:solidFill>
                        </a:rPr>
                        <a:t>      4</a:t>
                      </a:r>
                      <a:endParaRPr sz="1400" b="1" dirty="0">
                        <a:solidFill>
                          <a:srgbClr val="FF9900"/>
                        </a:solidFill>
                      </a:endParaRPr>
                    </a:p>
                  </a:txBody>
                  <a:tcPr marL="91425" marR="91425" marT="91425" marB="91425"/>
                </a:tc>
                <a:tc>
                  <a:txBody>
                    <a:bodyPr/>
                    <a:lstStyle/>
                    <a:p>
                      <a:pPr marL="457200" lvl="0" indent="-228600" algn="ctr" rtl="0">
                        <a:lnSpc>
                          <a:spcPct val="115000"/>
                        </a:lnSpc>
                        <a:spcBef>
                          <a:spcPts val="1200"/>
                        </a:spcBef>
                        <a:spcAft>
                          <a:spcPts val="0"/>
                        </a:spcAft>
                        <a:buNone/>
                      </a:pPr>
                      <a:r>
                        <a:rPr lang="id" sz="1400" b="1" dirty="0">
                          <a:solidFill>
                            <a:srgbClr val="FF9900"/>
                          </a:solidFill>
                          <a:latin typeface="Source Sans Pro" panose="020B0503030403020204" pitchFamily="34" charset="0"/>
                        </a:rPr>
                        <a:t>Baik</a:t>
                      </a:r>
                      <a:endParaRPr sz="1400" b="1" dirty="0">
                        <a:solidFill>
                          <a:srgbClr val="FF9900"/>
                        </a:solidFill>
                      </a:endParaRPr>
                    </a:p>
                    <a:p>
                      <a:pPr marL="457200" lvl="0" indent="-228600" algn="ctr" rtl="0">
                        <a:lnSpc>
                          <a:spcPct val="115000"/>
                        </a:lnSpc>
                        <a:spcBef>
                          <a:spcPts val="1200"/>
                        </a:spcBef>
                        <a:spcAft>
                          <a:spcPts val="1200"/>
                        </a:spcAft>
                        <a:buNone/>
                      </a:pPr>
                      <a:r>
                        <a:rPr lang="id" sz="1400" b="1" dirty="0">
                          <a:solidFill>
                            <a:srgbClr val="FF9900"/>
                          </a:solidFill>
                        </a:rPr>
                        <a:t>  3</a:t>
                      </a:r>
                      <a:endParaRPr sz="1400" b="1" dirty="0">
                        <a:solidFill>
                          <a:srgbClr val="FF9900"/>
                        </a:solidFill>
                      </a:endParaRPr>
                    </a:p>
                  </a:txBody>
                  <a:tcPr marL="91425" marR="91425" marT="91425" marB="91425"/>
                </a:tc>
                <a:tc>
                  <a:txBody>
                    <a:bodyPr/>
                    <a:lstStyle/>
                    <a:p>
                      <a:pPr marL="0" lvl="0" indent="0" algn="ctr" rtl="0">
                        <a:lnSpc>
                          <a:spcPct val="115000"/>
                        </a:lnSpc>
                        <a:spcBef>
                          <a:spcPts val="1200"/>
                        </a:spcBef>
                        <a:spcAft>
                          <a:spcPts val="0"/>
                        </a:spcAft>
                        <a:buNone/>
                      </a:pPr>
                      <a:r>
                        <a:rPr lang="id" sz="1400" b="1" dirty="0">
                          <a:solidFill>
                            <a:srgbClr val="FF9900"/>
                          </a:solidFill>
                          <a:latin typeface="Source Sans Pro" panose="020B0503030403020204" pitchFamily="34" charset="0"/>
                        </a:rPr>
                        <a:t>Cukup</a:t>
                      </a:r>
                      <a:r>
                        <a:rPr lang="en-US" sz="1400" b="1" dirty="0">
                          <a:solidFill>
                            <a:srgbClr val="FF9900"/>
                          </a:solidFill>
                          <a:latin typeface="Source Sans Pro" panose="020B0503030403020204" pitchFamily="34" charset="0"/>
                        </a:rPr>
                        <a:t> </a:t>
                      </a:r>
                    </a:p>
                    <a:p>
                      <a:pPr marL="0" lvl="0" indent="0" algn="ctr" rtl="0">
                        <a:lnSpc>
                          <a:spcPct val="115000"/>
                        </a:lnSpc>
                        <a:spcBef>
                          <a:spcPts val="1200"/>
                        </a:spcBef>
                        <a:spcAft>
                          <a:spcPts val="0"/>
                        </a:spcAft>
                        <a:buNone/>
                      </a:pPr>
                      <a:r>
                        <a:rPr lang="id" sz="1400" b="1" dirty="0">
                          <a:solidFill>
                            <a:srgbClr val="FF9900"/>
                          </a:solidFill>
                        </a:rPr>
                        <a:t>2</a:t>
                      </a:r>
                      <a:endParaRPr sz="1400" b="1" dirty="0">
                        <a:solidFill>
                          <a:srgbClr val="FF9900"/>
                        </a:solidFill>
                      </a:endParaRPr>
                    </a:p>
                  </a:txBody>
                  <a:tcPr marL="91425" marR="91425" marT="91425" marB="91425"/>
                </a:tc>
                <a:tc>
                  <a:txBody>
                    <a:bodyPr/>
                    <a:lstStyle/>
                    <a:p>
                      <a:pPr marL="457200" lvl="0" indent="-228600" algn="ctr" rtl="0">
                        <a:lnSpc>
                          <a:spcPct val="115000"/>
                        </a:lnSpc>
                        <a:spcBef>
                          <a:spcPts val="1200"/>
                        </a:spcBef>
                        <a:spcAft>
                          <a:spcPts val="0"/>
                        </a:spcAft>
                        <a:buNone/>
                      </a:pPr>
                      <a:r>
                        <a:rPr lang="id" sz="1400" b="1" dirty="0">
                          <a:solidFill>
                            <a:srgbClr val="FF9900"/>
                          </a:solidFill>
                          <a:latin typeface="Source Sans Pro" panose="020B0503030403020204" pitchFamily="34" charset="0"/>
                        </a:rPr>
                        <a:t>Perl</a:t>
                      </a:r>
                      <a:r>
                        <a:rPr lang="en-US" sz="1400" b="1" dirty="0">
                          <a:solidFill>
                            <a:srgbClr val="FF9900"/>
                          </a:solidFill>
                          <a:latin typeface="Source Sans Pro" panose="020B0503030403020204" pitchFamily="34" charset="0"/>
                        </a:rPr>
                        <a:t>u </a:t>
                      </a:r>
                      <a:r>
                        <a:rPr lang="id" sz="1400" b="1" dirty="0">
                          <a:solidFill>
                            <a:srgbClr val="FF9900"/>
                          </a:solidFill>
                          <a:latin typeface="Source Sans Pro" panose="020B0503030403020204" pitchFamily="34" charset="0"/>
                        </a:rPr>
                        <a:t>Bimbinga</a:t>
                      </a:r>
                      <a:r>
                        <a:rPr lang="en-US" sz="1400" b="1" dirty="0">
                          <a:solidFill>
                            <a:srgbClr val="FF9900"/>
                          </a:solidFill>
                          <a:latin typeface="Source Sans Pro" panose="020B0503030403020204" pitchFamily="34" charset="0"/>
                        </a:rPr>
                        <a:t>n </a:t>
                      </a:r>
                    </a:p>
                    <a:p>
                      <a:pPr marL="457200" lvl="0" indent="-228600" algn="ctr" rtl="0">
                        <a:lnSpc>
                          <a:spcPct val="115000"/>
                        </a:lnSpc>
                        <a:spcBef>
                          <a:spcPts val="1200"/>
                        </a:spcBef>
                        <a:spcAft>
                          <a:spcPts val="0"/>
                        </a:spcAft>
                        <a:buNone/>
                      </a:pPr>
                      <a:r>
                        <a:rPr lang="id-ID" sz="1400" b="1" dirty="0">
                          <a:solidFill>
                            <a:srgbClr val="FF9900"/>
                          </a:solidFill>
                        </a:rPr>
                        <a:t>1</a:t>
                      </a:r>
                      <a:endParaRPr lang="en-US" sz="1400" b="1" dirty="0">
                        <a:solidFill>
                          <a:srgbClr val="FF9900"/>
                        </a:solidFill>
                      </a:endParaRPr>
                    </a:p>
                  </a:txBody>
                  <a:tcPr marL="91425" marR="91425" marT="91425" marB="91425"/>
                </a:tc>
                <a:extLst>
                  <a:ext uri="{0D108BD9-81ED-4DB2-BD59-A6C34878D82A}">
                    <a16:rowId xmlns:a16="http://schemas.microsoft.com/office/drawing/2014/main" val="10000"/>
                  </a:ext>
                </a:extLst>
              </a:tr>
              <a:tr h="1184550">
                <a:tc>
                  <a:txBody>
                    <a:bodyPr/>
                    <a:lstStyle/>
                    <a:p>
                      <a:pPr marL="0" lvl="0" indent="0" algn="ctr" rtl="0">
                        <a:lnSpc>
                          <a:spcPct val="115000"/>
                        </a:lnSpc>
                        <a:spcBef>
                          <a:spcPts val="1200"/>
                        </a:spcBef>
                        <a:spcAft>
                          <a:spcPts val="1200"/>
                        </a:spcAft>
                        <a:buNone/>
                      </a:pPr>
                      <a:r>
                        <a:rPr lang="id" sz="1300" b="1" dirty="0">
                          <a:solidFill>
                            <a:schemeClr val="bg1"/>
                          </a:solidFill>
                          <a:latin typeface="Source Sans Pro" panose="020B0503030403020204" pitchFamily="34" charset="0"/>
                        </a:rPr>
                        <a:t>1</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Kemampuan berbicara</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menjelaskan dengan lancar keseluruhan tugasnya</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menjelaskan sebagian tugasnya</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kurang  lancar menjelaskan</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tidak bisa menjelaskan</a:t>
                      </a:r>
                      <a:endParaRPr sz="1300" b="1" dirty="0">
                        <a:solidFill>
                          <a:schemeClr val="bg1"/>
                        </a:solidFill>
                      </a:endParaRPr>
                    </a:p>
                  </a:txBody>
                  <a:tcPr marL="91425" marR="91425" marT="91425" marB="91425"/>
                </a:tc>
                <a:extLst>
                  <a:ext uri="{0D108BD9-81ED-4DB2-BD59-A6C34878D82A}">
                    <a16:rowId xmlns:a16="http://schemas.microsoft.com/office/drawing/2014/main" val="10001"/>
                  </a:ext>
                </a:extLst>
              </a:tr>
              <a:tr h="1166900">
                <a:tc>
                  <a:txBody>
                    <a:bodyPr/>
                    <a:lstStyle/>
                    <a:p>
                      <a:pPr marL="0" lvl="0" indent="0" algn="ctr" rtl="0">
                        <a:lnSpc>
                          <a:spcPct val="115000"/>
                        </a:lnSpc>
                        <a:spcBef>
                          <a:spcPts val="1200"/>
                        </a:spcBef>
                        <a:spcAft>
                          <a:spcPts val="1200"/>
                        </a:spcAft>
                        <a:buNone/>
                      </a:pPr>
                      <a:r>
                        <a:rPr lang="id" sz="1300" b="1" dirty="0">
                          <a:solidFill>
                            <a:schemeClr val="bg1"/>
                          </a:solidFill>
                          <a:latin typeface="Source Sans Pro" panose="020B0503030403020204" pitchFamily="34" charset="0"/>
                        </a:rPr>
                        <a:t>2</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Kemampuan  menulis paragraf</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menulis dengan benar</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menulis namun kurang lengkap</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menulis  namun kurang benar</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tidak mampu menulis</a:t>
                      </a:r>
                      <a:endParaRPr sz="1300" b="1" dirty="0">
                        <a:solidFill>
                          <a:schemeClr val="bg1"/>
                        </a:solidFill>
                      </a:endParaRPr>
                    </a:p>
                  </a:txBody>
                  <a:tcPr marL="91425" marR="91425" marT="91425" marB="91425"/>
                </a:tc>
                <a:extLst>
                  <a:ext uri="{0D108BD9-81ED-4DB2-BD59-A6C34878D82A}">
                    <a16:rowId xmlns:a16="http://schemas.microsoft.com/office/drawing/2014/main" val="10002"/>
                  </a:ext>
                </a:extLst>
              </a:tr>
            </a:tbl>
          </a:graphicData>
        </a:graphic>
      </p:graphicFrame>
      <p:sp>
        <p:nvSpPr>
          <p:cNvPr id="329" name="Google Shape;329;p41"/>
          <p:cNvSpPr txBox="1"/>
          <p:nvPr/>
        </p:nvSpPr>
        <p:spPr>
          <a:xfrm>
            <a:off x="177583" y="-95825"/>
            <a:ext cx="3631157" cy="9171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400" b="1" dirty="0">
                <a:solidFill>
                  <a:srgbClr val="FF9900"/>
                </a:solidFill>
                <a:latin typeface="Source Sans Pro" panose="020B0503030403020204" pitchFamily="34" charset="0"/>
              </a:rPr>
              <a:t>Penilaian Keterampilan </a:t>
            </a:r>
            <a:endParaRPr sz="2400" b="1" dirty="0">
              <a:solidFill>
                <a:srgbClr val="FF9900"/>
              </a:solidFill>
              <a:latin typeface="Source Sans Pro" panose="020B05030304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88"/>
        <p:cNvGrpSpPr/>
        <p:nvPr/>
      </p:nvGrpSpPr>
      <p:grpSpPr>
        <a:xfrm>
          <a:off x="0" y="0"/>
          <a:ext cx="0" cy="0"/>
          <a:chOff x="0" y="0"/>
          <a:chExt cx="0" cy="0"/>
        </a:xfrm>
      </p:grpSpPr>
      <p:sp>
        <p:nvSpPr>
          <p:cNvPr id="89" name="Google Shape;89;p15"/>
          <p:cNvSpPr/>
          <p:nvPr/>
        </p:nvSpPr>
        <p:spPr>
          <a:xfrm>
            <a:off x="-416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Mata Pelajaran:</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Bahasa Indonesia </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Kelas 6</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Sekolah Dasar</a:t>
            </a: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90" name="Google Shape;90;p15"/>
          <p:cNvSpPr/>
          <p:nvPr/>
        </p:nvSpPr>
        <p:spPr>
          <a:xfrm>
            <a:off x="-110900" y="1760725"/>
            <a:ext cx="4683000" cy="14562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Pengaturan Siswa Kelompok serta individu</a:t>
            </a:r>
            <a:endParaRPr b="1"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
        <p:nvSpPr>
          <p:cNvPr id="91" name="Google Shape;91;p15"/>
          <p:cNvSpPr/>
          <p:nvPr/>
        </p:nvSpPr>
        <p:spPr>
          <a:xfrm>
            <a:off x="4572000" y="1774525"/>
            <a:ext cx="4284000" cy="14424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Model Pembelajaran:</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Paduan Tatap Muka dan PJJ</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t>
            </a:r>
            <a:r>
              <a:rPr lang="id" b="1" i="1" dirty="0">
                <a:solidFill>
                  <a:schemeClr val="dk1"/>
                </a:solidFill>
                <a:latin typeface="Source Sans Pro" panose="020B0503030403020204" pitchFamily="34" charset="0"/>
              </a:rPr>
              <a:t>Blended learning)</a:t>
            </a:r>
            <a:endParaRPr b="1" i="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p:txBody>
      </p:sp>
      <p:sp>
        <p:nvSpPr>
          <p:cNvPr id="92" name="Google Shape;92;p15"/>
          <p:cNvSpPr/>
          <p:nvPr/>
        </p:nvSpPr>
        <p:spPr>
          <a:xfrm>
            <a:off x="-1109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Assesment: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Individu dan Kelompok</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Ø Jenis Asessment: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Performa, lisan dan tertulis</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chemeClr val="dk1"/>
              </a:solidFill>
              <a:latin typeface="Source Sans Pro" panose="020B0503030403020204" pitchFamily="34" charset="0"/>
            </a:endParaRPr>
          </a:p>
        </p:txBody>
      </p:sp>
      <p:sp>
        <p:nvSpPr>
          <p:cNvPr id="93" name="Google Shape;93;p15"/>
          <p:cNvSpPr/>
          <p:nvPr/>
        </p:nvSpPr>
        <p:spPr>
          <a:xfrm>
            <a:off x="45720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Jumlah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18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94" name="Google Shape;94;p15"/>
          <p:cNvSpPr/>
          <p:nvPr/>
        </p:nvSpPr>
        <p:spPr>
          <a:xfrm>
            <a:off x="45720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Target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LKS untuk Regular dan CIBI</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(pengayaan)</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D966"/>
        </a:solidFill>
        <a:effectLst/>
      </p:bgPr>
    </p:bg>
    <p:spTree>
      <p:nvGrpSpPr>
        <p:cNvPr id="1" name="Shape 333"/>
        <p:cNvGrpSpPr/>
        <p:nvPr/>
      </p:nvGrpSpPr>
      <p:grpSpPr>
        <a:xfrm>
          <a:off x="0" y="0"/>
          <a:ext cx="0" cy="0"/>
          <a:chOff x="0" y="0"/>
          <a:chExt cx="0" cy="0"/>
        </a:xfrm>
      </p:grpSpPr>
      <p:sp>
        <p:nvSpPr>
          <p:cNvPr id="334" name="Google Shape;334;p42"/>
          <p:cNvSpPr txBox="1"/>
          <p:nvPr/>
        </p:nvSpPr>
        <p:spPr>
          <a:xfrm>
            <a:off x="0" y="750600"/>
            <a:ext cx="5157000" cy="5234480"/>
          </a:xfrm>
          <a:prstGeom prst="rect">
            <a:avLst/>
          </a:prstGeom>
          <a:solidFill>
            <a:schemeClr val="accent3">
              <a:lumMod val="60000"/>
              <a:lumOff val="40000"/>
            </a:schemeClr>
          </a:solidFill>
          <a:ln>
            <a:noFill/>
          </a:ln>
        </p:spPr>
        <p:txBody>
          <a:bodyPr spcFirstLastPara="1" wrap="square" lIns="91425" tIns="91425" rIns="91425" bIns="91425" anchor="t" anchorCtr="0">
            <a:spAutoFit/>
          </a:bodyPr>
          <a:lstStyle/>
          <a:p>
            <a:pPr marL="266700" lvl="0" indent="-266700" algn="l" rtl="0">
              <a:lnSpc>
                <a:spcPct val="115000"/>
              </a:lnSpc>
              <a:spcBef>
                <a:spcPts val="1200"/>
              </a:spcBef>
              <a:spcAft>
                <a:spcPts val="0"/>
              </a:spcAft>
              <a:buNone/>
            </a:pPr>
            <a:r>
              <a:rPr lang="id" sz="1100" dirty="0">
                <a:solidFill>
                  <a:schemeClr val="dk1"/>
                </a:solidFill>
                <a:latin typeface="Source Sans Pro" panose="020B0503030403020204" pitchFamily="34" charset="0"/>
              </a:rPr>
              <a:t>1.</a:t>
            </a:r>
            <a:r>
              <a:rPr lang="id" sz="700" dirty="0">
                <a:solidFill>
                  <a:schemeClr val="dk1"/>
                </a:solidFill>
                <a:latin typeface="Times New Roman"/>
                <a:ea typeface="Times New Roman"/>
                <a:cs typeface="Times New Roman"/>
                <a:sym typeface="Times New Roman"/>
              </a:rPr>
              <a:t> </a:t>
            </a:r>
            <a:r>
              <a:rPr lang="id" sz="10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Apa  saja  yang aku pelajari hari ini?</a:t>
            </a:r>
            <a:endParaRPr sz="1700"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sz="1700" dirty="0">
                <a:solidFill>
                  <a:schemeClr val="dk1"/>
                </a:solidFill>
                <a:latin typeface="Source Sans Pro" panose="020B0503030403020204" pitchFamily="34" charset="0"/>
              </a:rPr>
              <a:t>................................................................</a:t>
            </a:r>
            <a:endParaRPr sz="1700"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sz="1700" dirty="0">
                <a:solidFill>
                  <a:schemeClr val="dk1"/>
                </a:solidFill>
                <a:latin typeface="Source Sans Pro" panose="020B0503030403020204" pitchFamily="34" charset="0"/>
              </a:rPr>
              <a:t>2.</a:t>
            </a:r>
            <a:r>
              <a:rPr lang="id" sz="13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Apa yang akan aku pelajari lebih lanjut?</a:t>
            </a:r>
            <a:endParaRPr sz="1700"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sz="1700" dirty="0">
                <a:solidFill>
                  <a:schemeClr val="dk1"/>
                </a:solidFill>
                <a:latin typeface="Source Sans Pro" panose="020B0503030403020204" pitchFamily="34" charset="0"/>
              </a:rPr>
              <a:t>..................................................................</a:t>
            </a:r>
            <a:endParaRPr sz="1700" dirty="0">
              <a:solidFill>
                <a:schemeClr val="dk1"/>
              </a:solidFill>
              <a:latin typeface="Source Sans Pro" panose="020B0503030403020204" pitchFamily="34" charset="0"/>
            </a:endParaRPr>
          </a:p>
          <a:p>
            <a:pPr marL="177800" lvl="0" indent="-177800" algn="l" rtl="0">
              <a:lnSpc>
                <a:spcPct val="115000"/>
              </a:lnSpc>
              <a:spcBef>
                <a:spcPts val="1200"/>
              </a:spcBef>
              <a:spcAft>
                <a:spcPts val="0"/>
              </a:spcAft>
              <a:buNone/>
            </a:pPr>
            <a:r>
              <a:rPr lang="id" sz="1700" dirty="0">
                <a:solidFill>
                  <a:schemeClr val="dk1"/>
                </a:solidFill>
                <a:latin typeface="Source Sans Pro" panose="020B0503030403020204" pitchFamily="34" charset="0"/>
              </a:rPr>
              <a:t>3.</a:t>
            </a:r>
            <a:r>
              <a:rPr lang="id" sz="13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  Apa saja yang belum aku bisa?</a:t>
            </a:r>
            <a:endParaRPr sz="1700" dirty="0">
              <a:solidFill>
                <a:schemeClr val="dk1"/>
              </a:solidFill>
              <a:latin typeface="Source Sans Pro" panose="020B0503030403020204" pitchFamily="34" charset="0"/>
            </a:endParaRPr>
          </a:p>
          <a:p>
            <a:pPr marL="177800" lvl="0" indent="0" algn="l" rtl="0">
              <a:lnSpc>
                <a:spcPct val="115000"/>
              </a:lnSpc>
              <a:spcBef>
                <a:spcPts val="1200"/>
              </a:spcBef>
              <a:spcAft>
                <a:spcPts val="0"/>
              </a:spcAft>
              <a:buNone/>
            </a:pPr>
            <a:r>
              <a:rPr lang="id" sz="1700" dirty="0">
                <a:solidFill>
                  <a:schemeClr val="dk1"/>
                </a:solidFill>
                <a:latin typeface="Source Sans Pro" panose="020B0503030403020204" pitchFamily="34" charset="0"/>
              </a:rPr>
              <a:t>   .................................................................</a:t>
            </a:r>
            <a:endParaRPr sz="1700"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sz="1700" dirty="0">
                <a:solidFill>
                  <a:schemeClr val="dk1"/>
                </a:solidFill>
                <a:latin typeface="Source Sans Pro" panose="020B0503030403020204" pitchFamily="34" charset="0"/>
              </a:rPr>
              <a:t>4.</a:t>
            </a:r>
            <a:r>
              <a:rPr lang="id" sz="13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Bagaimana perasaanku belajar hari ini?</a:t>
            </a:r>
            <a:endParaRPr sz="1700"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sz="1700" dirty="0">
                <a:solidFill>
                  <a:schemeClr val="dk1"/>
                </a:solidFill>
                <a:latin typeface="Source Sans Pro" panose="020B0503030403020204" pitchFamily="34" charset="0"/>
              </a:rPr>
              <a:t>....................................................................</a:t>
            </a:r>
            <a:endParaRPr sz="1700"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sz="1700" dirty="0">
                <a:solidFill>
                  <a:schemeClr val="dk1"/>
                </a:solidFill>
                <a:latin typeface="Source Sans Pro" panose="020B0503030403020204" pitchFamily="34" charset="0"/>
              </a:rPr>
              <a:t>5.</a:t>
            </a:r>
            <a:r>
              <a:rPr lang="id" sz="13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Hal-hal baik apa yang aku dapat hari ini?</a:t>
            </a:r>
            <a:endParaRPr sz="1700"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sz="1700" dirty="0">
                <a:solidFill>
                  <a:schemeClr val="dk1"/>
                </a:solidFill>
                <a:latin typeface="Source Sans Pro" panose="020B0503030403020204" pitchFamily="34" charset="0"/>
              </a:rPr>
              <a:t>......................................................................</a:t>
            </a:r>
            <a:endParaRPr sz="1700" dirty="0">
              <a:solidFill>
                <a:schemeClr val="dk1"/>
              </a:solidFill>
              <a:latin typeface="Source Sans Pro" panose="020B0503030403020204" pitchFamily="34" charset="0"/>
            </a:endParaRPr>
          </a:p>
          <a:p>
            <a:pPr marL="266700" lvl="0" indent="0" algn="l" rtl="0">
              <a:lnSpc>
                <a:spcPct val="115000"/>
              </a:lnSpc>
              <a:spcBef>
                <a:spcPts val="1200"/>
              </a:spcBef>
              <a:spcAft>
                <a:spcPts val="1200"/>
              </a:spcAft>
              <a:buNone/>
            </a:pPr>
            <a:r>
              <a:rPr lang="id" sz="1100" dirty="0">
                <a:solidFill>
                  <a:schemeClr val="dk1"/>
                </a:solidFill>
                <a:latin typeface="Source Sans Pro" panose="020B0503030403020204" pitchFamily="34" charset="0"/>
              </a:rPr>
              <a:t> </a:t>
            </a:r>
            <a:endParaRPr sz="1100" dirty="0">
              <a:solidFill>
                <a:schemeClr val="dk1"/>
              </a:solidFill>
              <a:latin typeface="Source Sans Pro" panose="020B0503030403020204" pitchFamily="34" charset="0"/>
            </a:endParaRPr>
          </a:p>
        </p:txBody>
      </p:sp>
      <p:sp>
        <p:nvSpPr>
          <p:cNvPr id="335" name="Google Shape;335;p42"/>
          <p:cNvSpPr/>
          <p:nvPr/>
        </p:nvSpPr>
        <p:spPr>
          <a:xfrm>
            <a:off x="317300" y="0"/>
            <a:ext cx="2826900" cy="750600"/>
          </a:xfrm>
          <a:prstGeom prst="round2DiagRect">
            <a:avLst>
              <a:gd name="adj1" fmla="val 16667"/>
              <a:gd name="adj2" fmla="val 0"/>
            </a:avLst>
          </a:prstGeom>
          <a:solidFill>
            <a:schemeClr val="accent1">
              <a:lumMod val="60000"/>
              <a:lumOff val="4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400" dirty="0">
                <a:solidFill>
                  <a:schemeClr val="dk1"/>
                </a:solidFill>
                <a:latin typeface="Source Sans Pro" panose="020B0503030403020204" pitchFamily="34" charset="0"/>
              </a:rPr>
              <a:t>Refleksi Siswa </a:t>
            </a:r>
            <a:endParaRPr sz="2400" dirty="0">
              <a:solidFill>
                <a:schemeClr val="dk1"/>
              </a:solidFill>
              <a:latin typeface="Source Sans Pro" panose="020B0503030403020204" pitchFamily="34" charset="0"/>
            </a:endParaRPr>
          </a:p>
        </p:txBody>
      </p:sp>
      <p:pic>
        <p:nvPicPr>
          <p:cNvPr id="336" name="Google Shape;336;p42"/>
          <p:cNvPicPr preferRelativeResize="0"/>
          <p:nvPr/>
        </p:nvPicPr>
        <p:blipFill>
          <a:blip r:embed="rId3">
            <a:alphaModFix/>
          </a:blip>
          <a:stretch>
            <a:fillRect/>
          </a:stretch>
        </p:blipFill>
        <p:spPr>
          <a:xfrm>
            <a:off x="5156988" y="750600"/>
            <a:ext cx="1771650" cy="897175"/>
          </a:xfrm>
          <a:prstGeom prst="rect">
            <a:avLst/>
          </a:prstGeom>
          <a:noFill/>
          <a:ln>
            <a:noFill/>
          </a:ln>
        </p:spPr>
      </p:pic>
      <p:pic>
        <p:nvPicPr>
          <p:cNvPr id="337" name="Google Shape;337;p42"/>
          <p:cNvPicPr preferRelativeResize="0"/>
          <p:nvPr/>
        </p:nvPicPr>
        <p:blipFill>
          <a:blip r:embed="rId4">
            <a:alphaModFix/>
          </a:blip>
          <a:stretch>
            <a:fillRect/>
          </a:stretch>
        </p:blipFill>
        <p:spPr>
          <a:xfrm>
            <a:off x="5156988" y="2812881"/>
            <a:ext cx="1771650" cy="897182"/>
          </a:xfrm>
          <a:prstGeom prst="rect">
            <a:avLst/>
          </a:prstGeom>
          <a:noFill/>
          <a:ln>
            <a:noFill/>
          </a:ln>
        </p:spPr>
      </p:pic>
      <p:pic>
        <p:nvPicPr>
          <p:cNvPr id="338" name="Google Shape;338;p42"/>
          <p:cNvPicPr preferRelativeResize="0"/>
          <p:nvPr/>
        </p:nvPicPr>
        <p:blipFill>
          <a:blip r:embed="rId5">
            <a:alphaModFix/>
          </a:blip>
          <a:stretch>
            <a:fillRect/>
          </a:stretch>
        </p:blipFill>
        <p:spPr>
          <a:xfrm>
            <a:off x="5157001" y="4101200"/>
            <a:ext cx="1671625" cy="897175"/>
          </a:xfrm>
          <a:prstGeom prst="rect">
            <a:avLst/>
          </a:prstGeom>
          <a:noFill/>
          <a:ln>
            <a:noFill/>
          </a:ln>
        </p:spPr>
      </p:pic>
      <p:sp>
        <p:nvSpPr>
          <p:cNvPr id="339" name="Google Shape;339;p42"/>
          <p:cNvSpPr/>
          <p:nvPr/>
        </p:nvSpPr>
        <p:spPr>
          <a:xfrm>
            <a:off x="7225850" y="123625"/>
            <a:ext cx="1384500" cy="692400"/>
          </a:xfrm>
          <a:prstGeom prst="cloudCallout">
            <a:avLst>
              <a:gd name="adj1" fmla="val -109377"/>
              <a:gd name="adj2" fmla="val 41652"/>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senang</a:t>
            </a:r>
            <a:endParaRPr dirty="0">
              <a:latin typeface="Source Sans Pro" panose="020B0503030403020204" pitchFamily="34" charset="0"/>
            </a:endParaRPr>
          </a:p>
        </p:txBody>
      </p:sp>
      <p:sp>
        <p:nvSpPr>
          <p:cNvPr id="340" name="Google Shape;340;p42"/>
          <p:cNvSpPr/>
          <p:nvPr/>
        </p:nvSpPr>
        <p:spPr>
          <a:xfrm>
            <a:off x="7225850" y="3565650"/>
            <a:ext cx="1384500" cy="692400"/>
          </a:xfrm>
          <a:prstGeom prst="cloudCallout">
            <a:avLst>
              <a:gd name="adj1" fmla="val -99379"/>
              <a:gd name="adj2" fmla="val 80015"/>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kecewa</a:t>
            </a:r>
            <a:endParaRPr dirty="0">
              <a:latin typeface="Source Sans Pro" panose="020B0503030403020204" pitchFamily="34" charset="0"/>
            </a:endParaRPr>
          </a:p>
        </p:txBody>
      </p:sp>
      <p:sp>
        <p:nvSpPr>
          <p:cNvPr id="341" name="Google Shape;341;p42"/>
          <p:cNvSpPr/>
          <p:nvPr/>
        </p:nvSpPr>
        <p:spPr>
          <a:xfrm>
            <a:off x="4940525" y="1812038"/>
            <a:ext cx="1555800" cy="692400"/>
          </a:xfrm>
          <a:prstGeom prst="cloudCallout">
            <a:avLst>
              <a:gd name="adj1" fmla="val 31118"/>
              <a:gd name="adj2" fmla="val 127495"/>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cukup senang</a:t>
            </a:r>
            <a:endParaRPr dirty="0">
              <a:latin typeface="Source Sans Pro" panose="020B0503030403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345"/>
        <p:cNvGrpSpPr/>
        <p:nvPr/>
      </p:nvGrpSpPr>
      <p:grpSpPr>
        <a:xfrm>
          <a:off x="0" y="0"/>
          <a:ext cx="0" cy="0"/>
          <a:chOff x="0" y="0"/>
          <a:chExt cx="0" cy="0"/>
        </a:xfrm>
      </p:grpSpPr>
      <p:sp>
        <p:nvSpPr>
          <p:cNvPr id="346" name="Google Shape;346;p43"/>
          <p:cNvSpPr txBox="1"/>
          <p:nvPr/>
        </p:nvSpPr>
        <p:spPr>
          <a:xfrm>
            <a:off x="556225" y="0"/>
            <a:ext cx="2774100" cy="899447"/>
          </a:xfrm>
          <a:prstGeom prst="rect">
            <a:avLst/>
          </a:prstGeom>
          <a:solidFill>
            <a:srgbClr val="FF0000"/>
          </a:solid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300" b="1" dirty="0">
                <a:solidFill>
                  <a:schemeClr val="dk1"/>
                </a:solidFill>
                <a:latin typeface="Source Sans Pro" panose="020B0503030403020204" pitchFamily="34" charset="0"/>
              </a:rPr>
              <a:t>Refleksi Guru</a:t>
            </a:r>
            <a:endParaRPr sz="2300" b="1" dirty="0">
              <a:solidFill>
                <a:schemeClr val="dk1"/>
              </a:solidFill>
              <a:latin typeface="Source Sans Pro" panose="020B0503030403020204" pitchFamily="34" charset="0"/>
            </a:endParaRPr>
          </a:p>
        </p:txBody>
      </p:sp>
      <p:sp>
        <p:nvSpPr>
          <p:cNvPr id="347" name="Google Shape;347;p43"/>
          <p:cNvSpPr txBox="1"/>
          <p:nvPr/>
        </p:nvSpPr>
        <p:spPr>
          <a:xfrm>
            <a:off x="152400" y="-171850"/>
            <a:ext cx="5487000" cy="4075701"/>
          </a:xfrm>
          <a:prstGeom prst="rect">
            <a:avLst/>
          </a:prstGeom>
          <a:noFill/>
          <a:ln>
            <a:noFill/>
          </a:ln>
        </p:spPr>
        <p:txBody>
          <a:bodyPr spcFirstLastPara="1" wrap="square" lIns="91425" tIns="91425" rIns="91425" bIns="91425" anchor="ctr" anchorCtr="0">
            <a:spAutoFit/>
          </a:bodyPr>
          <a:lstStyle/>
          <a:p>
            <a:pPr marL="0" lvl="0" indent="0" algn="l" rtl="0">
              <a:lnSpc>
                <a:spcPct val="115000"/>
              </a:lnSpc>
              <a:spcBef>
                <a:spcPts val="1200"/>
              </a:spcBef>
              <a:spcAft>
                <a:spcPts val="0"/>
              </a:spcAft>
              <a:buNone/>
            </a:pPr>
            <a:endParaRPr sz="15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500" b="1" dirty="0">
                <a:latin typeface="Source Sans Pro" panose="020B0503030403020204" pitchFamily="34" charset="0"/>
              </a:rPr>
              <a:t>1.  </a:t>
            </a:r>
            <a:r>
              <a:rPr lang="id" sz="1600" b="1" dirty="0">
                <a:latin typeface="Source Sans Pro" panose="020B0503030403020204" pitchFamily="34" charset="0"/>
              </a:rPr>
              <a:t>Apa saja yang menjadi perhatian bapak/ibu guru selama  pembelajaran?</a:t>
            </a:r>
            <a:endParaRPr sz="16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latin typeface="Source Sans Pro" panose="020B0503030403020204" pitchFamily="34" charset="0"/>
              </a:rPr>
              <a:t>2. Apa saja yang menjadi kesulitan siswa dalam pembelajaran?</a:t>
            </a:r>
            <a:endParaRPr sz="16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3.  Adakah siswa yang perlu mendapatkan perhatian     khusus?</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4.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 Adakah hal-hal yang perlu diperbaiki?</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1200"/>
              </a:spcAft>
              <a:buNone/>
            </a:pPr>
            <a:r>
              <a:rPr lang="id" sz="1600" b="1" dirty="0">
                <a:solidFill>
                  <a:schemeClr val="dk1"/>
                </a:solidFill>
                <a:latin typeface="Source Sans Pro" panose="020B0503030403020204" pitchFamily="34" charset="0"/>
              </a:rPr>
              <a:t>5.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Hal-hal apa saja yang menjadi keberhasilan  Bapak / ibu dalam  pembelajaran?</a:t>
            </a:r>
            <a:endParaRPr sz="1200" b="1" dirty="0">
              <a:solidFill>
                <a:schemeClr val="dk1"/>
              </a:solidFill>
              <a:latin typeface="Source Sans Pro" panose="020B0503030403020204" pitchFamily="34" charset="0"/>
            </a:endParaRPr>
          </a:p>
        </p:txBody>
      </p:sp>
      <p:pic>
        <p:nvPicPr>
          <p:cNvPr id="348" name="Google Shape;348;p43"/>
          <p:cNvPicPr preferRelativeResize="0"/>
          <p:nvPr/>
        </p:nvPicPr>
        <p:blipFill>
          <a:blip r:embed="rId3">
            <a:alphaModFix/>
          </a:blip>
          <a:stretch>
            <a:fillRect/>
          </a:stretch>
        </p:blipFill>
        <p:spPr>
          <a:xfrm>
            <a:off x="5779175" y="1163613"/>
            <a:ext cx="3199801" cy="2999813"/>
          </a:xfrm>
          <a:prstGeom prst="rect">
            <a:avLst/>
          </a:prstGeom>
          <a:noFill/>
          <a:ln>
            <a:noFill/>
          </a:ln>
        </p:spPr>
      </p:pic>
      <p:pic>
        <p:nvPicPr>
          <p:cNvPr id="349" name="Google Shape;349;p43"/>
          <p:cNvPicPr preferRelativeResize="0"/>
          <p:nvPr/>
        </p:nvPicPr>
        <p:blipFill>
          <a:blip r:embed="rId4">
            <a:alphaModFix/>
          </a:blip>
          <a:stretch>
            <a:fillRect/>
          </a:stretch>
        </p:blipFill>
        <p:spPr>
          <a:xfrm>
            <a:off x="6655738" y="379775"/>
            <a:ext cx="1115071" cy="19404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44"/>
          <p:cNvPicPr preferRelativeResize="0"/>
          <p:nvPr/>
        </p:nvPicPr>
        <p:blipFill>
          <a:blip r:embed="rId3">
            <a:alphaModFix/>
          </a:blip>
          <a:stretch>
            <a:fillRect/>
          </a:stretch>
        </p:blipFill>
        <p:spPr>
          <a:xfrm>
            <a:off x="0" y="0"/>
            <a:ext cx="9143999" cy="4991097"/>
          </a:xfrm>
          <a:prstGeom prst="rect">
            <a:avLst/>
          </a:prstGeom>
          <a:noFill/>
          <a:ln>
            <a:noFill/>
          </a:ln>
        </p:spPr>
      </p:pic>
      <p:sp>
        <p:nvSpPr>
          <p:cNvPr id="355" name="Google Shape;355;p44"/>
          <p:cNvSpPr txBox="1"/>
          <p:nvPr/>
        </p:nvSpPr>
        <p:spPr>
          <a:xfrm>
            <a:off x="0" y="-17100"/>
            <a:ext cx="9081000" cy="5695200"/>
          </a:xfrm>
          <a:prstGeom prst="rect">
            <a:avLst/>
          </a:prstGeom>
          <a:noFill/>
          <a:ln>
            <a:noFill/>
          </a:ln>
        </p:spPr>
        <p:txBody>
          <a:bodyPr spcFirstLastPara="1" wrap="square" lIns="91425" tIns="91425" rIns="91425" bIns="91425" anchor="t" anchorCtr="0">
            <a:spAutoFit/>
          </a:bodyPr>
          <a:lstStyle/>
          <a:p>
            <a:pPr marL="457200" lvl="0" indent="-355600" algn="l" rtl="0">
              <a:spcBef>
                <a:spcPts val="0"/>
              </a:spcBef>
              <a:spcAft>
                <a:spcPts val="0"/>
              </a:spcAft>
              <a:buSzPts val="2000"/>
              <a:buChar char="❖"/>
            </a:pPr>
            <a:r>
              <a:rPr lang="id" sz="2000" dirty="0">
                <a:latin typeface="Source Sans Pro" panose="020B0503030403020204" pitchFamily="34" charset="0"/>
              </a:rPr>
              <a:t>Untuk membuat siswa semangat belajar jangan lupa guru menyiapkan apresiasi untuk mereka, bentuk apresiasi bisa tepuk tangan yang meriah, acungan jempol, dan masih banyak lagi. </a:t>
            </a:r>
            <a:endParaRPr sz="2000" dirty="0">
              <a:latin typeface="Source Sans Pro" panose="020B0503030403020204" pitchFamily="34" charset="0"/>
            </a:endParaRPr>
          </a:p>
          <a:p>
            <a:pPr marL="457200" lvl="0" indent="-355600" algn="l" rtl="0">
              <a:spcBef>
                <a:spcPts val="0"/>
              </a:spcBef>
              <a:spcAft>
                <a:spcPts val="0"/>
              </a:spcAft>
              <a:buSzPts val="2000"/>
              <a:buChar char="❖"/>
            </a:pPr>
            <a:r>
              <a:rPr lang="id" sz="2000" dirty="0">
                <a:latin typeface="Source Sans Pro" panose="020B0503030403020204" pitchFamily="34" charset="0"/>
              </a:rPr>
              <a:t>Guru juga bisa membuat kalung bintang untuk kelompok yang berpenampilan kerja bagus dan benar, misalnya:</a:t>
            </a:r>
            <a:endParaRPr sz="2000" dirty="0">
              <a:latin typeface="Source Sans Pro" panose="020B0503030403020204" pitchFamily="34" charset="0"/>
            </a:endParaRPr>
          </a:p>
          <a:p>
            <a:pPr marL="0" lvl="0" indent="0" algn="l" rtl="0">
              <a:spcBef>
                <a:spcPts val="0"/>
              </a:spcBef>
              <a:spcAft>
                <a:spcPts val="0"/>
              </a:spcAft>
              <a:buNone/>
            </a:pPr>
            <a:endParaRPr sz="2000"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
        <p:nvSpPr>
          <p:cNvPr id="356" name="Google Shape;356;p44"/>
          <p:cNvSpPr/>
          <p:nvPr/>
        </p:nvSpPr>
        <p:spPr>
          <a:xfrm>
            <a:off x="0" y="1837975"/>
            <a:ext cx="3133200" cy="3084600"/>
          </a:xfrm>
          <a:prstGeom prst="rect">
            <a:avLst/>
          </a:prstGeom>
          <a:solidFill>
            <a:schemeClr val="lt2"/>
          </a:solid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357" name="Google Shape;357;p44"/>
          <p:cNvPicPr preferRelativeResize="0"/>
          <p:nvPr/>
        </p:nvPicPr>
        <p:blipFill>
          <a:blip r:embed="rId4">
            <a:alphaModFix/>
          </a:blip>
          <a:stretch>
            <a:fillRect/>
          </a:stretch>
        </p:blipFill>
        <p:spPr>
          <a:xfrm>
            <a:off x="0" y="1906363"/>
            <a:ext cx="845700" cy="2065725"/>
          </a:xfrm>
          <a:prstGeom prst="rect">
            <a:avLst/>
          </a:prstGeom>
          <a:noFill/>
          <a:ln>
            <a:noFill/>
          </a:ln>
        </p:spPr>
      </p:pic>
      <p:pic>
        <p:nvPicPr>
          <p:cNvPr id="358" name="Google Shape;358;p44"/>
          <p:cNvPicPr preferRelativeResize="0"/>
          <p:nvPr/>
        </p:nvPicPr>
        <p:blipFill>
          <a:blip r:embed="rId4">
            <a:alphaModFix/>
          </a:blip>
          <a:stretch>
            <a:fillRect/>
          </a:stretch>
        </p:blipFill>
        <p:spPr>
          <a:xfrm rot="420107">
            <a:off x="792313" y="1906375"/>
            <a:ext cx="845700" cy="2065725"/>
          </a:xfrm>
          <a:prstGeom prst="rect">
            <a:avLst/>
          </a:prstGeom>
          <a:noFill/>
          <a:ln>
            <a:noFill/>
          </a:ln>
        </p:spPr>
      </p:pic>
      <p:pic>
        <p:nvPicPr>
          <p:cNvPr id="359" name="Google Shape;359;p44"/>
          <p:cNvPicPr preferRelativeResize="0"/>
          <p:nvPr/>
        </p:nvPicPr>
        <p:blipFill>
          <a:blip r:embed="rId4">
            <a:alphaModFix/>
          </a:blip>
          <a:stretch>
            <a:fillRect/>
          </a:stretch>
        </p:blipFill>
        <p:spPr>
          <a:xfrm rot="466962">
            <a:off x="1595513" y="1906375"/>
            <a:ext cx="845700" cy="2065725"/>
          </a:xfrm>
          <a:prstGeom prst="rect">
            <a:avLst/>
          </a:prstGeom>
          <a:noFill/>
          <a:ln>
            <a:noFill/>
          </a:ln>
        </p:spPr>
      </p:pic>
      <p:pic>
        <p:nvPicPr>
          <p:cNvPr id="360" name="Google Shape;360;p44"/>
          <p:cNvPicPr preferRelativeResize="0"/>
          <p:nvPr/>
        </p:nvPicPr>
        <p:blipFill>
          <a:blip r:embed="rId4">
            <a:alphaModFix/>
          </a:blip>
          <a:stretch>
            <a:fillRect/>
          </a:stretch>
        </p:blipFill>
        <p:spPr>
          <a:xfrm rot="781907">
            <a:off x="2477233" y="1901322"/>
            <a:ext cx="797807" cy="2065707"/>
          </a:xfrm>
          <a:prstGeom prst="rect">
            <a:avLst/>
          </a:prstGeom>
          <a:noFill/>
          <a:ln>
            <a:noFill/>
          </a:ln>
        </p:spPr>
      </p:pic>
      <p:pic>
        <p:nvPicPr>
          <p:cNvPr id="361" name="Google Shape;361;p44"/>
          <p:cNvPicPr preferRelativeResize="0"/>
          <p:nvPr/>
        </p:nvPicPr>
        <p:blipFill>
          <a:blip r:embed="rId5">
            <a:alphaModFix/>
          </a:blip>
          <a:stretch>
            <a:fillRect/>
          </a:stretch>
        </p:blipFill>
        <p:spPr>
          <a:xfrm flipH="1">
            <a:off x="-67625" y="2655000"/>
            <a:ext cx="980925" cy="980925"/>
          </a:xfrm>
          <a:prstGeom prst="rect">
            <a:avLst/>
          </a:prstGeom>
          <a:noFill/>
          <a:ln>
            <a:noFill/>
          </a:ln>
        </p:spPr>
      </p:pic>
      <p:pic>
        <p:nvPicPr>
          <p:cNvPr id="362" name="Google Shape;362;p44"/>
          <p:cNvPicPr preferRelativeResize="0"/>
          <p:nvPr/>
        </p:nvPicPr>
        <p:blipFill>
          <a:blip r:embed="rId5">
            <a:alphaModFix/>
          </a:blip>
          <a:stretch>
            <a:fillRect/>
          </a:stretch>
        </p:blipFill>
        <p:spPr>
          <a:xfrm flipH="1">
            <a:off x="728463" y="2571750"/>
            <a:ext cx="980925" cy="980925"/>
          </a:xfrm>
          <a:prstGeom prst="rect">
            <a:avLst/>
          </a:prstGeom>
          <a:noFill/>
          <a:ln>
            <a:noFill/>
          </a:ln>
        </p:spPr>
      </p:pic>
      <p:pic>
        <p:nvPicPr>
          <p:cNvPr id="363" name="Google Shape;363;p44"/>
          <p:cNvPicPr preferRelativeResize="0"/>
          <p:nvPr/>
        </p:nvPicPr>
        <p:blipFill>
          <a:blip r:embed="rId5">
            <a:alphaModFix/>
          </a:blip>
          <a:stretch>
            <a:fillRect/>
          </a:stretch>
        </p:blipFill>
        <p:spPr>
          <a:xfrm flipH="1">
            <a:off x="2254588" y="2655000"/>
            <a:ext cx="980925" cy="980925"/>
          </a:xfrm>
          <a:prstGeom prst="rect">
            <a:avLst/>
          </a:prstGeom>
          <a:noFill/>
          <a:ln>
            <a:noFill/>
          </a:ln>
        </p:spPr>
      </p:pic>
      <p:pic>
        <p:nvPicPr>
          <p:cNvPr id="364" name="Google Shape;364;p44"/>
          <p:cNvPicPr preferRelativeResize="0"/>
          <p:nvPr/>
        </p:nvPicPr>
        <p:blipFill>
          <a:blip r:embed="rId5">
            <a:alphaModFix/>
          </a:blip>
          <a:stretch>
            <a:fillRect/>
          </a:stretch>
        </p:blipFill>
        <p:spPr>
          <a:xfrm flipH="1">
            <a:off x="1527888" y="2571763"/>
            <a:ext cx="980925" cy="980925"/>
          </a:xfrm>
          <a:prstGeom prst="rect">
            <a:avLst/>
          </a:prstGeom>
          <a:noFill/>
          <a:ln>
            <a:noFill/>
          </a:ln>
        </p:spPr>
      </p:pic>
      <p:sp>
        <p:nvSpPr>
          <p:cNvPr id="365" name="Google Shape;365;p44"/>
          <p:cNvSpPr txBox="1"/>
          <p:nvPr/>
        </p:nvSpPr>
        <p:spPr>
          <a:xfrm>
            <a:off x="0" y="3912000"/>
            <a:ext cx="3438300" cy="70785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700" b="1" dirty="0">
                <a:latin typeface="Source Sans Pro" panose="020B0503030403020204" pitchFamily="34" charset="0"/>
              </a:rPr>
              <a:t>Untuk yang paling baik diberikan kalung bintang 4 buah</a:t>
            </a:r>
            <a:endParaRPr sz="1700" b="1" dirty="0">
              <a:latin typeface="Source Sans Pro" panose="020B0503030403020204" pitchFamily="34" charset="0"/>
            </a:endParaRPr>
          </a:p>
        </p:txBody>
      </p:sp>
      <p:sp>
        <p:nvSpPr>
          <p:cNvPr id="366" name="Google Shape;366;p44"/>
          <p:cNvSpPr/>
          <p:nvPr/>
        </p:nvSpPr>
        <p:spPr>
          <a:xfrm>
            <a:off x="3612038" y="1906375"/>
            <a:ext cx="2496300" cy="3084600"/>
          </a:xfrm>
          <a:prstGeom prst="rect">
            <a:avLst/>
          </a:prstGeom>
          <a:solidFill>
            <a:schemeClr val="lt2"/>
          </a:solid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367" name="Google Shape;367;p44"/>
          <p:cNvPicPr preferRelativeResize="0"/>
          <p:nvPr/>
        </p:nvPicPr>
        <p:blipFill>
          <a:blip r:embed="rId4">
            <a:alphaModFix/>
          </a:blip>
          <a:stretch>
            <a:fillRect/>
          </a:stretch>
        </p:blipFill>
        <p:spPr>
          <a:xfrm>
            <a:off x="3699975" y="1894813"/>
            <a:ext cx="845700" cy="2065725"/>
          </a:xfrm>
          <a:prstGeom prst="rect">
            <a:avLst/>
          </a:prstGeom>
          <a:noFill/>
          <a:ln>
            <a:noFill/>
          </a:ln>
        </p:spPr>
      </p:pic>
      <p:sp>
        <p:nvSpPr>
          <p:cNvPr id="368" name="Google Shape;368;p44"/>
          <p:cNvSpPr/>
          <p:nvPr/>
        </p:nvSpPr>
        <p:spPr>
          <a:xfrm>
            <a:off x="6484875" y="1837975"/>
            <a:ext cx="1989600" cy="3084600"/>
          </a:xfrm>
          <a:prstGeom prst="rect">
            <a:avLst/>
          </a:prstGeom>
          <a:solidFill>
            <a:schemeClr val="lt2"/>
          </a:solid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369" name="Google Shape;369;p44"/>
          <p:cNvPicPr preferRelativeResize="0"/>
          <p:nvPr/>
        </p:nvPicPr>
        <p:blipFill>
          <a:blip r:embed="rId4">
            <a:alphaModFix/>
          </a:blip>
          <a:stretch>
            <a:fillRect/>
          </a:stretch>
        </p:blipFill>
        <p:spPr>
          <a:xfrm rot="168293">
            <a:off x="4538738" y="1906375"/>
            <a:ext cx="845700" cy="2065725"/>
          </a:xfrm>
          <a:prstGeom prst="rect">
            <a:avLst/>
          </a:prstGeom>
          <a:noFill/>
          <a:ln>
            <a:noFill/>
          </a:ln>
        </p:spPr>
      </p:pic>
      <p:pic>
        <p:nvPicPr>
          <p:cNvPr id="370" name="Google Shape;370;p44"/>
          <p:cNvPicPr preferRelativeResize="0"/>
          <p:nvPr/>
        </p:nvPicPr>
        <p:blipFill>
          <a:blip r:embed="rId4">
            <a:alphaModFix/>
          </a:blip>
          <a:stretch>
            <a:fillRect/>
          </a:stretch>
        </p:blipFill>
        <p:spPr>
          <a:xfrm rot="633016">
            <a:off x="5294425" y="2029350"/>
            <a:ext cx="845700" cy="2065726"/>
          </a:xfrm>
          <a:prstGeom prst="rect">
            <a:avLst/>
          </a:prstGeom>
          <a:noFill/>
          <a:ln>
            <a:noFill/>
          </a:ln>
        </p:spPr>
      </p:pic>
      <p:pic>
        <p:nvPicPr>
          <p:cNvPr id="371" name="Google Shape;371;p44"/>
          <p:cNvPicPr preferRelativeResize="0"/>
          <p:nvPr/>
        </p:nvPicPr>
        <p:blipFill>
          <a:blip r:embed="rId5">
            <a:alphaModFix/>
          </a:blip>
          <a:stretch>
            <a:fillRect/>
          </a:stretch>
        </p:blipFill>
        <p:spPr>
          <a:xfrm flipH="1">
            <a:off x="3553225" y="2437200"/>
            <a:ext cx="980925" cy="980925"/>
          </a:xfrm>
          <a:prstGeom prst="rect">
            <a:avLst/>
          </a:prstGeom>
          <a:noFill/>
          <a:ln>
            <a:noFill/>
          </a:ln>
        </p:spPr>
      </p:pic>
      <p:pic>
        <p:nvPicPr>
          <p:cNvPr id="372" name="Google Shape;372;p44"/>
          <p:cNvPicPr preferRelativeResize="0"/>
          <p:nvPr/>
        </p:nvPicPr>
        <p:blipFill>
          <a:blip r:embed="rId5">
            <a:alphaModFix/>
          </a:blip>
          <a:stretch>
            <a:fillRect/>
          </a:stretch>
        </p:blipFill>
        <p:spPr>
          <a:xfrm flipH="1">
            <a:off x="4472713" y="2448775"/>
            <a:ext cx="980925" cy="980925"/>
          </a:xfrm>
          <a:prstGeom prst="rect">
            <a:avLst/>
          </a:prstGeom>
          <a:noFill/>
          <a:ln>
            <a:noFill/>
          </a:ln>
        </p:spPr>
      </p:pic>
      <p:pic>
        <p:nvPicPr>
          <p:cNvPr id="373" name="Google Shape;373;p44"/>
          <p:cNvPicPr preferRelativeResize="0"/>
          <p:nvPr/>
        </p:nvPicPr>
        <p:blipFill>
          <a:blip r:embed="rId5">
            <a:alphaModFix/>
          </a:blip>
          <a:stretch>
            <a:fillRect/>
          </a:stretch>
        </p:blipFill>
        <p:spPr>
          <a:xfrm flipH="1">
            <a:off x="5131638" y="2571750"/>
            <a:ext cx="980925" cy="980925"/>
          </a:xfrm>
          <a:prstGeom prst="rect">
            <a:avLst/>
          </a:prstGeom>
          <a:noFill/>
          <a:ln>
            <a:noFill/>
          </a:ln>
        </p:spPr>
      </p:pic>
      <p:sp>
        <p:nvSpPr>
          <p:cNvPr id="374" name="Google Shape;374;p44"/>
          <p:cNvSpPr txBox="1"/>
          <p:nvPr/>
        </p:nvSpPr>
        <p:spPr>
          <a:xfrm>
            <a:off x="3560875" y="3972100"/>
            <a:ext cx="2496300" cy="969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id" sz="1700" b="1" dirty="0">
                <a:solidFill>
                  <a:schemeClr val="dk1"/>
                </a:solidFill>
                <a:latin typeface="Source Sans Pro" panose="020B0503030403020204" pitchFamily="34" charset="0"/>
              </a:rPr>
              <a:t>Untuk yang cukup  diberikan kalung bintang 3 buah</a:t>
            </a:r>
            <a:endParaRPr sz="1700" b="1" dirty="0">
              <a:solidFill>
                <a:schemeClr val="dk1"/>
              </a:solidFill>
              <a:latin typeface="Source Sans Pro" panose="020B0503030403020204" pitchFamily="34" charset="0"/>
            </a:endParaRPr>
          </a:p>
        </p:txBody>
      </p:sp>
      <p:sp>
        <p:nvSpPr>
          <p:cNvPr id="375" name="Google Shape;375;p44"/>
          <p:cNvSpPr txBox="1"/>
          <p:nvPr/>
        </p:nvSpPr>
        <p:spPr>
          <a:xfrm>
            <a:off x="6484875" y="3776600"/>
            <a:ext cx="1989600" cy="1231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id" sz="1700" b="1" dirty="0">
                <a:solidFill>
                  <a:schemeClr val="dk1"/>
                </a:solidFill>
                <a:latin typeface="Source Sans Pro" panose="020B0503030403020204" pitchFamily="34" charset="0"/>
              </a:rPr>
              <a:t>Untuk yang kurang  diberikan kalung bintang 2 buah</a:t>
            </a:r>
            <a:endParaRPr sz="1700" b="1" dirty="0">
              <a:solidFill>
                <a:schemeClr val="dk1"/>
              </a:solidFill>
              <a:latin typeface="Source Sans Pro" panose="020B0503030403020204" pitchFamily="34" charset="0"/>
            </a:endParaRPr>
          </a:p>
        </p:txBody>
      </p:sp>
      <p:pic>
        <p:nvPicPr>
          <p:cNvPr id="376" name="Google Shape;376;p44"/>
          <p:cNvPicPr preferRelativeResize="0"/>
          <p:nvPr/>
        </p:nvPicPr>
        <p:blipFill>
          <a:blip r:embed="rId4">
            <a:alphaModFix/>
          </a:blip>
          <a:stretch>
            <a:fillRect/>
          </a:stretch>
        </p:blipFill>
        <p:spPr>
          <a:xfrm rot="-335125">
            <a:off x="6583399" y="1797637"/>
            <a:ext cx="845700" cy="2065725"/>
          </a:xfrm>
          <a:prstGeom prst="rect">
            <a:avLst/>
          </a:prstGeom>
          <a:noFill/>
          <a:ln>
            <a:noFill/>
          </a:ln>
        </p:spPr>
      </p:pic>
      <p:pic>
        <p:nvPicPr>
          <p:cNvPr id="377" name="Google Shape;377;p44"/>
          <p:cNvPicPr preferRelativeResize="0"/>
          <p:nvPr/>
        </p:nvPicPr>
        <p:blipFill>
          <a:blip r:embed="rId4">
            <a:alphaModFix/>
          </a:blip>
          <a:stretch>
            <a:fillRect/>
          </a:stretch>
        </p:blipFill>
        <p:spPr>
          <a:xfrm rot="962480">
            <a:off x="7686500" y="1797637"/>
            <a:ext cx="845700" cy="2065725"/>
          </a:xfrm>
          <a:prstGeom prst="rect">
            <a:avLst/>
          </a:prstGeom>
          <a:noFill/>
          <a:ln>
            <a:noFill/>
          </a:ln>
        </p:spPr>
      </p:pic>
      <p:pic>
        <p:nvPicPr>
          <p:cNvPr id="378" name="Google Shape;378;p44"/>
          <p:cNvPicPr preferRelativeResize="0"/>
          <p:nvPr/>
        </p:nvPicPr>
        <p:blipFill>
          <a:blip r:embed="rId5">
            <a:alphaModFix/>
          </a:blip>
          <a:stretch>
            <a:fillRect/>
          </a:stretch>
        </p:blipFill>
        <p:spPr>
          <a:xfrm flipH="1">
            <a:off x="6484863" y="2571750"/>
            <a:ext cx="980925" cy="980925"/>
          </a:xfrm>
          <a:prstGeom prst="rect">
            <a:avLst/>
          </a:prstGeom>
          <a:noFill/>
          <a:ln>
            <a:noFill/>
          </a:ln>
        </p:spPr>
      </p:pic>
      <p:pic>
        <p:nvPicPr>
          <p:cNvPr id="379" name="Google Shape;379;p44"/>
          <p:cNvPicPr preferRelativeResize="0"/>
          <p:nvPr/>
        </p:nvPicPr>
        <p:blipFill>
          <a:blip r:embed="rId5">
            <a:alphaModFix/>
          </a:blip>
          <a:stretch>
            <a:fillRect/>
          </a:stretch>
        </p:blipFill>
        <p:spPr>
          <a:xfrm flipH="1">
            <a:off x="7531488" y="2571750"/>
            <a:ext cx="980925" cy="9809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pic>
        <p:nvPicPr>
          <p:cNvPr id="384" name="Google Shape;384;p45"/>
          <p:cNvPicPr preferRelativeResize="0"/>
          <p:nvPr/>
        </p:nvPicPr>
        <p:blipFill>
          <a:blip r:embed="rId3">
            <a:alphaModFix/>
          </a:blip>
          <a:stretch>
            <a:fillRect/>
          </a:stretch>
        </p:blipFill>
        <p:spPr>
          <a:xfrm>
            <a:off x="0" y="-68750"/>
            <a:ext cx="9144000" cy="5004275"/>
          </a:xfrm>
          <a:prstGeom prst="rect">
            <a:avLst/>
          </a:prstGeom>
          <a:noFill/>
          <a:ln>
            <a:noFill/>
          </a:ln>
        </p:spPr>
      </p:pic>
      <p:sp>
        <p:nvSpPr>
          <p:cNvPr id="385" name="Google Shape;385;p45"/>
          <p:cNvSpPr txBox="1"/>
          <p:nvPr/>
        </p:nvSpPr>
        <p:spPr>
          <a:xfrm>
            <a:off x="129125" y="971200"/>
            <a:ext cx="9015000" cy="3093124"/>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3000" b="1" dirty="0">
                <a:solidFill>
                  <a:srgbClr val="FFFF00"/>
                </a:solidFill>
                <a:latin typeface="Source Sans Pro" panose="020B0503030403020204" pitchFamily="34" charset="0"/>
              </a:rPr>
              <a:t>Glosarium</a:t>
            </a:r>
            <a:endParaRPr sz="3000" b="1"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anti klimaks	</a:t>
            </a:r>
            <a:r>
              <a:rPr lang="en-US" sz="2000" b="1" dirty="0">
                <a:solidFill>
                  <a:srgbClr val="FFFF00"/>
                </a:solidFill>
                <a:latin typeface="Source Sans Pro" panose="020B0503030403020204" pitchFamily="34" charset="0"/>
              </a:rPr>
              <a:t>	</a:t>
            </a:r>
            <a:r>
              <a:rPr lang="id" sz="2000" b="1" dirty="0">
                <a:solidFill>
                  <a:srgbClr val="FFFF00"/>
                </a:solidFill>
                <a:latin typeface="Source Sans Pro" panose="020B0503030403020204" pitchFamily="34" charset="0"/>
              </a:rPr>
              <a:t>: </a:t>
            </a:r>
            <a:r>
              <a:rPr lang="id" sz="2000" dirty="0">
                <a:solidFill>
                  <a:srgbClr val="FFFF00"/>
                </a:solidFill>
                <a:latin typeface="Source Sans Pro" panose="020B0503030403020204" pitchFamily="34" charset="0"/>
              </a:rPr>
              <a:t>Keadaan yang berangsur - angsur mereda/membaik </a:t>
            </a:r>
            <a:r>
              <a:rPr lang="en-US" sz="2000" dirty="0">
                <a:solidFill>
                  <a:srgbClr val="FFFF00"/>
                </a:solidFill>
                <a:latin typeface="Source Sans Pro" panose="020B0503030403020204" pitchFamily="34" charset="0"/>
              </a:rPr>
              <a:t>			  </a:t>
            </a:r>
            <a:r>
              <a:rPr lang="id" sz="2000" dirty="0">
                <a:solidFill>
                  <a:srgbClr val="FFFF00"/>
                </a:solidFill>
                <a:latin typeface="Source Sans Pro" panose="020B0503030403020204" pitchFamily="34" charset="0"/>
              </a:rPr>
              <a:t>dala</a:t>
            </a:r>
            <a:r>
              <a:rPr lang="en-US" sz="2000" dirty="0">
                <a:solidFill>
                  <a:srgbClr val="FFFF00"/>
                </a:solidFill>
                <a:latin typeface="Source Sans Pro" panose="020B0503030403020204" pitchFamily="34" charset="0"/>
              </a:rPr>
              <a:t>m </a:t>
            </a:r>
            <a:r>
              <a:rPr lang="id" sz="2000" dirty="0">
                <a:solidFill>
                  <a:srgbClr val="FFFF00"/>
                </a:solidFill>
                <a:latin typeface="Source Sans Pro" panose="020B0503030403020204" pitchFamily="34" charset="0"/>
              </a:rPr>
              <a:t>suatu cerita</a:t>
            </a:r>
            <a:endParaRPr sz="2000" b="1"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klimaks		</a:t>
            </a:r>
            <a:r>
              <a:rPr lang="en-US" sz="2000" b="1" dirty="0">
                <a:solidFill>
                  <a:srgbClr val="FFFF00"/>
                </a:solidFill>
                <a:latin typeface="Source Sans Pro" panose="020B0503030403020204" pitchFamily="34" charset="0"/>
              </a:rPr>
              <a:t>	</a:t>
            </a:r>
            <a:r>
              <a:rPr lang="id" sz="2000" b="1" dirty="0">
                <a:solidFill>
                  <a:srgbClr val="FFFF00"/>
                </a:solidFill>
                <a:latin typeface="Source Sans Pro" panose="020B0503030403020204" pitchFamily="34" charset="0"/>
              </a:rPr>
              <a:t>: </a:t>
            </a:r>
            <a:r>
              <a:rPr lang="id" sz="1900" dirty="0">
                <a:solidFill>
                  <a:srgbClr val="FFFF00"/>
                </a:solidFill>
                <a:latin typeface="Source Sans Pro" panose="020B0503030403020204" pitchFamily="34" charset="0"/>
              </a:rPr>
              <a:t>Keadaan yang menegangkan dalam sebuah cerita</a:t>
            </a:r>
            <a:endParaRPr sz="2000" b="1"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kooperatif jigsaw	: </a:t>
            </a:r>
            <a:r>
              <a:rPr lang="id" sz="1900" dirty="0">
                <a:solidFill>
                  <a:srgbClr val="FFFF00"/>
                </a:solidFill>
                <a:latin typeface="Source Sans Pro" panose="020B0503030403020204" pitchFamily="34" charset="0"/>
              </a:rPr>
              <a:t>Model tim ahli (siswa dibagi menjadi kelompok - kelompok)</a:t>
            </a:r>
            <a:endParaRPr sz="1900"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konflik			: </a:t>
            </a:r>
            <a:r>
              <a:rPr lang="id" sz="2000" dirty="0">
                <a:solidFill>
                  <a:srgbClr val="FFFF00"/>
                </a:solidFill>
                <a:latin typeface="Source Sans Pro" panose="020B0503030403020204" pitchFamily="34" charset="0"/>
              </a:rPr>
              <a:t>Perselisihan/pertengkaran</a:t>
            </a:r>
            <a:endParaRPr sz="2000" b="1"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kronologis		: </a:t>
            </a:r>
            <a:r>
              <a:rPr lang="id" sz="2000" dirty="0">
                <a:solidFill>
                  <a:srgbClr val="FFFF00"/>
                </a:solidFill>
                <a:latin typeface="Source Sans Pro" panose="020B0503030403020204" pitchFamily="34" charset="0"/>
              </a:rPr>
              <a:t>Tentang suatu kejadian tertentu</a:t>
            </a:r>
            <a:endParaRPr sz="2100" dirty="0">
              <a:solidFill>
                <a:srgbClr val="FFFF00"/>
              </a:solidFill>
              <a:latin typeface="Source Sans Pro" panose="020B0503030403020204" pitchFamily="34" charset="0"/>
            </a:endParaRPr>
          </a:p>
          <a:p>
            <a:pPr marL="0" lvl="0" indent="0" algn="l" rtl="0">
              <a:spcBef>
                <a:spcPts val="0"/>
              </a:spcBef>
              <a:spcAft>
                <a:spcPts val="0"/>
              </a:spcAft>
              <a:buNone/>
            </a:pPr>
            <a:r>
              <a:rPr lang="id" sz="2000" b="1" dirty="0">
                <a:solidFill>
                  <a:srgbClr val="FFFF00"/>
                </a:solidFill>
                <a:latin typeface="Source Sans Pro" panose="020B0503030403020204" pitchFamily="34" charset="0"/>
              </a:rPr>
              <a:t>modifikasi		:  </a:t>
            </a:r>
            <a:r>
              <a:rPr lang="id" sz="2000" dirty="0">
                <a:solidFill>
                  <a:srgbClr val="FFFF00"/>
                </a:solidFill>
                <a:latin typeface="Source Sans Pro" panose="020B0503030403020204" pitchFamily="34" charset="0"/>
              </a:rPr>
              <a:t>Merubah menjadi berbeda</a:t>
            </a:r>
            <a:endParaRPr sz="2700" b="1" dirty="0">
              <a:solidFill>
                <a:srgbClr val="FFFF00"/>
              </a:solidFill>
              <a:latin typeface="Source Sans Pro" panose="020B0503030403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p46"/>
          <p:cNvPicPr preferRelativeResize="0"/>
          <p:nvPr/>
        </p:nvPicPr>
        <p:blipFill>
          <a:blip r:embed="rId3">
            <a:alphaModFix/>
          </a:blip>
          <a:stretch>
            <a:fillRect/>
          </a:stretch>
        </p:blipFill>
        <p:spPr>
          <a:xfrm>
            <a:off x="0" y="-248975"/>
            <a:ext cx="9144000" cy="5392475"/>
          </a:xfrm>
          <a:prstGeom prst="rect">
            <a:avLst/>
          </a:prstGeom>
          <a:noFill/>
          <a:ln>
            <a:noFill/>
          </a:ln>
        </p:spPr>
      </p:pic>
      <p:sp>
        <p:nvSpPr>
          <p:cNvPr id="391" name="Google Shape;391;p46"/>
          <p:cNvSpPr txBox="1"/>
          <p:nvPr/>
        </p:nvSpPr>
        <p:spPr>
          <a:xfrm>
            <a:off x="873450" y="1358725"/>
            <a:ext cx="6834900" cy="338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600" b="1" dirty="0">
                <a:solidFill>
                  <a:srgbClr val="FF0000"/>
                </a:solidFill>
                <a:latin typeface="Source Sans Pro" panose="020B0503030403020204" pitchFamily="34" charset="0"/>
              </a:rPr>
              <a:t>Referensi</a:t>
            </a:r>
            <a:endParaRPr sz="2600" b="1" dirty="0">
              <a:solidFill>
                <a:srgbClr val="FF0000"/>
              </a:solidFill>
              <a:latin typeface="Source Sans Pro" panose="020B0503030403020204" pitchFamily="34" charset="0"/>
            </a:endParaRPr>
          </a:p>
          <a:p>
            <a:pPr marL="0" lvl="0" indent="0" algn="l" rtl="0">
              <a:spcBef>
                <a:spcPts val="0"/>
              </a:spcBef>
              <a:spcAft>
                <a:spcPts val="0"/>
              </a:spcAft>
              <a:buNone/>
            </a:pPr>
            <a:r>
              <a:rPr lang="id" sz="1700" b="1" u="sng" dirty="0">
                <a:solidFill>
                  <a:srgbClr val="00FFFF"/>
                </a:solidFill>
                <a:latin typeface="Source Sans Pro" panose="020B0503030403020204" pitchFamily="34" charset="0"/>
                <a:hlinkClick r:id="rId4">
                  <a:extLst>
                    <a:ext uri="{A12FA001-AC4F-418D-AE19-62706E023703}">
                      <ahyp:hlinkClr xmlns:ahyp="http://schemas.microsoft.com/office/drawing/2018/hyperlinkcolor" val="tx"/>
                    </a:ext>
                  </a:extLst>
                </a:hlinkClick>
              </a:rPr>
              <a:t>https://www.youtube.com/watch?v=N2sTDsDOrF0</a:t>
            </a:r>
            <a:endParaRPr sz="1700" b="1" dirty="0">
              <a:solidFill>
                <a:srgbClr val="00FFFF"/>
              </a:solidFill>
              <a:latin typeface="Source Sans Pro" panose="020B0503030403020204" pitchFamily="34" charset="0"/>
            </a:endParaRPr>
          </a:p>
          <a:p>
            <a:pPr marL="0" lvl="0" indent="0" algn="l" rtl="0">
              <a:spcBef>
                <a:spcPts val="0"/>
              </a:spcBef>
              <a:spcAft>
                <a:spcPts val="0"/>
              </a:spcAft>
              <a:buNone/>
            </a:pPr>
            <a:r>
              <a:rPr lang="id" sz="1700" b="1" dirty="0">
                <a:solidFill>
                  <a:srgbClr val="FF0000"/>
                </a:solidFill>
                <a:latin typeface="Source Sans Pro" panose="020B0503030403020204" pitchFamily="34" charset="0"/>
              </a:rPr>
              <a:t>Tentang teks narasi</a:t>
            </a:r>
            <a:endParaRPr sz="1700" b="1" dirty="0">
              <a:solidFill>
                <a:srgbClr val="FF0000"/>
              </a:solidFill>
              <a:latin typeface="Source Sans Pro" panose="020B0503030403020204" pitchFamily="34" charset="0"/>
            </a:endParaRPr>
          </a:p>
          <a:p>
            <a:pPr marL="0" lvl="0" indent="0" algn="l" rtl="0">
              <a:lnSpc>
                <a:spcPct val="115000"/>
              </a:lnSpc>
              <a:spcBef>
                <a:spcPts val="1200"/>
              </a:spcBef>
              <a:spcAft>
                <a:spcPts val="0"/>
              </a:spcAft>
              <a:buNone/>
            </a:pPr>
            <a:r>
              <a:rPr lang="id" sz="1900" u="sng" dirty="0">
                <a:solidFill>
                  <a:srgbClr val="00FFFF"/>
                </a:solidFill>
                <a:latin typeface="Source Sans Pro" panose="020B0503030403020204" pitchFamily="34" charset="0"/>
                <a:hlinkClick r:id="rId5">
                  <a:extLst>
                    <a:ext uri="{A12FA001-AC4F-418D-AE19-62706E023703}">
                      <ahyp:hlinkClr xmlns:ahyp="http://schemas.microsoft.com/office/drawing/2018/hyperlinkcolor" val="tx"/>
                    </a:ext>
                  </a:extLst>
                </a:hlinkClick>
              </a:rPr>
              <a:t>https://www.youtube.com/watch?v=qds20YU404I</a:t>
            </a:r>
            <a:endParaRPr sz="1900" u="sng" dirty="0">
              <a:solidFill>
                <a:srgbClr val="00FFFF"/>
              </a:solidFill>
              <a:latin typeface="Source Sans Pro" panose="020B0503030403020204" pitchFamily="34" charset="0"/>
            </a:endParaRPr>
          </a:p>
          <a:p>
            <a:pPr marL="0" lvl="0" indent="0" algn="l" rtl="0">
              <a:lnSpc>
                <a:spcPct val="115000"/>
              </a:lnSpc>
              <a:spcBef>
                <a:spcPts val="1200"/>
              </a:spcBef>
              <a:spcAft>
                <a:spcPts val="0"/>
              </a:spcAft>
              <a:buNone/>
            </a:pPr>
            <a:r>
              <a:rPr lang="id" sz="1900" u="sng" dirty="0">
                <a:solidFill>
                  <a:srgbClr val="FF0000"/>
                </a:solidFill>
                <a:latin typeface="Source Sans Pro" panose="020B0503030403020204" pitchFamily="34" charset="0"/>
              </a:rPr>
              <a:t>Pengertian teks narasi</a:t>
            </a:r>
            <a:endParaRPr sz="1900" u="sng" dirty="0">
              <a:solidFill>
                <a:srgbClr val="FF0000"/>
              </a:solidFill>
              <a:latin typeface="Source Sans Pro" panose="020B0503030403020204" pitchFamily="34" charset="0"/>
            </a:endParaRPr>
          </a:p>
          <a:p>
            <a:pPr marL="0" lvl="0" indent="0" algn="l" rtl="0">
              <a:spcBef>
                <a:spcPts val="1200"/>
              </a:spcBef>
              <a:spcAft>
                <a:spcPts val="0"/>
              </a:spcAft>
              <a:buNone/>
            </a:pPr>
            <a:r>
              <a:rPr lang="id" sz="1900" u="sng" dirty="0">
                <a:solidFill>
                  <a:srgbClr val="00FFFF"/>
                </a:solidFill>
                <a:latin typeface="Source Sans Pro" panose="020B0503030403020204" pitchFamily="34" charset="0"/>
                <a:hlinkClick r:id="rId6">
                  <a:extLst>
                    <a:ext uri="{A12FA001-AC4F-418D-AE19-62706E023703}">
                      <ahyp:hlinkClr xmlns:ahyp="http://schemas.microsoft.com/office/drawing/2018/hyperlinkcolor" val="tx"/>
                    </a:ext>
                  </a:extLst>
                </a:hlinkClick>
              </a:rPr>
              <a:t>https://www.google.com/search?q=baground+ppt+keren&amp;safe</a:t>
            </a:r>
            <a:endParaRPr sz="1900" dirty="0">
              <a:solidFill>
                <a:srgbClr val="00FFFF"/>
              </a:solidFill>
              <a:latin typeface="Source Sans Pro" panose="020B0503030403020204" pitchFamily="34" charset="0"/>
            </a:endParaRPr>
          </a:p>
          <a:p>
            <a:pPr marL="0" lvl="0" indent="0" algn="l" rtl="0">
              <a:spcBef>
                <a:spcPts val="0"/>
              </a:spcBef>
              <a:spcAft>
                <a:spcPts val="0"/>
              </a:spcAft>
              <a:buNone/>
            </a:pPr>
            <a:endParaRPr sz="1900" dirty="0">
              <a:solidFill>
                <a:srgbClr val="00FFFF"/>
              </a:solidFill>
              <a:latin typeface="Source Sans Pro" panose="020B0503030403020204" pitchFamily="34" charset="0"/>
            </a:endParaRPr>
          </a:p>
          <a:p>
            <a:pPr marL="0" lvl="0" indent="0" algn="l" rtl="0">
              <a:spcBef>
                <a:spcPts val="0"/>
              </a:spcBef>
              <a:spcAft>
                <a:spcPts val="0"/>
              </a:spcAft>
              <a:buNone/>
            </a:pPr>
            <a:r>
              <a:rPr lang="id" sz="1900" dirty="0">
                <a:solidFill>
                  <a:srgbClr val="FF0000"/>
                </a:solidFill>
                <a:latin typeface="Source Sans Pro" panose="020B0503030403020204" pitchFamily="34" charset="0"/>
              </a:rPr>
              <a:t>Informasi tentang gambar layar/</a:t>
            </a:r>
            <a:r>
              <a:rPr lang="id" sz="1900" i="1" dirty="0">
                <a:solidFill>
                  <a:srgbClr val="FF0000"/>
                </a:solidFill>
                <a:latin typeface="Source Sans Pro" panose="020B0503030403020204" pitchFamily="34" charset="0"/>
              </a:rPr>
              <a:t>background</a:t>
            </a:r>
            <a:endParaRPr sz="1700" b="1" dirty="0">
              <a:solidFill>
                <a:srgbClr val="FF0000"/>
              </a:solidFill>
              <a:latin typeface="Source Sans Pro" panose="020B0503030403020204" pitchFamily="34" charset="0"/>
            </a:endParaRPr>
          </a:p>
          <a:p>
            <a:pPr marL="0" lvl="0" indent="0" algn="l" rtl="0">
              <a:spcBef>
                <a:spcPts val="0"/>
              </a:spcBef>
              <a:spcAft>
                <a:spcPts val="0"/>
              </a:spcAft>
              <a:buNone/>
            </a:pPr>
            <a:endParaRPr sz="1700" b="1" dirty="0">
              <a:solidFill>
                <a:srgbClr val="FF0000"/>
              </a:solidFill>
              <a:latin typeface="Source Sans Pro" panose="020B0503030403020204" pitchFamily="34" charset="0"/>
            </a:endParaRPr>
          </a:p>
        </p:txBody>
      </p:sp>
      <p:pic>
        <p:nvPicPr>
          <p:cNvPr id="392" name="Google Shape;392;p46"/>
          <p:cNvPicPr preferRelativeResize="0"/>
          <p:nvPr/>
        </p:nvPicPr>
        <p:blipFill>
          <a:blip r:embed="rId7">
            <a:alphaModFix/>
          </a:blip>
          <a:stretch>
            <a:fillRect/>
          </a:stretch>
        </p:blipFill>
        <p:spPr>
          <a:xfrm>
            <a:off x="2607750" y="-415325"/>
            <a:ext cx="6168125" cy="35851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16"/>
          <p:cNvPicPr preferRelativeResize="0"/>
          <p:nvPr/>
        </p:nvPicPr>
        <p:blipFill>
          <a:blip r:embed="rId3">
            <a:alphaModFix/>
          </a:blip>
          <a:stretch>
            <a:fillRect/>
          </a:stretch>
        </p:blipFill>
        <p:spPr>
          <a:xfrm>
            <a:off x="0" y="30825"/>
            <a:ext cx="8991600" cy="4838700"/>
          </a:xfrm>
          <a:prstGeom prst="rect">
            <a:avLst/>
          </a:prstGeom>
          <a:noFill/>
          <a:ln>
            <a:noFill/>
          </a:ln>
        </p:spPr>
      </p:pic>
      <p:sp>
        <p:nvSpPr>
          <p:cNvPr id="100" name="Google Shape;100;p16"/>
          <p:cNvSpPr txBox="1"/>
          <p:nvPr/>
        </p:nvSpPr>
        <p:spPr>
          <a:xfrm>
            <a:off x="1927150" y="901725"/>
            <a:ext cx="1968900" cy="2339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000" dirty="0">
                <a:solidFill>
                  <a:srgbClr val="FFFF00"/>
                </a:solidFill>
                <a:latin typeface="Source Sans Pro" panose="020B0503030403020204" pitchFamily="34" charset="0"/>
              </a:rPr>
              <a:t>Materi Ajar, Alat dan Bahan</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Materi</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Teks naratif</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Lembar kerja siswa </a:t>
            </a:r>
            <a:endParaRPr sz="2000" dirty="0">
              <a:solidFill>
                <a:srgbClr val="FFFF00"/>
              </a:solidFill>
              <a:latin typeface="Source Sans Pro" panose="020B0503030403020204" pitchFamily="34" charset="0"/>
            </a:endParaRPr>
          </a:p>
          <a:p>
            <a:pPr marL="0" lvl="0" indent="0" algn="l" rtl="0">
              <a:spcBef>
                <a:spcPts val="0"/>
              </a:spcBef>
              <a:spcAft>
                <a:spcPts val="0"/>
              </a:spcAft>
              <a:buNone/>
            </a:pPr>
            <a:endParaRPr sz="2000" dirty="0">
              <a:solidFill>
                <a:srgbClr val="FFFF00"/>
              </a:solidFill>
              <a:latin typeface="Source Sans Pro" panose="020B0503030403020204" pitchFamily="34" charset="0"/>
            </a:endParaRPr>
          </a:p>
        </p:txBody>
      </p:sp>
      <p:sp>
        <p:nvSpPr>
          <p:cNvPr id="101" name="Google Shape;101;p16"/>
          <p:cNvSpPr txBox="1"/>
          <p:nvPr/>
        </p:nvSpPr>
        <p:spPr>
          <a:xfrm>
            <a:off x="4006675" y="901725"/>
            <a:ext cx="34107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800" b="1" dirty="0">
                <a:solidFill>
                  <a:srgbClr val="FFFF00"/>
                </a:solidFill>
                <a:latin typeface="Source Sans Pro" panose="020B0503030403020204" pitchFamily="34" charset="0"/>
              </a:rPr>
              <a:t>Alat dan bahan</a:t>
            </a:r>
            <a:endParaRPr sz="1800" b="1" dirty="0">
              <a:solidFill>
                <a:srgbClr val="FFFF00"/>
              </a:solidFill>
              <a:latin typeface="Source Sans Pro" panose="020B0503030403020204" pitchFamily="34" charset="0"/>
            </a:endParaRPr>
          </a:p>
          <a:p>
            <a:pPr marL="0" lvl="0" indent="0" algn="l" rtl="0">
              <a:spcBef>
                <a:spcPts val="0"/>
              </a:spcBef>
              <a:spcAft>
                <a:spcPts val="0"/>
              </a:spcAft>
              <a:buNone/>
            </a:pPr>
            <a:r>
              <a:rPr lang="id" sz="1800" b="1" dirty="0">
                <a:solidFill>
                  <a:srgbClr val="FFFF00"/>
                </a:solidFill>
                <a:latin typeface="Source Sans Pro" panose="020B0503030403020204" pitchFamily="34" charset="0"/>
              </a:rPr>
              <a:t>Kertas karton, video dari internet, LCD </a:t>
            </a:r>
            <a:endParaRPr sz="1800" b="1" dirty="0">
              <a:solidFill>
                <a:srgbClr val="FFFF00"/>
              </a:solidFill>
              <a:latin typeface="Source Sans Pro" panose="020B0503030403020204" pitchFamily="34" charset="0"/>
            </a:endParaRPr>
          </a:p>
        </p:txBody>
      </p:sp>
      <p:cxnSp>
        <p:nvCxnSpPr>
          <p:cNvPr id="102" name="Google Shape;102;p16"/>
          <p:cNvCxnSpPr/>
          <p:nvPr/>
        </p:nvCxnSpPr>
        <p:spPr>
          <a:xfrm>
            <a:off x="3813250" y="657375"/>
            <a:ext cx="68700" cy="3585600"/>
          </a:xfrm>
          <a:prstGeom prst="straightConnector1">
            <a:avLst/>
          </a:prstGeom>
          <a:noFill/>
          <a:ln w="38100" cap="flat" cmpd="sng">
            <a:solidFill>
              <a:srgbClr val="FF0000"/>
            </a:solidFill>
            <a:prstDash val="solid"/>
            <a:round/>
            <a:headEnd type="none" w="med" len="med"/>
            <a:tailEnd type="none" w="med" len="med"/>
          </a:ln>
        </p:spPr>
      </p:cxnSp>
      <p:cxnSp>
        <p:nvCxnSpPr>
          <p:cNvPr id="103" name="Google Shape;103;p16"/>
          <p:cNvCxnSpPr/>
          <p:nvPr/>
        </p:nvCxnSpPr>
        <p:spPr>
          <a:xfrm>
            <a:off x="3902875" y="1917513"/>
            <a:ext cx="3618300" cy="9000"/>
          </a:xfrm>
          <a:prstGeom prst="straightConnector1">
            <a:avLst/>
          </a:prstGeom>
          <a:noFill/>
          <a:ln w="38100" cap="flat" cmpd="sng">
            <a:solidFill>
              <a:srgbClr val="FF0000"/>
            </a:solidFill>
            <a:prstDash val="solid"/>
            <a:round/>
            <a:headEnd type="none" w="med" len="med"/>
            <a:tailEnd type="none" w="med" len="med"/>
          </a:ln>
        </p:spPr>
      </p:cxnSp>
      <p:sp>
        <p:nvSpPr>
          <p:cNvPr id="104" name="Google Shape;104;p16"/>
          <p:cNvSpPr txBox="1"/>
          <p:nvPr/>
        </p:nvSpPr>
        <p:spPr>
          <a:xfrm>
            <a:off x="3850825" y="1926525"/>
            <a:ext cx="3954600" cy="1523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600" b="1" dirty="0">
                <a:solidFill>
                  <a:srgbClr val="FFFF00"/>
                </a:solidFill>
                <a:latin typeface="Source Sans Pro" panose="020B0503030403020204" pitchFamily="34" charset="0"/>
              </a:rPr>
              <a:t>Perkiraan biaya untuk 6 kelompok</a:t>
            </a:r>
            <a:endParaRPr sz="1600" b="1" dirty="0">
              <a:solidFill>
                <a:srgbClr val="FFFF00"/>
              </a:solidFill>
              <a:latin typeface="Source Sans Pro" panose="020B0503030403020204" pitchFamily="34" charset="0"/>
            </a:endParaRPr>
          </a:p>
          <a:p>
            <a:pPr marL="0" lvl="0" indent="0" algn="l" rtl="0">
              <a:spcBef>
                <a:spcPts val="0"/>
              </a:spcBef>
              <a:spcAft>
                <a:spcPts val="0"/>
              </a:spcAft>
              <a:buNone/>
            </a:pPr>
            <a:r>
              <a:rPr lang="id" sz="1600" b="1" dirty="0">
                <a:solidFill>
                  <a:srgbClr val="FFFF00"/>
                </a:solidFill>
                <a:latin typeface="Source Sans Pro" panose="020B0503030403020204" pitchFamily="34" charset="0"/>
              </a:rPr>
              <a:t>• Print dan copy LKS untuk</a:t>
            </a:r>
            <a:endParaRPr sz="1600" b="1" dirty="0">
              <a:solidFill>
                <a:srgbClr val="FFFF00"/>
              </a:solidFill>
              <a:latin typeface="Source Sans Pro" panose="020B0503030403020204" pitchFamily="34" charset="0"/>
            </a:endParaRPr>
          </a:p>
          <a:p>
            <a:pPr marL="0" lvl="0" indent="0" algn="l" rtl="0">
              <a:spcBef>
                <a:spcPts val="0"/>
              </a:spcBef>
              <a:spcAft>
                <a:spcPts val="0"/>
              </a:spcAft>
              <a:buNone/>
            </a:pPr>
            <a:r>
              <a:rPr lang="id" sz="1600" b="1" dirty="0">
                <a:solidFill>
                  <a:srgbClr val="FFFF00"/>
                </a:solidFill>
                <a:latin typeface="Source Sans Pro" panose="020B0503030403020204" pitchFamily="34" charset="0"/>
              </a:rPr>
              <a:t> kelompok ( 6 x 500) = 3.000,00</a:t>
            </a:r>
            <a:endParaRPr sz="1600" b="1" dirty="0">
              <a:solidFill>
                <a:srgbClr val="FFFF00"/>
              </a:solidFill>
              <a:latin typeface="Source Sans Pro" panose="020B0503030403020204" pitchFamily="34" charset="0"/>
            </a:endParaRPr>
          </a:p>
          <a:p>
            <a:pPr marL="0" lvl="0" indent="0" algn="l" rtl="0">
              <a:spcBef>
                <a:spcPts val="0"/>
              </a:spcBef>
              <a:spcAft>
                <a:spcPts val="0"/>
              </a:spcAft>
              <a:buNone/>
            </a:pPr>
            <a:r>
              <a:rPr lang="id" sz="2300" b="1" dirty="0">
                <a:solidFill>
                  <a:srgbClr val="FFFF00"/>
                </a:solidFill>
                <a:latin typeface="Source Sans Pro" panose="020B0503030403020204" pitchFamily="34" charset="0"/>
              </a:rPr>
              <a:t>. </a:t>
            </a:r>
            <a:r>
              <a:rPr lang="id" sz="1600" b="1" dirty="0">
                <a:solidFill>
                  <a:srgbClr val="FFFF00"/>
                </a:solidFill>
                <a:latin typeface="Source Sans Pro" panose="020B0503030403020204" pitchFamily="34" charset="0"/>
              </a:rPr>
              <a:t>Print dan copy untuk materi 3.000,00</a:t>
            </a:r>
            <a:endParaRPr sz="1600" b="1" dirty="0">
              <a:solidFill>
                <a:srgbClr val="FFFF00"/>
              </a:solidFill>
              <a:latin typeface="Source Sans Pro" panose="020B0503030403020204" pitchFamily="34" charset="0"/>
            </a:endParaRPr>
          </a:p>
          <a:p>
            <a:pPr marL="0" lvl="0" indent="0" algn="l" rtl="0">
              <a:spcBef>
                <a:spcPts val="0"/>
              </a:spcBef>
              <a:spcAft>
                <a:spcPts val="0"/>
              </a:spcAft>
              <a:buNone/>
            </a:pPr>
            <a:endParaRPr sz="1600" b="1" dirty="0">
              <a:solidFill>
                <a:srgbClr val="FFFF00"/>
              </a:solidFill>
              <a:latin typeface="Source Sans Pro" panose="020B0503030403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08"/>
        <p:cNvGrpSpPr/>
        <p:nvPr/>
      </p:nvGrpSpPr>
      <p:grpSpPr>
        <a:xfrm>
          <a:off x="0" y="0"/>
          <a:ext cx="0" cy="0"/>
          <a:chOff x="0" y="0"/>
          <a:chExt cx="0" cy="0"/>
        </a:xfrm>
      </p:grpSpPr>
      <p:sp>
        <p:nvSpPr>
          <p:cNvPr id="109" name="Google Shape;109;p17"/>
          <p:cNvSpPr txBox="1"/>
          <p:nvPr/>
        </p:nvSpPr>
        <p:spPr>
          <a:xfrm>
            <a:off x="2726700" y="0"/>
            <a:ext cx="6417300" cy="5283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000" b="1" dirty="0">
                <a:solidFill>
                  <a:schemeClr val="dk1"/>
                </a:solidFill>
                <a:latin typeface="Source Sans Pro" panose="020B0503030403020204" pitchFamily="34" charset="0"/>
              </a:rPr>
              <a:t>Kegiatan Pendahuluan</a:t>
            </a:r>
            <a:endParaRPr sz="2000" b="1" dirty="0">
              <a:solidFill>
                <a:schemeClr val="dk1"/>
              </a:solidFill>
              <a:latin typeface="Source Sans Pro" panose="020B0503030403020204" pitchFamily="34" charset="0"/>
            </a:endParaRPr>
          </a:p>
          <a:p>
            <a:pPr marL="0" lvl="0" indent="0" algn="l" rtl="0">
              <a:spcBef>
                <a:spcPts val="0"/>
              </a:spcBef>
              <a:spcAft>
                <a:spcPts val="0"/>
              </a:spcAft>
              <a:buNone/>
            </a:pPr>
            <a:endParaRPr sz="10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Kegiatan diawali dengan mengucap salam kepada siswa.</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meminta salah satu siswa untuk memimpin doa. </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mengecek kehadiran siswa, kemudian memberikan motivasi kepada siswa untuk tetap menjaga kesehatan.</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mengajak siswa untuk berdiri, guru melakukan sedikit permainan yang harus dilakukan oleh siswa.</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memberikan aba-aba agar siswa konsentrasi. “Coba anak-anak perhatikan Ibu guru, ya!”. “Pegang hidungmu!”. Sambil memerintahkan demikian guru dengan cepat memegang telinga, apa yang terjadi?, hal tersebut kita lakukan sedikitnya 3-5 kali untuk menemukan konsentrasi siswa.</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Intinya kita ajak siswa untuk selalu siap dan konsentrasi agar dalam mengawali pembelajaran siswa benar-benar dalam kondisi siap menerima pelajaran.</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mengingatkan siswa tentang pelajaran sebelumnya dan mengaitkan dengan pelajaran yang akan berlangsung. </a:t>
            </a:r>
            <a:endParaRPr sz="1500" b="1" dirty="0">
              <a:solidFill>
                <a:schemeClr val="dk1"/>
              </a:solidFill>
              <a:latin typeface="Source Sans Pro" panose="020B0503030403020204" pitchFamily="34" charset="0"/>
            </a:endParaRPr>
          </a:p>
          <a:p>
            <a:pPr marL="457200" lvl="0" indent="-323850" algn="just" rtl="0">
              <a:spcBef>
                <a:spcPts val="0"/>
              </a:spcBef>
              <a:spcAft>
                <a:spcPts val="0"/>
              </a:spcAft>
              <a:buClr>
                <a:schemeClr val="dk1"/>
              </a:buClr>
              <a:buSzPts val="1500"/>
              <a:buChar char="-"/>
            </a:pPr>
            <a:r>
              <a:rPr lang="id" sz="1500" b="1" dirty="0">
                <a:solidFill>
                  <a:schemeClr val="dk1"/>
                </a:solidFill>
                <a:latin typeface="Source Sans Pro" panose="020B0503030403020204" pitchFamily="34" charset="0"/>
              </a:rPr>
              <a:t>Guru menjelaskan kegiatan yang akan dilakukan dan tujuan kegiatan pembelajaran.</a:t>
            </a:r>
            <a:endParaRPr sz="1500" b="1" dirty="0">
              <a:solidFill>
                <a:schemeClr val="dk1"/>
              </a:solidFill>
              <a:latin typeface="Source Sans Pro" panose="020B0503030403020204" pitchFamily="34" charset="0"/>
            </a:endParaRPr>
          </a:p>
          <a:p>
            <a:pPr marL="457200" lvl="0" indent="-317500" algn="just" rtl="0">
              <a:spcBef>
                <a:spcPts val="0"/>
              </a:spcBef>
              <a:spcAft>
                <a:spcPts val="0"/>
              </a:spcAft>
              <a:buClr>
                <a:schemeClr val="dk1"/>
              </a:buClr>
              <a:buSzPts val="1400"/>
              <a:buChar char="-"/>
            </a:pPr>
            <a:r>
              <a:rPr lang="id" sz="1500" b="1" dirty="0">
                <a:solidFill>
                  <a:schemeClr val="dk1"/>
                </a:solidFill>
                <a:latin typeface="Source Sans Pro" panose="020B0503030403020204" pitchFamily="34" charset="0"/>
              </a:rPr>
              <a:t>Guru menjelaskan suasana kelas yang telah diubah menjadi </a:t>
            </a:r>
            <a:r>
              <a:rPr lang="id" b="1" dirty="0">
                <a:solidFill>
                  <a:schemeClr val="dk1"/>
                </a:solidFill>
                <a:latin typeface="Source Sans Pro" panose="020B0503030403020204" pitchFamily="34" charset="0"/>
              </a:rPr>
              <a:t>pasar materi.</a:t>
            </a:r>
            <a:endParaRPr b="1" dirty="0">
              <a:solidFill>
                <a:schemeClr val="dk1"/>
              </a:solidFill>
              <a:latin typeface="Source Sans Pro" panose="020B0503030403020204" pitchFamily="34" charset="0"/>
            </a:endParaRPr>
          </a:p>
          <a:p>
            <a:pPr marL="457200" lvl="0" indent="0" algn="l" rtl="0">
              <a:spcBef>
                <a:spcPts val="0"/>
              </a:spcBef>
              <a:spcAft>
                <a:spcPts val="0"/>
              </a:spcAft>
              <a:buNone/>
            </a:pPr>
            <a:endParaRPr sz="100" b="1" dirty="0">
              <a:latin typeface="Source Sans Pro" panose="020B0503030403020204" pitchFamily="34" charset="0"/>
            </a:endParaRPr>
          </a:p>
        </p:txBody>
      </p:sp>
      <p:pic>
        <p:nvPicPr>
          <p:cNvPr id="110" name="Google Shape;110;p17"/>
          <p:cNvPicPr preferRelativeResize="0"/>
          <p:nvPr/>
        </p:nvPicPr>
        <p:blipFill>
          <a:blip r:embed="rId3">
            <a:alphaModFix/>
          </a:blip>
          <a:stretch>
            <a:fillRect/>
          </a:stretch>
        </p:blipFill>
        <p:spPr>
          <a:xfrm>
            <a:off x="0" y="902950"/>
            <a:ext cx="2854050" cy="3206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4"/>
        <p:cNvGrpSpPr/>
        <p:nvPr/>
      </p:nvGrpSpPr>
      <p:grpSpPr>
        <a:xfrm>
          <a:off x="0" y="0"/>
          <a:ext cx="0" cy="0"/>
          <a:chOff x="0" y="0"/>
          <a:chExt cx="0" cy="0"/>
        </a:xfrm>
      </p:grpSpPr>
      <p:pic>
        <p:nvPicPr>
          <p:cNvPr id="115" name="Google Shape;115;p18"/>
          <p:cNvPicPr preferRelativeResize="0"/>
          <p:nvPr/>
        </p:nvPicPr>
        <p:blipFill>
          <a:blip r:embed="rId3">
            <a:alphaModFix/>
          </a:blip>
          <a:stretch>
            <a:fillRect/>
          </a:stretch>
        </p:blipFill>
        <p:spPr>
          <a:xfrm>
            <a:off x="81125" y="0"/>
            <a:ext cx="9144000" cy="5143500"/>
          </a:xfrm>
          <a:prstGeom prst="rect">
            <a:avLst/>
          </a:prstGeom>
          <a:noFill/>
          <a:ln>
            <a:noFill/>
          </a:ln>
        </p:spPr>
      </p:pic>
      <p:sp>
        <p:nvSpPr>
          <p:cNvPr id="116" name="Google Shape;116;p18"/>
          <p:cNvSpPr/>
          <p:nvPr/>
        </p:nvSpPr>
        <p:spPr>
          <a:xfrm rot="-1278311">
            <a:off x="-70707" y="2207304"/>
            <a:ext cx="1074214" cy="881288"/>
          </a:xfrm>
          <a:prstGeom prst="parallelogram">
            <a:avLst>
              <a:gd name="adj" fmla="val 25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300" dirty="0">
                <a:latin typeface="Source Sans Pro" panose="020B0503030403020204" pitchFamily="34" charset="0"/>
              </a:rPr>
              <a:t>1</a:t>
            </a:r>
            <a:endParaRPr sz="2300" dirty="0">
              <a:latin typeface="Source Sans Pro" panose="020B0503030403020204" pitchFamily="34" charset="0"/>
            </a:endParaRPr>
          </a:p>
        </p:txBody>
      </p:sp>
      <p:sp>
        <p:nvSpPr>
          <p:cNvPr id="117" name="Google Shape;117;p18"/>
          <p:cNvSpPr/>
          <p:nvPr/>
        </p:nvSpPr>
        <p:spPr>
          <a:xfrm rot="-1278311">
            <a:off x="1121468" y="1886754"/>
            <a:ext cx="1074214" cy="881288"/>
          </a:xfrm>
          <a:prstGeom prst="parallelogram">
            <a:avLst>
              <a:gd name="adj" fmla="val 25000"/>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900" dirty="0">
                <a:latin typeface="Source Sans Pro" panose="020B0503030403020204" pitchFamily="34" charset="0"/>
              </a:rPr>
              <a:t>2</a:t>
            </a:r>
            <a:endParaRPr sz="1900" dirty="0">
              <a:latin typeface="Source Sans Pro" panose="020B0503030403020204" pitchFamily="34" charset="0"/>
            </a:endParaRPr>
          </a:p>
        </p:txBody>
      </p:sp>
      <p:sp>
        <p:nvSpPr>
          <p:cNvPr id="118" name="Google Shape;118;p18"/>
          <p:cNvSpPr/>
          <p:nvPr/>
        </p:nvSpPr>
        <p:spPr>
          <a:xfrm>
            <a:off x="2894250" y="1873488"/>
            <a:ext cx="641400" cy="907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800" dirty="0">
                <a:latin typeface="Source Sans Pro" panose="020B0503030403020204" pitchFamily="34" charset="0"/>
              </a:rPr>
              <a:t>3</a:t>
            </a:r>
            <a:endParaRPr sz="1800" dirty="0">
              <a:latin typeface="Source Sans Pro" panose="020B0503030403020204" pitchFamily="34" charset="0"/>
            </a:endParaRPr>
          </a:p>
        </p:txBody>
      </p:sp>
      <p:sp>
        <p:nvSpPr>
          <p:cNvPr id="119" name="Google Shape;119;p18"/>
          <p:cNvSpPr/>
          <p:nvPr/>
        </p:nvSpPr>
        <p:spPr>
          <a:xfrm>
            <a:off x="5791425" y="1873500"/>
            <a:ext cx="641400" cy="9078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800" dirty="0">
                <a:latin typeface="Source Sans Pro" panose="020B0503030403020204" pitchFamily="34" charset="0"/>
              </a:rPr>
              <a:t>6</a:t>
            </a:r>
            <a:r>
              <a:rPr lang="id" dirty="0">
                <a:latin typeface="Source Sans Pro" panose="020B0503030403020204" pitchFamily="34" charset="0"/>
              </a:rPr>
              <a:t>   </a:t>
            </a:r>
            <a:endParaRPr dirty="0">
              <a:latin typeface="Source Sans Pro" panose="020B0503030403020204" pitchFamily="34" charset="0"/>
            </a:endParaRPr>
          </a:p>
        </p:txBody>
      </p:sp>
      <p:sp>
        <p:nvSpPr>
          <p:cNvPr id="120" name="Google Shape;120;p18"/>
          <p:cNvSpPr/>
          <p:nvPr/>
        </p:nvSpPr>
        <p:spPr>
          <a:xfrm rot="1562446">
            <a:off x="7834061" y="2012524"/>
            <a:ext cx="997015" cy="1118435"/>
          </a:xfrm>
          <a:prstGeom prst="parallelogram">
            <a:avLst>
              <a:gd name="adj" fmla="val 23177"/>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800" dirty="0">
                <a:latin typeface="Source Sans Pro" panose="020B0503030403020204" pitchFamily="34" charset="0"/>
              </a:rPr>
              <a:t>7</a:t>
            </a:r>
            <a:endParaRPr sz="1800" dirty="0">
              <a:latin typeface="Source Sans Pro" panose="020B0503030403020204" pitchFamily="34" charset="0"/>
            </a:endParaRPr>
          </a:p>
        </p:txBody>
      </p:sp>
      <p:sp>
        <p:nvSpPr>
          <p:cNvPr id="121" name="Google Shape;121;p18"/>
          <p:cNvSpPr/>
          <p:nvPr/>
        </p:nvSpPr>
        <p:spPr>
          <a:xfrm>
            <a:off x="3727375" y="1873500"/>
            <a:ext cx="719700" cy="907800"/>
          </a:xfrm>
          <a:prstGeom prst="rect">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800" dirty="0">
                <a:latin typeface="Source Sans Pro" panose="020B0503030403020204" pitchFamily="34" charset="0"/>
              </a:rPr>
              <a:t>4</a:t>
            </a:r>
            <a:endParaRPr sz="1800" dirty="0">
              <a:latin typeface="Source Sans Pro" panose="020B0503030403020204" pitchFamily="34" charset="0"/>
            </a:endParaRPr>
          </a:p>
        </p:txBody>
      </p:sp>
      <p:sp>
        <p:nvSpPr>
          <p:cNvPr id="122" name="Google Shape;122;p18"/>
          <p:cNvSpPr/>
          <p:nvPr/>
        </p:nvSpPr>
        <p:spPr>
          <a:xfrm>
            <a:off x="4827563" y="1873500"/>
            <a:ext cx="641400" cy="907800"/>
          </a:xfrm>
          <a:prstGeom prst="rect">
            <a:avLst/>
          </a:prstGeom>
          <a:solidFill>
            <a:srgbClr val="FF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1700" dirty="0">
                <a:latin typeface="Source Sans Pro" panose="020B0503030403020204" pitchFamily="34" charset="0"/>
              </a:rPr>
              <a:t> 5</a:t>
            </a:r>
            <a:endParaRPr sz="1700" dirty="0">
              <a:latin typeface="Source Sans Pro" panose="020B0503030403020204" pitchFamily="34" charset="0"/>
            </a:endParaRPr>
          </a:p>
        </p:txBody>
      </p:sp>
      <p:pic>
        <p:nvPicPr>
          <p:cNvPr id="123" name="Google Shape;123;p18"/>
          <p:cNvPicPr preferRelativeResize="0"/>
          <p:nvPr/>
        </p:nvPicPr>
        <p:blipFill>
          <a:blip r:embed="rId4">
            <a:alphaModFix/>
          </a:blip>
          <a:stretch>
            <a:fillRect/>
          </a:stretch>
        </p:blipFill>
        <p:spPr>
          <a:xfrm rot="-1827419" flipH="1">
            <a:off x="143207" y="1980889"/>
            <a:ext cx="529640" cy="389126"/>
          </a:xfrm>
          <a:prstGeom prst="rect">
            <a:avLst/>
          </a:prstGeom>
          <a:noFill/>
          <a:ln>
            <a:noFill/>
          </a:ln>
        </p:spPr>
      </p:pic>
      <p:pic>
        <p:nvPicPr>
          <p:cNvPr id="124" name="Google Shape;124;p18"/>
          <p:cNvPicPr preferRelativeResize="0"/>
          <p:nvPr/>
        </p:nvPicPr>
        <p:blipFill>
          <a:blip r:embed="rId4">
            <a:alphaModFix/>
          </a:blip>
          <a:stretch>
            <a:fillRect/>
          </a:stretch>
        </p:blipFill>
        <p:spPr>
          <a:xfrm rot="-1827419" flipH="1">
            <a:off x="1350407" y="1721701"/>
            <a:ext cx="529640" cy="389126"/>
          </a:xfrm>
          <a:prstGeom prst="rect">
            <a:avLst/>
          </a:prstGeom>
          <a:noFill/>
          <a:ln>
            <a:noFill/>
          </a:ln>
        </p:spPr>
      </p:pic>
      <p:pic>
        <p:nvPicPr>
          <p:cNvPr id="125" name="Google Shape;125;p18"/>
          <p:cNvPicPr preferRelativeResize="0"/>
          <p:nvPr/>
        </p:nvPicPr>
        <p:blipFill>
          <a:blip r:embed="rId5">
            <a:alphaModFix/>
          </a:blip>
          <a:stretch>
            <a:fillRect/>
          </a:stretch>
        </p:blipFill>
        <p:spPr>
          <a:xfrm flipH="1">
            <a:off x="3825701" y="1598938"/>
            <a:ext cx="523037" cy="523037"/>
          </a:xfrm>
          <a:prstGeom prst="rect">
            <a:avLst/>
          </a:prstGeom>
          <a:noFill/>
          <a:ln>
            <a:noFill/>
          </a:ln>
        </p:spPr>
      </p:pic>
      <p:pic>
        <p:nvPicPr>
          <p:cNvPr id="126" name="Google Shape;126;p18"/>
          <p:cNvPicPr preferRelativeResize="0"/>
          <p:nvPr/>
        </p:nvPicPr>
        <p:blipFill>
          <a:blip r:embed="rId5">
            <a:alphaModFix/>
          </a:blip>
          <a:stretch>
            <a:fillRect/>
          </a:stretch>
        </p:blipFill>
        <p:spPr>
          <a:xfrm rot="-1139106" flipH="1">
            <a:off x="5849476" y="1721696"/>
            <a:ext cx="523049" cy="389125"/>
          </a:xfrm>
          <a:prstGeom prst="rect">
            <a:avLst/>
          </a:prstGeom>
          <a:noFill/>
          <a:ln>
            <a:noFill/>
          </a:ln>
        </p:spPr>
      </p:pic>
      <p:pic>
        <p:nvPicPr>
          <p:cNvPr id="127" name="Google Shape;127;p18"/>
          <p:cNvPicPr preferRelativeResize="0"/>
          <p:nvPr/>
        </p:nvPicPr>
        <p:blipFill>
          <a:blip r:embed="rId4">
            <a:alphaModFix/>
          </a:blip>
          <a:stretch>
            <a:fillRect/>
          </a:stretch>
        </p:blipFill>
        <p:spPr>
          <a:xfrm rot="8" flipH="1">
            <a:off x="4883444" y="1665876"/>
            <a:ext cx="529640" cy="389125"/>
          </a:xfrm>
          <a:prstGeom prst="rect">
            <a:avLst/>
          </a:prstGeom>
          <a:noFill/>
          <a:ln>
            <a:noFill/>
          </a:ln>
        </p:spPr>
      </p:pic>
      <p:pic>
        <p:nvPicPr>
          <p:cNvPr id="128" name="Google Shape;128;p18"/>
          <p:cNvPicPr preferRelativeResize="0"/>
          <p:nvPr/>
        </p:nvPicPr>
        <p:blipFill>
          <a:blip r:embed="rId4">
            <a:alphaModFix/>
          </a:blip>
          <a:stretch>
            <a:fillRect/>
          </a:stretch>
        </p:blipFill>
        <p:spPr>
          <a:xfrm rot="-200336" flipH="1">
            <a:off x="2950132" y="1665888"/>
            <a:ext cx="529640" cy="389126"/>
          </a:xfrm>
          <a:prstGeom prst="rect">
            <a:avLst/>
          </a:prstGeom>
          <a:noFill/>
          <a:ln>
            <a:noFill/>
          </a:ln>
        </p:spPr>
      </p:pic>
      <p:pic>
        <p:nvPicPr>
          <p:cNvPr id="129" name="Google Shape;129;p18"/>
          <p:cNvPicPr preferRelativeResize="0"/>
          <p:nvPr/>
        </p:nvPicPr>
        <p:blipFill>
          <a:blip r:embed="rId4">
            <a:alphaModFix/>
          </a:blip>
          <a:stretch>
            <a:fillRect/>
          </a:stretch>
        </p:blipFill>
        <p:spPr>
          <a:xfrm rot="823294" flipH="1">
            <a:off x="8316132" y="1907801"/>
            <a:ext cx="529640" cy="389125"/>
          </a:xfrm>
          <a:prstGeom prst="rect">
            <a:avLst/>
          </a:prstGeom>
          <a:noFill/>
          <a:ln>
            <a:noFill/>
          </a:ln>
        </p:spPr>
      </p:pic>
      <p:sp>
        <p:nvSpPr>
          <p:cNvPr id="130" name="Google Shape;130;p18"/>
          <p:cNvSpPr/>
          <p:nvPr/>
        </p:nvSpPr>
        <p:spPr>
          <a:xfrm>
            <a:off x="2989475" y="1162300"/>
            <a:ext cx="3618600" cy="554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3000" b="1" dirty="0">
                <a:solidFill>
                  <a:srgbClr val="FF0000"/>
                </a:solidFill>
                <a:latin typeface="Source Sans Pro" panose="020B0503030403020204" pitchFamily="34" charset="0"/>
              </a:rPr>
              <a:t>WARUNG MATERI</a:t>
            </a:r>
            <a:endParaRPr sz="3000" b="1" dirty="0">
              <a:solidFill>
                <a:srgbClr val="FF0000"/>
              </a:solidFill>
              <a:latin typeface="Source Sans Pro" panose="020B0503030403020204" pitchFamily="34" charset="0"/>
            </a:endParaRPr>
          </a:p>
        </p:txBody>
      </p:sp>
      <p:pic>
        <p:nvPicPr>
          <p:cNvPr id="131" name="Google Shape;131;p18"/>
          <p:cNvPicPr preferRelativeResize="0"/>
          <p:nvPr/>
        </p:nvPicPr>
        <p:blipFill>
          <a:blip r:embed="rId6">
            <a:alphaModFix/>
          </a:blip>
          <a:stretch>
            <a:fillRect/>
          </a:stretch>
        </p:blipFill>
        <p:spPr>
          <a:xfrm>
            <a:off x="3344600" y="1776313"/>
            <a:ext cx="3809801" cy="1743275"/>
          </a:xfrm>
          <a:prstGeom prst="rect">
            <a:avLst/>
          </a:prstGeom>
          <a:noFill/>
          <a:ln>
            <a:noFill/>
          </a:ln>
        </p:spPr>
      </p:pic>
      <p:pic>
        <p:nvPicPr>
          <p:cNvPr id="132" name="Google Shape;132;p18"/>
          <p:cNvPicPr preferRelativeResize="0"/>
          <p:nvPr/>
        </p:nvPicPr>
        <p:blipFill>
          <a:blip r:embed="rId6">
            <a:alphaModFix/>
          </a:blip>
          <a:stretch>
            <a:fillRect/>
          </a:stretch>
        </p:blipFill>
        <p:spPr>
          <a:xfrm rot="-1459104">
            <a:off x="-858437" y="1772364"/>
            <a:ext cx="4423174" cy="2444073"/>
          </a:xfrm>
          <a:prstGeom prst="rect">
            <a:avLst/>
          </a:prstGeom>
          <a:noFill/>
          <a:ln>
            <a:noFill/>
          </a:ln>
        </p:spPr>
      </p:pic>
      <p:pic>
        <p:nvPicPr>
          <p:cNvPr id="133" name="Google Shape;133;p18"/>
          <p:cNvPicPr preferRelativeResize="0"/>
          <p:nvPr/>
        </p:nvPicPr>
        <p:blipFill>
          <a:blip r:embed="rId7">
            <a:alphaModFix/>
          </a:blip>
          <a:stretch>
            <a:fillRect/>
          </a:stretch>
        </p:blipFill>
        <p:spPr>
          <a:xfrm flipH="1">
            <a:off x="6928953" y="2477400"/>
            <a:ext cx="1140247" cy="2666101"/>
          </a:xfrm>
          <a:prstGeom prst="rect">
            <a:avLst/>
          </a:prstGeom>
          <a:noFill/>
          <a:ln>
            <a:noFill/>
          </a:ln>
        </p:spPr>
      </p:pic>
      <p:pic>
        <p:nvPicPr>
          <p:cNvPr id="134" name="Google Shape;134;p18"/>
          <p:cNvPicPr preferRelativeResize="0"/>
          <p:nvPr/>
        </p:nvPicPr>
        <p:blipFill>
          <a:blip r:embed="rId8">
            <a:alphaModFix/>
          </a:blip>
          <a:stretch>
            <a:fillRect/>
          </a:stretch>
        </p:blipFill>
        <p:spPr>
          <a:xfrm rot="-493074" flipH="1">
            <a:off x="7813925" y="953073"/>
            <a:ext cx="903597" cy="599750"/>
          </a:xfrm>
          <a:prstGeom prst="rect">
            <a:avLst/>
          </a:prstGeom>
          <a:noFill/>
          <a:ln>
            <a:noFill/>
          </a:ln>
        </p:spPr>
      </p:pic>
      <p:pic>
        <p:nvPicPr>
          <p:cNvPr id="135" name="Google Shape;135;p18"/>
          <p:cNvPicPr preferRelativeResize="0"/>
          <p:nvPr/>
        </p:nvPicPr>
        <p:blipFill>
          <a:blip r:embed="rId9">
            <a:alphaModFix/>
          </a:blip>
          <a:stretch>
            <a:fillRect/>
          </a:stretch>
        </p:blipFill>
        <p:spPr>
          <a:xfrm flipH="1">
            <a:off x="2786675" y="2477400"/>
            <a:ext cx="1718450" cy="26087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39"/>
        <p:cNvGrpSpPr/>
        <p:nvPr/>
      </p:nvGrpSpPr>
      <p:grpSpPr>
        <a:xfrm>
          <a:off x="0" y="0"/>
          <a:ext cx="0" cy="0"/>
          <a:chOff x="0" y="0"/>
          <a:chExt cx="0" cy="0"/>
        </a:xfrm>
      </p:grpSpPr>
      <p:pic>
        <p:nvPicPr>
          <p:cNvPr id="140" name="Google Shape;140;p19"/>
          <p:cNvPicPr preferRelativeResize="0"/>
          <p:nvPr/>
        </p:nvPicPr>
        <p:blipFill>
          <a:blip r:embed="rId3">
            <a:alphaModFix/>
          </a:blip>
          <a:stretch>
            <a:fillRect/>
          </a:stretch>
        </p:blipFill>
        <p:spPr>
          <a:xfrm flipH="1">
            <a:off x="8066424" y="0"/>
            <a:ext cx="1077575" cy="2051075"/>
          </a:xfrm>
          <a:prstGeom prst="rect">
            <a:avLst/>
          </a:prstGeom>
          <a:noFill/>
          <a:ln>
            <a:noFill/>
          </a:ln>
        </p:spPr>
      </p:pic>
      <p:pic>
        <p:nvPicPr>
          <p:cNvPr id="141" name="Google Shape;141;p19"/>
          <p:cNvPicPr preferRelativeResize="0"/>
          <p:nvPr/>
        </p:nvPicPr>
        <p:blipFill>
          <a:blip r:embed="rId4">
            <a:alphaModFix/>
          </a:blip>
          <a:stretch>
            <a:fillRect/>
          </a:stretch>
        </p:blipFill>
        <p:spPr>
          <a:xfrm flipH="1">
            <a:off x="8117037" y="673450"/>
            <a:ext cx="976351" cy="976351"/>
          </a:xfrm>
          <a:prstGeom prst="rect">
            <a:avLst/>
          </a:prstGeom>
          <a:noFill/>
          <a:ln>
            <a:noFill/>
          </a:ln>
        </p:spPr>
      </p:pic>
      <p:pic>
        <p:nvPicPr>
          <p:cNvPr id="142" name="Google Shape;142;p19"/>
          <p:cNvPicPr preferRelativeResize="0"/>
          <p:nvPr/>
        </p:nvPicPr>
        <p:blipFill>
          <a:blip r:embed="rId3">
            <a:alphaModFix/>
          </a:blip>
          <a:stretch>
            <a:fillRect/>
          </a:stretch>
        </p:blipFill>
        <p:spPr>
          <a:xfrm rot="10800000" flipH="1">
            <a:off x="8120099" y="3092425"/>
            <a:ext cx="1077575" cy="2051075"/>
          </a:xfrm>
          <a:prstGeom prst="rect">
            <a:avLst/>
          </a:prstGeom>
          <a:noFill/>
          <a:ln>
            <a:noFill/>
          </a:ln>
        </p:spPr>
      </p:pic>
      <p:pic>
        <p:nvPicPr>
          <p:cNvPr id="143" name="Google Shape;143;p19"/>
          <p:cNvPicPr preferRelativeResize="0"/>
          <p:nvPr/>
        </p:nvPicPr>
        <p:blipFill>
          <a:blip r:embed="rId4">
            <a:alphaModFix/>
          </a:blip>
          <a:stretch>
            <a:fillRect/>
          </a:stretch>
        </p:blipFill>
        <p:spPr>
          <a:xfrm flipH="1">
            <a:off x="8170712" y="3569650"/>
            <a:ext cx="976351" cy="976351"/>
          </a:xfrm>
          <a:prstGeom prst="rect">
            <a:avLst/>
          </a:prstGeom>
          <a:noFill/>
          <a:ln>
            <a:noFill/>
          </a:ln>
        </p:spPr>
      </p:pic>
      <p:pic>
        <p:nvPicPr>
          <p:cNvPr id="144" name="Google Shape;144;p19"/>
          <p:cNvPicPr preferRelativeResize="0"/>
          <p:nvPr/>
        </p:nvPicPr>
        <p:blipFill>
          <a:blip r:embed="rId4">
            <a:alphaModFix/>
          </a:blip>
          <a:stretch>
            <a:fillRect/>
          </a:stretch>
        </p:blipFill>
        <p:spPr>
          <a:xfrm flipH="1">
            <a:off x="8170712" y="2083575"/>
            <a:ext cx="976351" cy="976351"/>
          </a:xfrm>
          <a:prstGeom prst="rect">
            <a:avLst/>
          </a:prstGeom>
          <a:noFill/>
          <a:ln>
            <a:noFill/>
          </a:ln>
        </p:spPr>
      </p:pic>
      <p:sp>
        <p:nvSpPr>
          <p:cNvPr id="145" name="Google Shape;145;p19"/>
          <p:cNvSpPr txBox="1"/>
          <p:nvPr/>
        </p:nvSpPr>
        <p:spPr>
          <a:xfrm>
            <a:off x="131149" y="633599"/>
            <a:ext cx="6752871" cy="3262401"/>
          </a:xfrm>
          <a:prstGeom prst="rect">
            <a:avLst/>
          </a:prstGeom>
          <a:solidFill>
            <a:schemeClr val="accent5">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400" dirty="0">
                <a:latin typeface="Source Sans Pro" panose="020B0503030403020204" pitchFamily="34" charset="0"/>
              </a:rPr>
              <a:t>Keterangan memodifikasi ruang</a:t>
            </a:r>
            <a:endParaRPr sz="2400" dirty="0">
              <a:latin typeface="Source Sans Pro" panose="020B0503030403020204" pitchFamily="34" charset="0"/>
            </a:endParaRPr>
          </a:p>
          <a:p>
            <a:pPr marL="457200" lvl="0" indent="-342900" algn="l" rtl="0">
              <a:spcBef>
                <a:spcPts val="0"/>
              </a:spcBef>
              <a:spcAft>
                <a:spcPts val="0"/>
              </a:spcAft>
              <a:buSzPts val="1800"/>
              <a:buAutoNum type="arabicPeriod"/>
            </a:pPr>
            <a:r>
              <a:rPr lang="id" sz="1600" dirty="0">
                <a:latin typeface="Source Sans Pro" panose="020B0503030403020204" pitchFamily="34" charset="0"/>
              </a:rPr>
              <a:t>Bentuklah ruangan menjadi menarik namai ruangan dengan Warung Materi.</a:t>
            </a:r>
            <a:endParaRPr sz="1600" dirty="0">
              <a:latin typeface="Source Sans Pro" panose="020B0503030403020204" pitchFamily="34" charset="0"/>
            </a:endParaRPr>
          </a:p>
          <a:p>
            <a:pPr marL="457200" lvl="0" indent="-342900" algn="l" rtl="0">
              <a:spcBef>
                <a:spcPts val="0"/>
              </a:spcBef>
              <a:spcAft>
                <a:spcPts val="0"/>
              </a:spcAft>
              <a:buSzPts val="1800"/>
              <a:buAutoNum type="arabicPeriod"/>
            </a:pPr>
            <a:r>
              <a:rPr lang="id" sz="1600" dirty="0">
                <a:latin typeface="Source Sans Pro" panose="020B0503030403020204" pitchFamily="34" charset="0"/>
              </a:rPr>
              <a:t>Buatlah materi, kemudian tempel di dinding ruangan.</a:t>
            </a:r>
            <a:endParaRPr sz="1600" dirty="0">
              <a:latin typeface="Source Sans Pro" panose="020B0503030403020204" pitchFamily="34" charset="0"/>
            </a:endParaRPr>
          </a:p>
          <a:p>
            <a:pPr marL="457200" lvl="0" indent="-342900" algn="just" rtl="0">
              <a:spcBef>
                <a:spcPts val="0"/>
              </a:spcBef>
              <a:spcAft>
                <a:spcPts val="0"/>
              </a:spcAft>
              <a:buSzPts val="1800"/>
              <a:buAutoNum type="arabicPeriod"/>
            </a:pPr>
            <a:r>
              <a:rPr lang="id" sz="1600" dirty="0">
                <a:latin typeface="Source Sans Pro" panose="020B0503030403020204" pitchFamily="34" charset="0"/>
              </a:rPr>
              <a:t>Sebagai contoh materi nomor 1, misalnya pengertian teks naratif; materi nomor 2 ciri-ciri teks naratif; materi nomor 3 struktur teks naratif; materi nomor 4 contoh teks naratif; materi nomor 5 jenis-jenis paragraf beserta contohnya; dan yang lainnya sesuai kreasi guru.</a:t>
            </a:r>
            <a:endParaRPr sz="1600" dirty="0">
              <a:latin typeface="Source Sans Pro" panose="020B0503030403020204" pitchFamily="34" charset="0"/>
            </a:endParaRPr>
          </a:p>
          <a:p>
            <a:pPr marL="457200" lvl="0" indent="-342900" algn="l" rtl="0">
              <a:spcBef>
                <a:spcPts val="0"/>
              </a:spcBef>
              <a:spcAft>
                <a:spcPts val="0"/>
              </a:spcAft>
              <a:buSzPts val="1800"/>
              <a:buAutoNum type="arabicPeriod"/>
            </a:pPr>
            <a:r>
              <a:rPr lang="id" sz="1600" dirty="0">
                <a:latin typeface="Source Sans Pro" panose="020B0503030403020204" pitchFamily="34" charset="0"/>
              </a:rPr>
              <a:t>Sebelum siswa dibentuk kelompok, siswa diajak ke warung materi untuk membuat ringkasan. </a:t>
            </a:r>
            <a:endParaRPr sz="1600" dirty="0">
              <a:latin typeface="Source Sans Pro" panose="020B0503030403020204" pitchFamily="34" charset="0"/>
            </a:endParaRPr>
          </a:p>
          <a:p>
            <a:pPr marL="457200" lvl="0" indent="-342900" algn="l" rtl="0">
              <a:spcBef>
                <a:spcPts val="0"/>
              </a:spcBef>
              <a:spcAft>
                <a:spcPts val="0"/>
              </a:spcAft>
              <a:buSzPts val="1800"/>
              <a:buAutoNum type="arabicPeriod"/>
            </a:pPr>
            <a:r>
              <a:rPr lang="id" sz="1600" dirty="0">
                <a:latin typeface="Source Sans Pro" panose="020B0503030403020204" pitchFamily="34" charset="0"/>
              </a:rPr>
              <a:t>Selain meringkas siswa diberi tugas untuk memberi  tanda pada kata-kata atau kalimat yang belum jelas artinya dengan stabilo.</a:t>
            </a:r>
            <a:endParaRPr sz="1600" dirty="0">
              <a:latin typeface="Source Sans Pro" panose="020B0503030403020204" pitchFamily="34" charset="0"/>
            </a:endParaRPr>
          </a:p>
        </p:txBody>
      </p:sp>
      <p:pic>
        <p:nvPicPr>
          <p:cNvPr id="146" name="Google Shape;146;p19"/>
          <p:cNvPicPr preferRelativeResize="0"/>
          <p:nvPr/>
        </p:nvPicPr>
        <p:blipFill>
          <a:blip r:embed="rId5">
            <a:alphaModFix/>
          </a:blip>
          <a:stretch>
            <a:fillRect/>
          </a:stretch>
        </p:blipFill>
        <p:spPr>
          <a:xfrm flipH="1">
            <a:off x="6988851" y="180758"/>
            <a:ext cx="1077576" cy="1011542"/>
          </a:xfrm>
          <a:prstGeom prst="rect">
            <a:avLst/>
          </a:prstGeom>
          <a:noFill/>
          <a:ln>
            <a:noFill/>
          </a:ln>
        </p:spPr>
      </p:pic>
      <p:pic>
        <p:nvPicPr>
          <p:cNvPr id="147" name="Google Shape;147;p19"/>
          <p:cNvPicPr preferRelativeResize="0"/>
          <p:nvPr/>
        </p:nvPicPr>
        <p:blipFill>
          <a:blip r:embed="rId5">
            <a:alphaModFix/>
          </a:blip>
          <a:stretch>
            <a:fillRect/>
          </a:stretch>
        </p:blipFill>
        <p:spPr>
          <a:xfrm flipH="1">
            <a:off x="7584176" y="2304595"/>
            <a:ext cx="1077576" cy="1011542"/>
          </a:xfrm>
          <a:prstGeom prst="rect">
            <a:avLst/>
          </a:prstGeom>
          <a:noFill/>
          <a:ln>
            <a:noFill/>
          </a:ln>
        </p:spPr>
      </p:pic>
      <p:sp>
        <p:nvSpPr>
          <p:cNvPr id="148" name="Google Shape;148;p19"/>
          <p:cNvSpPr txBox="1"/>
          <p:nvPr/>
        </p:nvSpPr>
        <p:spPr>
          <a:xfrm>
            <a:off x="339000" y="-68725"/>
            <a:ext cx="7342200" cy="70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3400" b="1" dirty="0">
                <a:latin typeface="Source Sans Pro" panose="020B0503030403020204" pitchFamily="34" charset="0"/>
              </a:rPr>
              <a:t>Kegiatan Inti 1</a:t>
            </a:r>
            <a:endParaRPr sz="3400" b="1" dirty="0">
              <a:latin typeface="Source Sans Pro" panose="020B0503030403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52"/>
        <p:cNvGrpSpPr/>
        <p:nvPr/>
      </p:nvGrpSpPr>
      <p:grpSpPr>
        <a:xfrm>
          <a:off x="0" y="0"/>
          <a:ext cx="0" cy="0"/>
          <a:chOff x="0" y="0"/>
          <a:chExt cx="0" cy="0"/>
        </a:xfrm>
      </p:grpSpPr>
      <p:sp>
        <p:nvSpPr>
          <p:cNvPr id="153" name="Google Shape;153;p20"/>
          <p:cNvSpPr txBox="1"/>
          <p:nvPr/>
        </p:nvSpPr>
        <p:spPr>
          <a:xfrm>
            <a:off x="0" y="582275"/>
            <a:ext cx="6319024" cy="3400901"/>
          </a:xfrm>
          <a:prstGeom prst="rect">
            <a:avLst/>
          </a:prstGeom>
          <a:noFill/>
          <a:ln>
            <a:noFill/>
          </a:ln>
        </p:spPr>
        <p:txBody>
          <a:bodyPr spcFirstLastPara="1" wrap="square" lIns="91425" tIns="91425" rIns="91425" bIns="91425" anchor="t" anchorCtr="0">
            <a:spAutoFit/>
          </a:bodyPr>
          <a:lstStyle/>
          <a:p>
            <a:pPr marL="88900" lvl="0" indent="-177800" rtl="0">
              <a:lnSpc>
                <a:spcPct val="100000"/>
              </a:lnSpc>
              <a:spcBef>
                <a:spcPts val="1200"/>
              </a:spcBef>
              <a:spcAft>
                <a:spcPts val="0"/>
              </a:spcAft>
              <a:buNone/>
            </a:pPr>
            <a:r>
              <a:rPr lang="en-US" sz="1900" b="1" dirty="0">
                <a:solidFill>
                  <a:schemeClr val="dk1"/>
                </a:solidFill>
                <a:latin typeface="Source Sans Pro" panose="020B0503030403020204" pitchFamily="34" charset="0"/>
              </a:rPr>
              <a:t>1. </a:t>
            </a:r>
            <a:r>
              <a:rPr lang="id" sz="2500" b="1" dirty="0">
                <a:solidFill>
                  <a:schemeClr val="dk1"/>
                </a:solidFill>
                <a:latin typeface="Source Sans Pro" panose="020B0503030403020204" pitchFamily="34" charset="0"/>
              </a:rPr>
              <a:t>Pengertian Teks Naratif/Narasi</a:t>
            </a:r>
            <a:endParaRPr sz="2500" b="1" dirty="0">
              <a:solidFill>
                <a:schemeClr val="dk1"/>
              </a:solidFill>
              <a:latin typeface="Source Sans Pro" panose="020B0503030403020204" pitchFamily="34" charset="0"/>
            </a:endParaRPr>
          </a:p>
          <a:p>
            <a:pPr marL="0" lvl="0" indent="0" algn="just" rtl="0">
              <a:lnSpc>
                <a:spcPct val="100000"/>
              </a:lnSpc>
              <a:spcBef>
                <a:spcPts val="1200"/>
              </a:spcBef>
              <a:spcAft>
                <a:spcPts val="0"/>
              </a:spcAft>
              <a:buNone/>
            </a:pPr>
            <a:r>
              <a:rPr lang="id" sz="1800" dirty="0">
                <a:solidFill>
                  <a:schemeClr val="dk1"/>
                </a:solidFill>
                <a:latin typeface="Source Sans Pro" panose="020B0503030403020204" pitchFamily="34" charset="0"/>
              </a:rPr>
              <a:t>Teks narasi atau paragraf naratif adalah karangan berbentuk kisahan yang terdiri atas kumpulan yang diatur secara kronologis (menurut urutan waktu) sehingga menjadi rangkaian cerita yang lengkap.</a:t>
            </a:r>
            <a:endParaRPr sz="1800" dirty="0">
              <a:solidFill>
                <a:schemeClr val="dk1"/>
              </a:solidFill>
              <a:latin typeface="Source Sans Pro" panose="020B0503030403020204" pitchFamily="34" charset="0"/>
            </a:endParaRPr>
          </a:p>
          <a:p>
            <a:pPr marL="0" lvl="0" indent="457200" algn="just" rtl="0">
              <a:lnSpc>
                <a:spcPct val="100000"/>
              </a:lnSpc>
              <a:spcBef>
                <a:spcPts val="1200"/>
              </a:spcBef>
              <a:spcAft>
                <a:spcPts val="1200"/>
              </a:spcAft>
              <a:buNone/>
            </a:pPr>
            <a:r>
              <a:rPr lang="id" sz="1800" dirty="0">
                <a:solidFill>
                  <a:schemeClr val="dk1"/>
                </a:solidFill>
                <a:latin typeface="Source Sans Pro" panose="020B0503030403020204" pitchFamily="34" charset="0"/>
              </a:rPr>
              <a:t>Arti yang lain, narasi merupakan salah satu jenis pengembangan paragraf dalam sebuah tulisan yang rangkaian peristiwa dari waktu ke waktu dijabarkan dengan urutan awal, tengah, dan akhir</a:t>
            </a:r>
            <a:endParaRPr sz="1800" dirty="0">
              <a:solidFill>
                <a:schemeClr val="dk1"/>
              </a:solidFill>
              <a:latin typeface="Source Sans Pro" panose="020B0503030403020204" pitchFamily="34" charset="0"/>
            </a:endParaRPr>
          </a:p>
        </p:txBody>
      </p:sp>
      <p:sp>
        <p:nvSpPr>
          <p:cNvPr id="154" name="Google Shape;154;p20"/>
          <p:cNvSpPr txBox="1"/>
          <p:nvPr/>
        </p:nvSpPr>
        <p:spPr>
          <a:xfrm>
            <a:off x="665500" y="0"/>
            <a:ext cx="73422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3000" b="1" dirty="0">
                <a:latin typeface="Source Sans Pro" panose="020B0503030403020204" pitchFamily="34" charset="0"/>
              </a:rPr>
              <a:t>Materi yang harus disiapkan oleh guru </a:t>
            </a:r>
            <a:endParaRPr sz="3000" b="1" dirty="0">
              <a:latin typeface="Source Sans Pro" panose="020B0503030403020204" pitchFamily="34" charset="0"/>
            </a:endParaRPr>
          </a:p>
        </p:txBody>
      </p:sp>
      <p:pic>
        <p:nvPicPr>
          <p:cNvPr id="155" name="Google Shape;155;p20"/>
          <p:cNvPicPr preferRelativeResize="0"/>
          <p:nvPr/>
        </p:nvPicPr>
        <p:blipFill>
          <a:blip r:embed="rId3">
            <a:alphaModFix/>
          </a:blip>
          <a:stretch>
            <a:fillRect/>
          </a:stretch>
        </p:blipFill>
        <p:spPr>
          <a:xfrm>
            <a:off x="6164350" y="1530450"/>
            <a:ext cx="2882700" cy="35913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Shape 159"/>
        <p:cNvGrpSpPr/>
        <p:nvPr/>
      </p:nvGrpSpPr>
      <p:grpSpPr>
        <a:xfrm>
          <a:off x="0" y="0"/>
          <a:ext cx="0" cy="0"/>
          <a:chOff x="0" y="0"/>
          <a:chExt cx="0" cy="0"/>
        </a:xfrm>
      </p:grpSpPr>
      <p:sp>
        <p:nvSpPr>
          <p:cNvPr id="160" name="Google Shape;160;p21"/>
          <p:cNvSpPr txBox="1"/>
          <p:nvPr/>
        </p:nvSpPr>
        <p:spPr>
          <a:xfrm>
            <a:off x="178420" y="0"/>
            <a:ext cx="6152305" cy="4801284"/>
          </a:xfrm>
          <a:prstGeom prst="rect">
            <a:avLst/>
          </a:prstGeom>
          <a:noFill/>
          <a:ln>
            <a:noFill/>
          </a:ln>
        </p:spPr>
        <p:txBody>
          <a:bodyPr spcFirstLastPara="1" wrap="square" lIns="91425" tIns="91425" rIns="91425" bIns="91425" anchor="t" anchorCtr="0">
            <a:spAutoFit/>
          </a:bodyPr>
          <a:lstStyle/>
          <a:p>
            <a:pPr marL="88900" lvl="0" indent="-177800" rtl="0">
              <a:lnSpc>
                <a:spcPct val="100000"/>
              </a:lnSpc>
              <a:spcBef>
                <a:spcPts val="1200"/>
              </a:spcBef>
              <a:spcAft>
                <a:spcPts val="0"/>
              </a:spcAft>
              <a:buNone/>
            </a:pPr>
            <a:r>
              <a:rPr lang="id" sz="1900" b="1" dirty="0">
                <a:solidFill>
                  <a:schemeClr val="dk1"/>
                </a:solidFill>
                <a:latin typeface="Source Sans Pro" panose="020B0503030403020204" pitchFamily="34" charset="0"/>
              </a:rPr>
              <a:t>2.</a:t>
            </a:r>
            <a:r>
              <a:rPr lang="id" sz="2600" b="1" dirty="0">
                <a:solidFill>
                  <a:schemeClr val="dk1"/>
                </a:solidFill>
                <a:latin typeface="Source Sans Pro" panose="020B0503030403020204" pitchFamily="34" charset="0"/>
              </a:rPr>
              <a:t> </a:t>
            </a:r>
            <a:r>
              <a:rPr lang="id" sz="2100" b="1" dirty="0">
                <a:solidFill>
                  <a:schemeClr val="dk1"/>
                </a:solidFill>
                <a:latin typeface="Source Sans Pro" panose="020B0503030403020204" pitchFamily="34" charset="0"/>
              </a:rPr>
              <a:t>Ciri - ciri Teks Naratif / Narasi</a:t>
            </a:r>
            <a:endParaRPr sz="2100" b="1"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Menonjolkan perbuatan atau tindakan.</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Menguraikan atau mengisahkan peristiwa</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Membangun alur dan mengutamakan faktor kronologis	</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Dirangkai dalam urutan waktu.</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Adanya unsur rangkaian cerita</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Adanya sudut  pandang pengarang</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Adanya nama-nama tokoh dalam cerita</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Adanya keterangan yang menjelaskan kejadian peristiwa</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Unsur pikiran lebih tajam dibandingkan perasaan tidak enak</a:t>
            </a:r>
            <a:endParaRPr sz="1600" dirty="0">
              <a:solidFill>
                <a:schemeClr val="dk1"/>
              </a:solidFill>
              <a:latin typeface="Source Sans Pro" panose="020B0503030403020204" pitchFamily="34" charset="0"/>
            </a:endParaRPr>
          </a:p>
          <a:p>
            <a:pPr marL="342900" lvl="0" indent="-342900" algn="l" rtl="0">
              <a:lnSpc>
                <a:spcPct val="100000"/>
              </a:lnSpc>
              <a:spcBef>
                <a:spcPts val="1200"/>
              </a:spcBef>
              <a:spcAft>
                <a:spcPts val="0"/>
              </a:spcAft>
              <a:buFont typeface="+mj-lt"/>
              <a:buAutoNum type="arabicPeriod"/>
            </a:pPr>
            <a:r>
              <a:rPr lang="id" sz="1600" dirty="0">
                <a:solidFill>
                  <a:schemeClr val="dk1"/>
                </a:solidFill>
                <a:latin typeface="Source Sans Pro" panose="020B0503030403020204" pitchFamily="34" charset="0"/>
              </a:rPr>
              <a:t>Menggunakan bahasa sehari-hari</a:t>
            </a:r>
            <a:endParaRPr sz="1600" b="1" dirty="0">
              <a:solidFill>
                <a:schemeClr val="dk1"/>
              </a:solidFill>
              <a:latin typeface="Source Sans Pro" panose="020B0503030403020204" pitchFamily="34" charset="0"/>
            </a:endParaRPr>
          </a:p>
        </p:txBody>
      </p:sp>
      <p:pic>
        <p:nvPicPr>
          <p:cNvPr id="161" name="Google Shape;161;p21"/>
          <p:cNvPicPr preferRelativeResize="0"/>
          <p:nvPr/>
        </p:nvPicPr>
        <p:blipFill>
          <a:blip r:embed="rId3">
            <a:alphaModFix/>
          </a:blip>
          <a:stretch>
            <a:fillRect/>
          </a:stretch>
        </p:blipFill>
        <p:spPr>
          <a:xfrm>
            <a:off x="6330725" y="1428000"/>
            <a:ext cx="2882700" cy="35913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2395</Words>
  <Application>Microsoft Office PowerPoint</Application>
  <PresentationFormat>On-screen Show (16:9)</PresentationFormat>
  <Paragraphs>333</Paragraphs>
  <Slides>34</Slides>
  <Notes>34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Source Sans Pro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nxhvwsn00a04807ebe7600@outlook.com</cp:lastModifiedBy>
  <cp:revision>6</cp:revision>
  <dcterms:modified xsi:type="dcterms:W3CDTF">2021-06-23T06:25:15Z</dcterms:modified>
</cp:coreProperties>
</file>