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CF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439EED-1C40-4BE2-9607-FEC3A8F10D1C}">
  <a:tblStyle styleId="{9B439EED-1C40-4BE2-9607-FEC3A8F10D1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97" y="6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d389291e41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d389291e41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d389291e41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d389291e41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d389291e41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d389291e41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d389291e41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d389291e41_0_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d389291e41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d389291e41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d389291e41_0_4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d389291e41_0_4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d389291e41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d389291e41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389291e41_0_4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389291e41_0_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d389291e41_0_4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d389291e41_0_4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d389291e41_0_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d389291e41_0_4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d06c7d1e19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d06c7d1e1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d389291e41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d389291e41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d06c7d1e19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d06c7d1e19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d06c7d1e19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d06c7d1e19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d06c7d1e19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d06c7d1e19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d06c7d1e19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d06c7d1e19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d06c7d1e19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d06c7d1e19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d06c7d1e19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d06c7d1e19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d06c7d1e19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d06c7d1e19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d06c7d1e19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d06c7d1e19_0_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d06c7d1e19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d06c7d1e19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d06c7d1e19_0_3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d06c7d1e19_0_3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d389291e41_0_2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d389291e41_0_2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d06c7d1e19_0_4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d06c7d1e19_0_4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d06c7d1e19_0_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d06c7d1e19_0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d06c7d1e19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d06c7d1e19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d06c7d1e19_0_3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d06c7d1e19_0_3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d389291e41_0_2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d389291e41_0_2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d389291e41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d389291e41_0_3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d389291e41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d389291e41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d389291e41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d389291e41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d389291e41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d389291e41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d389291e41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d389291e41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dirty="0"/>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dirty="0"/>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d" smtClean="0"/>
              <a:pPr/>
              <a:t>‹#›</a:t>
            </a:fld>
            <a:endParaRPr lang="id"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Source Sans Pro" panose="020B0503030403020204" pitchFamily="34" charset="0"/>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id" smtClean="0"/>
              <a:pPr/>
              <a:t>‹#›</a:t>
            </a:fld>
            <a:endParaRPr lang="id"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ource Sans Pro" panose="020B0503030403020204" pitchFamily="34" charset="0"/>
          <a:ea typeface="Source Sans Pro" panose="020B0503030403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hyperlink" Target="https://online.anyflip.com/gchmi/ydub/mobile/index.html?1605366648865" TargetMode="External"/><Relationship Id="rId4" Type="http://schemas.openxmlformats.org/officeDocument/2006/relationships/hyperlink" Target="https://drive.google.com/file/d/1gKxScaqrauch2ZqYw1sMN-xROYrOuE-w/view?usp=sharin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1.xml"/><Relationship Id="rId5" Type="http://schemas.openxmlformats.org/officeDocument/2006/relationships/image" Target="../media/image32.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11.xml"/><Relationship Id="rId4" Type="http://schemas.openxmlformats.org/officeDocument/2006/relationships/image" Target="../media/image34.gif"/></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1.xm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hyperlink" Target="https://www.google.com/search?q=baground+ppt+keren&amp;safe" TargetMode="External"/><Relationship Id="rId5" Type="http://schemas.openxmlformats.org/officeDocument/2006/relationships/hyperlink" Target="https://online.anyflip.com/gchmi/ydub/mobile/index.html?1605366648865" TargetMode="External"/><Relationship Id="rId4" Type="http://schemas.openxmlformats.org/officeDocument/2006/relationships/hyperlink" Target="https://drive.google.com/file/d/1gKxScaqrauch2ZqYw1sMN-xROYrOuE-w/view?usp=shari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103450" y="177850"/>
            <a:ext cx="8848800" cy="4749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endParaRPr dirty="0"/>
          </a:p>
        </p:txBody>
      </p:sp>
      <p:pic>
        <p:nvPicPr>
          <p:cNvPr id="55" name="Google Shape;55;p13"/>
          <p:cNvPicPr preferRelativeResize="0"/>
          <p:nvPr/>
        </p:nvPicPr>
        <p:blipFill>
          <a:blip r:embed="rId3">
            <a:alphaModFix/>
          </a:blip>
          <a:stretch>
            <a:fillRect/>
          </a:stretch>
        </p:blipFill>
        <p:spPr>
          <a:xfrm>
            <a:off x="103450" y="177850"/>
            <a:ext cx="9040550" cy="4965650"/>
          </a:xfrm>
          <a:prstGeom prst="rect">
            <a:avLst/>
          </a:prstGeom>
          <a:noFill/>
          <a:ln>
            <a:noFill/>
          </a:ln>
        </p:spPr>
      </p:pic>
      <p:sp>
        <p:nvSpPr>
          <p:cNvPr id="56" name="Google Shape;56;p13"/>
          <p:cNvSpPr txBox="1"/>
          <p:nvPr/>
        </p:nvSpPr>
        <p:spPr>
          <a:xfrm>
            <a:off x="152400" y="152400"/>
            <a:ext cx="8799900" cy="4288067"/>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PERANGKAT AJAR BAHASA INDONESIA 2</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MATERI DIALOG/PERCAKAPAN</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 </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r>
              <a:rPr lang="id" sz="2700" b="1" dirty="0">
                <a:solidFill>
                  <a:schemeClr val="dk1"/>
                </a:solidFill>
                <a:latin typeface="Source Sans Pro" panose="020B0503030403020204" pitchFamily="34" charset="0"/>
              </a:rPr>
              <a:t>Face C  _  Kelas 6  SD</a:t>
            </a:r>
            <a:endParaRPr sz="2700" b="1" dirty="0">
              <a:solidFill>
                <a:schemeClr val="dk1"/>
              </a:solidFill>
              <a:latin typeface="Source Sans Pro" panose="020B0503030403020204" pitchFamily="34" charset="0"/>
            </a:endParaRPr>
          </a:p>
          <a:p>
            <a:pPr marL="0" lvl="0" indent="0" algn="ctr" rtl="0">
              <a:lnSpc>
                <a:spcPct val="115000"/>
              </a:lnSpc>
              <a:spcBef>
                <a:spcPts val="1200"/>
              </a:spcBef>
              <a:spcAft>
                <a:spcPts val="0"/>
              </a:spcAft>
              <a:buNone/>
            </a:pPr>
            <a:endParaRPr sz="27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endParaRPr sz="16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r>
              <a:rPr lang="id" sz="2000" b="1" dirty="0">
                <a:solidFill>
                  <a:schemeClr val="dk1"/>
                </a:solidFill>
                <a:highlight>
                  <a:srgbClr val="C0C0C0"/>
                </a:highlight>
                <a:latin typeface="Source Sans Pro" panose="020B0503030403020204" pitchFamily="34" charset="0"/>
              </a:rPr>
              <a:t>SUDARSI, S.Pd.,M.Pd</a:t>
            </a:r>
            <a:endParaRPr sz="1600" b="1" dirty="0">
              <a:solidFill>
                <a:schemeClr val="dk1"/>
              </a:solidFill>
              <a:highlight>
                <a:srgbClr val="C0C0C0"/>
              </a:highlight>
              <a:latin typeface="Source Sans Pro" panose="020B0503030403020204" pitchFamily="34" charset="0"/>
            </a:endParaRPr>
          </a:p>
        </p:txBody>
      </p:sp>
      <p:pic>
        <p:nvPicPr>
          <p:cNvPr id="57" name="Google Shape;57;p13"/>
          <p:cNvPicPr preferRelativeResize="0"/>
          <p:nvPr/>
        </p:nvPicPr>
        <p:blipFill>
          <a:blip r:embed="rId4">
            <a:alphaModFix/>
          </a:blip>
          <a:stretch>
            <a:fillRect/>
          </a:stretch>
        </p:blipFill>
        <p:spPr>
          <a:xfrm rot="-1011686" flipH="1">
            <a:off x="111484" y="532654"/>
            <a:ext cx="2355980" cy="3353293"/>
          </a:xfrm>
          <a:prstGeom prst="rect">
            <a:avLst/>
          </a:prstGeom>
          <a:noFill/>
          <a:ln>
            <a:noFill/>
          </a:ln>
        </p:spPr>
      </p:pic>
      <p:pic>
        <p:nvPicPr>
          <p:cNvPr id="58" name="Google Shape;58;p13"/>
          <p:cNvPicPr preferRelativeResize="0"/>
          <p:nvPr/>
        </p:nvPicPr>
        <p:blipFill>
          <a:blip r:embed="rId5">
            <a:alphaModFix/>
          </a:blip>
          <a:stretch>
            <a:fillRect/>
          </a:stretch>
        </p:blipFill>
        <p:spPr>
          <a:xfrm>
            <a:off x="6417425" y="1564925"/>
            <a:ext cx="1687675" cy="2291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22"/>
          <p:cNvPicPr preferRelativeResize="0"/>
          <p:nvPr/>
        </p:nvPicPr>
        <p:blipFill>
          <a:blip r:embed="rId3">
            <a:alphaModFix/>
          </a:blip>
          <a:stretch>
            <a:fillRect/>
          </a:stretch>
        </p:blipFill>
        <p:spPr>
          <a:xfrm>
            <a:off x="152400" y="152400"/>
            <a:ext cx="8991600" cy="4991100"/>
          </a:xfrm>
          <a:prstGeom prst="rect">
            <a:avLst/>
          </a:prstGeom>
          <a:noFill/>
          <a:ln>
            <a:noFill/>
          </a:ln>
        </p:spPr>
      </p:pic>
      <p:sp>
        <p:nvSpPr>
          <p:cNvPr id="145" name="Google Shape;145;p22"/>
          <p:cNvSpPr txBox="1"/>
          <p:nvPr/>
        </p:nvSpPr>
        <p:spPr>
          <a:xfrm>
            <a:off x="354850" y="1024300"/>
            <a:ext cx="6384900" cy="3136213"/>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900" b="1" dirty="0">
                <a:solidFill>
                  <a:srgbClr val="FFFF00"/>
                </a:solidFill>
                <a:latin typeface="Source Sans Pro" panose="020B0503030403020204" pitchFamily="34" charset="0"/>
              </a:rPr>
              <a:t>Pengertian Prolog</a:t>
            </a:r>
            <a:endParaRPr sz="1900" b="1" dirty="0">
              <a:solidFill>
                <a:srgbClr val="FFFF00"/>
              </a:solidFill>
              <a:latin typeface="Source Sans Pro" panose="020B0503030403020204" pitchFamily="34" charset="0"/>
            </a:endParaRPr>
          </a:p>
          <a:p>
            <a:pPr marL="0" lvl="0" indent="0" algn="just" rtl="0">
              <a:lnSpc>
                <a:spcPct val="115000"/>
              </a:lnSpc>
              <a:spcBef>
                <a:spcPts val="1200"/>
              </a:spcBef>
              <a:spcAft>
                <a:spcPts val="0"/>
              </a:spcAft>
              <a:buNone/>
            </a:pPr>
            <a:r>
              <a:rPr lang="id" sz="1900" dirty="0">
                <a:solidFill>
                  <a:srgbClr val="FFFF00"/>
                </a:solidFill>
                <a:latin typeface="Source Sans Pro" panose="020B0503030403020204" pitchFamily="34" charset="0"/>
              </a:rPr>
              <a:t>Prolog bisa disebut juga pengantar naskah yang isinya satu atau beberapa keterangan atau pendapat pengarang mengenai cerita yang akan disajikan. Atau bisa diartikan, prolog merupakan pendahuluan atau peristiwa pendahuluan.</a:t>
            </a:r>
            <a:endParaRPr sz="1900" dirty="0">
              <a:solidFill>
                <a:srgbClr val="FFFF00"/>
              </a:solidFill>
              <a:latin typeface="Source Sans Pro" panose="020B0503030403020204" pitchFamily="34" charset="0"/>
            </a:endParaRPr>
          </a:p>
          <a:p>
            <a:pPr marL="0" lvl="0" indent="0" algn="l" rtl="0">
              <a:lnSpc>
                <a:spcPct val="115000"/>
              </a:lnSpc>
              <a:spcBef>
                <a:spcPts val="1200"/>
              </a:spcBef>
              <a:spcAft>
                <a:spcPts val="1200"/>
              </a:spcAft>
              <a:buNone/>
            </a:pPr>
            <a:endParaRPr sz="1800" b="1" dirty="0">
              <a:solidFill>
                <a:srgbClr val="FFFF00"/>
              </a:solidFill>
              <a:latin typeface="Source Sans Pro" panose="020B0503030403020204" pitchFamily="34" charset="0"/>
            </a:endParaRPr>
          </a:p>
        </p:txBody>
      </p:sp>
      <p:sp>
        <p:nvSpPr>
          <p:cNvPr id="5" name="Google Shape;137;p21">
            <a:extLst>
              <a:ext uri="{FF2B5EF4-FFF2-40B4-BE49-F238E27FC236}">
                <a16:creationId xmlns:a16="http://schemas.microsoft.com/office/drawing/2014/main" id="{E13D26C2-A095-44A3-90D7-87BE5CAD6DD4}"/>
              </a:ext>
            </a:extLst>
          </p:cNvPr>
          <p:cNvSpPr txBox="1"/>
          <p:nvPr/>
        </p:nvSpPr>
        <p:spPr>
          <a:xfrm>
            <a:off x="451600" y="274100"/>
            <a:ext cx="7997400" cy="1046410"/>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1200"/>
              </a:spcBef>
              <a:spcAft>
                <a:spcPts val="0"/>
              </a:spcAft>
              <a:buNone/>
            </a:pPr>
            <a:r>
              <a:rPr lang="id-ID" sz="1800" b="1" dirty="0">
                <a:solidFill>
                  <a:schemeClr val="bg1"/>
                </a:solidFill>
                <a:latin typeface="Source Sans Pro" panose="020B0503030403020204" pitchFamily="34" charset="0"/>
              </a:rPr>
              <a:t>Beberapa Istilah </a:t>
            </a:r>
            <a:r>
              <a:rPr lang="en-US" sz="1800" b="1" dirty="0">
                <a:solidFill>
                  <a:schemeClr val="bg1"/>
                </a:solidFill>
                <a:latin typeface="Source Sans Pro" panose="020B0503030403020204" pitchFamily="34" charset="0"/>
              </a:rPr>
              <a:t>d</a:t>
            </a:r>
            <a:r>
              <a:rPr lang="id-ID" sz="1800" b="1" dirty="0">
                <a:solidFill>
                  <a:schemeClr val="bg1"/>
                </a:solidFill>
                <a:latin typeface="Source Sans Pro" panose="020B0503030403020204" pitchFamily="34" charset="0"/>
              </a:rPr>
              <a:t>alam Menulis Dialog/Percakapan </a:t>
            </a:r>
            <a:r>
              <a:rPr lang="en-US" sz="1800" b="1" dirty="0">
                <a:solidFill>
                  <a:schemeClr val="bg1"/>
                </a:solidFill>
                <a:latin typeface="Source Sans Pro" panose="020B0503030403020204" pitchFamily="34" charset="0"/>
              </a:rPr>
              <a:t>d</a:t>
            </a:r>
            <a:r>
              <a:rPr lang="id-ID" sz="1800" b="1" dirty="0" err="1">
                <a:solidFill>
                  <a:schemeClr val="bg1"/>
                </a:solidFill>
                <a:latin typeface="Source Sans Pro" panose="020B0503030403020204" pitchFamily="34" charset="0"/>
              </a:rPr>
              <a:t>iantaranya</a:t>
            </a:r>
            <a:r>
              <a:rPr lang="id-ID" sz="1800" b="1" dirty="0">
                <a:solidFill>
                  <a:schemeClr val="bg1"/>
                </a:solidFill>
                <a:latin typeface="Source Sans Pro" panose="020B0503030403020204" pitchFamily="34" charset="0"/>
              </a:rPr>
              <a:t> Adalah :</a:t>
            </a:r>
          </a:p>
          <a:p>
            <a:pPr marL="0" lvl="0" indent="0" algn="ctr" rtl="0">
              <a:lnSpc>
                <a:spcPct val="100000"/>
              </a:lnSpc>
              <a:spcBef>
                <a:spcPts val="1200"/>
              </a:spcBef>
              <a:spcAft>
                <a:spcPts val="0"/>
              </a:spcAft>
              <a:buNone/>
            </a:pPr>
            <a:r>
              <a:rPr lang="id-ID" sz="1800" b="1" dirty="0">
                <a:solidFill>
                  <a:schemeClr val="bg1"/>
                </a:solidFill>
                <a:latin typeface="Source Sans Pro" panose="020B0503030403020204" pitchFamily="34" charset="0"/>
              </a:rPr>
              <a:t>Monolog, Prolog, Dan Epilog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23"/>
          <p:cNvPicPr preferRelativeResize="0"/>
          <p:nvPr/>
        </p:nvPicPr>
        <p:blipFill>
          <a:blip r:embed="rId3">
            <a:alphaModFix/>
          </a:blip>
          <a:stretch>
            <a:fillRect/>
          </a:stretch>
        </p:blipFill>
        <p:spPr>
          <a:xfrm>
            <a:off x="152400" y="152400"/>
            <a:ext cx="8991600" cy="4991100"/>
          </a:xfrm>
          <a:prstGeom prst="rect">
            <a:avLst/>
          </a:prstGeom>
          <a:noFill/>
          <a:ln>
            <a:noFill/>
          </a:ln>
        </p:spPr>
      </p:pic>
      <p:sp>
        <p:nvSpPr>
          <p:cNvPr id="152" name="Google Shape;152;p23"/>
          <p:cNvSpPr txBox="1"/>
          <p:nvPr/>
        </p:nvSpPr>
        <p:spPr>
          <a:xfrm>
            <a:off x="451600" y="1008875"/>
            <a:ext cx="5546700" cy="3844099"/>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700" b="1" dirty="0">
                <a:solidFill>
                  <a:srgbClr val="FFFF00"/>
                </a:solidFill>
                <a:latin typeface="Source Sans Pro" panose="020B0503030403020204" pitchFamily="34" charset="0"/>
              </a:rPr>
              <a:t>Pengertian Epilog</a:t>
            </a:r>
            <a:endParaRPr sz="1700" b="1" dirty="0">
              <a:solidFill>
                <a:srgbClr val="FFFF00"/>
              </a:solidFill>
              <a:latin typeface="Source Sans Pro" panose="020B0503030403020204" pitchFamily="34" charset="0"/>
            </a:endParaRPr>
          </a:p>
          <a:p>
            <a:pPr marL="0" lvl="0" indent="0" algn="just" rtl="0">
              <a:lnSpc>
                <a:spcPct val="115000"/>
              </a:lnSpc>
              <a:spcBef>
                <a:spcPts val="1200"/>
              </a:spcBef>
              <a:spcAft>
                <a:spcPts val="0"/>
              </a:spcAft>
              <a:buNone/>
            </a:pPr>
            <a:r>
              <a:rPr lang="id" sz="1700" dirty="0">
                <a:solidFill>
                  <a:srgbClr val="FFFF00"/>
                </a:solidFill>
                <a:latin typeface="Source Sans Pro" panose="020B0503030403020204" pitchFamily="34" charset="0"/>
              </a:rPr>
              <a:t>Epilog adalah kata penutup yang mengakhiri sebuah cerita. Epilog pada umumnya berisi mengenai amanat, ata kesimpulan dan pelajaran yang bisa diambil dari cerita tersebut. Epilog yang merupakan bagian penutup pada karya sastra penting sebagai bekal bagi pembaca/penonton agar mampu mengambil hikmah dari konflik-konflik dalam cerita serta penyelesaiannya, dan biasanya akan muncul kalimat bijak dalam epilog tersebut</a:t>
            </a:r>
            <a:endParaRPr sz="1700" dirty="0">
              <a:solidFill>
                <a:srgbClr val="FFFF00"/>
              </a:solidFill>
              <a:latin typeface="Source Sans Pro" panose="020B0503030403020204" pitchFamily="34" charset="0"/>
            </a:endParaRPr>
          </a:p>
          <a:p>
            <a:pPr marL="0" lvl="0" indent="0" algn="l" rtl="0">
              <a:lnSpc>
                <a:spcPct val="115000"/>
              </a:lnSpc>
              <a:spcBef>
                <a:spcPts val="1200"/>
              </a:spcBef>
              <a:spcAft>
                <a:spcPts val="1200"/>
              </a:spcAft>
              <a:buNone/>
            </a:pPr>
            <a:endParaRPr sz="1900" b="1" dirty="0">
              <a:solidFill>
                <a:srgbClr val="FFFF00"/>
              </a:solidFill>
              <a:latin typeface="Source Sans Pro" panose="020B0503030403020204" pitchFamily="34" charset="0"/>
            </a:endParaRPr>
          </a:p>
        </p:txBody>
      </p:sp>
      <p:sp>
        <p:nvSpPr>
          <p:cNvPr id="5" name="Google Shape;137;p21">
            <a:extLst>
              <a:ext uri="{FF2B5EF4-FFF2-40B4-BE49-F238E27FC236}">
                <a16:creationId xmlns:a16="http://schemas.microsoft.com/office/drawing/2014/main" id="{F252013C-40EE-494B-85EB-77DC435491E5}"/>
              </a:ext>
            </a:extLst>
          </p:cNvPr>
          <p:cNvSpPr txBox="1"/>
          <p:nvPr/>
        </p:nvSpPr>
        <p:spPr>
          <a:xfrm>
            <a:off x="451600" y="274100"/>
            <a:ext cx="7997400" cy="1046410"/>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1200"/>
              </a:spcBef>
              <a:spcAft>
                <a:spcPts val="0"/>
              </a:spcAft>
              <a:buNone/>
            </a:pPr>
            <a:r>
              <a:rPr lang="id-ID" sz="1800" b="1" dirty="0">
                <a:solidFill>
                  <a:schemeClr val="bg1"/>
                </a:solidFill>
                <a:latin typeface="Source Sans Pro" panose="020B0503030403020204" pitchFamily="34" charset="0"/>
              </a:rPr>
              <a:t>Beberapa Istilah </a:t>
            </a:r>
            <a:r>
              <a:rPr lang="en-US" sz="1800" b="1" dirty="0">
                <a:solidFill>
                  <a:schemeClr val="bg1"/>
                </a:solidFill>
                <a:latin typeface="Source Sans Pro" panose="020B0503030403020204" pitchFamily="34" charset="0"/>
              </a:rPr>
              <a:t>d</a:t>
            </a:r>
            <a:r>
              <a:rPr lang="id-ID" sz="1800" b="1" dirty="0">
                <a:solidFill>
                  <a:schemeClr val="bg1"/>
                </a:solidFill>
                <a:latin typeface="Source Sans Pro" panose="020B0503030403020204" pitchFamily="34" charset="0"/>
              </a:rPr>
              <a:t>alam Menulis Dialog/Percakapan </a:t>
            </a:r>
            <a:r>
              <a:rPr lang="en-US" sz="1800" b="1" dirty="0">
                <a:solidFill>
                  <a:schemeClr val="bg1"/>
                </a:solidFill>
                <a:latin typeface="Source Sans Pro" panose="020B0503030403020204" pitchFamily="34" charset="0"/>
              </a:rPr>
              <a:t>d</a:t>
            </a:r>
            <a:r>
              <a:rPr lang="id-ID" sz="1800" b="1" dirty="0" err="1">
                <a:solidFill>
                  <a:schemeClr val="bg1"/>
                </a:solidFill>
                <a:latin typeface="Source Sans Pro" panose="020B0503030403020204" pitchFamily="34" charset="0"/>
              </a:rPr>
              <a:t>iantaranya</a:t>
            </a:r>
            <a:r>
              <a:rPr lang="id-ID" sz="1800" b="1" dirty="0">
                <a:solidFill>
                  <a:schemeClr val="bg1"/>
                </a:solidFill>
                <a:latin typeface="Source Sans Pro" panose="020B0503030403020204" pitchFamily="34" charset="0"/>
              </a:rPr>
              <a:t> Adalah :</a:t>
            </a:r>
          </a:p>
          <a:p>
            <a:pPr marL="0" lvl="0" indent="0" algn="ctr" rtl="0">
              <a:lnSpc>
                <a:spcPct val="100000"/>
              </a:lnSpc>
              <a:spcBef>
                <a:spcPts val="1200"/>
              </a:spcBef>
              <a:spcAft>
                <a:spcPts val="0"/>
              </a:spcAft>
              <a:buNone/>
            </a:pPr>
            <a:r>
              <a:rPr lang="id-ID" sz="1800" b="1" dirty="0">
                <a:solidFill>
                  <a:schemeClr val="bg1"/>
                </a:solidFill>
                <a:latin typeface="Source Sans Pro" panose="020B0503030403020204" pitchFamily="34" charset="0"/>
              </a:rPr>
              <a:t>Monolog, Prolog, Dan Epilog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156"/>
        <p:cNvGrpSpPr/>
        <p:nvPr/>
      </p:nvGrpSpPr>
      <p:grpSpPr>
        <a:xfrm>
          <a:off x="0" y="0"/>
          <a:ext cx="0" cy="0"/>
          <a:chOff x="0" y="0"/>
          <a:chExt cx="0" cy="0"/>
        </a:xfrm>
      </p:grpSpPr>
      <p:pic>
        <p:nvPicPr>
          <p:cNvPr id="157" name="Google Shape;157;p24"/>
          <p:cNvPicPr preferRelativeResize="0"/>
          <p:nvPr/>
        </p:nvPicPr>
        <p:blipFill>
          <a:blip r:embed="rId3">
            <a:alphaModFix/>
          </a:blip>
          <a:stretch>
            <a:fillRect/>
          </a:stretch>
        </p:blipFill>
        <p:spPr>
          <a:xfrm>
            <a:off x="10925" y="-41413"/>
            <a:ext cx="3685200" cy="695113"/>
          </a:xfrm>
          <a:prstGeom prst="rect">
            <a:avLst/>
          </a:prstGeom>
          <a:noFill/>
          <a:ln>
            <a:noFill/>
          </a:ln>
        </p:spPr>
      </p:pic>
      <p:sp>
        <p:nvSpPr>
          <p:cNvPr id="158" name="Google Shape;158;p24"/>
          <p:cNvSpPr txBox="1"/>
          <p:nvPr/>
        </p:nvSpPr>
        <p:spPr>
          <a:xfrm>
            <a:off x="72600" y="653700"/>
            <a:ext cx="8998800" cy="4620465"/>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1200"/>
              </a:spcBef>
              <a:spcAft>
                <a:spcPts val="0"/>
              </a:spcAft>
              <a:buNone/>
            </a:pPr>
            <a:r>
              <a:rPr lang="id" sz="1500" b="1" dirty="0">
                <a:solidFill>
                  <a:schemeClr val="dk1"/>
                </a:solidFill>
                <a:latin typeface="Source Sans Pro" panose="020B0503030403020204" pitchFamily="34" charset="0"/>
              </a:rPr>
              <a:t>Setiap hari kamu bercakap-cakap, bukan?</a:t>
            </a:r>
            <a:endParaRPr sz="1500" b="1" dirty="0">
              <a:solidFill>
                <a:schemeClr val="dk1"/>
              </a:solidFill>
              <a:latin typeface="Source Sans Pro" panose="020B0503030403020204" pitchFamily="34" charset="0"/>
            </a:endParaRPr>
          </a:p>
          <a:p>
            <a:pPr marL="0" lvl="0" indent="0" algn="l" rtl="0">
              <a:lnSpc>
                <a:spcPct val="150000"/>
              </a:lnSpc>
              <a:spcBef>
                <a:spcPts val="1200"/>
              </a:spcBef>
              <a:spcAft>
                <a:spcPts val="0"/>
              </a:spcAft>
              <a:buNone/>
            </a:pPr>
            <a:r>
              <a:rPr lang="id" sz="1500" b="1" dirty="0">
                <a:solidFill>
                  <a:schemeClr val="dk1"/>
                </a:solidFill>
                <a:latin typeface="Source Sans Pro" panose="020B0503030403020204" pitchFamily="34" charset="0"/>
              </a:rPr>
              <a:t>Dapatkah kamu menulis dengan benar percakapanmu tentang sesuatu hal?</a:t>
            </a:r>
            <a:endParaRPr sz="1500" b="1" dirty="0">
              <a:solidFill>
                <a:schemeClr val="dk1"/>
              </a:solidFill>
              <a:latin typeface="Source Sans Pro" panose="020B0503030403020204" pitchFamily="34" charset="0"/>
            </a:endParaRPr>
          </a:p>
          <a:p>
            <a:pPr marL="0" lvl="0" indent="0" algn="l" rtl="0">
              <a:lnSpc>
                <a:spcPct val="150000"/>
              </a:lnSpc>
              <a:spcBef>
                <a:spcPts val="1200"/>
              </a:spcBef>
              <a:spcAft>
                <a:spcPts val="0"/>
              </a:spcAft>
              <a:buNone/>
            </a:pPr>
            <a:r>
              <a:rPr lang="id" sz="1500" b="1" dirty="0">
                <a:solidFill>
                  <a:schemeClr val="dk1"/>
                </a:solidFill>
                <a:latin typeface="Source Sans Pro" panose="020B0503030403020204" pitchFamily="34" charset="0"/>
              </a:rPr>
              <a:t>Sekarang, coba perhatikan percakapan Doni dengan ayahnya berikut ini!</a:t>
            </a:r>
            <a:endParaRPr sz="1500" b="1" dirty="0">
              <a:solidFill>
                <a:schemeClr val="dk1"/>
              </a:solidFill>
              <a:latin typeface="Source Sans Pro" panose="020B0503030403020204" pitchFamily="34" charset="0"/>
            </a:endParaRPr>
          </a:p>
          <a:p>
            <a:pPr marL="546100" lvl="0" indent="-546100" algn="l" rtl="0">
              <a:lnSpc>
                <a:spcPct val="115000"/>
              </a:lnSpc>
              <a:spcBef>
                <a:spcPts val="1200"/>
              </a:spcBef>
              <a:spcAft>
                <a:spcPts val="0"/>
              </a:spcAft>
              <a:buNone/>
            </a:pPr>
            <a:r>
              <a:rPr lang="id" sz="1500" b="1" dirty="0">
                <a:solidFill>
                  <a:schemeClr val="dk1"/>
                </a:solidFill>
                <a:latin typeface="Source Sans Pro" panose="020B0503030403020204" pitchFamily="34" charset="0"/>
              </a:rPr>
              <a:t>Ayah : ”Rupanya pekarangan kita kurang cocok ditanami ketela, Don! Lihat ini,buahnya kecil-kecil padahal kita rajin memupuk dan merawatnya.”</a:t>
            </a:r>
            <a:endParaRPr sz="15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r>
              <a:rPr lang="id" sz="1500" b="1" dirty="0">
                <a:solidFill>
                  <a:schemeClr val="dk1"/>
                </a:solidFill>
                <a:latin typeface="Source Sans Pro" panose="020B0503030403020204" pitchFamily="34" charset="0"/>
              </a:rPr>
              <a:t>Doni : ”Bagaimana kalau ditanami pohon jarak saja, Yah. Siapa tahu cocok!”</a:t>
            </a:r>
            <a:endParaRPr sz="1500" b="1" dirty="0">
              <a:solidFill>
                <a:schemeClr val="dk1"/>
              </a:solidFill>
              <a:latin typeface="Source Sans Pro" panose="020B0503030403020204" pitchFamily="34" charset="0"/>
            </a:endParaRPr>
          </a:p>
          <a:p>
            <a:pPr marL="457200" lvl="0" indent="-444500" algn="l" rtl="0">
              <a:lnSpc>
                <a:spcPct val="115000"/>
              </a:lnSpc>
              <a:spcBef>
                <a:spcPts val="1200"/>
              </a:spcBef>
              <a:spcAft>
                <a:spcPts val="0"/>
              </a:spcAft>
              <a:buNone/>
            </a:pPr>
            <a:r>
              <a:rPr lang="id" sz="1500" b="1" dirty="0">
                <a:solidFill>
                  <a:schemeClr val="dk1"/>
                </a:solidFill>
                <a:latin typeface="Source Sans Pro" panose="020B0503030403020204" pitchFamily="34" charset="0"/>
              </a:rPr>
              <a:t>Ayah : ”Boleh juga. Nanti coba Ayah tanyakan pada Pak Burhan, mungkin beliau  punya bibitnya.”</a:t>
            </a:r>
            <a:endParaRPr sz="15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r>
              <a:rPr lang="id" sz="1500" b="1" dirty="0">
                <a:solidFill>
                  <a:schemeClr val="dk1"/>
                </a:solidFill>
                <a:latin typeface="Source Sans Pro" panose="020B0503030403020204" pitchFamily="34" charset="0"/>
              </a:rPr>
              <a:t>Doni : ”Sungguh, Yah?”</a:t>
            </a:r>
            <a:endParaRPr sz="1500" b="1" dirty="0">
              <a:solidFill>
                <a:schemeClr val="dk1"/>
              </a:solidFill>
              <a:latin typeface="Source Sans Pro" panose="020B0503030403020204" pitchFamily="34" charset="0"/>
            </a:endParaRPr>
          </a:p>
          <a:p>
            <a:pPr marL="0" lvl="0" indent="0" algn="l" rtl="0">
              <a:lnSpc>
                <a:spcPct val="115000"/>
              </a:lnSpc>
              <a:spcBef>
                <a:spcPts val="1200"/>
              </a:spcBef>
              <a:spcAft>
                <a:spcPts val="0"/>
              </a:spcAft>
              <a:buNone/>
            </a:pPr>
            <a:r>
              <a:rPr lang="id" sz="1500" b="1" dirty="0">
                <a:solidFill>
                  <a:schemeClr val="dk1"/>
                </a:solidFill>
                <a:latin typeface="Source Sans Pro" panose="020B0503030403020204" pitchFamily="34" charset="0"/>
              </a:rPr>
              <a:t>Ayah : ”Tentu, sayang.”</a:t>
            </a:r>
            <a:endParaRPr sz="1500" b="1" dirty="0">
              <a:solidFill>
                <a:schemeClr val="dk1"/>
              </a:solidFill>
              <a:latin typeface="Source Sans Pro" panose="020B0503030403020204" pitchFamily="34" charset="0"/>
            </a:endParaRPr>
          </a:p>
          <a:p>
            <a:pPr marL="0" lvl="0" indent="0" algn="l" rtl="0">
              <a:lnSpc>
                <a:spcPct val="115000"/>
              </a:lnSpc>
              <a:spcBef>
                <a:spcPts val="1200"/>
              </a:spcBef>
              <a:spcAft>
                <a:spcPts val="1200"/>
              </a:spcAft>
              <a:buNone/>
            </a:pPr>
            <a:r>
              <a:rPr lang="id" sz="1500" b="1" dirty="0">
                <a:solidFill>
                  <a:schemeClr val="dk1"/>
                </a:solidFill>
                <a:latin typeface="Source Sans Pro" panose="020B0503030403020204" pitchFamily="34" charset="0"/>
              </a:rPr>
              <a:t>Doni : ”Asyik, kelak Doni bisa latihan membuat minyak jarak, dong.”</a:t>
            </a:r>
            <a:endParaRPr sz="1500" b="1" dirty="0">
              <a:solidFill>
                <a:schemeClr val="dk1"/>
              </a:solidFill>
              <a:latin typeface="Source Sans Pro" panose="020B0503030403020204" pitchFamily="34" charset="0"/>
            </a:endParaRPr>
          </a:p>
        </p:txBody>
      </p:sp>
      <p:pic>
        <p:nvPicPr>
          <p:cNvPr id="159" name="Google Shape;159;p24"/>
          <p:cNvPicPr preferRelativeResize="0"/>
          <p:nvPr/>
        </p:nvPicPr>
        <p:blipFill>
          <a:blip r:embed="rId4">
            <a:alphaModFix/>
          </a:blip>
          <a:stretch>
            <a:fillRect/>
          </a:stretch>
        </p:blipFill>
        <p:spPr>
          <a:xfrm>
            <a:off x="7014000" y="-64800"/>
            <a:ext cx="2101850" cy="2220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25"/>
          <p:cNvPicPr preferRelativeResize="0"/>
          <p:nvPr/>
        </p:nvPicPr>
        <p:blipFill>
          <a:blip r:embed="rId3">
            <a:alphaModFix/>
          </a:blip>
          <a:stretch>
            <a:fillRect/>
          </a:stretch>
        </p:blipFill>
        <p:spPr>
          <a:xfrm>
            <a:off x="0" y="104025"/>
            <a:ext cx="9061725" cy="5143500"/>
          </a:xfrm>
          <a:prstGeom prst="rect">
            <a:avLst/>
          </a:prstGeom>
          <a:noFill/>
          <a:ln>
            <a:noFill/>
          </a:ln>
        </p:spPr>
      </p:pic>
      <p:sp>
        <p:nvSpPr>
          <p:cNvPr id="165" name="Google Shape;165;p25"/>
          <p:cNvSpPr txBox="1"/>
          <p:nvPr/>
        </p:nvSpPr>
        <p:spPr>
          <a:xfrm>
            <a:off x="0" y="0"/>
            <a:ext cx="9061800" cy="4413486"/>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2400" b="1" dirty="0">
                <a:solidFill>
                  <a:schemeClr val="dk1"/>
                </a:solidFill>
                <a:latin typeface="Source Sans Pro" panose="020B0503030403020204" pitchFamily="34" charset="0"/>
              </a:rPr>
              <a:t>Catatan</a:t>
            </a:r>
            <a:endParaRPr sz="24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600" b="1" dirty="0">
                <a:solidFill>
                  <a:schemeClr val="dk1"/>
                </a:solidFill>
                <a:latin typeface="Source Sans Pro" panose="020B0503030403020204" pitchFamily="34" charset="0"/>
              </a:rPr>
              <a:t>Perhatikan penulisan ejaan dan tanda baca dalam percakapan di atas!</a:t>
            </a:r>
            <a:endParaRPr sz="16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600" b="1" dirty="0">
                <a:solidFill>
                  <a:schemeClr val="dk1"/>
                </a:solidFill>
                <a:latin typeface="Source Sans Pro" panose="020B0503030403020204" pitchFamily="34" charset="0"/>
              </a:rPr>
              <a:t>Dari percakapan di atas, dapat dirumuskan penggunaan ejaan dan tanda baca berikut.</a:t>
            </a:r>
            <a:endParaRPr sz="16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600" b="1" dirty="0">
                <a:solidFill>
                  <a:schemeClr val="dk1"/>
                </a:solidFill>
                <a:latin typeface="Source Sans Pro" panose="020B0503030403020204" pitchFamily="34" charset="0"/>
              </a:rPr>
              <a:t>1. Setelah nama pelaku (penutur), digunakan tanda baca titik dua (:).</a:t>
            </a:r>
            <a:endParaRPr sz="16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600" b="1" dirty="0">
                <a:solidFill>
                  <a:schemeClr val="dk1"/>
                </a:solidFill>
                <a:latin typeface="Source Sans Pro" panose="020B0503030403020204" pitchFamily="34" charset="0"/>
              </a:rPr>
              <a:t>2. Isi penuturan, ditulis dalam tanda petik.</a:t>
            </a:r>
            <a:endParaRPr sz="16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600" b="1" dirty="0">
                <a:solidFill>
                  <a:schemeClr val="dk1"/>
                </a:solidFill>
                <a:latin typeface="Source Sans Pro" panose="020B0503030403020204" pitchFamily="34" charset="0"/>
              </a:rPr>
              <a:t>3. Huruf awal kalimat ditulis dengan huruf kapital, dan diakhiri tanda baca.</a:t>
            </a:r>
            <a:endParaRPr sz="16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600" b="1" dirty="0">
                <a:solidFill>
                  <a:schemeClr val="dk1"/>
                </a:solidFill>
                <a:latin typeface="Source Sans Pro" panose="020B0503030403020204" pitchFamily="34" charset="0"/>
              </a:rPr>
              <a:t>Tanda baca titik (.) untuk mengakhiri kalimat berita.</a:t>
            </a:r>
            <a:endParaRPr sz="16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600" b="1" dirty="0">
                <a:solidFill>
                  <a:schemeClr val="dk1"/>
                </a:solidFill>
                <a:latin typeface="Source Sans Pro" panose="020B0503030403020204" pitchFamily="34" charset="0"/>
              </a:rPr>
              <a:t>Tanda tanya (?) untuk mengakhiri kalimat tanya.</a:t>
            </a:r>
            <a:endParaRPr sz="1600" b="1" dirty="0">
              <a:solidFill>
                <a:schemeClr val="dk1"/>
              </a:solidFill>
              <a:latin typeface="Source Sans Pro" panose="020B0503030403020204" pitchFamily="34" charset="0"/>
            </a:endParaRPr>
          </a:p>
          <a:p>
            <a:pPr marL="0" lvl="0" indent="0" algn="just" rtl="0">
              <a:lnSpc>
                <a:spcPct val="115000"/>
              </a:lnSpc>
              <a:spcBef>
                <a:spcPts val="1200"/>
              </a:spcBef>
              <a:spcAft>
                <a:spcPts val="1200"/>
              </a:spcAft>
              <a:buNone/>
            </a:pPr>
            <a:r>
              <a:rPr lang="id" sz="1600" b="1" dirty="0">
                <a:solidFill>
                  <a:schemeClr val="dk1"/>
                </a:solidFill>
                <a:latin typeface="Source Sans Pro" panose="020B0503030403020204" pitchFamily="34" charset="0"/>
              </a:rPr>
              <a:t>Tanda seru (!) untuk mengakhiri kalimat perintah atau seruan.</a:t>
            </a:r>
            <a:endParaRPr sz="1600" b="1" dirty="0">
              <a:solidFill>
                <a:schemeClr val="dk1"/>
              </a:solidFill>
              <a:latin typeface="Source Sans Pro" panose="020B0503030403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0" name="Google Shape;170;p26"/>
          <p:cNvPicPr preferRelativeResize="0"/>
          <p:nvPr/>
        </p:nvPicPr>
        <p:blipFill>
          <a:blip r:embed="rId3">
            <a:alphaModFix/>
          </a:blip>
          <a:stretch>
            <a:fillRect/>
          </a:stretch>
        </p:blipFill>
        <p:spPr>
          <a:xfrm>
            <a:off x="152400" y="-294875"/>
            <a:ext cx="8991600" cy="4991100"/>
          </a:xfrm>
          <a:prstGeom prst="rect">
            <a:avLst/>
          </a:prstGeom>
          <a:noFill/>
          <a:ln>
            <a:noFill/>
          </a:ln>
        </p:spPr>
      </p:pic>
      <p:sp>
        <p:nvSpPr>
          <p:cNvPr id="171" name="Google Shape;171;p26"/>
          <p:cNvSpPr/>
          <p:nvPr/>
        </p:nvSpPr>
        <p:spPr>
          <a:xfrm>
            <a:off x="2352325" y="633050"/>
            <a:ext cx="2288100" cy="1310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u="sng" dirty="0">
                <a:solidFill>
                  <a:schemeClr val="hlink"/>
                </a:solidFill>
                <a:latin typeface="Source Sans Pro" panose="020B0503030403020204" pitchFamily="34" charset="0"/>
                <a:hlinkClick r:id="rId4"/>
              </a:rPr>
              <a:t>https://drive.google.com/file/d/1gKxScaqrauch2ZqYw1sMN-xROYrOuE-w/view?usp=sharing</a:t>
            </a:r>
            <a:endParaRPr dirty="0">
              <a:latin typeface="Source Sans Pro" panose="020B0503030403020204" pitchFamily="34" charset="0"/>
            </a:endParaRPr>
          </a:p>
        </p:txBody>
      </p:sp>
      <p:sp>
        <p:nvSpPr>
          <p:cNvPr id="172" name="Google Shape;172;p26"/>
          <p:cNvSpPr/>
          <p:nvPr/>
        </p:nvSpPr>
        <p:spPr>
          <a:xfrm>
            <a:off x="5227425" y="68550"/>
            <a:ext cx="4015800" cy="1241700"/>
          </a:xfrm>
          <a:prstGeom prst="cloudCallout">
            <a:avLst>
              <a:gd name="adj1" fmla="val -69143"/>
              <a:gd name="adj2" fmla="val 6386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Klik Link ini untuk melihat contoh video dialog bertelepon</a:t>
            </a:r>
            <a:endParaRPr dirty="0">
              <a:latin typeface="Source Sans Pro" panose="020B0503030403020204" pitchFamily="34" charset="0"/>
            </a:endParaRPr>
          </a:p>
        </p:txBody>
      </p:sp>
      <p:sp>
        <p:nvSpPr>
          <p:cNvPr id="173" name="Google Shape;173;p26"/>
          <p:cNvSpPr/>
          <p:nvPr/>
        </p:nvSpPr>
        <p:spPr>
          <a:xfrm>
            <a:off x="216725" y="2935950"/>
            <a:ext cx="4423800" cy="2123700"/>
          </a:xfrm>
          <a:prstGeom prst="wedgeRectCallout">
            <a:avLst>
              <a:gd name="adj1" fmla="val 31357"/>
              <a:gd name="adj2" fmla="val -85539"/>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sz="1600" b="1" u="sng" dirty="0">
                <a:solidFill>
                  <a:srgbClr val="FFFF00"/>
                </a:solidFill>
                <a:latin typeface="Source Sans Pro" panose="020B0503030403020204" pitchFamily="34" charset="0"/>
              </a:rPr>
              <a:t>Catatan untuk Guru</a:t>
            </a:r>
            <a:endParaRPr sz="1600" b="1" u="sng" dirty="0">
              <a:solidFill>
                <a:srgbClr val="FFFF00"/>
              </a:solidFill>
              <a:latin typeface="Source Sans Pro" panose="020B0503030403020204" pitchFamily="34" charset="0"/>
            </a:endParaRPr>
          </a:p>
          <a:p>
            <a:pPr marL="457200" lvl="0" indent="-330200" algn="l" rtl="0">
              <a:spcBef>
                <a:spcPts val="0"/>
              </a:spcBef>
              <a:spcAft>
                <a:spcPts val="0"/>
              </a:spcAft>
              <a:buClr>
                <a:srgbClr val="FFFF00"/>
              </a:buClr>
              <a:buSzPts val="1600"/>
              <a:buAutoNum type="arabicPeriod"/>
            </a:pPr>
            <a:r>
              <a:rPr lang="id" sz="1600" dirty="0">
                <a:solidFill>
                  <a:srgbClr val="FFFF00"/>
                </a:solidFill>
                <a:latin typeface="Source Sans Pro" panose="020B0503030403020204" pitchFamily="34" charset="0"/>
              </a:rPr>
              <a:t>Kegiatan pembelajaran ini bisa secara tatap muka maupun online </a:t>
            </a:r>
            <a:endParaRPr sz="1600" dirty="0">
              <a:solidFill>
                <a:srgbClr val="FFFF00"/>
              </a:solidFill>
              <a:latin typeface="Source Sans Pro" panose="020B0503030403020204" pitchFamily="34" charset="0"/>
            </a:endParaRPr>
          </a:p>
          <a:p>
            <a:pPr marL="457200" lvl="0" indent="-330200" algn="l" rtl="0">
              <a:spcBef>
                <a:spcPts val="0"/>
              </a:spcBef>
              <a:spcAft>
                <a:spcPts val="0"/>
              </a:spcAft>
              <a:buClr>
                <a:srgbClr val="FFFF00"/>
              </a:buClr>
              <a:buSzPts val="1600"/>
              <a:buAutoNum type="arabicPeriod"/>
            </a:pPr>
            <a:r>
              <a:rPr lang="id" sz="1600" dirty="0">
                <a:solidFill>
                  <a:srgbClr val="FFFF00"/>
                </a:solidFill>
                <a:latin typeface="Source Sans Pro" panose="020B0503030403020204" pitchFamily="34" charset="0"/>
              </a:rPr>
              <a:t>Pelaksanaan online bisa melalui grup whatsapp, google drive, google classroom dan lain sebagainya.</a:t>
            </a:r>
            <a:endParaRPr sz="1600" dirty="0">
              <a:solidFill>
                <a:srgbClr val="FFFF00"/>
              </a:solidFill>
              <a:latin typeface="Source Sans Pro" panose="020B0503030403020204" pitchFamily="34" charset="0"/>
            </a:endParaRPr>
          </a:p>
          <a:p>
            <a:pPr marL="457200" lvl="0" indent="-330200" algn="l" rtl="0">
              <a:spcBef>
                <a:spcPts val="0"/>
              </a:spcBef>
              <a:spcAft>
                <a:spcPts val="0"/>
              </a:spcAft>
              <a:buClr>
                <a:srgbClr val="FFFF00"/>
              </a:buClr>
              <a:buSzPts val="1600"/>
              <a:buAutoNum type="arabicPeriod"/>
            </a:pPr>
            <a:r>
              <a:rPr lang="id" sz="1600" dirty="0">
                <a:solidFill>
                  <a:srgbClr val="FFFF00"/>
                </a:solidFill>
                <a:latin typeface="Source Sans Pro" panose="020B0503030403020204" pitchFamily="34" charset="0"/>
              </a:rPr>
              <a:t>Sesuaikan dengan lingkungan setempat</a:t>
            </a:r>
            <a:endParaRPr sz="1600" dirty="0">
              <a:solidFill>
                <a:srgbClr val="FFFF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endParaRPr dirty="0">
              <a:solidFill>
                <a:srgbClr val="FFFF00"/>
              </a:solidFill>
              <a:latin typeface="Source Sans Pro" panose="020B0503030403020204" pitchFamily="34" charset="0"/>
            </a:endParaRPr>
          </a:p>
          <a:p>
            <a:pPr marL="0" lvl="0" indent="0" algn="l" rtl="0">
              <a:spcBef>
                <a:spcPts val="0"/>
              </a:spcBef>
              <a:spcAft>
                <a:spcPts val="0"/>
              </a:spcAft>
              <a:buNone/>
            </a:pPr>
            <a:endParaRPr dirty="0">
              <a:solidFill>
                <a:srgbClr val="FFFF00"/>
              </a:solidFill>
              <a:latin typeface="Source Sans Pro" panose="020B0503030403020204" pitchFamily="34" charset="0"/>
            </a:endParaRPr>
          </a:p>
        </p:txBody>
      </p:sp>
      <p:sp>
        <p:nvSpPr>
          <p:cNvPr id="174" name="Google Shape;174;p26"/>
          <p:cNvSpPr txBox="1"/>
          <p:nvPr/>
        </p:nvSpPr>
        <p:spPr>
          <a:xfrm>
            <a:off x="5989200" y="3775625"/>
            <a:ext cx="3000000" cy="615523"/>
          </a:xfrm>
          <a:prstGeom prst="rect">
            <a:avLst/>
          </a:prstGeom>
          <a:solidFill>
            <a:srgbClr val="00FFFF"/>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u="sng" dirty="0">
                <a:solidFill>
                  <a:schemeClr val="hlink"/>
                </a:solidFill>
                <a:latin typeface="Source Sans Pro" panose="020B0503030403020204" pitchFamily="34" charset="0"/>
                <a:hlinkClick r:id="rId5"/>
              </a:rPr>
              <a:t>https://online.anyflip.com/gchmi/ydub/mobile/index.html?1605366648865</a:t>
            </a:r>
            <a:endParaRPr dirty="0">
              <a:latin typeface="Source Sans Pro" panose="020B0503030403020204" pitchFamily="34" charset="0"/>
            </a:endParaRPr>
          </a:p>
        </p:txBody>
      </p:sp>
      <p:sp>
        <p:nvSpPr>
          <p:cNvPr id="175" name="Google Shape;175;p26"/>
          <p:cNvSpPr/>
          <p:nvPr/>
        </p:nvSpPr>
        <p:spPr>
          <a:xfrm>
            <a:off x="5047500" y="2251150"/>
            <a:ext cx="3941700" cy="948000"/>
          </a:xfrm>
          <a:prstGeom prst="cloudCallout">
            <a:avLst>
              <a:gd name="adj1" fmla="val 14846"/>
              <a:gd name="adj2" fmla="val 122500"/>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Klik di sini untuk mendapatkan Aplikasi Anyflip tentang pengertian dialog</a:t>
            </a:r>
            <a:endParaRPr dirty="0">
              <a:latin typeface="Source Sans Pro" panose="020B0503030403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79"/>
        <p:cNvGrpSpPr/>
        <p:nvPr/>
      </p:nvGrpSpPr>
      <p:grpSpPr>
        <a:xfrm>
          <a:off x="0" y="0"/>
          <a:ext cx="0" cy="0"/>
          <a:chOff x="0" y="0"/>
          <a:chExt cx="0" cy="0"/>
        </a:xfrm>
      </p:grpSpPr>
      <p:sp>
        <p:nvSpPr>
          <p:cNvPr id="180" name="Google Shape;180;p27"/>
          <p:cNvSpPr txBox="1"/>
          <p:nvPr/>
        </p:nvSpPr>
        <p:spPr>
          <a:xfrm>
            <a:off x="370950" y="629750"/>
            <a:ext cx="4766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181" name="Google Shape;181;p27"/>
          <p:cNvSpPr txBox="1"/>
          <p:nvPr/>
        </p:nvSpPr>
        <p:spPr>
          <a:xfrm>
            <a:off x="64650" y="65400"/>
            <a:ext cx="8948700" cy="985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600" b="1" dirty="0">
                <a:solidFill>
                  <a:srgbClr val="FF0000"/>
                </a:solidFill>
                <a:latin typeface="Source Sans Pro" panose="020B0503030403020204" pitchFamily="34" charset="0"/>
              </a:rPr>
              <a:t>Kegiatan Inti 1</a:t>
            </a:r>
            <a:endParaRPr sz="2600" b="1" dirty="0">
              <a:solidFill>
                <a:srgbClr val="FF0000"/>
              </a:solidFill>
              <a:latin typeface="Source Sans Pro" panose="020B0503030403020204" pitchFamily="34" charset="0"/>
            </a:endParaRPr>
          </a:p>
          <a:p>
            <a:pPr marL="0" lvl="0" indent="0" algn="l" rtl="0">
              <a:spcBef>
                <a:spcPts val="0"/>
              </a:spcBef>
              <a:spcAft>
                <a:spcPts val="0"/>
              </a:spcAft>
              <a:buNone/>
            </a:pPr>
            <a:r>
              <a:rPr lang="id" sz="2600" b="1" dirty="0">
                <a:solidFill>
                  <a:srgbClr val="FF0000"/>
                </a:solidFill>
                <a:latin typeface="Source Sans Pro" panose="020B0503030403020204" pitchFamily="34" charset="0"/>
              </a:rPr>
              <a:t>Pembagian LKS kepada kelompok berpasangan</a:t>
            </a:r>
            <a:endParaRPr sz="2600" b="1" dirty="0">
              <a:solidFill>
                <a:srgbClr val="FF0000"/>
              </a:solidFill>
              <a:latin typeface="Source Sans Pro" panose="020B0503030403020204" pitchFamily="34" charset="0"/>
            </a:endParaRPr>
          </a:p>
        </p:txBody>
      </p:sp>
      <p:pic>
        <p:nvPicPr>
          <p:cNvPr id="182" name="Google Shape;182;p27"/>
          <p:cNvPicPr preferRelativeResize="0"/>
          <p:nvPr/>
        </p:nvPicPr>
        <p:blipFill>
          <a:blip r:embed="rId3">
            <a:alphaModFix/>
          </a:blip>
          <a:stretch>
            <a:fillRect/>
          </a:stretch>
        </p:blipFill>
        <p:spPr>
          <a:xfrm>
            <a:off x="5562850" y="1251375"/>
            <a:ext cx="3406626" cy="3586700"/>
          </a:xfrm>
          <a:prstGeom prst="rect">
            <a:avLst/>
          </a:prstGeom>
          <a:noFill/>
          <a:ln>
            <a:noFill/>
          </a:ln>
        </p:spPr>
      </p:pic>
      <p:sp>
        <p:nvSpPr>
          <p:cNvPr id="183" name="Google Shape;183;p27"/>
          <p:cNvSpPr txBox="1"/>
          <p:nvPr/>
        </p:nvSpPr>
        <p:spPr>
          <a:xfrm>
            <a:off x="64650" y="1061425"/>
            <a:ext cx="4766700" cy="4161109"/>
          </a:xfrm>
          <a:prstGeom prst="rect">
            <a:avLst/>
          </a:prstGeom>
          <a:noFill/>
          <a:ln>
            <a:noFill/>
          </a:ln>
        </p:spPr>
        <p:txBody>
          <a:bodyPr spcFirstLastPara="1" wrap="square" lIns="91425" tIns="91425" rIns="91425" bIns="91425" anchor="t" anchorCtr="0">
            <a:spAutoFit/>
          </a:bodyPr>
          <a:lstStyle/>
          <a:p>
            <a:pPr marL="457200" lvl="0" indent="-342900" algn="just" rtl="0">
              <a:lnSpc>
                <a:spcPct val="115000"/>
              </a:lnSpc>
              <a:spcBef>
                <a:spcPts val="1200"/>
              </a:spcBef>
              <a:spcAft>
                <a:spcPts val="0"/>
              </a:spcAft>
              <a:buClr>
                <a:schemeClr val="dk1"/>
              </a:buClr>
              <a:buSzPts val="1800"/>
              <a:buAutoNum type="arabicPeriod"/>
            </a:pPr>
            <a:r>
              <a:rPr lang="id" sz="1800" dirty="0">
                <a:solidFill>
                  <a:schemeClr val="dk1"/>
                </a:solidFill>
                <a:latin typeface="Source Sans Pro" panose="020B0503030403020204" pitchFamily="34" charset="0"/>
              </a:rPr>
              <a:t>Bentuk kelompok siswa berpasangan namai masing-masing pasangan sesuai kesepakatan berdua.</a:t>
            </a:r>
            <a:endParaRPr sz="1800" dirty="0">
              <a:solidFill>
                <a:schemeClr val="dk1"/>
              </a:solidFill>
              <a:latin typeface="Source Sans Pro" panose="020B0503030403020204" pitchFamily="34" charset="0"/>
            </a:endParaRPr>
          </a:p>
          <a:p>
            <a:pPr marL="457200" lvl="0" indent="-342900" algn="just" rtl="0">
              <a:lnSpc>
                <a:spcPct val="115000"/>
              </a:lnSpc>
              <a:spcBef>
                <a:spcPts val="0"/>
              </a:spcBef>
              <a:spcAft>
                <a:spcPts val="0"/>
              </a:spcAft>
              <a:buClr>
                <a:schemeClr val="dk1"/>
              </a:buClr>
              <a:buSzPts val="1800"/>
              <a:buAutoNum type="arabicPeriod"/>
            </a:pPr>
            <a:r>
              <a:rPr lang="id" sz="1800" dirty="0">
                <a:solidFill>
                  <a:schemeClr val="dk1"/>
                </a:solidFill>
                <a:latin typeface="Source Sans Pro" panose="020B0503030403020204" pitchFamily="34" charset="0"/>
              </a:rPr>
              <a:t>Bagikan LKS yang berbeda dari setiap pasangan.</a:t>
            </a:r>
            <a:endParaRPr sz="1800" dirty="0">
              <a:solidFill>
                <a:schemeClr val="dk1"/>
              </a:solidFill>
              <a:latin typeface="Source Sans Pro" panose="020B0503030403020204" pitchFamily="34" charset="0"/>
            </a:endParaRPr>
          </a:p>
          <a:p>
            <a:pPr marL="457200" lvl="0" indent="-342900" algn="just" rtl="0">
              <a:lnSpc>
                <a:spcPct val="115000"/>
              </a:lnSpc>
              <a:spcBef>
                <a:spcPts val="0"/>
              </a:spcBef>
              <a:spcAft>
                <a:spcPts val="0"/>
              </a:spcAft>
              <a:buClr>
                <a:schemeClr val="dk1"/>
              </a:buClr>
              <a:buSzPts val="1800"/>
              <a:buAutoNum type="arabicPeriod"/>
            </a:pPr>
            <a:r>
              <a:rPr lang="id" sz="1800" dirty="0">
                <a:solidFill>
                  <a:schemeClr val="dk1"/>
                </a:solidFill>
                <a:latin typeface="Source Sans Pro" panose="020B0503030403020204" pitchFamily="34" charset="0"/>
              </a:rPr>
              <a:t>Siswa bermain peran dalam mengerjakan tugas sesuai petunjuk dalam LKS yang diberikan.</a:t>
            </a:r>
            <a:endParaRPr sz="1800" dirty="0">
              <a:solidFill>
                <a:schemeClr val="dk1"/>
              </a:solidFill>
              <a:latin typeface="Source Sans Pro" panose="020B0503030403020204" pitchFamily="34" charset="0"/>
            </a:endParaRPr>
          </a:p>
          <a:p>
            <a:pPr marL="457200" lvl="0" indent="-342900" algn="just" rtl="0">
              <a:lnSpc>
                <a:spcPct val="115000"/>
              </a:lnSpc>
              <a:spcBef>
                <a:spcPts val="0"/>
              </a:spcBef>
              <a:spcAft>
                <a:spcPts val="0"/>
              </a:spcAft>
              <a:buClr>
                <a:schemeClr val="dk1"/>
              </a:buClr>
              <a:buSzPts val="1800"/>
              <a:buAutoNum type="arabicPeriod"/>
            </a:pPr>
            <a:r>
              <a:rPr lang="id" sz="1800" dirty="0">
                <a:solidFill>
                  <a:schemeClr val="dk1"/>
                </a:solidFill>
                <a:latin typeface="Source Sans Pro" panose="020B0503030403020204" pitchFamily="34" charset="0"/>
              </a:rPr>
              <a:t>Siswa mempresentasikan  hasil kerja sesuai peran yang diperankan.</a:t>
            </a:r>
            <a:endParaRPr sz="1800" dirty="0">
              <a:solidFill>
                <a:schemeClr val="dk1"/>
              </a:solidFill>
              <a:latin typeface="Source Sans Pro" panose="020B0503030403020204" pitchFamily="34" charset="0"/>
            </a:endParaRPr>
          </a:p>
          <a:p>
            <a:pPr marL="457200" lvl="0" indent="-342900" algn="just" rtl="0">
              <a:lnSpc>
                <a:spcPct val="115000"/>
              </a:lnSpc>
              <a:spcBef>
                <a:spcPts val="0"/>
              </a:spcBef>
              <a:spcAft>
                <a:spcPts val="0"/>
              </a:spcAft>
              <a:buClr>
                <a:schemeClr val="dk1"/>
              </a:buClr>
              <a:buSzPts val="1800"/>
              <a:buAutoNum type="arabicPeriod"/>
            </a:pPr>
            <a:r>
              <a:rPr lang="id" sz="1800" dirty="0">
                <a:solidFill>
                  <a:schemeClr val="dk1"/>
                </a:solidFill>
                <a:latin typeface="Source Sans Pro" panose="020B0503030403020204" pitchFamily="34" charset="0"/>
              </a:rPr>
              <a:t>Dalam membuat LKS guru bisa mengembangkan sesuai dengan materi.</a:t>
            </a:r>
            <a:endParaRPr sz="1800" dirty="0">
              <a:solidFill>
                <a:schemeClr val="dk1"/>
              </a:solidFill>
              <a:latin typeface="Source Sans Pro" panose="020B0503030403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87"/>
        <p:cNvGrpSpPr/>
        <p:nvPr/>
      </p:nvGrpSpPr>
      <p:grpSpPr>
        <a:xfrm>
          <a:off x="0" y="0"/>
          <a:ext cx="0" cy="0"/>
          <a:chOff x="0" y="0"/>
          <a:chExt cx="0" cy="0"/>
        </a:xfrm>
      </p:grpSpPr>
      <p:sp>
        <p:nvSpPr>
          <p:cNvPr id="188" name="Google Shape;188;p28"/>
          <p:cNvSpPr txBox="1"/>
          <p:nvPr/>
        </p:nvSpPr>
        <p:spPr>
          <a:xfrm>
            <a:off x="0" y="807125"/>
            <a:ext cx="3579600" cy="3680208"/>
          </a:xfrm>
          <a:prstGeom prst="rect">
            <a:avLst/>
          </a:prstGeom>
          <a:solidFill>
            <a:schemeClr val="accent4">
              <a:lumMod val="60000"/>
              <a:lumOff val="40000"/>
            </a:schemeClr>
          </a:solid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Clr>
                <a:schemeClr val="dk1"/>
              </a:buClr>
              <a:buSzPts val="1100"/>
              <a:buFont typeface="Arial"/>
              <a:buNone/>
            </a:pPr>
            <a:r>
              <a:rPr lang="id" sz="1200" dirty="0">
                <a:solidFill>
                  <a:srgbClr val="FFFFFF"/>
                </a:solidFill>
                <a:latin typeface="Source Sans Pro" panose="020B0503030403020204" pitchFamily="34" charset="0"/>
              </a:rPr>
              <a:t> </a:t>
            </a:r>
            <a:endParaRPr sz="1200" dirty="0">
              <a:solidFill>
                <a:srgbClr val="FFFFFF"/>
              </a:solidFill>
              <a:latin typeface="Source Sans Pro" panose="020B0503030403020204" pitchFamily="34" charset="0"/>
            </a:endParaRPr>
          </a:p>
          <a:p>
            <a:pPr marL="0" lvl="0" indent="0" algn="just" rtl="0">
              <a:lnSpc>
                <a:spcPct val="115000"/>
              </a:lnSpc>
              <a:spcBef>
                <a:spcPts val="0"/>
              </a:spcBef>
              <a:spcAft>
                <a:spcPts val="0"/>
              </a:spcAft>
              <a:buNone/>
            </a:pPr>
            <a:r>
              <a:rPr lang="id" sz="1700" b="1" dirty="0">
                <a:solidFill>
                  <a:schemeClr val="dk1"/>
                </a:solidFill>
                <a:latin typeface="Source Sans Pro" panose="020B0503030403020204" pitchFamily="34" charset="0"/>
              </a:rPr>
              <a:t>Buatlah kalimat percakapan ketika kamu berdialog dengan Kakak/Adikmu</a:t>
            </a:r>
            <a:endParaRPr sz="1700"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r>
              <a:rPr lang="id" sz="1200" dirty="0">
                <a:solidFill>
                  <a:schemeClr val="dk1"/>
                </a:solidFill>
                <a:latin typeface="Source Sans Pro" panose="020B0503030403020204" pitchFamily="34" charset="0"/>
              </a:rPr>
              <a:t>.....................................................................................................................................................................................................................................................................................................................................................................................................................................................................................................................................</a:t>
            </a:r>
            <a:endParaRPr sz="1200"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endParaRPr sz="1200"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Kelompok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1 :..............No:...................</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2 :..............No:..................</a:t>
            </a:r>
            <a:endParaRPr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Clr>
                <a:schemeClr val="dk1"/>
              </a:buClr>
              <a:buSzPts val="1100"/>
              <a:buFont typeface="Arial"/>
              <a:buNone/>
            </a:pPr>
            <a:endParaRPr b="1" dirty="0">
              <a:solidFill>
                <a:schemeClr val="dk1"/>
              </a:solidFill>
              <a:latin typeface="Source Sans Pro" panose="020B0503030403020204" pitchFamily="34" charset="0"/>
            </a:endParaRPr>
          </a:p>
        </p:txBody>
      </p:sp>
      <p:sp>
        <p:nvSpPr>
          <p:cNvPr id="189" name="Google Shape;189;p28"/>
          <p:cNvSpPr txBox="1"/>
          <p:nvPr/>
        </p:nvSpPr>
        <p:spPr>
          <a:xfrm>
            <a:off x="451575" y="406925"/>
            <a:ext cx="2402400" cy="400200"/>
          </a:xfrm>
          <a:prstGeom prst="rect">
            <a:avLst/>
          </a:prstGeom>
          <a:solidFill>
            <a:srgbClr val="00B050"/>
          </a:solidFill>
          <a:ln>
            <a:noFill/>
          </a:ln>
        </p:spPr>
        <p:txBody>
          <a:bodyPr spcFirstLastPara="1" wrap="square" lIns="91425" tIns="91425" rIns="91425" bIns="91425" anchor="ctr" anchorCtr="0">
            <a:noAutofit/>
          </a:bodyPr>
          <a:lstStyle/>
          <a:p>
            <a:pPr marL="203200" lvl="0" indent="0" algn="just" rtl="0">
              <a:lnSpc>
                <a:spcPct val="115000"/>
              </a:lnSpc>
              <a:spcBef>
                <a:spcPts val="1200"/>
              </a:spcBef>
              <a:spcAft>
                <a:spcPts val="1200"/>
              </a:spcAft>
              <a:buNone/>
            </a:pPr>
            <a:r>
              <a:rPr lang="id" sz="1900" b="1" dirty="0">
                <a:latin typeface="Source Sans Pro" panose="020B0503030403020204" pitchFamily="34" charset="0"/>
              </a:rPr>
              <a:t>Lembar Kerja 1</a:t>
            </a:r>
            <a:endParaRPr sz="1900" b="1" dirty="0">
              <a:latin typeface="Source Sans Pro" panose="020B0503030403020204" pitchFamily="34" charset="0"/>
            </a:endParaRPr>
          </a:p>
        </p:txBody>
      </p:sp>
      <p:sp>
        <p:nvSpPr>
          <p:cNvPr id="190" name="Google Shape;190;p28"/>
          <p:cNvSpPr txBox="1"/>
          <p:nvPr/>
        </p:nvSpPr>
        <p:spPr>
          <a:xfrm>
            <a:off x="6144000" y="14511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 </a:t>
            </a:r>
            <a:endParaRPr dirty="0">
              <a:latin typeface="Source Sans Pro" panose="020B0503030403020204" pitchFamily="34" charset="0"/>
            </a:endParaRPr>
          </a:p>
        </p:txBody>
      </p:sp>
      <p:sp>
        <p:nvSpPr>
          <p:cNvPr id="191" name="Google Shape;191;p28"/>
          <p:cNvSpPr txBox="1"/>
          <p:nvPr/>
        </p:nvSpPr>
        <p:spPr>
          <a:xfrm>
            <a:off x="4571999" y="1374550"/>
            <a:ext cx="3791415" cy="3467842"/>
          </a:xfrm>
          <a:prstGeom prst="rect">
            <a:avLst/>
          </a:prstGeom>
          <a:solidFill>
            <a:schemeClr val="accent6">
              <a:lumMod val="40000"/>
              <a:lumOff val="60000"/>
            </a:schemeClr>
          </a:solid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id" sz="1700" b="1" dirty="0">
                <a:solidFill>
                  <a:schemeClr val="dk1"/>
                </a:solidFill>
                <a:latin typeface="Source Sans Pro" panose="020B0503030403020204" pitchFamily="34" charset="0"/>
              </a:rPr>
              <a:t>Buatlah kalimat percakapan ketika kamu berdialog dengan Bapak/Ibu guru.</a:t>
            </a:r>
            <a:endParaRPr sz="1700"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r>
              <a:rPr lang="id" sz="1200" dirty="0">
                <a:solidFill>
                  <a:schemeClr val="dk1"/>
                </a:solidFill>
                <a:latin typeface="Source Sans Pro" panose="020B0503030403020204" pitchFamily="34" charset="0"/>
              </a:rPr>
              <a:t>.....................................................................................................................................................................................................................................................................................................................................................................................................................................................................................................................................</a:t>
            </a:r>
            <a:endParaRPr sz="1200"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endParaRPr sz="1200"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Kelompok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1 :..............No:...................</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2 :..............No:..................</a:t>
            </a:r>
            <a:endParaRPr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endParaRPr b="1" dirty="0">
              <a:solidFill>
                <a:schemeClr val="dk1"/>
              </a:solidFill>
              <a:latin typeface="Source Sans Pro" panose="020B0503030403020204" pitchFamily="34" charset="0"/>
            </a:endParaRPr>
          </a:p>
        </p:txBody>
      </p:sp>
      <p:sp>
        <p:nvSpPr>
          <p:cNvPr id="192" name="Google Shape;192;p28"/>
          <p:cNvSpPr txBox="1"/>
          <p:nvPr/>
        </p:nvSpPr>
        <p:spPr>
          <a:xfrm>
            <a:off x="5197200" y="1050950"/>
            <a:ext cx="2402400" cy="400200"/>
          </a:xfrm>
          <a:prstGeom prst="rect">
            <a:avLst/>
          </a:prstGeom>
          <a:solidFill>
            <a:srgbClr val="00B050"/>
          </a:solidFill>
          <a:ln>
            <a:noFill/>
          </a:ln>
        </p:spPr>
        <p:txBody>
          <a:bodyPr spcFirstLastPara="1" wrap="square" lIns="91425" tIns="91425" rIns="91425" bIns="91425" anchor="ctr" anchorCtr="0">
            <a:noAutofit/>
          </a:bodyPr>
          <a:lstStyle/>
          <a:p>
            <a:pPr marL="203200" lvl="0" indent="0" algn="just" rtl="0">
              <a:lnSpc>
                <a:spcPct val="115000"/>
              </a:lnSpc>
              <a:spcBef>
                <a:spcPts val="1200"/>
              </a:spcBef>
              <a:spcAft>
                <a:spcPts val="1200"/>
              </a:spcAft>
              <a:buNone/>
            </a:pPr>
            <a:r>
              <a:rPr lang="id" sz="1900" b="1" dirty="0">
                <a:latin typeface="Source Sans Pro" panose="020B0503030403020204" pitchFamily="34" charset="0"/>
              </a:rPr>
              <a:t>Lembar Kerja 2</a:t>
            </a:r>
            <a:endParaRPr sz="1900" b="1" dirty="0">
              <a:latin typeface="Source Sans Pro" panose="020B0503030403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96"/>
        <p:cNvGrpSpPr/>
        <p:nvPr/>
      </p:nvGrpSpPr>
      <p:grpSpPr>
        <a:xfrm>
          <a:off x="0" y="0"/>
          <a:ext cx="0" cy="0"/>
          <a:chOff x="0" y="0"/>
          <a:chExt cx="0" cy="0"/>
        </a:xfrm>
      </p:grpSpPr>
      <p:sp>
        <p:nvSpPr>
          <p:cNvPr id="197" name="Google Shape;197;p29"/>
          <p:cNvSpPr txBox="1"/>
          <p:nvPr/>
        </p:nvSpPr>
        <p:spPr>
          <a:xfrm>
            <a:off x="0" y="807125"/>
            <a:ext cx="3579600" cy="3680208"/>
          </a:xfrm>
          <a:prstGeom prst="rect">
            <a:avLst/>
          </a:prstGeom>
          <a:solidFill>
            <a:schemeClr val="accent6">
              <a:lumMod val="40000"/>
              <a:lumOff val="60000"/>
            </a:schemeClr>
          </a:solid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id" sz="1200" dirty="0">
                <a:solidFill>
                  <a:srgbClr val="FFFFFF"/>
                </a:solidFill>
                <a:latin typeface="Source Sans Pro" panose="020B0503030403020204" pitchFamily="34" charset="0"/>
              </a:rPr>
              <a:t> </a:t>
            </a:r>
            <a:endParaRPr sz="1200" dirty="0">
              <a:solidFill>
                <a:srgbClr val="FFFFFF"/>
              </a:solidFill>
              <a:latin typeface="Source Sans Pro" panose="020B0503030403020204" pitchFamily="34" charset="0"/>
            </a:endParaRPr>
          </a:p>
          <a:p>
            <a:pPr marL="0" lvl="0" indent="0" algn="just" rtl="0">
              <a:lnSpc>
                <a:spcPct val="115000"/>
              </a:lnSpc>
              <a:spcBef>
                <a:spcPts val="0"/>
              </a:spcBef>
              <a:spcAft>
                <a:spcPts val="0"/>
              </a:spcAft>
              <a:buNone/>
            </a:pPr>
            <a:r>
              <a:rPr lang="id" sz="1700" b="1" dirty="0">
                <a:solidFill>
                  <a:schemeClr val="dk1"/>
                </a:solidFill>
                <a:latin typeface="Source Sans Pro" panose="020B0503030403020204" pitchFamily="34" charset="0"/>
              </a:rPr>
              <a:t>Buatlah kalimat percakapan ketika kamu berdialog dengan Ayah/Ibumu.</a:t>
            </a:r>
            <a:endParaRPr sz="1700"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r>
              <a:rPr lang="id" sz="1200" dirty="0">
                <a:solidFill>
                  <a:schemeClr val="dk1"/>
                </a:solidFill>
                <a:latin typeface="Source Sans Pro" panose="020B0503030403020204" pitchFamily="34" charset="0"/>
              </a:rPr>
              <a:t>.....................................................................................................................................................................................................................................................................................................................................................................................................................................................................................................................................</a:t>
            </a:r>
            <a:endParaRPr sz="1200"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endParaRPr sz="1200"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Kelompok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1 :..............No:...................</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2 :..............No:..................</a:t>
            </a:r>
            <a:endParaRPr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endParaRPr b="1" dirty="0">
              <a:solidFill>
                <a:schemeClr val="dk1"/>
              </a:solidFill>
              <a:latin typeface="Source Sans Pro" panose="020B0503030403020204" pitchFamily="34" charset="0"/>
            </a:endParaRPr>
          </a:p>
        </p:txBody>
      </p:sp>
      <p:sp>
        <p:nvSpPr>
          <p:cNvPr id="198" name="Google Shape;198;p29"/>
          <p:cNvSpPr txBox="1"/>
          <p:nvPr/>
        </p:nvSpPr>
        <p:spPr>
          <a:xfrm>
            <a:off x="451575" y="406925"/>
            <a:ext cx="2402400" cy="400200"/>
          </a:xfrm>
          <a:prstGeom prst="rect">
            <a:avLst/>
          </a:prstGeom>
          <a:solidFill>
            <a:srgbClr val="00B050"/>
          </a:solidFill>
          <a:ln>
            <a:noFill/>
          </a:ln>
        </p:spPr>
        <p:txBody>
          <a:bodyPr spcFirstLastPara="1" wrap="square" lIns="91425" tIns="91425" rIns="91425" bIns="91425" anchor="ctr" anchorCtr="0">
            <a:noAutofit/>
          </a:bodyPr>
          <a:lstStyle/>
          <a:p>
            <a:pPr marL="203200" lvl="0" indent="0" algn="just" rtl="0">
              <a:lnSpc>
                <a:spcPct val="115000"/>
              </a:lnSpc>
              <a:spcBef>
                <a:spcPts val="1200"/>
              </a:spcBef>
              <a:spcAft>
                <a:spcPts val="1200"/>
              </a:spcAft>
              <a:buNone/>
            </a:pPr>
            <a:r>
              <a:rPr lang="id" sz="1900" b="1" dirty="0">
                <a:latin typeface="Source Sans Pro" panose="020B0503030403020204" pitchFamily="34" charset="0"/>
              </a:rPr>
              <a:t>Lembar Kerja 3</a:t>
            </a:r>
            <a:endParaRPr sz="1900" b="1" dirty="0">
              <a:latin typeface="Source Sans Pro" panose="020B0503030403020204" pitchFamily="34" charset="0"/>
            </a:endParaRPr>
          </a:p>
        </p:txBody>
      </p:sp>
      <p:sp>
        <p:nvSpPr>
          <p:cNvPr id="199" name="Google Shape;199;p29"/>
          <p:cNvSpPr txBox="1"/>
          <p:nvPr/>
        </p:nvSpPr>
        <p:spPr>
          <a:xfrm>
            <a:off x="6144000" y="14511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 </a:t>
            </a:r>
            <a:endParaRPr dirty="0">
              <a:latin typeface="Source Sans Pro" panose="020B0503030403020204" pitchFamily="34" charset="0"/>
            </a:endParaRPr>
          </a:p>
        </p:txBody>
      </p:sp>
      <p:sp>
        <p:nvSpPr>
          <p:cNvPr id="200" name="Google Shape;200;p29"/>
          <p:cNvSpPr txBox="1"/>
          <p:nvPr/>
        </p:nvSpPr>
        <p:spPr>
          <a:xfrm>
            <a:off x="4572000" y="1374550"/>
            <a:ext cx="3652800" cy="3166991"/>
          </a:xfrm>
          <a:prstGeom prst="rect">
            <a:avLst/>
          </a:prstGeom>
          <a:solidFill>
            <a:schemeClr val="accent4">
              <a:lumMod val="60000"/>
              <a:lumOff val="40000"/>
            </a:schemeClr>
          </a:solid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id" sz="1700" b="1" dirty="0">
                <a:solidFill>
                  <a:schemeClr val="dk1"/>
                </a:solidFill>
                <a:latin typeface="Source Sans Pro" panose="020B0503030403020204" pitchFamily="34" charset="0"/>
              </a:rPr>
              <a:t>Buatlah kalimat percakapan ketika kamu sedang bertelefon.</a:t>
            </a:r>
            <a:endParaRPr sz="1700"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r>
              <a:rPr lang="id" sz="1200" dirty="0">
                <a:solidFill>
                  <a:schemeClr val="dk1"/>
                </a:solidFill>
                <a:latin typeface="Source Sans Pro" panose="020B0503030403020204" pitchFamily="34" charset="0"/>
              </a:rPr>
              <a:t>.....................................................................................................................................................................................................................................................................................................................................................................................................................................................................................................................................</a:t>
            </a:r>
            <a:endParaRPr sz="1200"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endParaRPr sz="1200"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Kelompok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1 :..............No:...................</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Nama siswa 2 :..............No:..................</a:t>
            </a:r>
            <a:endParaRPr b="1" dirty="0">
              <a:solidFill>
                <a:schemeClr val="dk1"/>
              </a:solidFill>
              <a:latin typeface="Source Sans Pro" panose="020B0503030403020204" pitchFamily="34" charset="0"/>
            </a:endParaRPr>
          </a:p>
          <a:p>
            <a:pPr marL="0" lvl="0" indent="0" algn="just" rtl="0">
              <a:lnSpc>
                <a:spcPct val="115000"/>
              </a:lnSpc>
              <a:spcBef>
                <a:spcPts val="0"/>
              </a:spcBef>
              <a:spcAft>
                <a:spcPts val="0"/>
              </a:spcAft>
              <a:buNone/>
            </a:pPr>
            <a:endParaRPr b="1" dirty="0">
              <a:solidFill>
                <a:schemeClr val="dk1"/>
              </a:solidFill>
              <a:latin typeface="Source Sans Pro" panose="020B0503030403020204" pitchFamily="34" charset="0"/>
            </a:endParaRPr>
          </a:p>
        </p:txBody>
      </p:sp>
      <p:sp>
        <p:nvSpPr>
          <p:cNvPr id="201" name="Google Shape;201;p29"/>
          <p:cNvSpPr txBox="1"/>
          <p:nvPr/>
        </p:nvSpPr>
        <p:spPr>
          <a:xfrm>
            <a:off x="5197200" y="1050950"/>
            <a:ext cx="2402400" cy="400200"/>
          </a:xfrm>
          <a:prstGeom prst="rect">
            <a:avLst/>
          </a:prstGeom>
          <a:solidFill>
            <a:srgbClr val="00B050"/>
          </a:solidFill>
          <a:ln>
            <a:noFill/>
          </a:ln>
        </p:spPr>
        <p:txBody>
          <a:bodyPr spcFirstLastPara="1" wrap="square" lIns="91425" tIns="91425" rIns="91425" bIns="91425" anchor="ctr" anchorCtr="0">
            <a:noAutofit/>
          </a:bodyPr>
          <a:lstStyle/>
          <a:p>
            <a:pPr marL="203200" lvl="0" indent="0" algn="just" rtl="0">
              <a:lnSpc>
                <a:spcPct val="115000"/>
              </a:lnSpc>
              <a:spcBef>
                <a:spcPts val="1200"/>
              </a:spcBef>
              <a:spcAft>
                <a:spcPts val="1200"/>
              </a:spcAft>
              <a:buNone/>
            </a:pPr>
            <a:r>
              <a:rPr lang="id" sz="1900" b="1" dirty="0">
                <a:latin typeface="Source Sans Pro" panose="020B0503030403020204" pitchFamily="34" charset="0"/>
              </a:rPr>
              <a:t>Lembar Kerja 4</a:t>
            </a:r>
            <a:endParaRPr sz="1900" b="1" dirty="0">
              <a:latin typeface="Source Sans Pro" panose="020B0503030403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5"/>
        <p:cNvGrpSpPr/>
        <p:nvPr/>
      </p:nvGrpSpPr>
      <p:grpSpPr>
        <a:xfrm>
          <a:off x="0" y="0"/>
          <a:ext cx="0" cy="0"/>
          <a:chOff x="0" y="0"/>
          <a:chExt cx="0" cy="0"/>
        </a:xfrm>
      </p:grpSpPr>
      <p:pic>
        <p:nvPicPr>
          <p:cNvPr id="206" name="Google Shape;206;p30"/>
          <p:cNvPicPr preferRelativeResize="0"/>
          <p:nvPr/>
        </p:nvPicPr>
        <p:blipFill>
          <a:blip r:embed="rId3">
            <a:alphaModFix/>
          </a:blip>
          <a:stretch>
            <a:fillRect/>
          </a:stretch>
        </p:blipFill>
        <p:spPr>
          <a:xfrm>
            <a:off x="70975" y="0"/>
            <a:ext cx="9143999" cy="4991098"/>
          </a:xfrm>
          <a:prstGeom prst="rect">
            <a:avLst/>
          </a:prstGeom>
          <a:noFill/>
          <a:ln>
            <a:noFill/>
          </a:ln>
        </p:spPr>
      </p:pic>
      <p:pic>
        <p:nvPicPr>
          <p:cNvPr id="207" name="Google Shape;207;p30"/>
          <p:cNvPicPr preferRelativeResize="0"/>
          <p:nvPr/>
        </p:nvPicPr>
        <p:blipFill>
          <a:blip r:embed="rId4">
            <a:alphaModFix/>
          </a:blip>
          <a:stretch>
            <a:fillRect/>
          </a:stretch>
        </p:blipFill>
        <p:spPr>
          <a:xfrm>
            <a:off x="2032475" y="0"/>
            <a:ext cx="4329100" cy="3547949"/>
          </a:xfrm>
          <a:prstGeom prst="rect">
            <a:avLst/>
          </a:prstGeom>
          <a:noFill/>
          <a:ln>
            <a:noFill/>
          </a:ln>
        </p:spPr>
      </p:pic>
      <p:sp>
        <p:nvSpPr>
          <p:cNvPr id="208" name="Google Shape;208;p30"/>
          <p:cNvSpPr txBox="1"/>
          <p:nvPr/>
        </p:nvSpPr>
        <p:spPr>
          <a:xfrm>
            <a:off x="2473525" y="621000"/>
            <a:ext cx="3620100" cy="1600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300" dirty="0">
                <a:solidFill>
                  <a:srgbClr val="FFFF00"/>
                </a:solidFill>
                <a:latin typeface="Source Sans Pro" panose="020B0503030403020204" pitchFamily="34" charset="0"/>
              </a:rPr>
              <a:t>Siswa melakukan presentasi hasil tugas kelompok sesuai pasangan masing- masing</a:t>
            </a:r>
            <a:endParaRPr sz="2300" dirty="0">
              <a:solidFill>
                <a:srgbClr val="FFFF00"/>
              </a:solidFill>
              <a:latin typeface="Source Sans Pro" panose="020B0503030403020204" pitchFamily="34" charset="0"/>
            </a:endParaRPr>
          </a:p>
        </p:txBody>
      </p:sp>
      <p:pic>
        <p:nvPicPr>
          <p:cNvPr id="209" name="Google Shape;209;p30"/>
          <p:cNvPicPr preferRelativeResize="0"/>
          <p:nvPr/>
        </p:nvPicPr>
        <p:blipFill>
          <a:blip r:embed="rId5">
            <a:alphaModFix/>
          </a:blip>
          <a:stretch>
            <a:fillRect/>
          </a:stretch>
        </p:blipFill>
        <p:spPr>
          <a:xfrm>
            <a:off x="7046650" y="152400"/>
            <a:ext cx="972475" cy="972475"/>
          </a:xfrm>
          <a:prstGeom prst="rect">
            <a:avLst/>
          </a:prstGeom>
          <a:noFill/>
          <a:ln>
            <a:noFill/>
          </a:ln>
        </p:spPr>
      </p:pic>
      <p:pic>
        <p:nvPicPr>
          <p:cNvPr id="210" name="Google Shape;210;p30"/>
          <p:cNvPicPr preferRelativeResize="0"/>
          <p:nvPr/>
        </p:nvPicPr>
        <p:blipFill>
          <a:blip r:embed="rId6">
            <a:alphaModFix/>
          </a:blip>
          <a:stretch>
            <a:fillRect/>
          </a:stretch>
        </p:blipFill>
        <p:spPr>
          <a:xfrm>
            <a:off x="578350" y="2682876"/>
            <a:ext cx="6400800" cy="2308225"/>
          </a:xfrm>
          <a:prstGeom prst="rect">
            <a:avLst/>
          </a:prstGeom>
          <a:noFill/>
          <a:ln>
            <a:noFill/>
          </a:ln>
        </p:spPr>
      </p:pic>
      <p:pic>
        <p:nvPicPr>
          <p:cNvPr id="211" name="Google Shape;211;p30"/>
          <p:cNvPicPr preferRelativeResize="0"/>
          <p:nvPr/>
        </p:nvPicPr>
        <p:blipFill>
          <a:blip r:embed="rId7">
            <a:alphaModFix/>
          </a:blip>
          <a:stretch>
            <a:fillRect/>
          </a:stretch>
        </p:blipFill>
        <p:spPr>
          <a:xfrm>
            <a:off x="7387850" y="1241175"/>
            <a:ext cx="1756150" cy="3634550"/>
          </a:xfrm>
          <a:prstGeom prst="rect">
            <a:avLst/>
          </a:prstGeom>
          <a:noFill/>
          <a:ln>
            <a:noFill/>
          </a:ln>
        </p:spPr>
      </p:pic>
      <p:sp>
        <p:nvSpPr>
          <p:cNvPr id="212" name="Google Shape;212;p30"/>
          <p:cNvSpPr/>
          <p:nvPr/>
        </p:nvSpPr>
        <p:spPr>
          <a:xfrm>
            <a:off x="61125" y="1572900"/>
            <a:ext cx="1756200" cy="923100"/>
          </a:xfrm>
          <a:prstGeom prst="wedgeRectCallout">
            <a:avLst>
              <a:gd name="adj1" fmla="val 52089"/>
              <a:gd name="adj2" fmla="val 118741"/>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“Assalamualaikum, Dian?”</a:t>
            </a:r>
            <a:endParaRPr dirty="0">
              <a:latin typeface="Source Sans Pro" panose="020B0503030403020204" pitchFamily="34" charset="0"/>
            </a:endParaRPr>
          </a:p>
        </p:txBody>
      </p:sp>
      <p:sp>
        <p:nvSpPr>
          <p:cNvPr id="213" name="Google Shape;213;p30"/>
          <p:cNvSpPr/>
          <p:nvPr/>
        </p:nvSpPr>
        <p:spPr>
          <a:xfrm>
            <a:off x="6432575" y="1442325"/>
            <a:ext cx="1756200" cy="923100"/>
          </a:xfrm>
          <a:prstGeom prst="wedgeRectCallout">
            <a:avLst>
              <a:gd name="adj1" fmla="val -67707"/>
              <a:gd name="adj2" fmla="val 101639"/>
            </a:avLst>
          </a:prstGeom>
          <a:solidFill>
            <a:srgbClr val="38761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“Waalaikumsalam Cici, apa kabar?”</a:t>
            </a:r>
            <a:endParaRPr dirty="0">
              <a:latin typeface="Source Sans Pro" panose="020B0503030403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217"/>
        <p:cNvGrpSpPr/>
        <p:nvPr/>
      </p:nvGrpSpPr>
      <p:grpSpPr>
        <a:xfrm>
          <a:off x="0" y="0"/>
          <a:ext cx="0" cy="0"/>
          <a:chOff x="0" y="0"/>
          <a:chExt cx="0" cy="0"/>
        </a:xfrm>
      </p:grpSpPr>
      <p:sp>
        <p:nvSpPr>
          <p:cNvPr id="218" name="Google Shape;218;p31"/>
          <p:cNvSpPr txBox="1"/>
          <p:nvPr/>
        </p:nvSpPr>
        <p:spPr>
          <a:xfrm>
            <a:off x="3158550" y="0"/>
            <a:ext cx="2826900" cy="554100"/>
          </a:xfrm>
          <a:prstGeom prst="rect">
            <a:avLst/>
          </a:prstGeom>
          <a:solidFill>
            <a:schemeClr val="accent3">
              <a:lumMod val="50000"/>
            </a:schemeClr>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d" sz="2400" dirty="0">
                <a:solidFill>
                  <a:srgbClr val="FF0000"/>
                </a:solidFill>
                <a:latin typeface="Source Sans Pro" panose="020B0503030403020204" pitchFamily="34" charset="0"/>
              </a:rPr>
              <a:t>Kegiatan Penutup</a:t>
            </a:r>
            <a:endParaRPr sz="2400" dirty="0">
              <a:solidFill>
                <a:srgbClr val="FF0000"/>
              </a:solidFill>
              <a:latin typeface="Source Sans Pro" panose="020B0503030403020204" pitchFamily="34" charset="0"/>
            </a:endParaRPr>
          </a:p>
        </p:txBody>
      </p:sp>
      <p:sp>
        <p:nvSpPr>
          <p:cNvPr id="219" name="Google Shape;219;p31"/>
          <p:cNvSpPr txBox="1"/>
          <p:nvPr/>
        </p:nvSpPr>
        <p:spPr>
          <a:xfrm>
            <a:off x="245275" y="554100"/>
            <a:ext cx="8307600" cy="4684329"/>
          </a:xfrm>
          <a:prstGeom prst="rect">
            <a:avLst/>
          </a:prstGeom>
          <a:solidFill>
            <a:srgbClr val="8BCFA0"/>
          </a:solidFill>
          <a:ln>
            <a:noFill/>
          </a:ln>
        </p:spPr>
        <p:txBody>
          <a:bodyPr spcFirstLastPara="1" wrap="square" lIns="91425" tIns="91425" rIns="91425" bIns="91425" anchor="t" anchorCtr="0">
            <a:spAutoFit/>
          </a:bodyPr>
          <a:lstStyle/>
          <a:p>
            <a:pPr marL="304800" lvl="0" indent="-304800" algn="just" rtl="0">
              <a:lnSpc>
                <a:spcPct val="115000"/>
              </a:lnSpc>
              <a:spcBef>
                <a:spcPts val="1200"/>
              </a:spcBef>
              <a:spcAft>
                <a:spcPts val="0"/>
              </a:spcAft>
              <a:buNone/>
            </a:pPr>
            <a:r>
              <a:rPr lang="id" sz="1200" dirty="0">
                <a:solidFill>
                  <a:schemeClr val="dk1"/>
                </a:solidFill>
                <a:latin typeface="Source Sans Pro" panose="020B0503030403020204" pitchFamily="34" charset="0"/>
              </a:rPr>
              <a:t>1.</a:t>
            </a:r>
            <a:r>
              <a:rPr lang="id" sz="700" dirty="0">
                <a:solidFill>
                  <a:schemeClr val="dk1"/>
                </a:solidFill>
                <a:latin typeface="Times New Roman"/>
                <a:ea typeface="Times New Roman"/>
                <a:cs typeface="Times New Roman"/>
                <a:sym typeface="Times New Roman"/>
              </a:rPr>
              <a:t>   	</a:t>
            </a:r>
            <a:r>
              <a:rPr lang="id" sz="1600" dirty="0">
                <a:solidFill>
                  <a:schemeClr val="dk1"/>
                </a:solidFill>
                <a:latin typeface="Source Sans Pro" panose="020B0503030403020204" pitchFamily="34" charset="0"/>
              </a:rPr>
              <a:t>Guru memberikan umpan balik serta refleksi dengan</a:t>
            </a:r>
            <a:r>
              <a:rPr lang="id" sz="1600" b="1" dirty="0">
                <a:solidFill>
                  <a:schemeClr val="dk1"/>
                </a:solidFill>
                <a:latin typeface="Source Sans Pro" panose="020B0503030403020204" pitchFamily="34" charset="0"/>
              </a:rPr>
              <a:t> </a:t>
            </a:r>
            <a:r>
              <a:rPr lang="id" sz="1600" dirty="0">
                <a:solidFill>
                  <a:schemeClr val="dk1"/>
                </a:solidFill>
                <a:latin typeface="Source Sans Pro" panose="020B0503030403020204" pitchFamily="34" charset="0"/>
              </a:rPr>
              <a:t>memberikan pertanyaan, seperti:</a:t>
            </a:r>
            <a:endParaRPr sz="1600" dirty="0">
              <a:solidFill>
                <a:schemeClr val="dk1"/>
              </a:solidFill>
              <a:latin typeface="Source Sans Pro" panose="020B0503030403020204" pitchFamily="34" charset="0"/>
            </a:endParaRPr>
          </a:p>
          <a:p>
            <a:pPr marL="711200" lvl="0" indent="-228600" algn="just" rtl="0">
              <a:lnSpc>
                <a:spcPct val="115000"/>
              </a:lnSpc>
              <a:spcBef>
                <a:spcPts val="1200"/>
              </a:spcBef>
              <a:spcAft>
                <a:spcPts val="0"/>
              </a:spcAft>
              <a:buNone/>
            </a:pPr>
            <a:r>
              <a:rPr lang="id" sz="1600" dirty="0">
                <a:solidFill>
                  <a:schemeClr val="dk1"/>
                </a:solidFill>
                <a:latin typeface="Source Sans Pro" panose="020B0503030403020204" pitchFamily="34" charset="0"/>
              </a:rPr>
              <a:t>-</a:t>
            </a:r>
            <a:r>
              <a:rPr lang="id" sz="1100" dirty="0">
                <a:solidFill>
                  <a:schemeClr val="dk1"/>
                </a:solidFill>
                <a:latin typeface="Times New Roman"/>
                <a:ea typeface="Times New Roman"/>
                <a:cs typeface="Times New Roman"/>
                <a:sym typeface="Times New Roman"/>
              </a:rPr>
              <a:t>   	</a:t>
            </a:r>
            <a:r>
              <a:rPr lang="id" sz="1600" dirty="0">
                <a:solidFill>
                  <a:schemeClr val="dk1"/>
                </a:solidFill>
                <a:latin typeface="Source Sans Pro" panose="020B0503030403020204" pitchFamily="34" charset="0"/>
              </a:rPr>
              <a:t>Bagaimana pelajaran hari ini?</a:t>
            </a:r>
            <a:endParaRPr sz="1600" dirty="0">
              <a:solidFill>
                <a:schemeClr val="dk1"/>
              </a:solidFill>
              <a:latin typeface="Source Sans Pro" panose="020B0503030403020204" pitchFamily="34" charset="0"/>
            </a:endParaRPr>
          </a:p>
          <a:p>
            <a:pPr marL="711200" lvl="0" indent="-228600" algn="just" rtl="0">
              <a:lnSpc>
                <a:spcPct val="115000"/>
              </a:lnSpc>
              <a:spcBef>
                <a:spcPts val="1200"/>
              </a:spcBef>
              <a:spcAft>
                <a:spcPts val="0"/>
              </a:spcAft>
              <a:buNone/>
            </a:pPr>
            <a:r>
              <a:rPr lang="id" sz="1600" dirty="0">
                <a:solidFill>
                  <a:schemeClr val="dk1"/>
                </a:solidFill>
                <a:latin typeface="Source Sans Pro" panose="020B0503030403020204" pitchFamily="34" charset="0"/>
              </a:rPr>
              <a:t>-</a:t>
            </a:r>
            <a:r>
              <a:rPr lang="id" sz="1100" dirty="0">
                <a:solidFill>
                  <a:schemeClr val="dk1"/>
                </a:solidFill>
                <a:latin typeface="Times New Roman"/>
                <a:ea typeface="Times New Roman"/>
                <a:cs typeface="Times New Roman"/>
                <a:sym typeface="Times New Roman"/>
              </a:rPr>
              <a:t>   	</a:t>
            </a:r>
            <a:r>
              <a:rPr lang="id" sz="1600" dirty="0">
                <a:solidFill>
                  <a:schemeClr val="dk1"/>
                </a:solidFill>
                <a:latin typeface="Source Sans Pro" panose="020B0503030403020204" pitchFamily="34" charset="0"/>
              </a:rPr>
              <a:t>Apakah ada bagian yang belum paham pelajaran hari ini?</a:t>
            </a:r>
            <a:endParaRPr sz="1600" dirty="0">
              <a:solidFill>
                <a:schemeClr val="dk1"/>
              </a:solidFill>
              <a:latin typeface="Source Sans Pro" panose="020B0503030403020204" pitchFamily="34" charset="0"/>
            </a:endParaRPr>
          </a:p>
          <a:p>
            <a:pPr marL="711200" lvl="0" indent="-228600" algn="just" rtl="0">
              <a:lnSpc>
                <a:spcPct val="115000"/>
              </a:lnSpc>
              <a:spcBef>
                <a:spcPts val="1200"/>
              </a:spcBef>
              <a:spcAft>
                <a:spcPts val="0"/>
              </a:spcAft>
              <a:buNone/>
            </a:pPr>
            <a:r>
              <a:rPr lang="id" sz="1600" dirty="0">
                <a:solidFill>
                  <a:schemeClr val="dk1"/>
                </a:solidFill>
                <a:latin typeface="Source Sans Pro" panose="020B0503030403020204" pitchFamily="34" charset="0"/>
              </a:rPr>
              <a:t>-</a:t>
            </a:r>
            <a:r>
              <a:rPr lang="id" sz="1100" dirty="0">
                <a:solidFill>
                  <a:schemeClr val="dk1"/>
                </a:solidFill>
                <a:latin typeface="Times New Roman"/>
                <a:ea typeface="Times New Roman"/>
                <a:cs typeface="Times New Roman"/>
                <a:sym typeface="Times New Roman"/>
              </a:rPr>
              <a:t>   	</a:t>
            </a:r>
            <a:r>
              <a:rPr lang="id" sz="1600" dirty="0">
                <a:solidFill>
                  <a:schemeClr val="dk1"/>
                </a:solidFill>
                <a:latin typeface="Source Sans Pro" panose="020B0503030403020204" pitchFamily="34" charset="0"/>
              </a:rPr>
              <a:t>Bagian mana yang sulit?</a:t>
            </a:r>
            <a:endParaRPr sz="1600" dirty="0">
              <a:solidFill>
                <a:schemeClr val="dk1"/>
              </a:solidFill>
              <a:latin typeface="Source Sans Pro" panose="020B0503030403020204" pitchFamily="34" charset="0"/>
            </a:endParaRPr>
          </a:p>
          <a:p>
            <a:pPr marL="304800" lvl="0" indent="-304800" algn="just" rtl="0">
              <a:lnSpc>
                <a:spcPct val="115000"/>
              </a:lnSpc>
              <a:spcBef>
                <a:spcPts val="1200"/>
              </a:spcBef>
              <a:spcAft>
                <a:spcPts val="0"/>
              </a:spcAft>
              <a:buNone/>
            </a:pPr>
            <a:r>
              <a:rPr lang="id" sz="1600" dirty="0">
                <a:solidFill>
                  <a:schemeClr val="dk1"/>
                </a:solidFill>
                <a:latin typeface="Source Sans Pro" panose="020B0503030403020204" pitchFamily="34" charset="0"/>
              </a:rPr>
              <a:t>2.</a:t>
            </a:r>
            <a:r>
              <a:rPr lang="id" sz="1100" dirty="0">
                <a:solidFill>
                  <a:schemeClr val="dk1"/>
                </a:solidFill>
                <a:latin typeface="Times New Roman"/>
                <a:ea typeface="Times New Roman"/>
                <a:cs typeface="Times New Roman"/>
                <a:sym typeface="Times New Roman"/>
              </a:rPr>
              <a:t>   	</a:t>
            </a:r>
            <a:r>
              <a:rPr lang="id" sz="1600" dirty="0">
                <a:solidFill>
                  <a:schemeClr val="dk1"/>
                </a:solidFill>
                <a:latin typeface="Source Sans Pro" panose="020B0503030403020204" pitchFamily="34" charset="0"/>
              </a:rPr>
              <a:t>Setelah selesai memberikan refleksi  guru beserta siswa memberikan pemantapan pada bagian yang menurut anak sulit dipahami, tentang membuat kalimat dialog.</a:t>
            </a:r>
            <a:endParaRPr sz="1600" dirty="0">
              <a:solidFill>
                <a:schemeClr val="dk1"/>
              </a:solidFill>
              <a:latin typeface="Source Sans Pro" panose="020B0503030403020204" pitchFamily="34" charset="0"/>
            </a:endParaRPr>
          </a:p>
          <a:p>
            <a:pPr marL="304800" lvl="0" indent="-304800" algn="just" rtl="0">
              <a:lnSpc>
                <a:spcPct val="115000"/>
              </a:lnSpc>
              <a:spcBef>
                <a:spcPts val="1200"/>
              </a:spcBef>
              <a:spcAft>
                <a:spcPts val="0"/>
              </a:spcAft>
              <a:buNone/>
            </a:pPr>
            <a:r>
              <a:rPr lang="id" sz="1600" dirty="0">
                <a:solidFill>
                  <a:schemeClr val="dk1"/>
                </a:solidFill>
                <a:latin typeface="Source Sans Pro" panose="020B0503030403020204" pitchFamily="34" charset="0"/>
              </a:rPr>
              <a:t>3.</a:t>
            </a:r>
            <a:r>
              <a:rPr lang="id" sz="1100" dirty="0">
                <a:solidFill>
                  <a:schemeClr val="dk1"/>
                </a:solidFill>
                <a:latin typeface="Times New Roman"/>
                <a:ea typeface="Times New Roman"/>
                <a:cs typeface="Times New Roman"/>
                <a:sym typeface="Times New Roman"/>
              </a:rPr>
              <a:t>   	</a:t>
            </a:r>
            <a:r>
              <a:rPr lang="id" sz="1600" dirty="0">
                <a:solidFill>
                  <a:schemeClr val="dk1"/>
                </a:solidFill>
                <a:latin typeface="Source Sans Pro" panose="020B0503030403020204" pitchFamily="34" charset="0"/>
              </a:rPr>
              <a:t>Guru memberikan penghargaan kepada semua pasangan yang telah berhasil dengan baik dan benar ( bisa berupa hadiah  )</a:t>
            </a:r>
            <a:endParaRPr sz="1600" dirty="0">
              <a:solidFill>
                <a:schemeClr val="dk1"/>
              </a:solidFill>
              <a:latin typeface="Source Sans Pro" panose="020B0503030403020204" pitchFamily="34" charset="0"/>
            </a:endParaRPr>
          </a:p>
          <a:p>
            <a:pPr marL="304800" lvl="0" indent="-304800" algn="just" rtl="0">
              <a:lnSpc>
                <a:spcPct val="115000"/>
              </a:lnSpc>
              <a:spcBef>
                <a:spcPts val="1200"/>
              </a:spcBef>
              <a:spcAft>
                <a:spcPts val="0"/>
              </a:spcAft>
              <a:buNone/>
            </a:pPr>
            <a:r>
              <a:rPr lang="id" sz="1600" dirty="0">
                <a:solidFill>
                  <a:schemeClr val="dk1"/>
                </a:solidFill>
                <a:latin typeface="Source Sans Pro" panose="020B0503030403020204" pitchFamily="34" charset="0"/>
              </a:rPr>
              <a:t>4.</a:t>
            </a:r>
            <a:r>
              <a:rPr lang="id" sz="1100" dirty="0">
                <a:solidFill>
                  <a:schemeClr val="dk1"/>
                </a:solidFill>
                <a:latin typeface="Times New Roman"/>
                <a:ea typeface="Times New Roman"/>
                <a:cs typeface="Times New Roman"/>
                <a:sym typeface="Times New Roman"/>
              </a:rPr>
              <a:t> </a:t>
            </a:r>
            <a:r>
              <a:rPr lang="id" sz="1600" dirty="0">
                <a:solidFill>
                  <a:schemeClr val="dk1"/>
                </a:solidFill>
                <a:latin typeface="Source Sans Pro" panose="020B0503030403020204" pitchFamily="34" charset="0"/>
              </a:rPr>
              <a:t>Adapun bagi pasangan siswa yang belum berhasil maka diberikan soal yang lebih mudah untuk dipelajari di rumah.</a:t>
            </a:r>
            <a:endParaRPr sz="1600" dirty="0">
              <a:solidFill>
                <a:schemeClr val="dk1"/>
              </a:solidFill>
              <a:latin typeface="Source Sans Pro" panose="020B0503030403020204" pitchFamily="34" charset="0"/>
            </a:endParaRPr>
          </a:p>
          <a:p>
            <a:pPr marL="304800" lvl="0" indent="-304800" algn="just" rtl="0">
              <a:lnSpc>
                <a:spcPct val="115000"/>
              </a:lnSpc>
              <a:spcBef>
                <a:spcPts val="1200"/>
              </a:spcBef>
              <a:spcAft>
                <a:spcPts val="1200"/>
              </a:spcAft>
              <a:buNone/>
            </a:pPr>
            <a:r>
              <a:rPr lang="id" sz="1600" dirty="0">
                <a:solidFill>
                  <a:schemeClr val="dk1"/>
                </a:solidFill>
                <a:latin typeface="Source Sans Pro" panose="020B0503030403020204" pitchFamily="34" charset="0"/>
              </a:rPr>
              <a:t>5.   Guru menutup pertemuan ( Berdoa)</a:t>
            </a:r>
            <a:endParaRPr sz="1800" dirty="0">
              <a:latin typeface="Source Sans Pro" panose="020B0503030403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2"/>
        <p:cNvGrpSpPr/>
        <p:nvPr/>
      </p:nvGrpSpPr>
      <p:grpSpPr>
        <a:xfrm>
          <a:off x="0" y="0"/>
          <a:ext cx="0" cy="0"/>
          <a:chOff x="0" y="0"/>
          <a:chExt cx="0" cy="0"/>
        </a:xfrm>
      </p:grpSpPr>
      <p:pic>
        <p:nvPicPr>
          <p:cNvPr id="63" name="Google Shape;63;p14"/>
          <p:cNvPicPr preferRelativeResize="0"/>
          <p:nvPr/>
        </p:nvPicPr>
        <p:blipFill>
          <a:blip r:embed="rId3">
            <a:alphaModFix/>
          </a:blip>
          <a:stretch>
            <a:fillRect/>
          </a:stretch>
        </p:blipFill>
        <p:spPr>
          <a:xfrm>
            <a:off x="153188" y="-48050"/>
            <a:ext cx="8991601" cy="4991100"/>
          </a:xfrm>
          <a:prstGeom prst="rect">
            <a:avLst/>
          </a:prstGeom>
          <a:noFill/>
          <a:ln>
            <a:noFill/>
          </a:ln>
        </p:spPr>
      </p:pic>
      <p:sp>
        <p:nvSpPr>
          <p:cNvPr id="64" name="Google Shape;64;p14"/>
          <p:cNvSpPr/>
          <p:nvPr/>
        </p:nvSpPr>
        <p:spPr>
          <a:xfrm>
            <a:off x="2952775" y="305625"/>
            <a:ext cx="4450200" cy="610200"/>
          </a:xfrm>
          <a:prstGeom prst="ribbon">
            <a:avLst>
              <a:gd name="adj1" fmla="val 16667"/>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1700" b="1" dirty="0">
                <a:latin typeface="Source Sans Pro" panose="020B0503030403020204" pitchFamily="34" charset="0"/>
              </a:rPr>
              <a:t>Pertemuan kedua</a:t>
            </a:r>
            <a:endParaRPr sz="1700" b="1" dirty="0">
              <a:latin typeface="Source Sans Pro" panose="020B0503030403020204" pitchFamily="34" charset="0"/>
            </a:endParaRPr>
          </a:p>
        </p:txBody>
      </p:sp>
      <p:sp>
        <p:nvSpPr>
          <p:cNvPr id="65" name="Google Shape;65;p14"/>
          <p:cNvSpPr/>
          <p:nvPr/>
        </p:nvSpPr>
        <p:spPr>
          <a:xfrm>
            <a:off x="540725" y="1012375"/>
            <a:ext cx="998400" cy="929100"/>
          </a:xfrm>
          <a:prstGeom prst="rect">
            <a:avLst/>
          </a:prstGeom>
          <a:solidFill>
            <a:srgbClr val="E6B8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15 menit</a:t>
            </a:r>
            <a:endParaRPr dirty="0">
              <a:latin typeface="Source Sans Pro" panose="020B0503030403020204" pitchFamily="34" charset="0"/>
            </a:endParaRPr>
          </a:p>
        </p:txBody>
      </p:sp>
      <p:sp>
        <p:nvSpPr>
          <p:cNvPr id="66" name="Google Shape;66;p14"/>
          <p:cNvSpPr/>
          <p:nvPr/>
        </p:nvSpPr>
        <p:spPr>
          <a:xfrm>
            <a:off x="2190650" y="1040125"/>
            <a:ext cx="998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60 menit</a:t>
            </a:r>
            <a:endParaRPr dirty="0">
              <a:latin typeface="Source Sans Pro" panose="020B0503030403020204" pitchFamily="34" charset="0"/>
            </a:endParaRPr>
          </a:p>
        </p:txBody>
      </p:sp>
      <p:sp>
        <p:nvSpPr>
          <p:cNvPr id="67" name="Google Shape;67;p14"/>
          <p:cNvSpPr/>
          <p:nvPr/>
        </p:nvSpPr>
        <p:spPr>
          <a:xfrm>
            <a:off x="3897975" y="1040125"/>
            <a:ext cx="887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60 menit</a:t>
            </a:r>
            <a:endParaRPr dirty="0">
              <a:latin typeface="Source Sans Pro" panose="020B0503030403020204" pitchFamily="34" charset="0"/>
            </a:endParaRPr>
          </a:p>
        </p:txBody>
      </p:sp>
      <p:sp>
        <p:nvSpPr>
          <p:cNvPr id="68" name="Google Shape;68;p14"/>
          <p:cNvSpPr/>
          <p:nvPr/>
        </p:nvSpPr>
        <p:spPr>
          <a:xfrm>
            <a:off x="5445788" y="1012375"/>
            <a:ext cx="887400" cy="9291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60 menit</a:t>
            </a:r>
            <a:endParaRPr dirty="0">
              <a:latin typeface="Source Sans Pro" panose="020B0503030403020204" pitchFamily="34" charset="0"/>
            </a:endParaRPr>
          </a:p>
        </p:txBody>
      </p:sp>
      <p:sp>
        <p:nvSpPr>
          <p:cNvPr id="69" name="Google Shape;69;p14"/>
          <p:cNvSpPr/>
          <p:nvPr/>
        </p:nvSpPr>
        <p:spPr>
          <a:xfrm>
            <a:off x="1539050" y="1310575"/>
            <a:ext cx="7626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0" name="Google Shape;70;p14"/>
          <p:cNvSpPr/>
          <p:nvPr/>
        </p:nvSpPr>
        <p:spPr>
          <a:xfrm>
            <a:off x="3189050" y="1310575"/>
            <a:ext cx="7626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1" name="Google Shape;71;p14"/>
          <p:cNvSpPr/>
          <p:nvPr/>
        </p:nvSpPr>
        <p:spPr>
          <a:xfrm>
            <a:off x="4777775" y="1310575"/>
            <a:ext cx="6669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2" name="Google Shape;72;p14"/>
          <p:cNvSpPr/>
          <p:nvPr/>
        </p:nvSpPr>
        <p:spPr>
          <a:xfrm>
            <a:off x="6270800" y="1310575"/>
            <a:ext cx="666900" cy="388200"/>
          </a:xfrm>
          <a:prstGeom prst="rightArrow">
            <a:avLst>
              <a:gd name="adj1" fmla="val 50000"/>
              <a:gd name="adj2" fmla="val 50000"/>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ource Sans Pro" panose="020B0503030403020204" pitchFamily="34" charset="0"/>
            </a:endParaRPr>
          </a:p>
        </p:txBody>
      </p:sp>
      <p:sp>
        <p:nvSpPr>
          <p:cNvPr id="73" name="Google Shape;73;p14"/>
          <p:cNvSpPr/>
          <p:nvPr/>
        </p:nvSpPr>
        <p:spPr>
          <a:xfrm>
            <a:off x="6993600" y="1026325"/>
            <a:ext cx="887400" cy="956700"/>
          </a:xfrm>
          <a:prstGeom prst="rect">
            <a:avLst/>
          </a:prstGeom>
          <a:solidFill>
            <a:srgbClr val="E6B8A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15 menit</a:t>
            </a:r>
            <a:endParaRPr dirty="0">
              <a:latin typeface="Source Sans Pro" panose="020B0503030403020204" pitchFamily="34" charset="0"/>
            </a:endParaRPr>
          </a:p>
        </p:txBody>
      </p:sp>
      <p:sp>
        <p:nvSpPr>
          <p:cNvPr id="74" name="Google Shape;74;p14"/>
          <p:cNvSpPr/>
          <p:nvPr/>
        </p:nvSpPr>
        <p:spPr>
          <a:xfrm>
            <a:off x="651675" y="1872100"/>
            <a:ext cx="14139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Pendahuluan</a:t>
            </a:r>
            <a:endParaRPr b="1" dirty="0">
              <a:latin typeface="Source Sans Pro" panose="020B0503030403020204" pitchFamily="34" charset="0"/>
            </a:endParaRPr>
          </a:p>
        </p:txBody>
      </p:sp>
      <p:sp>
        <p:nvSpPr>
          <p:cNvPr id="75" name="Google Shape;75;p14"/>
          <p:cNvSpPr/>
          <p:nvPr/>
        </p:nvSpPr>
        <p:spPr>
          <a:xfrm>
            <a:off x="2360275"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Inti 1</a:t>
            </a:r>
            <a:endParaRPr b="1" dirty="0">
              <a:latin typeface="Source Sans Pro" panose="020B0503030403020204" pitchFamily="34" charset="0"/>
            </a:endParaRPr>
          </a:p>
        </p:txBody>
      </p:sp>
      <p:sp>
        <p:nvSpPr>
          <p:cNvPr id="76" name="Google Shape;76;p14"/>
          <p:cNvSpPr/>
          <p:nvPr/>
        </p:nvSpPr>
        <p:spPr>
          <a:xfrm>
            <a:off x="4068863"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Inti 2</a:t>
            </a:r>
            <a:endParaRPr b="1" dirty="0">
              <a:latin typeface="Source Sans Pro" panose="020B0503030403020204" pitchFamily="34" charset="0"/>
            </a:endParaRPr>
          </a:p>
        </p:txBody>
      </p:sp>
      <p:sp>
        <p:nvSpPr>
          <p:cNvPr id="77" name="Google Shape;77;p14"/>
          <p:cNvSpPr/>
          <p:nvPr/>
        </p:nvSpPr>
        <p:spPr>
          <a:xfrm>
            <a:off x="5606888"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a:t>
            </a:r>
            <a:endParaRPr b="1" dirty="0">
              <a:latin typeface="Source Sans Pro" panose="020B0503030403020204" pitchFamily="34" charset="0"/>
            </a:endParaRPr>
          </a:p>
          <a:p>
            <a:pPr marL="0" lvl="0" indent="0" algn="l" rtl="0">
              <a:spcBef>
                <a:spcPts val="0"/>
              </a:spcBef>
              <a:spcAft>
                <a:spcPts val="0"/>
              </a:spcAft>
              <a:buNone/>
            </a:pPr>
            <a:r>
              <a:rPr lang="id" b="1" dirty="0">
                <a:latin typeface="Source Sans Pro" panose="020B0503030403020204" pitchFamily="34" charset="0"/>
              </a:rPr>
              <a:t> Inti 3</a:t>
            </a:r>
            <a:endParaRPr b="1" dirty="0">
              <a:latin typeface="Source Sans Pro" panose="020B0503030403020204" pitchFamily="34" charset="0"/>
            </a:endParaRPr>
          </a:p>
        </p:txBody>
      </p:sp>
      <p:sp>
        <p:nvSpPr>
          <p:cNvPr id="78" name="Google Shape;78;p14"/>
          <p:cNvSpPr/>
          <p:nvPr/>
        </p:nvSpPr>
        <p:spPr>
          <a:xfrm>
            <a:off x="7402975" y="1872100"/>
            <a:ext cx="1330800" cy="1150800"/>
          </a:xfrm>
          <a:prstGeom prst="roundRect">
            <a:avLst>
              <a:gd name="adj" fmla="val 16667"/>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Penutup</a:t>
            </a:r>
            <a:endParaRPr b="1" dirty="0">
              <a:latin typeface="Source Sans Pro" panose="020B0503030403020204" pitchFamily="34" charset="0"/>
            </a:endParaRPr>
          </a:p>
        </p:txBody>
      </p:sp>
      <p:pic>
        <p:nvPicPr>
          <p:cNvPr id="79" name="Google Shape;79;p14"/>
          <p:cNvPicPr preferRelativeResize="0"/>
          <p:nvPr/>
        </p:nvPicPr>
        <p:blipFill>
          <a:blip r:embed="rId4">
            <a:alphaModFix/>
          </a:blip>
          <a:stretch>
            <a:fillRect/>
          </a:stretch>
        </p:blipFill>
        <p:spPr>
          <a:xfrm rot="2532670">
            <a:off x="2434165" y="2491213"/>
            <a:ext cx="277872" cy="1341022"/>
          </a:xfrm>
          <a:prstGeom prst="rect">
            <a:avLst/>
          </a:prstGeom>
          <a:noFill/>
          <a:ln>
            <a:noFill/>
          </a:ln>
        </p:spPr>
      </p:pic>
      <p:pic>
        <p:nvPicPr>
          <p:cNvPr id="80" name="Google Shape;80;p14"/>
          <p:cNvPicPr preferRelativeResize="0"/>
          <p:nvPr/>
        </p:nvPicPr>
        <p:blipFill>
          <a:blip r:embed="rId4">
            <a:alphaModFix/>
          </a:blip>
          <a:stretch>
            <a:fillRect/>
          </a:stretch>
        </p:blipFill>
        <p:spPr>
          <a:xfrm rot="-2282894">
            <a:off x="6624991" y="2390901"/>
            <a:ext cx="277871" cy="1466200"/>
          </a:xfrm>
          <a:prstGeom prst="rect">
            <a:avLst/>
          </a:prstGeom>
          <a:noFill/>
          <a:ln>
            <a:noFill/>
          </a:ln>
        </p:spPr>
      </p:pic>
      <p:pic>
        <p:nvPicPr>
          <p:cNvPr id="81" name="Google Shape;81;p14"/>
          <p:cNvPicPr preferRelativeResize="0"/>
          <p:nvPr/>
        </p:nvPicPr>
        <p:blipFill>
          <a:blip r:embed="rId4">
            <a:alphaModFix/>
          </a:blip>
          <a:stretch>
            <a:fillRect/>
          </a:stretch>
        </p:blipFill>
        <p:spPr>
          <a:xfrm>
            <a:off x="4595325" y="2474500"/>
            <a:ext cx="277875" cy="1150800"/>
          </a:xfrm>
          <a:prstGeom prst="rect">
            <a:avLst/>
          </a:prstGeom>
          <a:noFill/>
          <a:ln>
            <a:noFill/>
          </a:ln>
        </p:spPr>
      </p:pic>
      <p:sp>
        <p:nvSpPr>
          <p:cNvPr id="82" name="Google Shape;82;p14"/>
          <p:cNvSpPr/>
          <p:nvPr/>
        </p:nvSpPr>
        <p:spPr>
          <a:xfrm>
            <a:off x="714200"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Pematangan  tentang dialog (pemutaran video tentang contoh berdialog)</a:t>
            </a:r>
            <a:endParaRPr b="1" dirty="0">
              <a:latin typeface="Source Sans Pro" panose="020B0503030403020204" pitchFamily="34" charset="0"/>
            </a:endParaRPr>
          </a:p>
        </p:txBody>
      </p:sp>
      <p:sp>
        <p:nvSpPr>
          <p:cNvPr id="83" name="Google Shape;83;p14"/>
          <p:cNvSpPr/>
          <p:nvPr/>
        </p:nvSpPr>
        <p:spPr>
          <a:xfrm>
            <a:off x="3458438"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Kerja kelompok untuk membuat kalimat dialog dan mempresentasikan hasil kerja kelompok</a:t>
            </a:r>
            <a:endParaRPr b="1" dirty="0">
              <a:latin typeface="Source Sans Pro" panose="020B0503030403020204" pitchFamily="34" charset="0"/>
            </a:endParaRPr>
          </a:p>
        </p:txBody>
      </p:sp>
      <p:sp>
        <p:nvSpPr>
          <p:cNvPr id="84" name="Google Shape;84;p14"/>
          <p:cNvSpPr/>
          <p:nvPr/>
        </p:nvSpPr>
        <p:spPr>
          <a:xfrm>
            <a:off x="6122075" y="3625300"/>
            <a:ext cx="2412300" cy="857100"/>
          </a:xfrm>
          <a:prstGeom prst="round2DiagRect">
            <a:avLst>
              <a:gd name="adj1" fmla="val 16667"/>
              <a:gd name="adj2" fmla="val 0"/>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Kegiatan mandiri</a:t>
            </a:r>
            <a:endParaRPr b="1" dirty="0">
              <a:latin typeface="Source Sans Pro" panose="020B0503030403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3"/>
        <p:cNvGrpSpPr/>
        <p:nvPr/>
      </p:nvGrpSpPr>
      <p:grpSpPr>
        <a:xfrm>
          <a:off x="0" y="0"/>
          <a:ext cx="0" cy="0"/>
          <a:chOff x="0" y="0"/>
          <a:chExt cx="0" cy="0"/>
        </a:xfrm>
      </p:grpSpPr>
      <p:pic>
        <p:nvPicPr>
          <p:cNvPr id="224" name="Google Shape;224;p32"/>
          <p:cNvPicPr preferRelativeResize="0"/>
          <p:nvPr/>
        </p:nvPicPr>
        <p:blipFill>
          <a:blip r:embed="rId3">
            <a:alphaModFix/>
          </a:blip>
          <a:stretch>
            <a:fillRect/>
          </a:stretch>
        </p:blipFill>
        <p:spPr>
          <a:xfrm>
            <a:off x="152400" y="152400"/>
            <a:ext cx="8991600" cy="5143500"/>
          </a:xfrm>
          <a:prstGeom prst="rect">
            <a:avLst/>
          </a:prstGeom>
          <a:solidFill>
            <a:srgbClr val="FFFFFF"/>
          </a:solidFill>
          <a:ln>
            <a:noFill/>
          </a:ln>
        </p:spPr>
      </p:pic>
      <p:graphicFrame>
        <p:nvGraphicFramePr>
          <p:cNvPr id="225" name="Google Shape;225;p32"/>
          <p:cNvGraphicFramePr/>
          <p:nvPr>
            <p:extLst>
              <p:ext uri="{D42A27DB-BD31-4B8C-83A1-F6EECF244321}">
                <p14:modId xmlns:p14="http://schemas.microsoft.com/office/powerpoint/2010/main" val="3652812588"/>
              </p:ext>
            </p:extLst>
          </p:nvPr>
        </p:nvGraphicFramePr>
        <p:xfrm>
          <a:off x="517180" y="922605"/>
          <a:ext cx="7861104" cy="3603090"/>
        </p:xfrm>
        <a:graphic>
          <a:graphicData uri="http://schemas.openxmlformats.org/drawingml/2006/table">
            <a:tbl>
              <a:tblPr>
                <a:noFill/>
                <a:tableStyleId>{9B439EED-1C40-4BE2-9607-FEC3A8F10D1C}</a:tableStyleId>
              </a:tblPr>
              <a:tblGrid>
                <a:gridCol w="979304">
                  <a:extLst>
                    <a:ext uri="{9D8B030D-6E8A-4147-A177-3AD203B41FA5}">
                      <a16:colId xmlns:a16="http://schemas.microsoft.com/office/drawing/2014/main" val="20000"/>
                    </a:ext>
                  </a:extLst>
                </a:gridCol>
                <a:gridCol w="2165210">
                  <a:extLst>
                    <a:ext uri="{9D8B030D-6E8A-4147-A177-3AD203B41FA5}">
                      <a16:colId xmlns:a16="http://schemas.microsoft.com/office/drawing/2014/main" val="20001"/>
                    </a:ext>
                  </a:extLst>
                </a:gridCol>
                <a:gridCol w="4716590">
                  <a:extLst>
                    <a:ext uri="{9D8B030D-6E8A-4147-A177-3AD203B41FA5}">
                      <a16:colId xmlns:a16="http://schemas.microsoft.com/office/drawing/2014/main" val="20002"/>
                    </a:ext>
                  </a:extLst>
                </a:gridCol>
              </a:tblGrid>
              <a:tr h="478612">
                <a:tc>
                  <a:txBody>
                    <a:bodyPr/>
                    <a:lstStyle/>
                    <a:p>
                      <a:pPr marL="0" lvl="0" indent="0" algn="l" rtl="0">
                        <a:spcBef>
                          <a:spcPts val="0"/>
                        </a:spcBef>
                        <a:spcAft>
                          <a:spcPts val="0"/>
                        </a:spcAft>
                        <a:buNone/>
                      </a:pPr>
                      <a:r>
                        <a:rPr lang="id" sz="1800" dirty="0">
                          <a:solidFill>
                            <a:schemeClr val="bg1"/>
                          </a:solidFill>
                          <a:latin typeface="Source Sans Pro" panose="020B0503030403020204" pitchFamily="34" charset="0"/>
                        </a:rPr>
                        <a:t>NO</a:t>
                      </a:r>
                      <a:endParaRPr sz="1800" dirty="0">
                        <a:solidFill>
                          <a:schemeClr val="bg1"/>
                        </a:solidFill>
                      </a:endParaRPr>
                    </a:p>
                  </a:txBody>
                  <a:tcPr marL="91425" marR="91425" marT="91425" marB="91425"/>
                </a:tc>
                <a:tc>
                  <a:txBody>
                    <a:bodyPr/>
                    <a:lstStyle/>
                    <a:p>
                      <a:pPr marL="0" lvl="0" indent="0" algn="l" rtl="0">
                        <a:spcBef>
                          <a:spcPts val="0"/>
                        </a:spcBef>
                        <a:spcAft>
                          <a:spcPts val="0"/>
                        </a:spcAft>
                        <a:buNone/>
                      </a:pPr>
                      <a:r>
                        <a:rPr lang="id" sz="1800" dirty="0">
                          <a:solidFill>
                            <a:schemeClr val="bg1"/>
                          </a:solidFill>
                          <a:latin typeface="Source Sans Pro" panose="020B0503030403020204" pitchFamily="34" charset="0"/>
                        </a:rPr>
                        <a:t>Indikator</a:t>
                      </a:r>
                      <a:endParaRPr sz="1800" dirty="0">
                        <a:solidFill>
                          <a:schemeClr val="bg1"/>
                        </a:solidFill>
                      </a:endParaRPr>
                    </a:p>
                  </a:txBody>
                  <a:tcPr marL="91425" marR="91425" marT="91425" marB="91425">
                    <a:lnB w="12575" cap="flat" cmpd="sng">
                      <a:solidFill>
                        <a:srgbClr val="9BBB59"/>
                      </a:solidFill>
                      <a:prstDash val="solid"/>
                      <a:round/>
                      <a:headEnd type="none" w="sm" len="sm"/>
                      <a:tailEnd type="none" w="sm" len="sm"/>
                    </a:lnB>
                  </a:tcPr>
                </a:tc>
                <a:tc>
                  <a:txBody>
                    <a:bodyPr/>
                    <a:lstStyle/>
                    <a:p>
                      <a:pPr marL="0" lvl="0" indent="0" algn="ctr" rtl="0">
                        <a:spcBef>
                          <a:spcPts val="0"/>
                        </a:spcBef>
                        <a:spcAft>
                          <a:spcPts val="0"/>
                        </a:spcAft>
                        <a:buNone/>
                      </a:pPr>
                      <a:r>
                        <a:rPr lang="id" sz="1800" dirty="0">
                          <a:solidFill>
                            <a:schemeClr val="bg1"/>
                          </a:solidFill>
                          <a:latin typeface="Source Sans Pro" panose="020B0503030403020204" pitchFamily="34" charset="0"/>
                        </a:rPr>
                        <a:t>Skor</a:t>
                      </a:r>
                      <a:endParaRPr sz="1800" dirty="0">
                        <a:solidFill>
                          <a:schemeClr val="bg1"/>
                        </a:solidFill>
                      </a:endParaRPr>
                    </a:p>
                  </a:txBody>
                  <a:tcPr marL="91425" marR="91425" marT="91425" marB="91425"/>
                </a:tc>
                <a:extLst>
                  <a:ext uri="{0D108BD9-81ED-4DB2-BD59-A6C34878D82A}">
                    <a16:rowId xmlns:a16="http://schemas.microsoft.com/office/drawing/2014/main" val="10000"/>
                  </a:ext>
                </a:extLst>
              </a:tr>
              <a:tr h="3124478">
                <a:tc>
                  <a:txBody>
                    <a:bodyPr/>
                    <a:lstStyle/>
                    <a:p>
                      <a:pPr marL="0" lvl="0" indent="0" algn="l" rtl="0">
                        <a:spcBef>
                          <a:spcPts val="0"/>
                        </a:spcBef>
                        <a:spcAft>
                          <a:spcPts val="0"/>
                        </a:spcAft>
                        <a:buNone/>
                      </a:pPr>
                      <a:r>
                        <a:rPr lang="id" sz="1900" b="1" dirty="0">
                          <a:solidFill>
                            <a:schemeClr val="dk1"/>
                          </a:solidFill>
                          <a:latin typeface="Source Sans Pro" panose="020B0503030403020204" pitchFamily="34" charset="0"/>
                        </a:rPr>
                        <a:t>1</a:t>
                      </a:r>
                      <a:endParaRPr sz="1900" b="1" dirty="0">
                        <a:solidFill>
                          <a:schemeClr val="dk1"/>
                        </a:solidFill>
                      </a:endParaRPr>
                    </a:p>
                  </a:txBody>
                  <a:tcPr marL="91425" marR="91425" marT="91425" marB="91425">
                    <a:lnR w="12575" cap="flat" cmpd="sng">
                      <a:solidFill>
                        <a:srgbClr val="9BBB59"/>
                      </a:solidFill>
                      <a:prstDash val="solid"/>
                      <a:round/>
                      <a:headEnd type="none" w="sm" len="sm"/>
                      <a:tailEnd type="none" w="sm" len="sm"/>
                    </a:lnR>
                  </a:tcPr>
                </a:tc>
                <a:tc>
                  <a:txBody>
                    <a:bodyPr/>
                    <a:lstStyle/>
                    <a:p>
                      <a:pPr marL="0" lvl="0" indent="0" algn="l" rtl="0">
                        <a:lnSpc>
                          <a:spcPct val="150000"/>
                        </a:lnSpc>
                        <a:spcBef>
                          <a:spcPts val="1200"/>
                        </a:spcBef>
                        <a:spcAft>
                          <a:spcPts val="0"/>
                        </a:spcAft>
                        <a:buNone/>
                      </a:pPr>
                      <a:r>
                        <a:rPr lang="id" sz="1800" dirty="0">
                          <a:solidFill>
                            <a:schemeClr val="dk1"/>
                          </a:solidFill>
                          <a:latin typeface="Source Sans Pro" panose="020B0503030403020204" pitchFamily="34" charset="0"/>
                        </a:rPr>
                        <a:t>Membuat Kalimat dialog sesuai dengan petunjuk dalam LK dan mempraktikkan sesuai peran yang diberikan</a:t>
                      </a:r>
                      <a:endParaRPr sz="1800" b="1" dirty="0">
                        <a:solidFill>
                          <a:srgbClr val="FFFFFF"/>
                        </a:solidFill>
                      </a:endParaRPr>
                    </a:p>
                  </a:txBody>
                  <a:tcPr marL="68575" marR="68575" marT="91425" marB="91425">
                    <a:lnL w="12575" cap="flat" cmpd="sng">
                      <a:solidFill>
                        <a:srgbClr val="9BBB59"/>
                      </a:solidFill>
                      <a:prstDash val="solid"/>
                      <a:round/>
                      <a:headEnd type="none" w="sm" len="sm"/>
                      <a:tailEnd type="none" w="sm" len="sm"/>
                    </a:lnL>
                    <a:lnR w="12575" cap="flat" cmpd="sng">
                      <a:solidFill>
                        <a:srgbClr val="9BBB59"/>
                      </a:solidFill>
                      <a:prstDash val="solid"/>
                      <a:round/>
                      <a:headEnd type="none" w="sm" len="sm"/>
                      <a:tailEnd type="none" w="sm" len="sm"/>
                    </a:lnR>
                    <a:lnT w="12575" cap="flat" cmpd="sng">
                      <a:solidFill>
                        <a:srgbClr val="9BBB59"/>
                      </a:solidFill>
                      <a:prstDash val="solid"/>
                      <a:round/>
                      <a:headEnd type="none" w="sm" len="sm"/>
                      <a:tailEnd type="none" w="sm" len="sm"/>
                    </a:lnT>
                    <a:lnB w="12575" cap="flat" cmpd="sng">
                      <a:solidFill>
                        <a:srgbClr val="9BBB59"/>
                      </a:solidFill>
                      <a:prstDash val="solid"/>
                      <a:round/>
                      <a:headEnd type="none" w="sm" len="sm"/>
                      <a:tailEnd type="none" w="sm" len="sm"/>
                    </a:lnB>
                    <a:solidFill>
                      <a:srgbClr val="9BBB59"/>
                    </a:solidFill>
                  </a:tcPr>
                </a:tc>
                <a:tc>
                  <a:txBody>
                    <a:bodyPr/>
                    <a:lstStyle/>
                    <a:p>
                      <a:pPr marL="457200" lvl="0" indent="-330200" algn="l" rtl="0">
                        <a:lnSpc>
                          <a:spcPct val="150000"/>
                        </a:lnSpc>
                        <a:spcBef>
                          <a:spcPts val="1200"/>
                        </a:spcBef>
                        <a:spcAft>
                          <a:spcPts val="0"/>
                        </a:spcAft>
                        <a:buSzPts val="1600"/>
                        <a:buChar char="❖"/>
                      </a:pPr>
                      <a:r>
                        <a:rPr lang="id" b="1" dirty="0">
                          <a:solidFill>
                            <a:schemeClr val="bg1"/>
                          </a:solidFill>
                          <a:latin typeface="Source Sans Pro" panose="020B0503030403020204" pitchFamily="34" charset="0"/>
                        </a:rPr>
                        <a:t>100% Jika dapat membuat kalimat dialog dengan benar,sesuai tugas dalam LKS,sesuai peran yang diperankan dengan benar</a:t>
                      </a:r>
                      <a:endParaRPr b="1" dirty="0">
                        <a:solidFill>
                          <a:schemeClr val="bg1"/>
                        </a:solidFill>
                      </a:endParaRPr>
                    </a:p>
                    <a:p>
                      <a:pPr marL="457200" lvl="0" indent="-317500" algn="l" rtl="0">
                        <a:lnSpc>
                          <a:spcPct val="100000"/>
                        </a:lnSpc>
                        <a:spcBef>
                          <a:spcPts val="0"/>
                        </a:spcBef>
                        <a:spcAft>
                          <a:spcPts val="0"/>
                        </a:spcAft>
                        <a:buSzPts val="1400"/>
                        <a:buChar char="❖"/>
                      </a:pPr>
                      <a:r>
                        <a:rPr lang="id" sz="900" dirty="0">
                          <a:solidFill>
                            <a:schemeClr val="bg1"/>
                          </a:solidFill>
                          <a:latin typeface="Times New Roman"/>
                          <a:ea typeface="Times New Roman"/>
                          <a:cs typeface="Times New Roman"/>
                          <a:sym typeface="Times New Roman"/>
                        </a:rPr>
                        <a:t> </a:t>
                      </a:r>
                      <a:r>
                        <a:rPr lang="id" b="1" dirty="0">
                          <a:solidFill>
                            <a:schemeClr val="bg1"/>
                          </a:solidFill>
                        </a:rPr>
                        <a:t>75% Jika dapat membuat kalimat dialog dengan benar,sesuai tugas dalam LKS,sesuai peran yang diperankan, namun ada satu kesalahan</a:t>
                      </a:r>
                      <a:endParaRPr b="1" dirty="0">
                        <a:solidFill>
                          <a:schemeClr val="bg1"/>
                        </a:solidFill>
                      </a:endParaRPr>
                    </a:p>
                    <a:p>
                      <a:pPr marL="457200" lvl="0" indent="0" algn="l" rtl="0">
                        <a:lnSpc>
                          <a:spcPct val="100000"/>
                        </a:lnSpc>
                        <a:spcBef>
                          <a:spcPts val="1200"/>
                        </a:spcBef>
                        <a:spcAft>
                          <a:spcPts val="0"/>
                        </a:spcAft>
                        <a:buNone/>
                      </a:pPr>
                      <a:r>
                        <a:rPr lang="id" sz="900" dirty="0">
                          <a:solidFill>
                            <a:schemeClr val="bg1"/>
                          </a:solidFill>
                          <a:latin typeface="Times New Roman"/>
                          <a:ea typeface="Times New Roman"/>
                          <a:cs typeface="Times New Roman"/>
                          <a:sym typeface="Times New Roman"/>
                        </a:rPr>
                        <a:t> </a:t>
                      </a:r>
                      <a:r>
                        <a:rPr lang="id" sz="900" b="1" dirty="0">
                          <a:solidFill>
                            <a:schemeClr val="bg1"/>
                          </a:solidFill>
                          <a:latin typeface="Times New Roman"/>
                          <a:ea typeface="Times New Roman"/>
                          <a:cs typeface="Times New Roman"/>
                          <a:sym typeface="Times New Roman"/>
                        </a:rPr>
                        <a:t> </a:t>
                      </a:r>
                      <a:r>
                        <a:rPr lang="id" b="1" dirty="0">
                          <a:solidFill>
                            <a:schemeClr val="bg1"/>
                          </a:solidFill>
                        </a:rPr>
                        <a:t>50% Jika hanya salah satu jawaban</a:t>
                      </a:r>
                      <a:endParaRPr b="1" dirty="0">
                        <a:solidFill>
                          <a:schemeClr val="bg1"/>
                        </a:solidFill>
                      </a:endParaRPr>
                    </a:p>
                    <a:p>
                      <a:pPr marL="457200" lvl="0" indent="-317500" algn="l" rtl="0">
                        <a:lnSpc>
                          <a:spcPct val="100000"/>
                        </a:lnSpc>
                        <a:spcBef>
                          <a:spcPts val="1200"/>
                        </a:spcBef>
                        <a:spcAft>
                          <a:spcPts val="0"/>
                        </a:spcAft>
                        <a:buSzPts val="1400"/>
                        <a:buChar char="❖"/>
                      </a:pPr>
                      <a:r>
                        <a:rPr lang="id" sz="900" b="1" dirty="0">
                          <a:solidFill>
                            <a:schemeClr val="bg1"/>
                          </a:solidFill>
                          <a:latin typeface="Times New Roman"/>
                          <a:ea typeface="Times New Roman"/>
                          <a:cs typeface="Times New Roman"/>
                          <a:sym typeface="Times New Roman"/>
                        </a:rPr>
                        <a:t> </a:t>
                      </a:r>
                      <a:r>
                        <a:rPr lang="id" b="1" dirty="0">
                          <a:solidFill>
                            <a:schemeClr val="bg1"/>
                          </a:solidFill>
                        </a:rPr>
                        <a:t>25% Jika banyak kesalahan</a:t>
                      </a:r>
                      <a:endParaRPr b="1" dirty="0">
                        <a:solidFill>
                          <a:schemeClr val="bg1"/>
                        </a:solidFill>
                      </a:endParaRPr>
                    </a:p>
                    <a:p>
                      <a:pPr marL="457200" lvl="0" indent="-330200" algn="l" rtl="0">
                        <a:lnSpc>
                          <a:spcPct val="100000"/>
                        </a:lnSpc>
                        <a:spcBef>
                          <a:spcPts val="1200"/>
                        </a:spcBef>
                        <a:spcAft>
                          <a:spcPts val="1200"/>
                        </a:spcAft>
                        <a:buSzPts val="1600"/>
                        <a:buChar char="❖"/>
                      </a:pPr>
                      <a:r>
                        <a:rPr lang="id" b="1" dirty="0">
                          <a:solidFill>
                            <a:schemeClr val="bg1"/>
                          </a:solidFill>
                        </a:rPr>
                        <a:t>0% Jika Kosong tidak ada jawaban</a:t>
                      </a:r>
                      <a:endParaRPr sz="1900" b="1" dirty="0">
                        <a:solidFill>
                          <a:schemeClr val="bg1"/>
                        </a:solidFill>
                      </a:endParaRPr>
                    </a:p>
                  </a:txBody>
                  <a:tcPr marL="91425" marR="91425" marT="91425" marB="91425">
                    <a:lnL w="12575" cap="flat" cmpd="sng">
                      <a:solidFill>
                        <a:srgbClr val="9BBB59"/>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sp>
        <p:nvSpPr>
          <p:cNvPr id="226" name="Google Shape;226;p32"/>
          <p:cNvSpPr txBox="1"/>
          <p:nvPr/>
        </p:nvSpPr>
        <p:spPr>
          <a:xfrm>
            <a:off x="517180" y="194627"/>
            <a:ext cx="3043776" cy="84635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000" b="1" dirty="0">
                <a:solidFill>
                  <a:srgbClr val="FFFF00"/>
                </a:solidFill>
                <a:latin typeface="Source Sans Pro" panose="020B0503030403020204" pitchFamily="34" charset="0"/>
              </a:rPr>
              <a:t>Penilaian Pengetahuan </a:t>
            </a:r>
            <a:endParaRPr sz="2000" b="1" dirty="0">
              <a:solidFill>
                <a:srgbClr val="FFFF00"/>
              </a:solidFill>
              <a:latin typeface="Source Sans Pro" panose="020B0503030403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0"/>
        <p:cNvGrpSpPr/>
        <p:nvPr/>
      </p:nvGrpSpPr>
      <p:grpSpPr>
        <a:xfrm>
          <a:off x="0" y="0"/>
          <a:ext cx="0" cy="0"/>
          <a:chOff x="0" y="0"/>
          <a:chExt cx="0" cy="0"/>
        </a:xfrm>
      </p:grpSpPr>
      <p:pic>
        <p:nvPicPr>
          <p:cNvPr id="231" name="Google Shape;231;p33"/>
          <p:cNvPicPr preferRelativeResize="0"/>
          <p:nvPr/>
        </p:nvPicPr>
        <p:blipFill>
          <a:blip r:embed="rId3">
            <a:alphaModFix/>
          </a:blip>
          <a:stretch>
            <a:fillRect/>
          </a:stretch>
        </p:blipFill>
        <p:spPr>
          <a:xfrm>
            <a:off x="152400" y="152400"/>
            <a:ext cx="8991600" cy="5143500"/>
          </a:xfrm>
          <a:prstGeom prst="rect">
            <a:avLst/>
          </a:prstGeom>
          <a:noFill/>
          <a:ln>
            <a:noFill/>
          </a:ln>
        </p:spPr>
      </p:pic>
      <p:graphicFrame>
        <p:nvGraphicFramePr>
          <p:cNvPr id="232" name="Google Shape;232;p33"/>
          <p:cNvGraphicFramePr/>
          <p:nvPr>
            <p:extLst>
              <p:ext uri="{D42A27DB-BD31-4B8C-83A1-F6EECF244321}">
                <p14:modId xmlns:p14="http://schemas.microsoft.com/office/powerpoint/2010/main" val="1368617721"/>
              </p:ext>
            </p:extLst>
          </p:nvPr>
        </p:nvGraphicFramePr>
        <p:xfrm>
          <a:off x="462950" y="1444375"/>
          <a:ext cx="7989925" cy="3044900"/>
        </p:xfrm>
        <a:graphic>
          <a:graphicData uri="http://schemas.openxmlformats.org/drawingml/2006/table">
            <a:tbl>
              <a:tblPr>
                <a:noFill/>
                <a:tableStyleId>{9B439EED-1C40-4BE2-9607-FEC3A8F10D1C}</a:tableStyleId>
              </a:tblPr>
              <a:tblGrid>
                <a:gridCol w="743450">
                  <a:extLst>
                    <a:ext uri="{9D8B030D-6E8A-4147-A177-3AD203B41FA5}">
                      <a16:colId xmlns:a16="http://schemas.microsoft.com/office/drawing/2014/main" val="20000"/>
                    </a:ext>
                  </a:extLst>
                </a:gridCol>
                <a:gridCol w="1134025">
                  <a:extLst>
                    <a:ext uri="{9D8B030D-6E8A-4147-A177-3AD203B41FA5}">
                      <a16:colId xmlns:a16="http://schemas.microsoft.com/office/drawing/2014/main" val="20001"/>
                    </a:ext>
                  </a:extLst>
                </a:gridCol>
                <a:gridCol w="1233700">
                  <a:extLst>
                    <a:ext uri="{9D8B030D-6E8A-4147-A177-3AD203B41FA5}">
                      <a16:colId xmlns:a16="http://schemas.microsoft.com/office/drawing/2014/main" val="20002"/>
                    </a:ext>
                  </a:extLst>
                </a:gridCol>
                <a:gridCol w="1057925">
                  <a:extLst>
                    <a:ext uri="{9D8B030D-6E8A-4147-A177-3AD203B41FA5}">
                      <a16:colId xmlns:a16="http://schemas.microsoft.com/office/drawing/2014/main" val="20003"/>
                    </a:ext>
                  </a:extLst>
                </a:gridCol>
                <a:gridCol w="1496450">
                  <a:extLst>
                    <a:ext uri="{9D8B030D-6E8A-4147-A177-3AD203B41FA5}">
                      <a16:colId xmlns:a16="http://schemas.microsoft.com/office/drawing/2014/main" val="20004"/>
                    </a:ext>
                  </a:extLst>
                </a:gridCol>
                <a:gridCol w="1035225">
                  <a:extLst>
                    <a:ext uri="{9D8B030D-6E8A-4147-A177-3AD203B41FA5}">
                      <a16:colId xmlns:a16="http://schemas.microsoft.com/office/drawing/2014/main" val="20005"/>
                    </a:ext>
                  </a:extLst>
                </a:gridCol>
                <a:gridCol w="1289150">
                  <a:extLst>
                    <a:ext uri="{9D8B030D-6E8A-4147-A177-3AD203B41FA5}">
                      <a16:colId xmlns:a16="http://schemas.microsoft.com/office/drawing/2014/main" val="20006"/>
                    </a:ext>
                  </a:extLst>
                </a:gridCol>
              </a:tblGrid>
              <a:tr h="960100">
                <a:tc>
                  <a:txBody>
                    <a:bodyPr/>
                    <a:lstStyle/>
                    <a:p>
                      <a:pPr marL="0" lvl="0" indent="0" algn="ctr" rtl="0">
                        <a:spcBef>
                          <a:spcPts val="0"/>
                        </a:spcBef>
                        <a:spcAft>
                          <a:spcPts val="0"/>
                        </a:spcAft>
                        <a:buNone/>
                      </a:pPr>
                      <a:r>
                        <a:rPr lang="id" sz="1800" b="1" dirty="0">
                          <a:solidFill>
                            <a:srgbClr val="FFFF00"/>
                          </a:solidFill>
                          <a:latin typeface="Source Sans Pro" panose="020B0503030403020204" pitchFamily="34" charset="0"/>
                        </a:rPr>
                        <a:t>No</a:t>
                      </a:r>
                      <a:endParaRPr sz="1800" b="1" dirty="0">
                        <a:solidFill>
                          <a:srgbClr val="FFFF00"/>
                        </a:solidFill>
                      </a:endParaRPr>
                    </a:p>
                  </a:txBody>
                  <a:tcPr marL="91425" marR="91425" marT="91425" marB="91425"/>
                </a:tc>
                <a:tc>
                  <a:txBody>
                    <a:bodyPr/>
                    <a:lstStyle/>
                    <a:p>
                      <a:pPr marL="0" lvl="0" indent="0" algn="ctr" rtl="0">
                        <a:spcBef>
                          <a:spcPts val="0"/>
                        </a:spcBef>
                        <a:spcAft>
                          <a:spcPts val="0"/>
                        </a:spcAft>
                        <a:buNone/>
                      </a:pPr>
                      <a:r>
                        <a:rPr lang="id" sz="1800" b="1" dirty="0">
                          <a:solidFill>
                            <a:srgbClr val="FFFF00"/>
                          </a:solidFill>
                          <a:latin typeface="Source Sans Pro" panose="020B0503030403020204" pitchFamily="34" charset="0"/>
                        </a:rPr>
                        <a:t>Nama</a:t>
                      </a:r>
                      <a:endParaRPr sz="1800" b="1" dirty="0">
                        <a:solidFill>
                          <a:srgbClr val="FFFF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FF00"/>
                          </a:solidFill>
                          <a:latin typeface="Source Sans Pro" panose="020B0503030403020204" pitchFamily="34" charset="0"/>
                        </a:rPr>
                        <a:t>Santun</a:t>
                      </a:r>
                      <a:endParaRPr sz="1700" b="1" dirty="0">
                        <a:solidFill>
                          <a:srgbClr val="FFFF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FF00"/>
                          </a:solidFill>
                          <a:latin typeface="Source Sans Pro" panose="020B0503030403020204" pitchFamily="34" charset="0"/>
                        </a:rPr>
                        <a:t>Jujur</a:t>
                      </a:r>
                      <a:endParaRPr sz="1700" b="1" dirty="0">
                        <a:solidFill>
                          <a:srgbClr val="FFFF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FF00"/>
                          </a:solidFill>
                          <a:latin typeface="Source Sans Pro" panose="020B0503030403020204" pitchFamily="34" charset="0"/>
                        </a:rPr>
                        <a:t>Toleransi</a:t>
                      </a:r>
                      <a:endParaRPr sz="1700" b="1" dirty="0">
                        <a:solidFill>
                          <a:srgbClr val="FFFF00"/>
                        </a:solidFill>
                      </a:endParaRPr>
                    </a:p>
                  </a:txBody>
                  <a:tcPr marL="91425" marR="91425" marT="91425" marB="91425"/>
                </a:tc>
                <a:tc>
                  <a:txBody>
                    <a:bodyPr/>
                    <a:lstStyle/>
                    <a:p>
                      <a:pPr marL="0" lvl="0" indent="0" algn="ctr" rtl="0">
                        <a:spcBef>
                          <a:spcPts val="0"/>
                        </a:spcBef>
                        <a:spcAft>
                          <a:spcPts val="0"/>
                        </a:spcAft>
                        <a:buNone/>
                      </a:pPr>
                      <a:r>
                        <a:rPr lang="id" sz="1700" b="1" dirty="0">
                          <a:solidFill>
                            <a:srgbClr val="FFFF00"/>
                          </a:solidFill>
                          <a:latin typeface="Source Sans Pro" panose="020B0503030403020204" pitchFamily="34" charset="0"/>
                        </a:rPr>
                        <a:t>percaya diri</a:t>
                      </a:r>
                      <a:endParaRPr sz="1700" b="1" dirty="0">
                        <a:solidFill>
                          <a:srgbClr val="FFFF00"/>
                        </a:solidFill>
                      </a:endParaRPr>
                    </a:p>
                  </a:txBody>
                  <a:tcPr marL="91425" marR="91425" marT="91425" marB="91425"/>
                </a:tc>
                <a:tc>
                  <a:txBody>
                    <a:bodyPr/>
                    <a:lstStyle/>
                    <a:p>
                      <a:pPr marL="0" lvl="0" indent="0" algn="ctr" rtl="0">
                        <a:spcBef>
                          <a:spcPts val="0"/>
                        </a:spcBef>
                        <a:spcAft>
                          <a:spcPts val="0"/>
                        </a:spcAft>
                        <a:buNone/>
                      </a:pPr>
                      <a:r>
                        <a:rPr lang="id" sz="1200" b="1" dirty="0">
                          <a:solidFill>
                            <a:srgbClr val="FFFF00"/>
                          </a:solidFill>
                          <a:latin typeface="Source Sans Pro" panose="020B0503030403020204" pitchFamily="34" charset="0"/>
                        </a:rPr>
                        <a:t>Ket Nilai</a:t>
                      </a:r>
                      <a:endParaRPr sz="1200" b="1" dirty="0">
                        <a:solidFill>
                          <a:srgbClr val="FFFF00"/>
                        </a:solidFill>
                      </a:endParaRPr>
                    </a:p>
                    <a:p>
                      <a:pPr marL="0" lvl="0" indent="0" algn="ctr" rtl="0">
                        <a:spcBef>
                          <a:spcPts val="0"/>
                        </a:spcBef>
                        <a:spcAft>
                          <a:spcPts val="0"/>
                        </a:spcAft>
                        <a:buNone/>
                      </a:pPr>
                      <a:r>
                        <a:rPr lang="id" sz="1200" b="1" dirty="0">
                          <a:solidFill>
                            <a:srgbClr val="FFFF00"/>
                          </a:solidFill>
                        </a:rPr>
                        <a:t>B ( Baik)</a:t>
                      </a:r>
                      <a:endParaRPr sz="1200" b="1" dirty="0">
                        <a:solidFill>
                          <a:srgbClr val="FFFF00"/>
                        </a:solidFill>
                      </a:endParaRPr>
                    </a:p>
                    <a:p>
                      <a:pPr marL="0" lvl="0" indent="0" algn="ctr" rtl="0">
                        <a:spcBef>
                          <a:spcPts val="0"/>
                        </a:spcBef>
                        <a:spcAft>
                          <a:spcPts val="0"/>
                        </a:spcAft>
                        <a:buNone/>
                      </a:pPr>
                      <a:r>
                        <a:rPr lang="id" sz="1200" b="1" dirty="0">
                          <a:solidFill>
                            <a:srgbClr val="FFFF00"/>
                          </a:solidFill>
                        </a:rPr>
                        <a:t>C (Cukup )</a:t>
                      </a:r>
                      <a:endParaRPr sz="1200" b="1" dirty="0">
                        <a:solidFill>
                          <a:srgbClr val="FFFF00"/>
                        </a:solidFill>
                      </a:endParaRPr>
                    </a:p>
                    <a:p>
                      <a:pPr marL="0" lvl="0" indent="0" algn="ctr" rtl="0">
                        <a:spcBef>
                          <a:spcPts val="0"/>
                        </a:spcBef>
                        <a:spcAft>
                          <a:spcPts val="0"/>
                        </a:spcAft>
                        <a:buNone/>
                      </a:pPr>
                      <a:r>
                        <a:rPr lang="id" sz="1200" b="1" dirty="0">
                          <a:solidFill>
                            <a:srgbClr val="FFFF00"/>
                          </a:solidFill>
                        </a:rPr>
                        <a:t>K (Kurang)</a:t>
                      </a:r>
                      <a:endParaRPr sz="1200" b="1" dirty="0">
                        <a:solidFill>
                          <a:srgbClr val="FFFF00"/>
                        </a:solidFill>
                      </a:endParaRPr>
                    </a:p>
                  </a:txBody>
                  <a:tcPr marL="91425" marR="91425" marT="91425" marB="91425"/>
                </a:tc>
                <a:extLst>
                  <a:ext uri="{0D108BD9-81ED-4DB2-BD59-A6C34878D82A}">
                    <a16:rowId xmlns:a16="http://schemas.microsoft.com/office/drawing/2014/main" val="10000"/>
                  </a:ext>
                </a:extLst>
              </a:tr>
              <a:tr h="2084800">
                <a:tc>
                  <a:txBody>
                    <a:bodyPr/>
                    <a:lstStyle/>
                    <a:p>
                      <a:pPr marL="457200" lvl="0" indent="-228600" algn="l" rtl="0">
                        <a:lnSpc>
                          <a:spcPct val="115000"/>
                        </a:lnSpc>
                        <a:spcBef>
                          <a:spcPts val="1200"/>
                        </a:spcBef>
                        <a:spcAft>
                          <a:spcPts val="0"/>
                        </a:spcAft>
                        <a:buNone/>
                      </a:pPr>
                      <a:r>
                        <a:rPr lang="id" sz="1700" b="1" dirty="0">
                          <a:solidFill>
                            <a:srgbClr val="FFFF00"/>
                          </a:solidFill>
                          <a:latin typeface="Source Sans Pro" panose="020B0503030403020204" pitchFamily="34" charset="0"/>
                        </a:rPr>
                        <a:t>1</a:t>
                      </a:r>
                      <a:endParaRPr sz="1700" b="1" dirty="0">
                        <a:solidFill>
                          <a:srgbClr val="FFFF00"/>
                        </a:solidFill>
                      </a:endParaRPr>
                    </a:p>
                    <a:p>
                      <a:pPr marL="457200" lvl="0" indent="-228600" algn="l" rtl="0">
                        <a:lnSpc>
                          <a:spcPct val="115000"/>
                        </a:lnSpc>
                        <a:spcBef>
                          <a:spcPts val="1200"/>
                        </a:spcBef>
                        <a:spcAft>
                          <a:spcPts val="0"/>
                        </a:spcAft>
                        <a:buNone/>
                      </a:pPr>
                      <a:r>
                        <a:rPr lang="id" sz="1700" b="1" dirty="0">
                          <a:solidFill>
                            <a:srgbClr val="FFFF00"/>
                          </a:solidFill>
                        </a:rPr>
                        <a:t>2</a:t>
                      </a:r>
                      <a:endParaRPr sz="1700" b="1" dirty="0">
                        <a:solidFill>
                          <a:srgbClr val="FFFF00"/>
                        </a:solidFill>
                      </a:endParaRPr>
                    </a:p>
                    <a:p>
                      <a:pPr marL="457200" lvl="0" indent="-228600" algn="l" rtl="0">
                        <a:lnSpc>
                          <a:spcPct val="115000"/>
                        </a:lnSpc>
                        <a:spcBef>
                          <a:spcPts val="1200"/>
                        </a:spcBef>
                        <a:spcAft>
                          <a:spcPts val="0"/>
                        </a:spcAft>
                        <a:buNone/>
                      </a:pPr>
                      <a:r>
                        <a:rPr lang="id" sz="1700" b="1" dirty="0">
                          <a:solidFill>
                            <a:srgbClr val="FFFF00"/>
                          </a:solidFill>
                        </a:rPr>
                        <a:t>3</a:t>
                      </a:r>
                      <a:endParaRPr sz="1700" b="1" dirty="0">
                        <a:solidFill>
                          <a:srgbClr val="FFFF00"/>
                        </a:solidFill>
                      </a:endParaRPr>
                    </a:p>
                    <a:p>
                      <a:pPr marL="0" lvl="0" indent="0" algn="l" rtl="0">
                        <a:lnSpc>
                          <a:spcPct val="115000"/>
                        </a:lnSpc>
                        <a:spcBef>
                          <a:spcPts val="1200"/>
                        </a:spcBef>
                        <a:spcAft>
                          <a:spcPts val="1200"/>
                        </a:spcAft>
                        <a:buNone/>
                      </a:pPr>
                      <a:r>
                        <a:rPr lang="id" sz="1700" b="1" dirty="0">
                          <a:solidFill>
                            <a:srgbClr val="FFFF00"/>
                          </a:solidFill>
                        </a:rPr>
                        <a:t>dst.</a:t>
                      </a:r>
                      <a:endParaRPr sz="1700" b="1" dirty="0">
                        <a:solidFill>
                          <a:srgbClr val="FFFF00"/>
                        </a:solidFill>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FF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FF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FF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FF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FF00"/>
                        </a:solidFill>
                        <a:latin typeface="Source Sans Pro" panose="020B0503030403020204" pitchFamily="34" charset="0"/>
                      </a:endParaRPr>
                    </a:p>
                  </a:txBody>
                  <a:tcPr marL="91425" marR="91425" marT="91425" marB="91425"/>
                </a:tc>
                <a:tc>
                  <a:txBody>
                    <a:bodyPr/>
                    <a:lstStyle/>
                    <a:p>
                      <a:pPr marL="457200" lvl="0" indent="-228600" algn="l" rtl="0">
                        <a:lnSpc>
                          <a:spcPct val="115000"/>
                        </a:lnSpc>
                        <a:spcBef>
                          <a:spcPts val="1200"/>
                        </a:spcBef>
                        <a:spcAft>
                          <a:spcPts val="1200"/>
                        </a:spcAft>
                        <a:buNone/>
                      </a:pPr>
                      <a:endParaRPr sz="1700" b="1" dirty="0">
                        <a:solidFill>
                          <a:srgbClr val="FFFF00"/>
                        </a:solidFill>
                        <a:latin typeface="Source Sans Pro" panose="020B0503030403020204" pitchFamily="34" charset="0"/>
                      </a:endParaRPr>
                    </a:p>
                  </a:txBody>
                  <a:tcPr marL="91425" marR="91425" marT="91425" marB="91425"/>
                </a:tc>
                <a:extLst>
                  <a:ext uri="{0D108BD9-81ED-4DB2-BD59-A6C34878D82A}">
                    <a16:rowId xmlns:a16="http://schemas.microsoft.com/office/drawing/2014/main" val="10001"/>
                  </a:ext>
                </a:extLst>
              </a:tr>
            </a:tbl>
          </a:graphicData>
        </a:graphic>
      </p:graphicFrame>
      <p:sp>
        <p:nvSpPr>
          <p:cNvPr id="233" name="Google Shape;233;p33"/>
          <p:cNvSpPr txBox="1"/>
          <p:nvPr/>
        </p:nvSpPr>
        <p:spPr>
          <a:xfrm>
            <a:off x="249550" y="374325"/>
            <a:ext cx="4838400" cy="91714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400" b="1" dirty="0">
                <a:solidFill>
                  <a:srgbClr val="FFFF00"/>
                </a:solidFill>
                <a:latin typeface="Source Sans Pro" panose="020B0503030403020204" pitchFamily="34" charset="0"/>
              </a:rPr>
              <a:t>Penilaian Sikap </a:t>
            </a:r>
            <a:endParaRPr sz="2400" b="1" dirty="0">
              <a:solidFill>
                <a:srgbClr val="FFFF00"/>
              </a:solidFill>
              <a:latin typeface="Source Sans Pro" panose="020B0503030403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7"/>
        <p:cNvGrpSpPr/>
        <p:nvPr/>
      </p:nvGrpSpPr>
      <p:grpSpPr>
        <a:xfrm>
          <a:off x="0" y="0"/>
          <a:ext cx="0" cy="0"/>
          <a:chOff x="0" y="0"/>
          <a:chExt cx="0" cy="0"/>
        </a:xfrm>
      </p:grpSpPr>
      <p:pic>
        <p:nvPicPr>
          <p:cNvPr id="238" name="Google Shape;238;p34"/>
          <p:cNvPicPr preferRelativeResize="0"/>
          <p:nvPr/>
        </p:nvPicPr>
        <p:blipFill>
          <a:blip r:embed="rId3">
            <a:alphaModFix/>
          </a:blip>
          <a:stretch>
            <a:fillRect/>
          </a:stretch>
        </p:blipFill>
        <p:spPr>
          <a:xfrm>
            <a:off x="152400" y="152400"/>
            <a:ext cx="8991600" cy="5143500"/>
          </a:xfrm>
          <a:prstGeom prst="rect">
            <a:avLst/>
          </a:prstGeom>
          <a:noFill/>
          <a:ln>
            <a:noFill/>
          </a:ln>
        </p:spPr>
      </p:pic>
      <p:graphicFrame>
        <p:nvGraphicFramePr>
          <p:cNvPr id="239" name="Google Shape;239;p34"/>
          <p:cNvGraphicFramePr/>
          <p:nvPr/>
        </p:nvGraphicFramePr>
        <p:xfrm>
          <a:off x="498550" y="928425"/>
          <a:ext cx="7441350" cy="4258731"/>
        </p:xfrm>
        <a:graphic>
          <a:graphicData uri="http://schemas.openxmlformats.org/drawingml/2006/table">
            <a:tbl>
              <a:tblPr>
                <a:noFill/>
                <a:tableStyleId>{9B439EED-1C40-4BE2-9607-FEC3A8F10D1C}</a:tableStyleId>
              </a:tblPr>
              <a:tblGrid>
                <a:gridCol w="571300">
                  <a:extLst>
                    <a:ext uri="{9D8B030D-6E8A-4147-A177-3AD203B41FA5}">
                      <a16:colId xmlns:a16="http://schemas.microsoft.com/office/drawing/2014/main" val="20000"/>
                    </a:ext>
                  </a:extLst>
                </a:gridCol>
                <a:gridCol w="1214475">
                  <a:extLst>
                    <a:ext uri="{9D8B030D-6E8A-4147-A177-3AD203B41FA5}">
                      <a16:colId xmlns:a16="http://schemas.microsoft.com/office/drawing/2014/main" val="20001"/>
                    </a:ext>
                  </a:extLst>
                </a:gridCol>
                <a:gridCol w="1517925">
                  <a:extLst>
                    <a:ext uri="{9D8B030D-6E8A-4147-A177-3AD203B41FA5}">
                      <a16:colId xmlns:a16="http://schemas.microsoft.com/office/drawing/2014/main" val="20002"/>
                    </a:ext>
                  </a:extLst>
                </a:gridCol>
                <a:gridCol w="1082025">
                  <a:extLst>
                    <a:ext uri="{9D8B030D-6E8A-4147-A177-3AD203B41FA5}">
                      <a16:colId xmlns:a16="http://schemas.microsoft.com/office/drawing/2014/main" val="20003"/>
                    </a:ext>
                  </a:extLst>
                </a:gridCol>
                <a:gridCol w="1135850">
                  <a:extLst>
                    <a:ext uri="{9D8B030D-6E8A-4147-A177-3AD203B41FA5}">
                      <a16:colId xmlns:a16="http://schemas.microsoft.com/office/drawing/2014/main" val="20004"/>
                    </a:ext>
                  </a:extLst>
                </a:gridCol>
                <a:gridCol w="1919775">
                  <a:extLst>
                    <a:ext uri="{9D8B030D-6E8A-4147-A177-3AD203B41FA5}">
                      <a16:colId xmlns:a16="http://schemas.microsoft.com/office/drawing/2014/main" val="20005"/>
                    </a:ext>
                  </a:extLst>
                </a:gridCol>
              </a:tblGrid>
              <a:tr h="1190225">
                <a:tc>
                  <a:txBody>
                    <a:bodyPr/>
                    <a:lstStyle/>
                    <a:p>
                      <a:pPr marL="0" lvl="0" indent="0" algn="l" rtl="0">
                        <a:lnSpc>
                          <a:spcPct val="115000"/>
                        </a:lnSpc>
                        <a:spcBef>
                          <a:spcPts val="1200"/>
                        </a:spcBef>
                        <a:spcAft>
                          <a:spcPts val="1200"/>
                        </a:spcAft>
                        <a:buNone/>
                      </a:pPr>
                      <a:r>
                        <a:rPr lang="id" sz="1700" b="1" dirty="0">
                          <a:solidFill>
                            <a:schemeClr val="lt1"/>
                          </a:solidFill>
                          <a:latin typeface="Source Sans Pro" panose="020B0503030403020204" pitchFamily="34" charset="0"/>
                        </a:rPr>
                        <a:t>NO</a:t>
                      </a:r>
                      <a:endParaRPr sz="1700" b="1" dirty="0">
                        <a:solidFill>
                          <a:schemeClr val="lt1"/>
                        </a:solidFill>
                      </a:endParaRPr>
                    </a:p>
                  </a:txBody>
                  <a:tcPr marL="91425" marR="91425" marT="91425" marB="91425"/>
                </a:tc>
                <a:tc>
                  <a:txBody>
                    <a:bodyPr/>
                    <a:lstStyle/>
                    <a:p>
                      <a:pPr marL="457200" lvl="0" indent="-228600" algn="l" rtl="0">
                        <a:lnSpc>
                          <a:spcPct val="115000"/>
                        </a:lnSpc>
                        <a:spcBef>
                          <a:spcPts val="1200"/>
                        </a:spcBef>
                        <a:spcAft>
                          <a:spcPts val="1200"/>
                        </a:spcAft>
                        <a:buNone/>
                      </a:pPr>
                      <a:r>
                        <a:rPr lang="id" sz="1700" b="1" dirty="0">
                          <a:solidFill>
                            <a:schemeClr val="lt1"/>
                          </a:solidFill>
                          <a:latin typeface="Source Sans Pro" panose="020B0503030403020204" pitchFamily="34" charset="0"/>
                        </a:rPr>
                        <a:t>Kriteria</a:t>
                      </a:r>
                      <a:endParaRPr sz="1700" b="1" dirty="0">
                        <a:solidFill>
                          <a:schemeClr val="lt1"/>
                        </a:solidFill>
                      </a:endParaRPr>
                    </a:p>
                  </a:txBody>
                  <a:tcPr marL="91425" marR="91425" marT="91425" marB="91425"/>
                </a:tc>
                <a:tc>
                  <a:txBody>
                    <a:bodyPr/>
                    <a:lstStyle/>
                    <a:p>
                      <a:pPr marL="457200" lvl="0" indent="-228600" algn="l" rtl="0">
                        <a:lnSpc>
                          <a:spcPct val="115000"/>
                        </a:lnSpc>
                        <a:spcBef>
                          <a:spcPts val="1200"/>
                        </a:spcBef>
                        <a:spcAft>
                          <a:spcPts val="0"/>
                        </a:spcAft>
                        <a:buNone/>
                      </a:pPr>
                      <a:r>
                        <a:rPr lang="id" sz="1700" b="1" dirty="0">
                          <a:solidFill>
                            <a:schemeClr val="lt1"/>
                          </a:solidFill>
                          <a:latin typeface="Source Sans Pro" panose="020B0503030403020204" pitchFamily="34" charset="0"/>
                        </a:rPr>
                        <a:t>Baik Sekali</a:t>
                      </a:r>
                      <a:endParaRPr sz="1700" b="1" dirty="0">
                        <a:solidFill>
                          <a:schemeClr val="lt1"/>
                        </a:solidFill>
                      </a:endParaRPr>
                    </a:p>
                    <a:p>
                      <a:pPr marL="457200" lvl="0" indent="-228600" algn="l" rtl="0">
                        <a:lnSpc>
                          <a:spcPct val="115000"/>
                        </a:lnSpc>
                        <a:spcBef>
                          <a:spcPts val="1200"/>
                        </a:spcBef>
                        <a:spcAft>
                          <a:spcPts val="1200"/>
                        </a:spcAft>
                        <a:buNone/>
                      </a:pPr>
                      <a:r>
                        <a:rPr lang="id" sz="1700" b="1" dirty="0">
                          <a:solidFill>
                            <a:schemeClr val="lt1"/>
                          </a:solidFill>
                        </a:rPr>
                        <a:t>      4</a:t>
                      </a:r>
                      <a:endParaRPr sz="1700" b="1" dirty="0">
                        <a:solidFill>
                          <a:schemeClr val="lt1"/>
                        </a:solidFill>
                      </a:endParaRPr>
                    </a:p>
                  </a:txBody>
                  <a:tcPr marL="91425" marR="91425" marT="91425" marB="91425"/>
                </a:tc>
                <a:tc>
                  <a:txBody>
                    <a:bodyPr/>
                    <a:lstStyle/>
                    <a:p>
                      <a:pPr marL="457200" lvl="0" indent="-228600" algn="l" rtl="0">
                        <a:lnSpc>
                          <a:spcPct val="115000"/>
                        </a:lnSpc>
                        <a:spcBef>
                          <a:spcPts val="1200"/>
                        </a:spcBef>
                        <a:spcAft>
                          <a:spcPts val="0"/>
                        </a:spcAft>
                        <a:buNone/>
                      </a:pPr>
                      <a:r>
                        <a:rPr lang="id" sz="1700" b="1" dirty="0">
                          <a:solidFill>
                            <a:schemeClr val="lt1"/>
                          </a:solidFill>
                          <a:latin typeface="Source Sans Pro" panose="020B0503030403020204" pitchFamily="34" charset="0"/>
                        </a:rPr>
                        <a:t>Baik</a:t>
                      </a:r>
                      <a:endParaRPr sz="1700" b="1" dirty="0">
                        <a:solidFill>
                          <a:schemeClr val="lt1"/>
                        </a:solidFill>
                      </a:endParaRPr>
                    </a:p>
                    <a:p>
                      <a:pPr marL="457200" lvl="0" indent="-228600" algn="l" rtl="0">
                        <a:lnSpc>
                          <a:spcPct val="115000"/>
                        </a:lnSpc>
                        <a:spcBef>
                          <a:spcPts val="1200"/>
                        </a:spcBef>
                        <a:spcAft>
                          <a:spcPts val="1200"/>
                        </a:spcAft>
                        <a:buNone/>
                      </a:pPr>
                      <a:r>
                        <a:rPr lang="id" sz="1700" b="1" dirty="0">
                          <a:solidFill>
                            <a:schemeClr val="lt1"/>
                          </a:solidFill>
                        </a:rPr>
                        <a:t>  3</a:t>
                      </a:r>
                      <a:endParaRPr sz="1700" b="1" dirty="0">
                        <a:solidFill>
                          <a:schemeClr val="lt1"/>
                        </a:solidFill>
                      </a:endParaRPr>
                    </a:p>
                  </a:txBody>
                  <a:tcPr marL="91425" marR="91425" marT="91425" marB="91425"/>
                </a:tc>
                <a:tc>
                  <a:txBody>
                    <a:bodyPr/>
                    <a:lstStyle/>
                    <a:p>
                      <a:pPr marL="0" lvl="0" indent="0" algn="l" rtl="0">
                        <a:lnSpc>
                          <a:spcPct val="115000"/>
                        </a:lnSpc>
                        <a:spcBef>
                          <a:spcPts val="1200"/>
                        </a:spcBef>
                        <a:spcAft>
                          <a:spcPts val="0"/>
                        </a:spcAft>
                        <a:buNone/>
                      </a:pPr>
                      <a:r>
                        <a:rPr lang="id" sz="1700" b="1" dirty="0">
                          <a:solidFill>
                            <a:schemeClr val="lt1"/>
                          </a:solidFill>
                          <a:latin typeface="Source Sans Pro" panose="020B0503030403020204" pitchFamily="34" charset="0"/>
                        </a:rPr>
                        <a:t>Cukup</a:t>
                      </a:r>
                      <a:endParaRPr sz="1700" b="1" dirty="0">
                        <a:solidFill>
                          <a:schemeClr val="lt1"/>
                        </a:solidFill>
                      </a:endParaRPr>
                    </a:p>
                    <a:p>
                      <a:pPr marL="0" lvl="0" indent="0" algn="l" rtl="0">
                        <a:lnSpc>
                          <a:spcPct val="115000"/>
                        </a:lnSpc>
                        <a:spcBef>
                          <a:spcPts val="1200"/>
                        </a:spcBef>
                        <a:spcAft>
                          <a:spcPts val="1200"/>
                        </a:spcAft>
                        <a:buNone/>
                      </a:pPr>
                      <a:r>
                        <a:rPr lang="id" sz="1700" b="1" dirty="0">
                          <a:solidFill>
                            <a:schemeClr val="lt1"/>
                          </a:solidFill>
                        </a:rPr>
                        <a:t>     2</a:t>
                      </a:r>
                      <a:endParaRPr sz="1700" b="1" dirty="0">
                        <a:solidFill>
                          <a:schemeClr val="lt1"/>
                        </a:solidFill>
                      </a:endParaRPr>
                    </a:p>
                  </a:txBody>
                  <a:tcPr marL="91425" marR="91425" marT="91425" marB="91425"/>
                </a:tc>
                <a:tc>
                  <a:txBody>
                    <a:bodyPr/>
                    <a:lstStyle/>
                    <a:p>
                      <a:pPr marL="457200" lvl="0" indent="-228600" algn="l" rtl="0">
                        <a:lnSpc>
                          <a:spcPct val="115000"/>
                        </a:lnSpc>
                        <a:spcBef>
                          <a:spcPts val="1200"/>
                        </a:spcBef>
                        <a:spcAft>
                          <a:spcPts val="0"/>
                        </a:spcAft>
                        <a:buNone/>
                      </a:pPr>
                      <a:r>
                        <a:rPr lang="id" sz="1700" b="1" dirty="0">
                          <a:solidFill>
                            <a:schemeClr val="lt1"/>
                          </a:solidFill>
                          <a:latin typeface="Source Sans Pro" panose="020B0503030403020204" pitchFamily="34" charset="0"/>
                        </a:rPr>
                        <a:t>Perlu Bimbingan</a:t>
                      </a:r>
                      <a:endParaRPr sz="1700" b="1" dirty="0">
                        <a:solidFill>
                          <a:schemeClr val="lt1"/>
                        </a:solidFill>
                      </a:endParaRPr>
                    </a:p>
                    <a:p>
                      <a:pPr marL="457200" lvl="0" indent="-228600" algn="l" rtl="0">
                        <a:lnSpc>
                          <a:spcPct val="115000"/>
                        </a:lnSpc>
                        <a:spcBef>
                          <a:spcPts val="1200"/>
                        </a:spcBef>
                        <a:spcAft>
                          <a:spcPts val="1200"/>
                        </a:spcAft>
                        <a:buNone/>
                      </a:pPr>
                      <a:r>
                        <a:rPr lang="id" sz="1700" b="1" dirty="0">
                          <a:solidFill>
                            <a:schemeClr val="lt1"/>
                          </a:solidFill>
                        </a:rPr>
                        <a:t>          1</a:t>
                      </a:r>
                      <a:endParaRPr sz="1700" b="1" dirty="0">
                        <a:solidFill>
                          <a:schemeClr val="lt1"/>
                        </a:solidFill>
                      </a:endParaRPr>
                    </a:p>
                  </a:txBody>
                  <a:tcPr marL="91425" marR="91425" marT="91425" marB="91425"/>
                </a:tc>
                <a:extLst>
                  <a:ext uri="{0D108BD9-81ED-4DB2-BD59-A6C34878D82A}">
                    <a16:rowId xmlns:a16="http://schemas.microsoft.com/office/drawing/2014/main" val="10000"/>
                  </a:ext>
                </a:extLst>
              </a:tr>
              <a:tr h="1292325">
                <a:tc>
                  <a:txBody>
                    <a:bodyPr/>
                    <a:lstStyle/>
                    <a:p>
                      <a:pPr marL="0" lvl="0" indent="0" algn="ctr" rtl="0">
                        <a:lnSpc>
                          <a:spcPct val="115000"/>
                        </a:lnSpc>
                        <a:spcBef>
                          <a:spcPts val="1200"/>
                        </a:spcBef>
                        <a:spcAft>
                          <a:spcPts val="1200"/>
                        </a:spcAft>
                        <a:buNone/>
                      </a:pPr>
                      <a:r>
                        <a:rPr lang="id" sz="1300" b="1" dirty="0">
                          <a:solidFill>
                            <a:schemeClr val="lt1"/>
                          </a:solidFill>
                          <a:latin typeface="Source Sans Pro" panose="020B0503030403020204" pitchFamily="34" charset="0"/>
                        </a:rPr>
                        <a:t>1</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Kemampuan membaca dialog</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mampu membaca dengan lancar keseluruhan dialog</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mampu membaca sebagian bacaan </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kurang  lancar membaca </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tidak bisa membaca  </a:t>
                      </a:r>
                      <a:endParaRPr sz="1300" b="1" dirty="0">
                        <a:solidFill>
                          <a:schemeClr val="lt1"/>
                        </a:solidFill>
                      </a:endParaRPr>
                    </a:p>
                  </a:txBody>
                  <a:tcPr marL="91425" marR="91425" marT="91425" marB="91425"/>
                </a:tc>
                <a:extLst>
                  <a:ext uri="{0D108BD9-81ED-4DB2-BD59-A6C34878D82A}">
                    <a16:rowId xmlns:a16="http://schemas.microsoft.com/office/drawing/2014/main" val="10001"/>
                  </a:ext>
                </a:extLst>
              </a:tr>
              <a:tr h="1748000">
                <a:tc>
                  <a:txBody>
                    <a:bodyPr/>
                    <a:lstStyle/>
                    <a:p>
                      <a:pPr marL="0" lvl="0" indent="0" algn="ctr" rtl="0">
                        <a:lnSpc>
                          <a:spcPct val="115000"/>
                        </a:lnSpc>
                        <a:spcBef>
                          <a:spcPts val="1200"/>
                        </a:spcBef>
                        <a:spcAft>
                          <a:spcPts val="1200"/>
                        </a:spcAft>
                        <a:buNone/>
                      </a:pPr>
                      <a:r>
                        <a:rPr lang="id" sz="1300" b="1" dirty="0">
                          <a:solidFill>
                            <a:schemeClr val="lt1"/>
                          </a:solidFill>
                          <a:latin typeface="Source Sans Pro" panose="020B0503030403020204" pitchFamily="34" charset="0"/>
                        </a:rPr>
                        <a:t>2</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Kemampuan  menulis kalimat dialog</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mampu menulis dengan benar</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mampu menulis namun kurang lengkap</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mampu menulis  namun kurang benar</a:t>
                      </a:r>
                      <a:endParaRPr sz="1300" b="1" dirty="0">
                        <a:solidFill>
                          <a:schemeClr val="lt1"/>
                        </a:solidFill>
                      </a:endParaRPr>
                    </a:p>
                  </a:txBody>
                  <a:tcPr marL="91425" marR="91425" marT="91425" marB="91425"/>
                </a:tc>
                <a:tc>
                  <a:txBody>
                    <a:bodyPr/>
                    <a:lstStyle/>
                    <a:p>
                      <a:pPr marL="0" lvl="0" indent="0" algn="l" rtl="0">
                        <a:lnSpc>
                          <a:spcPct val="115000"/>
                        </a:lnSpc>
                        <a:spcBef>
                          <a:spcPts val="1200"/>
                        </a:spcBef>
                        <a:spcAft>
                          <a:spcPts val="1200"/>
                        </a:spcAft>
                        <a:buNone/>
                      </a:pPr>
                      <a:r>
                        <a:rPr lang="id" sz="1300" b="1" dirty="0">
                          <a:solidFill>
                            <a:schemeClr val="lt1"/>
                          </a:solidFill>
                          <a:latin typeface="Source Sans Pro" panose="020B0503030403020204" pitchFamily="34" charset="0"/>
                        </a:rPr>
                        <a:t>Siswa tidak mampu menulis</a:t>
                      </a:r>
                      <a:endParaRPr sz="1300" b="1" dirty="0">
                        <a:solidFill>
                          <a:schemeClr val="lt1"/>
                        </a:solidFill>
                      </a:endParaRPr>
                    </a:p>
                  </a:txBody>
                  <a:tcPr marL="91425" marR="91425" marT="91425" marB="91425"/>
                </a:tc>
                <a:extLst>
                  <a:ext uri="{0D108BD9-81ED-4DB2-BD59-A6C34878D82A}">
                    <a16:rowId xmlns:a16="http://schemas.microsoft.com/office/drawing/2014/main" val="10002"/>
                  </a:ext>
                </a:extLst>
              </a:tr>
            </a:tbl>
          </a:graphicData>
        </a:graphic>
      </p:graphicFrame>
      <p:sp>
        <p:nvSpPr>
          <p:cNvPr id="240" name="Google Shape;240;p34"/>
          <p:cNvSpPr txBox="1"/>
          <p:nvPr/>
        </p:nvSpPr>
        <p:spPr>
          <a:xfrm>
            <a:off x="279287" y="152400"/>
            <a:ext cx="7334100" cy="917144"/>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id" sz="2400" b="1" dirty="0">
                <a:solidFill>
                  <a:srgbClr val="FF0000"/>
                </a:solidFill>
                <a:latin typeface="Source Sans Pro" panose="020B0503030403020204" pitchFamily="34" charset="0"/>
              </a:rPr>
              <a:t>Penilaian Keterampilan </a:t>
            </a:r>
            <a:endParaRPr sz="2400" b="1" dirty="0">
              <a:solidFill>
                <a:srgbClr val="FF0000"/>
              </a:solidFill>
              <a:latin typeface="Source Sans Pro" panose="020B0503030403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0E0E3"/>
        </a:solidFill>
        <a:effectLst/>
      </p:bgPr>
    </p:bg>
    <p:spTree>
      <p:nvGrpSpPr>
        <p:cNvPr id="1" name="Shape 244"/>
        <p:cNvGrpSpPr/>
        <p:nvPr/>
      </p:nvGrpSpPr>
      <p:grpSpPr>
        <a:xfrm>
          <a:off x="0" y="0"/>
          <a:ext cx="0" cy="0"/>
          <a:chOff x="0" y="0"/>
          <a:chExt cx="0" cy="0"/>
        </a:xfrm>
      </p:grpSpPr>
      <p:pic>
        <p:nvPicPr>
          <p:cNvPr id="245" name="Google Shape;245;p35"/>
          <p:cNvPicPr preferRelativeResize="0"/>
          <p:nvPr/>
        </p:nvPicPr>
        <p:blipFill>
          <a:blip r:embed="rId3">
            <a:alphaModFix/>
          </a:blip>
          <a:stretch>
            <a:fillRect/>
          </a:stretch>
        </p:blipFill>
        <p:spPr>
          <a:xfrm>
            <a:off x="152400" y="-128075"/>
            <a:ext cx="3400425" cy="766600"/>
          </a:xfrm>
          <a:prstGeom prst="rect">
            <a:avLst/>
          </a:prstGeom>
          <a:noFill/>
          <a:ln>
            <a:noFill/>
          </a:ln>
        </p:spPr>
      </p:pic>
      <p:sp>
        <p:nvSpPr>
          <p:cNvPr id="246" name="Google Shape;246;p35"/>
          <p:cNvSpPr txBox="1"/>
          <p:nvPr/>
        </p:nvSpPr>
        <p:spPr>
          <a:xfrm>
            <a:off x="0" y="527025"/>
            <a:ext cx="9011700" cy="3951821"/>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900" b="1" dirty="0">
                <a:solidFill>
                  <a:schemeClr val="dk1"/>
                </a:solidFill>
                <a:latin typeface="Source Sans Pro" panose="020B0503030403020204" pitchFamily="34" charset="0"/>
              </a:rPr>
              <a:t>Jawablah pertanyaan berikut dengan benar!</a:t>
            </a:r>
            <a:endParaRPr sz="1900" b="1" dirty="0">
              <a:solidFill>
                <a:schemeClr val="dk1"/>
              </a:solidFill>
              <a:latin typeface="Source Sans Pro" panose="020B0503030403020204" pitchFamily="34" charset="0"/>
            </a:endParaRPr>
          </a:p>
          <a:p>
            <a:pPr marL="457200" lvl="0" indent="-228600" algn="just" rtl="0">
              <a:lnSpc>
                <a:spcPct val="115000"/>
              </a:lnSpc>
              <a:spcBef>
                <a:spcPts val="1200"/>
              </a:spcBef>
              <a:spcAft>
                <a:spcPts val="0"/>
              </a:spcAft>
              <a:buNone/>
            </a:pPr>
            <a:r>
              <a:rPr lang="id" b="1" dirty="0">
                <a:solidFill>
                  <a:schemeClr val="dk1"/>
                </a:solidFill>
                <a:latin typeface="Source Sans Pro" panose="020B0503030403020204" pitchFamily="34" charset="0"/>
              </a:rPr>
              <a:t>1.</a:t>
            </a:r>
            <a:r>
              <a:rPr lang="id" sz="900" dirty="0">
                <a:solidFill>
                  <a:schemeClr val="dk1"/>
                </a:solidFill>
                <a:latin typeface="Times New Roman"/>
                <a:ea typeface="Times New Roman"/>
                <a:cs typeface="Times New Roman"/>
                <a:sym typeface="Times New Roman"/>
              </a:rPr>
              <a:t>   </a:t>
            </a:r>
            <a:r>
              <a:rPr lang="id" sz="1900" b="1" dirty="0">
                <a:solidFill>
                  <a:schemeClr val="dk1"/>
                </a:solidFill>
                <a:latin typeface="Source Sans Pro" panose="020B0503030403020204" pitchFamily="34" charset="0"/>
              </a:rPr>
              <a:t>Setelah mendengarkan informasi tentang dialog, apa yang kamu ketahui  tentang dialog?</a:t>
            </a:r>
            <a:endParaRPr sz="1900" b="1" dirty="0">
              <a:solidFill>
                <a:schemeClr val="dk1"/>
              </a:solidFill>
              <a:latin typeface="Source Sans Pro" panose="020B0503030403020204" pitchFamily="34" charset="0"/>
            </a:endParaRPr>
          </a:p>
          <a:p>
            <a:pPr marL="457200" lvl="0" indent="-228600" algn="just" rtl="0">
              <a:lnSpc>
                <a:spcPct val="115000"/>
              </a:lnSpc>
              <a:spcBef>
                <a:spcPts val="1200"/>
              </a:spcBef>
              <a:spcAft>
                <a:spcPts val="0"/>
              </a:spcAft>
              <a:buNone/>
            </a:pPr>
            <a:r>
              <a:rPr lang="id" sz="1900" b="1" dirty="0">
                <a:solidFill>
                  <a:schemeClr val="dk1"/>
                </a:solidFill>
                <a:latin typeface="Source Sans Pro" panose="020B0503030403020204" pitchFamily="34" charset="0"/>
              </a:rPr>
              <a:t>2.</a:t>
            </a:r>
            <a:r>
              <a:rPr lang="id" dirty="0">
                <a:solidFill>
                  <a:schemeClr val="dk1"/>
                </a:solidFill>
                <a:latin typeface="Times New Roman"/>
                <a:ea typeface="Times New Roman"/>
                <a:cs typeface="Times New Roman"/>
                <a:sym typeface="Times New Roman"/>
              </a:rPr>
              <a:t>  </a:t>
            </a:r>
            <a:r>
              <a:rPr lang="id" sz="1900" b="1" dirty="0">
                <a:solidFill>
                  <a:schemeClr val="dk1"/>
                </a:solidFill>
                <a:latin typeface="Source Sans Pro" panose="020B0503030403020204" pitchFamily="34" charset="0"/>
              </a:rPr>
              <a:t>Jelaskan menurut pendapatmu tentang monolog, prolog, dan epilog!</a:t>
            </a:r>
            <a:endParaRPr sz="1900" b="1" dirty="0">
              <a:solidFill>
                <a:schemeClr val="dk1"/>
              </a:solidFill>
              <a:latin typeface="Source Sans Pro" panose="020B0503030403020204" pitchFamily="34" charset="0"/>
            </a:endParaRPr>
          </a:p>
          <a:p>
            <a:pPr marL="457200" lvl="0" indent="-228600" algn="just" rtl="0">
              <a:lnSpc>
                <a:spcPct val="115000"/>
              </a:lnSpc>
              <a:spcBef>
                <a:spcPts val="1200"/>
              </a:spcBef>
              <a:spcAft>
                <a:spcPts val="0"/>
              </a:spcAft>
              <a:buNone/>
            </a:pPr>
            <a:r>
              <a:rPr lang="id" sz="1900" b="1" dirty="0">
                <a:solidFill>
                  <a:schemeClr val="dk1"/>
                </a:solidFill>
                <a:latin typeface="Source Sans Pro" panose="020B0503030403020204" pitchFamily="34" charset="0"/>
              </a:rPr>
              <a:t>3.</a:t>
            </a:r>
            <a:r>
              <a:rPr lang="id" dirty="0">
                <a:solidFill>
                  <a:schemeClr val="dk1"/>
                </a:solidFill>
                <a:latin typeface="Times New Roman"/>
                <a:ea typeface="Times New Roman"/>
                <a:cs typeface="Times New Roman"/>
                <a:sym typeface="Times New Roman"/>
              </a:rPr>
              <a:t>  </a:t>
            </a:r>
            <a:r>
              <a:rPr lang="id" sz="1900" b="1" dirty="0">
                <a:solidFill>
                  <a:schemeClr val="dk1"/>
                </a:solidFill>
                <a:latin typeface="Source Sans Pro" panose="020B0503030403020204" pitchFamily="34" charset="0"/>
              </a:rPr>
              <a:t>Apakah manfaat dialog untuk pribadi?</a:t>
            </a:r>
            <a:endParaRPr sz="1900" b="1" dirty="0">
              <a:solidFill>
                <a:schemeClr val="dk1"/>
              </a:solidFill>
              <a:latin typeface="Source Sans Pro" panose="020B0503030403020204" pitchFamily="34" charset="0"/>
            </a:endParaRPr>
          </a:p>
          <a:p>
            <a:pPr marL="457200" lvl="0" indent="-228600" algn="just" rtl="0">
              <a:lnSpc>
                <a:spcPct val="115000"/>
              </a:lnSpc>
              <a:spcBef>
                <a:spcPts val="1200"/>
              </a:spcBef>
              <a:spcAft>
                <a:spcPts val="0"/>
              </a:spcAft>
              <a:buNone/>
            </a:pPr>
            <a:r>
              <a:rPr lang="id" sz="1900" b="1" dirty="0">
                <a:solidFill>
                  <a:schemeClr val="dk1"/>
                </a:solidFill>
                <a:latin typeface="Source Sans Pro" panose="020B0503030403020204" pitchFamily="34" charset="0"/>
              </a:rPr>
              <a:t>4.</a:t>
            </a:r>
            <a:r>
              <a:rPr lang="id" dirty="0">
                <a:solidFill>
                  <a:schemeClr val="dk1"/>
                </a:solidFill>
                <a:latin typeface="Times New Roman"/>
                <a:ea typeface="Times New Roman"/>
                <a:cs typeface="Times New Roman"/>
                <a:sym typeface="Times New Roman"/>
              </a:rPr>
              <a:t>  </a:t>
            </a:r>
            <a:r>
              <a:rPr lang="id" sz="1900" b="1" dirty="0">
                <a:solidFill>
                  <a:schemeClr val="dk1"/>
                </a:solidFill>
                <a:latin typeface="Source Sans Pro" panose="020B0503030403020204" pitchFamily="34" charset="0"/>
              </a:rPr>
              <a:t>Bagaimana langkah pertama untuk membuat  membuat dialog?</a:t>
            </a:r>
            <a:endParaRPr sz="1900" b="1" dirty="0">
              <a:solidFill>
                <a:schemeClr val="dk1"/>
              </a:solidFill>
              <a:latin typeface="Source Sans Pro" panose="020B0503030403020204" pitchFamily="34" charset="0"/>
            </a:endParaRPr>
          </a:p>
          <a:p>
            <a:pPr marL="457200" lvl="0" indent="-228600" algn="just" rtl="0">
              <a:lnSpc>
                <a:spcPct val="115000"/>
              </a:lnSpc>
              <a:spcBef>
                <a:spcPts val="1200"/>
              </a:spcBef>
              <a:spcAft>
                <a:spcPts val="1200"/>
              </a:spcAft>
              <a:buNone/>
            </a:pPr>
            <a:r>
              <a:rPr lang="id" sz="1900" b="1" dirty="0">
                <a:solidFill>
                  <a:schemeClr val="dk1"/>
                </a:solidFill>
                <a:latin typeface="Source Sans Pro" panose="020B0503030403020204" pitchFamily="34" charset="0"/>
              </a:rPr>
              <a:t>5.</a:t>
            </a:r>
            <a:r>
              <a:rPr lang="id" dirty="0">
                <a:solidFill>
                  <a:schemeClr val="dk1"/>
                </a:solidFill>
                <a:latin typeface="Times New Roman"/>
                <a:ea typeface="Times New Roman"/>
                <a:cs typeface="Times New Roman"/>
                <a:sym typeface="Times New Roman"/>
              </a:rPr>
              <a:t> </a:t>
            </a:r>
            <a:r>
              <a:rPr lang="id" sz="1900" b="1" dirty="0">
                <a:solidFill>
                  <a:schemeClr val="dk1"/>
                </a:solidFill>
                <a:latin typeface="Source Sans Pro" panose="020B0503030403020204" pitchFamily="34" charset="0"/>
              </a:rPr>
              <a:t>Jelaskan tentang penggunaan tanda baca titik (.), titik dua (:), dan tanda petik (“) dalam kalimat dialog!.</a:t>
            </a:r>
            <a:endParaRPr sz="1900" b="1" dirty="0">
              <a:solidFill>
                <a:schemeClr val="dk1"/>
              </a:solidFill>
              <a:latin typeface="Source Sans Pro" panose="020B0503030403020204" pitchFamily="34" charset="0"/>
            </a:endParaRPr>
          </a:p>
        </p:txBody>
      </p:sp>
      <p:pic>
        <p:nvPicPr>
          <p:cNvPr id="247" name="Google Shape;247;p35"/>
          <p:cNvPicPr preferRelativeResize="0"/>
          <p:nvPr/>
        </p:nvPicPr>
        <p:blipFill>
          <a:blip r:embed="rId4">
            <a:alphaModFix/>
          </a:blip>
          <a:stretch>
            <a:fillRect/>
          </a:stretch>
        </p:blipFill>
        <p:spPr>
          <a:xfrm>
            <a:off x="0" y="4021325"/>
            <a:ext cx="9144000" cy="11221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0E0E3"/>
        </a:solidFill>
        <a:effectLst/>
      </p:bgPr>
    </p:bg>
    <p:spTree>
      <p:nvGrpSpPr>
        <p:cNvPr id="1" name="Shape 251"/>
        <p:cNvGrpSpPr/>
        <p:nvPr/>
      </p:nvGrpSpPr>
      <p:grpSpPr>
        <a:xfrm>
          <a:off x="0" y="0"/>
          <a:ext cx="0" cy="0"/>
          <a:chOff x="0" y="0"/>
          <a:chExt cx="0" cy="0"/>
        </a:xfrm>
      </p:grpSpPr>
      <p:sp>
        <p:nvSpPr>
          <p:cNvPr id="252" name="Google Shape;252;p36"/>
          <p:cNvSpPr txBox="1"/>
          <p:nvPr/>
        </p:nvSpPr>
        <p:spPr>
          <a:xfrm>
            <a:off x="0" y="0"/>
            <a:ext cx="9144000" cy="4698948"/>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700" b="1" dirty="0">
                <a:solidFill>
                  <a:schemeClr val="dk1"/>
                </a:solidFill>
                <a:latin typeface="Source Sans Pro" panose="020B0503030403020204" pitchFamily="34" charset="0"/>
              </a:rPr>
              <a:t>Kunci Jawaban:</a:t>
            </a:r>
            <a:endParaRPr sz="1700" b="1" dirty="0">
              <a:solidFill>
                <a:schemeClr val="dk1"/>
              </a:solidFill>
              <a:latin typeface="Source Sans Pro" panose="020B0503030403020204" pitchFamily="34" charset="0"/>
            </a:endParaRPr>
          </a:p>
          <a:p>
            <a:pPr marL="457200" lvl="0" indent="-317500" algn="just" rtl="0">
              <a:lnSpc>
                <a:spcPct val="115000"/>
              </a:lnSpc>
              <a:spcBef>
                <a:spcPts val="1200"/>
              </a:spcBef>
              <a:spcAft>
                <a:spcPts val="0"/>
              </a:spcAft>
              <a:buClr>
                <a:schemeClr val="dk1"/>
              </a:buClr>
              <a:buSzPts val="1400"/>
              <a:buAutoNum type="arabicPeriod"/>
            </a:pPr>
            <a:r>
              <a:rPr lang="id" b="1" dirty="0">
                <a:solidFill>
                  <a:schemeClr val="dk1"/>
                </a:solidFill>
                <a:latin typeface="Source Sans Pro" panose="020B0503030403020204" pitchFamily="34" charset="0"/>
              </a:rPr>
              <a:t>Dialog adalah</a:t>
            </a:r>
            <a:r>
              <a:rPr lang="id" sz="1200" b="1" dirty="0">
                <a:solidFill>
                  <a:schemeClr val="dk1"/>
                </a:solidFill>
                <a:latin typeface="Source Sans Pro" panose="020B0503030403020204" pitchFamily="34" charset="0"/>
              </a:rPr>
              <a:t> </a:t>
            </a:r>
            <a:r>
              <a:rPr lang="id" b="1" dirty="0">
                <a:solidFill>
                  <a:schemeClr val="dk1"/>
                </a:solidFill>
                <a:latin typeface="Source Sans Pro" panose="020B0503030403020204" pitchFamily="34" charset="0"/>
              </a:rPr>
              <a:t>percakapan antara dua orang atau lebih.</a:t>
            </a:r>
            <a:endParaRPr b="1" dirty="0">
              <a:solidFill>
                <a:schemeClr val="dk1"/>
              </a:solidFill>
              <a:latin typeface="Source Sans Pro" panose="020B0503030403020204" pitchFamily="34" charset="0"/>
            </a:endParaRPr>
          </a:p>
          <a:p>
            <a:pPr marL="457200" lvl="0" indent="-317500" algn="just" rtl="0">
              <a:lnSpc>
                <a:spcPct val="115000"/>
              </a:lnSpc>
              <a:spcBef>
                <a:spcPts val="0"/>
              </a:spcBef>
              <a:spcAft>
                <a:spcPts val="0"/>
              </a:spcAft>
              <a:buClr>
                <a:schemeClr val="dk1"/>
              </a:buClr>
              <a:buSzPts val="1400"/>
              <a:buAutoNum type="arabicPeriod"/>
            </a:pPr>
            <a:r>
              <a:rPr lang="id" b="1" dirty="0">
                <a:solidFill>
                  <a:schemeClr val="dk1"/>
                </a:solidFill>
                <a:latin typeface="Source Sans Pro" panose="020B0503030403020204" pitchFamily="34" charset="0"/>
              </a:rPr>
              <a:t>Monolog adalah </a:t>
            </a:r>
            <a:r>
              <a:rPr lang="id" sz="1300" b="1" dirty="0">
                <a:solidFill>
                  <a:schemeClr val="dk1"/>
                </a:solidFill>
                <a:latin typeface="Source Sans Pro" panose="020B0503030403020204" pitchFamily="34" charset="0"/>
              </a:rPr>
              <a:t>percakapan yang dilakukan oleh tokoh tunggal kepada dirinya sendiri.</a:t>
            </a:r>
            <a:endParaRPr sz="1300" b="1" dirty="0">
              <a:solidFill>
                <a:schemeClr val="dk1"/>
              </a:solidFill>
              <a:latin typeface="Source Sans Pro" panose="020B0503030403020204" pitchFamily="34" charset="0"/>
            </a:endParaRPr>
          </a:p>
          <a:p>
            <a:pPr marL="457200" lvl="0" indent="0" algn="just" rtl="0">
              <a:lnSpc>
                <a:spcPct val="115000"/>
              </a:lnSpc>
              <a:spcBef>
                <a:spcPts val="1200"/>
              </a:spcBef>
              <a:spcAft>
                <a:spcPts val="0"/>
              </a:spcAft>
              <a:buNone/>
            </a:pPr>
            <a:r>
              <a:rPr lang="id" sz="1300" b="1" dirty="0">
                <a:solidFill>
                  <a:schemeClr val="dk1"/>
                </a:solidFill>
                <a:latin typeface="Source Sans Pro" panose="020B0503030403020204" pitchFamily="34" charset="0"/>
              </a:rPr>
              <a:t>Prolog adalah </a:t>
            </a:r>
            <a:r>
              <a:rPr lang="id" b="1" dirty="0">
                <a:solidFill>
                  <a:schemeClr val="dk1"/>
                </a:solidFill>
                <a:latin typeface="Source Sans Pro" panose="020B0503030403020204" pitchFamily="34" charset="0"/>
              </a:rPr>
              <a:t>pengantar naskah yang isinya satu atau beberapa keterangan atau pendapat pengarang mengenai cerita yang akan disajikan.</a:t>
            </a:r>
            <a:endParaRPr sz="1300" b="1" dirty="0">
              <a:solidFill>
                <a:schemeClr val="dk1"/>
              </a:solidFill>
              <a:latin typeface="Source Sans Pro" panose="020B0503030403020204" pitchFamily="34" charset="0"/>
            </a:endParaRPr>
          </a:p>
          <a:p>
            <a:pPr marL="457200" lvl="0" indent="0" algn="just" rtl="0">
              <a:lnSpc>
                <a:spcPct val="115000"/>
              </a:lnSpc>
              <a:spcBef>
                <a:spcPts val="1200"/>
              </a:spcBef>
              <a:spcAft>
                <a:spcPts val="0"/>
              </a:spcAft>
              <a:buNone/>
            </a:pPr>
            <a:r>
              <a:rPr lang="id" sz="1300" b="1" dirty="0">
                <a:solidFill>
                  <a:schemeClr val="dk1"/>
                </a:solidFill>
                <a:latin typeface="Source Sans Pro" panose="020B0503030403020204" pitchFamily="34" charset="0"/>
              </a:rPr>
              <a:t>Epilog adalah </a:t>
            </a:r>
            <a:r>
              <a:rPr lang="id" sz="1200" b="1" dirty="0">
                <a:solidFill>
                  <a:schemeClr val="dk1"/>
                </a:solidFill>
                <a:latin typeface="Source Sans Pro" panose="020B0503030403020204" pitchFamily="34" charset="0"/>
              </a:rPr>
              <a:t>kata penutup yang mengakhiri sebuah cerita.</a:t>
            </a:r>
            <a:endParaRPr sz="1300" b="1" dirty="0">
              <a:solidFill>
                <a:schemeClr val="dk1"/>
              </a:solidFill>
              <a:latin typeface="Source Sans Pro" panose="020B0503030403020204" pitchFamily="34" charset="0"/>
            </a:endParaRPr>
          </a:p>
          <a:p>
            <a:pPr marL="457200" lvl="0" indent="-317500" algn="just" rtl="0">
              <a:lnSpc>
                <a:spcPct val="115000"/>
              </a:lnSpc>
              <a:spcBef>
                <a:spcPts val="1200"/>
              </a:spcBef>
              <a:spcAft>
                <a:spcPts val="0"/>
              </a:spcAft>
              <a:buClr>
                <a:schemeClr val="dk1"/>
              </a:buClr>
              <a:buSzPts val="1400"/>
              <a:buAutoNum type="arabicPeriod"/>
            </a:pPr>
            <a:r>
              <a:rPr lang="id" sz="1500" b="1" dirty="0">
                <a:solidFill>
                  <a:schemeClr val="dk1"/>
                </a:solidFill>
                <a:latin typeface="Source Sans Pro" panose="020B0503030403020204" pitchFamily="34" charset="0"/>
              </a:rPr>
              <a:t>Manfaat dialog untuk pribadi adalah </a:t>
            </a:r>
            <a:r>
              <a:rPr lang="id" b="1" dirty="0">
                <a:solidFill>
                  <a:schemeClr val="dk1"/>
                </a:solidFill>
                <a:latin typeface="Source Sans Pro" panose="020B0503030403020204" pitchFamily="34" charset="0"/>
              </a:rPr>
              <a:t>dialog dapat meningkatkan sikap saling memahami dan menerima, serta mengembangkan kebersamaan dan hidup yang damai saling menghormati dan	saling percaya.</a:t>
            </a:r>
            <a:endParaRPr b="1" dirty="0">
              <a:solidFill>
                <a:schemeClr val="dk1"/>
              </a:solidFill>
              <a:latin typeface="Source Sans Pro" panose="020B0503030403020204" pitchFamily="34" charset="0"/>
            </a:endParaRPr>
          </a:p>
          <a:p>
            <a:pPr marL="457200" lvl="0" indent="-323850" algn="just" rtl="0">
              <a:lnSpc>
                <a:spcPct val="115000"/>
              </a:lnSpc>
              <a:spcBef>
                <a:spcPts val="0"/>
              </a:spcBef>
              <a:spcAft>
                <a:spcPts val="0"/>
              </a:spcAft>
              <a:buClr>
                <a:schemeClr val="dk1"/>
              </a:buClr>
              <a:buSzPts val="1500"/>
              <a:buAutoNum type="arabicPeriod"/>
            </a:pPr>
            <a:r>
              <a:rPr lang="id" b="1" dirty="0">
                <a:solidFill>
                  <a:schemeClr val="dk1"/>
                </a:solidFill>
                <a:latin typeface="Source Sans Pro" panose="020B0503030403020204" pitchFamily="34" charset="0"/>
              </a:rPr>
              <a:t>Langkah pertama membuat dialog adalah menentukan tema</a:t>
            </a:r>
            <a:endParaRPr b="1" dirty="0">
              <a:solidFill>
                <a:schemeClr val="dk1"/>
              </a:solidFill>
              <a:latin typeface="Source Sans Pro" panose="020B0503030403020204" pitchFamily="34" charset="0"/>
            </a:endParaRPr>
          </a:p>
          <a:p>
            <a:pPr marL="457200" lvl="0" indent="-317500" algn="just" rtl="0">
              <a:lnSpc>
                <a:spcPct val="100000"/>
              </a:lnSpc>
              <a:spcBef>
                <a:spcPts val="0"/>
              </a:spcBef>
              <a:spcAft>
                <a:spcPts val="0"/>
              </a:spcAft>
              <a:buClr>
                <a:schemeClr val="dk1"/>
              </a:buClr>
              <a:buSzPts val="1400"/>
              <a:buAutoNum type="arabicPeriod"/>
            </a:pPr>
            <a:r>
              <a:rPr lang="id" sz="1500" b="1" dirty="0">
                <a:solidFill>
                  <a:schemeClr val="dk1"/>
                </a:solidFill>
                <a:latin typeface="Source Sans Pro" panose="020B0503030403020204" pitchFamily="34" charset="0"/>
              </a:rPr>
              <a:t>- </a:t>
            </a:r>
            <a:r>
              <a:rPr lang="id" b="1" dirty="0">
                <a:solidFill>
                  <a:schemeClr val="dk1"/>
                </a:solidFill>
                <a:latin typeface="Source Sans Pro" panose="020B0503030403020204" pitchFamily="34" charset="0"/>
              </a:rPr>
              <a:t>Tanda titik digunakan dalam mengakhiri kalimat berita</a:t>
            </a:r>
            <a:endParaRPr b="1" dirty="0">
              <a:solidFill>
                <a:schemeClr val="dk1"/>
              </a:solidFill>
              <a:latin typeface="Source Sans Pro" panose="020B0503030403020204" pitchFamily="34" charset="0"/>
            </a:endParaRPr>
          </a:p>
          <a:p>
            <a:pPr marL="457200" lvl="0" indent="0" algn="just" rtl="0">
              <a:lnSpc>
                <a:spcPct val="100000"/>
              </a:lnSpc>
              <a:spcBef>
                <a:spcPts val="1200"/>
              </a:spcBef>
              <a:spcAft>
                <a:spcPts val="0"/>
              </a:spcAft>
              <a:buNone/>
            </a:pPr>
            <a:r>
              <a:rPr lang="id" b="1" dirty="0">
                <a:solidFill>
                  <a:schemeClr val="dk1"/>
                </a:solidFill>
                <a:latin typeface="Source Sans Pro" panose="020B0503030403020204" pitchFamily="34" charset="0"/>
              </a:rPr>
              <a:t>- Tanda titik dua digunakan </a:t>
            </a:r>
            <a:r>
              <a:rPr lang="id" sz="1300" b="1" dirty="0">
                <a:solidFill>
                  <a:schemeClr val="dk1"/>
                </a:solidFill>
                <a:latin typeface="Source Sans Pro" panose="020B0503030403020204" pitchFamily="34" charset="0"/>
              </a:rPr>
              <a:t>Setelah nama pelaku (penutur).</a:t>
            </a:r>
            <a:endParaRPr sz="1300" b="1" dirty="0">
              <a:solidFill>
                <a:schemeClr val="dk1"/>
              </a:solidFill>
              <a:latin typeface="Source Sans Pro" panose="020B0503030403020204" pitchFamily="34" charset="0"/>
            </a:endParaRPr>
          </a:p>
          <a:p>
            <a:pPr marL="457200" lvl="0" indent="0" algn="just" rtl="0">
              <a:lnSpc>
                <a:spcPct val="100000"/>
              </a:lnSpc>
              <a:spcBef>
                <a:spcPts val="1200"/>
              </a:spcBef>
              <a:spcAft>
                <a:spcPts val="0"/>
              </a:spcAft>
              <a:buNone/>
            </a:pPr>
            <a:r>
              <a:rPr lang="id" sz="1300" b="1" dirty="0">
                <a:solidFill>
                  <a:schemeClr val="dk1"/>
                </a:solidFill>
                <a:latin typeface="Source Sans Pro" panose="020B0503030403020204" pitchFamily="34" charset="0"/>
              </a:rPr>
              <a:t>- Tanda petik digunakan untuk mengawali/mengakhiri dalam pembuatan kalimat</a:t>
            </a:r>
            <a:endParaRPr sz="1300" b="1" dirty="0">
              <a:solidFill>
                <a:schemeClr val="dk1"/>
              </a:solidFill>
              <a:latin typeface="Source Sans Pro" panose="020B0503030403020204" pitchFamily="34" charset="0"/>
            </a:endParaRPr>
          </a:p>
          <a:p>
            <a:pPr marL="457200" lvl="0" indent="0" algn="just" rtl="0">
              <a:lnSpc>
                <a:spcPct val="100000"/>
              </a:lnSpc>
              <a:spcBef>
                <a:spcPts val="1200"/>
              </a:spcBef>
              <a:spcAft>
                <a:spcPts val="1200"/>
              </a:spcAft>
              <a:buNone/>
            </a:pPr>
            <a:r>
              <a:rPr lang="id" sz="1300" b="1" dirty="0">
                <a:solidFill>
                  <a:schemeClr val="dk1"/>
                </a:solidFill>
                <a:latin typeface="Source Sans Pro" panose="020B0503030403020204" pitchFamily="34" charset="0"/>
              </a:rPr>
              <a:t>   dialog</a:t>
            </a:r>
            <a:endParaRPr sz="1300" b="1" dirty="0">
              <a:solidFill>
                <a:srgbClr val="FF0000"/>
              </a:solidFill>
              <a:latin typeface="Source Sans Pro" panose="020B0503030403020204" pitchFamily="34" charset="0"/>
            </a:endParaRPr>
          </a:p>
        </p:txBody>
      </p:sp>
      <p:sp>
        <p:nvSpPr>
          <p:cNvPr id="253" name="Google Shape;253;p36"/>
          <p:cNvSpPr/>
          <p:nvPr/>
        </p:nvSpPr>
        <p:spPr>
          <a:xfrm>
            <a:off x="6885000" y="2758000"/>
            <a:ext cx="2259000" cy="2241300"/>
          </a:xfrm>
          <a:prstGeom prst="roundRect">
            <a:avLst>
              <a:gd name="adj" fmla="val 16667"/>
            </a:avLst>
          </a:prstGeom>
          <a:solidFill>
            <a:srgbClr val="00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sz="1700" b="1" dirty="0">
                <a:solidFill>
                  <a:schemeClr val="dk1"/>
                </a:solidFill>
                <a:latin typeface="Source Sans Pro" panose="020B0503030403020204" pitchFamily="34" charset="0"/>
              </a:rPr>
              <a:t>Skor Penilaian</a:t>
            </a:r>
            <a:endParaRPr sz="1700" b="1" dirty="0">
              <a:solidFill>
                <a:schemeClr val="dk1"/>
              </a:solidFill>
              <a:latin typeface="Source Sans Pro" panose="020B0503030403020204" pitchFamily="34" charset="0"/>
            </a:endParaRPr>
          </a:p>
          <a:p>
            <a:pPr marL="0" lvl="0" indent="0" algn="l" rtl="0">
              <a:spcBef>
                <a:spcPts val="1200"/>
              </a:spcBef>
              <a:spcAft>
                <a:spcPts val="0"/>
              </a:spcAft>
              <a:buClr>
                <a:schemeClr val="dk1"/>
              </a:buClr>
              <a:buSzPts val="1100"/>
              <a:buFont typeface="Arial"/>
              <a:buNone/>
            </a:pPr>
            <a:r>
              <a:rPr lang="id" sz="1700" b="1" dirty="0">
                <a:solidFill>
                  <a:schemeClr val="dk1"/>
                </a:solidFill>
                <a:latin typeface="Source Sans Pro" panose="020B0503030403020204" pitchFamily="34" charset="0"/>
              </a:rPr>
              <a:t>Skor Nilai x Jumlah Soal = N</a:t>
            </a:r>
            <a:endParaRPr sz="1700" b="1" dirty="0">
              <a:solidFill>
                <a:schemeClr val="dk1"/>
              </a:solidFill>
              <a:latin typeface="Source Sans Pro" panose="020B0503030403020204" pitchFamily="34" charset="0"/>
            </a:endParaRPr>
          </a:p>
          <a:p>
            <a:pPr marL="0" lvl="0" indent="0" algn="l" rtl="0">
              <a:spcBef>
                <a:spcPts val="1200"/>
              </a:spcBef>
              <a:spcAft>
                <a:spcPts val="1200"/>
              </a:spcAft>
              <a:buClr>
                <a:schemeClr val="dk1"/>
              </a:buClr>
              <a:buSzPts val="1100"/>
              <a:buFont typeface="Arial"/>
              <a:buNone/>
            </a:pPr>
            <a:r>
              <a:rPr lang="id" sz="1700" b="1" dirty="0">
                <a:solidFill>
                  <a:schemeClr val="dk1"/>
                </a:solidFill>
                <a:latin typeface="Source Sans Pro" panose="020B0503030403020204" pitchFamily="34" charset="0"/>
              </a:rPr>
              <a:t>        2   x 5    = 10</a:t>
            </a:r>
            <a:endParaRPr sz="1800" b="1" dirty="0">
              <a:solidFill>
                <a:schemeClr val="dk1"/>
              </a:solidFill>
              <a:latin typeface="Source Sans Pro" panose="020B0503030403020204" pitchFamily="34" charset="0"/>
            </a:endParaRPr>
          </a:p>
        </p:txBody>
      </p:sp>
      <p:pic>
        <p:nvPicPr>
          <p:cNvPr id="254" name="Google Shape;254;p36"/>
          <p:cNvPicPr preferRelativeResize="0"/>
          <p:nvPr/>
        </p:nvPicPr>
        <p:blipFill>
          <a:blip r:embed="rId3">
            <a:alphaModFix/>
          </a:blip>
          <a:stretch>
            <a:fillRect/>
          </a:stretch>
        </p:blipFill>
        <p:spPr>
          <a:xfrm rot="-705439">
            <a:off x="7916875" y="1212350"/>
            <a:ext cx="1238800" cy="239805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6B8AF"/>
        </a:solidFill>
        <a:effectLst/>
      </p:bgPr>
    </p:bg>
    <p:spTree>
      <p:nvGrpSpPr>
        <p:cNvPr id="1" name="Shape 258"/>
        <p:cNvGrpSpPr/>
        <p:nvPr/>
      </p:nvGrpSpPr>
      <p:grpSpPr>
        <a:xfrm>
          <a:off x="0" y="0"/>
          <a:ext cx="0" cy="0"/>
          <a:chOff x="0" y="0"/>
          <a:chExt cx="0" cy="0"/>
        </a:xfrm>
      </p:grpSpPr>
      <p:sp>
        <p:nvSpPr>
          <p:cNvPr id="259" name="Google Shape;259;p37"/>
          <p:cNvSpPr txBox="1"/>
          <p:nvPr/>
        </p:nvSpPr>
        <p:spPr>
          <a:xfrm rot="2142721">
            <a:off x="4172857" y="924127"/>
            <a:ext cx="3931223" cy="846355"/>
          </a:xfrm>
          <a:prstGeom prst="rect">
            <a:avLst/>
          </a:prstGeom>
          <a:solidFill>
            <a:srgbClr val="FF0000"/>
          </a:solid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id" sz="2000" dirty="0">
                <a:latin typeface="Source Sans Pro" panose="020B0503030403020204" pitchFamily="34" charset="0"/>
              </a:rPr>
              <a:t>Untuk Siswa Lambat Belajar</a:t>
            </a:r>
            <a:endParaRPr sz="2000" dirty="0">
              <a:latin typeface="Source Sans Pro" panose="020B0503030403020204" pitchFamily="34" charset="0"/>
            </a:endParaRPr>
          </a:p>
        </p:txBody>
      </p:sp>
      <p:sp>
        <p:nvSpPr>
          <p:cNvPr id="260" name="Google Shape;260;p37"/>
          <p:cNvSpPr txBox="1"/>
          <p:nvPr/>
        </p:nvSpPr>
        <p:spPr>
          <a:xfrm>
            <a:off x="64500" y="0"/>
            <a:ext cx="9144000" cy="5109061"/>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2000" b="1" dirty="0">
                <a:solidFill>
                  <a:srgbClr val="636363"/>
                </a:solidFill>
                <a:latin typeface="Source Sans Pro" panose="020B0503030403020204" pitchFamily="34" charset="0"/>
              </a:rPr>
              <a:t>Lengkapilah dialog di bawah ini!</a:t>
            </a:r>
            <a:endParaRPr sz="20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Siswa   : “......................................., Pak!”</a:t>
            </a:r>
            <a:endParaRPr sz="18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Guru	: “Selamat pagi, silahkan duduk!.”</a:t>
            </a:r>
            <a:endParaRPr sz="18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Siswa   : “Terima kasih, Pak.”</a:t>
            </a:r>
            <a:endParaRPr sz="18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Guru	: “Sama-sama. ..................... hari ini?”</a:t>
            </a:r>
            <a:endParaRPr sz="18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Siswa   : “Kami baik-baik saja, Pak. ................... dengan Bapak?”</a:t>
            </a:r>
            <a:endParaRPr sz="1800" b="1" dirty="0">
              <a:solidFill>
                <a:srgbClr val="636363"/>
              </a:solidFill>
              <a:latin typeface="Source Sans Pro" panose="020B0503030403020204" pitchFamily="34" charset="0"/>
            </a:endParaRPr>
          </a:p>
          <a:p>
            <a:pPr marL="444500" lvl="0" indent="-444500" algn="just" rtl="0">
              <a:lnSpc>
                <a:spcPct val="115000"/>
              </a:lnSpc>
              <a:spcBef>
                <a:spcPts val="0"/>
              </a:spcBef>
              <a:spcAft>
                <a:spcPts val="0"/>
              </a:spcAft>
              <a:buNone/>
            </a:pPr>
            <a:r>
              <a:rPr lang="id" sz="1800" b="1" dirty="0">
                <a:solidFill>
                  <a:srgbClr val="636363"/>
                </a:solidFill>
                <a:latin typeface="Source Sans Pro" panose="020B0503030403020204" pitchFamily="34" charset="0"/>
              </a:rPr>
              <a:t>Guru   : “Saya juga baik-baik saja. Apakah semua siswa .................... apa yang saya   berikan kemarin?”</a:t>
            </a:r>
            <a:endParaRPr sz="18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Siswa   : “........., Pak. Kami mengerjakan PR kami”.</a:t>
            </a:r>
            <a:endParaRPr sz="18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Guru	: “Baik. Kumpulkan di meja depan dan mari kita bahas jawabannya!”.</a:t>
            </a:r>
            <a:endParaRPr sz="1800" b="1" dirty="0">
              <a:solidFill>
                <a:srgbClr val="636363"/>
              </a:solidFill>
              <a:latin typeface="Source Sans Pro" panose="020B0503030403020204" pitchFamily="34" charset="0"/>
            </a:endParaRPr>
          </a:p>
          <a:p>
            <a:pPr marL="0" lvl="0" indent="0" algn="just" rtl="0">
              <a:lnSpc>
                <a:spcPct val="115000"/>
              </a:lnSpc>
              <a:spcBef>
                <a:spcPts val="1200"/>
              </a:spcBef>
              <a:spcAft>
                <a:spcPts val="0"/>
              </a:spcAft>
              <a:buNone/>
            </a:pPr>
            <a:r>
              <a:rPr lang="id" sz="1800" b="1" dirty="0">
                <a:solidFill>
                  <a:srgbClr val="636363"/>
                </a:solidFill>
                <a:latin typeface="Source Sans Pro" panose="020B0503030403020204" pitchFamily="34" charset="0"/>
              </a:rPr>
              <a:t>Siswa   : “Oke, Pak”.</a:t>
            </a:r>
            <a:endParaRPr sz="1800" b="1" dirty="0">
              <a:solidFill>
                <a:srgbClr val="636363"/>
              </a:solidFill>
              <a:latin typeface="Source Sans Pro" panose="020B0503030403020204" pitchFamily="34" charset="0"/>
            </a:endParaRPr>
          </a:p>
        </p:txBody>
      </p:sp>
      <p:pic>
        <p:nvPicPr>
          <p:cNvPr id="261" name="Google Shape;261;p37"/>
          <p:cNvPicPr preferRelativeResize="0"/>
          <p:nvPr/>
        </p:nvPicPr>
        <p:blipFill>
          <a:blip r:embed="rId3">
            <a:alphaModFix/>
          </a:blip>
          <a:stretch>
            <a:fillRect/>
          </a:stretch>
        </p:blipFill>
        <p:spPr>
          <a:xfrm rot="2699997" flipH="1">
            <a:off x="6851322" y="730795"/>
            <a:ext cx="2162983" cy="1355032"/>
          </a:xfrm>
          <a:prstGeom prst="rect">
            <a:avLst/>
          </a:prstGeom>
          <a:noFill/>
          <a:ln>
            <a:noFill/>
          </a:ln>
        </p:spPr>
      </p:pic>
      <p:pic>
        <p:nvPicPr>
          <p:cNvPr id="262" name="Google Shape;262;p37"/>
          <p:cNvPicPr preferRelativeResize="0"/>
          <p:nvPr/>
        </p:nvPicPr>
        <p:blipFill>
          <a:blip r:embed="rId4">
            <a:alphaModFix/>
          </a:blip>
          <a:stretch>
            <a:fillRect/>
          </a:stretch>
        </p:blipFill>
        <p:spPr>
          <a:xfrm rot="2038378" flipH="1">
            <a:off x="5617406" y="-182131"/>
            <a:ext cx="1538838" cy="132258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38"/>
          <p:cNvPicPr preferRelativeResize="0"/>
          <p:nvPr/>
        </p:nvPicPr>
        <p:blipFill>
          <a:blip r:embed="rId3">
            <a:alphaModFix/>
          </a:blip>
          <a:stretch>
            <a:fillRect/>
          </a:stretch>
        </p:blipFill>
        <p:spPr>
          <a:xfrm>
            <a:off x="0" y="0"/>
            <a:ext cx="9071100" cy="4991099"/>
          </a:xfrm>
          <a:prstGeom prst="rect">
            <a:avLst/>
          </a:prstGeom>
          <a:noFill/>
          <a:ln>
            <a:noFill/>
          </a:ln>
        </p:spPr>
      </p:pic>
      <p:sp>
        <p:nvSpPr>
          <p:cNvPr id="268" name="Google Shape;268;p38"/>
          <p:cNvSpPr txBox="1"/>
          <p:nvPr/>
        </p:nvSpPr>
        <p:spPr>
          <a:xfrm>
            <a:off x="587100" y="154550"/>
            <a:ext cx="2306100" cy="2031900"/>
          </a:xfrm>
          <a:prstGeom prst="rect">
            <a:avLst/>
          </a:prstGeom>
          <a:solidFill>
            <a:schemeClr val="accent4">
              <a:lumMod val="40000"/>
              <a:lumOff val="6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000" dirty="0">
                <a:solidFill>
                  <a:srgbClr val="FF0000"/>
                </a:solidFill>
                <a:latin typeface="Source Sans Pro" panose="020B0503030403020204" pitchFamily="34" charset="0"/>
              </a:rPr>
              <a:t>Kunci Jawaban</a:t>
            </a:r>
            <a:endParaRPr sz="2000" dirty="0">
              <a:solidFill>
                <a:srgbClr val="FF0000"/>
              </a:solidFill>
              <a:latin typeface="Source Sans Pro" panose="020B0503030403020204" pitchFamily="34" charset="0"/>
            </a:endParaRPr>
          </a:p>
          <a:p>
            <a:pPr marL="457200" lvl="0" indent="-355600" algn="l" rtl="0">
              <a:spcBef>
                <a:spcPts val="0"/>
              </a:spcBef>
              <a:spcAft>
                <a:spcPts val="0"/>
              </a:spcAft>
              <a:buClr>
                <a:srgbClr val="FF0000"/>
              </a:buClr>
              <a:buSzPts val="2000"/>
              <a:buAutoNum type="arabicPeriod"/>
            </a:pPr>
            <a:r>
              <a:rPr lang="id" sz="2000" dirty="0">
                <a:solidFill>
                  <a:srgbClr val="FF0000"/>
                </a:solidFill>
                <a:latin typeface="Source Sans Pro" panose="020B0503030403020204" pitchFamily="34" charset="0"/>
              </a:rPr>
              <a:t>Selamat pagi</a:t>
            </a:r>
            <a:endParaRPr sz="2000" dirty="0">
              <a:solidFill>
                <a:srgbClr val="FF0000"/>
              </a:solidFill>
              <a:latin typeface="Source Sans Pro" panose="020B0503030403020204" pitchFamily="34" charset="0"/>
            </a:endParaRPr>
          </a:p>
          <a:p>
            <a:pPr marL="457200" lvl="0" indent="-355600" algn="l" rtl="0">
              <a:spcBef>
                <a:spcPts val="0"/>
              </a:spcBef>
              <a:spcAft>
                <a:spcPts val="0"/>
              </a:spcAft>
              <a:buClr>
                <a:srgbClr val="FF0000"/>
              </a:buClr>
              <a:buSzPts val="2000"/>
              <a:buAutoNum type="arabicPeriod"/>
            </a:pPr>
            <a:r>
              <a:rPr lang="id" sz="2000" dirty="0">
                <a:solidFill>
                  <a:srgbClr val="FF0000"/>
                </a:solidFill>
                <a:latin typeface="Source Sans Pro" panose="020B0503030403020204" pitchFamily="34" charset="0"/>
              </a:rPr>
              <a:t>Apa kabar </a:t>
            </a:r>
            <a:endParaRPr sz="2000" dirty="0">
              <a:solidFill>
                <a:srgbClr val="FF0000"/>
              </a:solidFill>
              <a:latin typeface="Source Sans Pro" panose="020B0503030403020204" pitchFamily="34" charset="0"/>
            </a:endParaRPr>
          </a:p>
          <a:p>
            <a:pPr marL="457200" lvl="0" indent="-355600" algn="l" rtl="0">
              <a:spcBef>
                <a:spcPts val="0"/>
              </a:spcBef>
              <a:spcAft>
                <a:spcPts val="0"/>
              </a:spcAft>
              <a:buClr>
                <a:srgbClr val="FF0000"/>
              </a:buClr>
              <a:buSzPts val="2000"/>
              <a:buAutoNum type="arabicPeriod"/>
            </a:pPr>
            <a:r>
              <a:rPr lang="id" sz="2000" dirty="0">
                <a:solidFill>
                  <a:srgbClr val="FF0000"/>
                </a:solidFill>
                <a:latin typeface="Source Sans Pro" panose="020B0503030403020204" pitchFamily="34" charset="0"/>
              </a:rPr>
              <a:t>Bagaimana </a:t>
            </a:r>
            <a:endParaRPr sz="2000" dirty="0">
              <a:solidFill>
                <a:srgbClr val="FF0000"/>
              </a:solidFill>
              <a:latin typeface="Source Sans Pro" panose="020B0503030403020204" pitchFamily="34" charset="0"/>
            </a:endParaRPr>
          </a:p>
          <a:p>
            <a:pPr marL="457200" lvl="0" indent="-355600" algn="l" rtl="0">
              <a:spcBef>
                <a:spcPts val="0"/>
              </a:spcBef>
              <a:spcAft>
                <a:spcPts val="0"/>
              </a:spcAft>
              <a:buClr>
                <a:srgbClr val="FF0000"/>
              </a:buClr>
              <a:buSzPts val="2000"/>
              <a:buAutoNum type="arabicPeriod"/>
            </a:pPr>
            <a:r>
              <a:rPr lang="id" sz="2000" dirty="0">
                <a:solidFill>
                  <a:srgbClr val="FF0000"/>
                </a:solidFill>
                <a:latin typeface="Source Sans Pro" panose="020B0503030403020204" pitchFamily="34" charset="0"/>
              </a:rPr>
              <a:t>mengerjakan</a:t>
            </a:r>
            <a:endParaRPr sz="2000" dirty="0">
              <a:solidFill>
                <a:srgbClr val="FF0000"/>
              </a:solidFill>
              <a:latin typeface="Source Sans Pro" panose="020B0503030403020204" pitchFamily="34" charset="0"/>
            </a:endParaRPr>
          </a:p>
          <a:p>
            <a:pPr marL="457200" lvl="0" indent="-355600" algn="l" rtl="0">
              <a:spcBef>
                <a:spcPts val="0"/>
              </a:spcBef>
              <a:spcAft>
                <a:spcPts val="0"/>
              </a:spcAft>
              <a:buClr>
                <a:srgbClr val="FF0000"/>
              </a:buClr>
              <a:buSzPts val="2000"/>
              <a:buAutoNum type="arabicPeriod"/>
            </a:pPr>
            <a:r>
              <a:rPr lang="id" sz="2000" dirty="0">
                <a:solidFill>
                  <a:srgbClr val="FF0000"/>
                </a:solidFill>
                <a:latin typeface="Source Sans Pro" panose="020B0503030403020204" pitchFamily="34" charset="0"/>
              </a:rPr>
              <a:t>Sudah</a:t>
            </a:r>
            <a:endParaRPr sz="2000" dirty="0">
              <a:solidFill>
                <a:srgbClr val="FF0000"/>
              </a:solidFill>
              <a:latin typeface="Source Sans Pro" panose="020B0503030403020204" pitchFamily="34" charset="0"/>
            </a:endParaRPr>
          </a:p>
        </p:txBody>
      </p:sp>
      <p:sp>
        <p:nvSpPr>
          <p:cNvPr id="269" name="Google Shape;269;p38"/>
          <p:cNvSpPr/>
          <p:nvPr/>
        </p:nvSpPr>
        <p:spPr>
          <a:xfrm>
            <a:off x="2960107" y="1973282"/>
            <a:ext cx="4165200" cy="1341900"/>
          </a:xfrm>
          <a:prstGeom prst="roundRect">
            <a:avLst>
              <a:gd name="adj" fmla="val 16667"/>
            </a:avLst>
          </a:prstGeom>
          <a:solidFill>
            <a:schemeClr val="accent6">
              <a:lumMod val="60000"/>
              <a:lumOff val="4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1500" b="1" dirty="0">
                <a:solidFill>
                  <a:schemeClr val="tx1"/>
                </a:solidFill>
                <a:latin typeface="Source Sans Pro" panose="020B0503030403020204" pitchFamily="34" charset="0"/>
              </a:rPr>
              <a:t>Skor Penilaian</a:t>
            </a:r>
            <a:endParaRPr sz="1500" b="1" dirty="0">
              <a:solidFill>
                <a:schemeClr val="tx1"/>
              </a:solidFill>
              <a:latin typeface="Source Sans Pro" panose="020B0503030403020204" pitchFamily="34" charset="0"/>
            </a:endParaRPr>
          </a:p>
          <a:p>
            <a:pPr marL="0" lvl="0" indent="0" algn="l" rtl="0">
              <a:spcBef>
                <a:spcPts val="1200"/>
              </a:spcBef>
              <a:spcAft>
                <a:spcPts val="0"/>
              </a:spcAft>
              <a:buNone/>
            </a:pPr>
            <a:r>
              <a:rPr lang="id" sz="1500" b="1" dirty="0">
                <a:solidFill>
                  <a:schemeClr val="tx1"/>
                </a:solidFill>
                <a:latin typeface="Source Sans Pro" panose="020B0503030403020204" pitchFamily="34" charset="0"/>
              </a:rPr>
              <a:t>Skor Nilai   x  Jumlah Soal = N</a:t>
            </a:r>
            <a:endParaRPr sz="1500" b="1" dirty="0">
              <a:solidFill>
                <a:schemeClr val="tx1"/>
              </a:solidFill>
              <a:latin typeface="Source Sans Pro" panose="020B0503030403020204" pitchFamily="34" charset="0"/>
            </a:endParaRPr>
          </a:p>
          <a:p>
            <a:pPr marL="0" lvl="0" indent="0" algn="l" rtl="0">
              <a:spcBef>
                <a:spcPts val="1200"/>
              </a:spcBef>
              <a:spcAft>
                <a:spcPts val="1200"/>
              </a:spcAft>
              <a:buNone/>
            </a:pPr>
            <a:r>
              <a:rPr lang="id" sz="1500" b="1" dirty="0">
                <a:solidFill>
                  <a:schemeClr val="tx1"/>
                </a:solidFill>
                <a:latin typeface="Source Sans Pro" panose="020B0503030403020204" pitchFamily="34" charset="0"/>
              </a:rPr>
              <a:t>        2          x           5           = 10</a:t>
            </a:r>
            <a:endParaRPr sz="1600" b="1" dirty="0">
              <a:solidFill>
                <a:schemeClr val="tx1"/>
              </a:solidFill>
              <a:latin typeface="Source Sans Pro" panose="020B0503030403020204" pitchFamily="34" charset="0"/>
            </a:endParaRPr>
          </a:p>
        </p:txBody>
      </p:sp>
      <p:pic>
        <p:nvPicPr>
          <p:cNvPr id="270" name="Google Shape;270;p38"/>
          <p:cNvPicPr preferRelativeResize="0"/>
          <p:nvPr/>
        </p:nvPicPr>
        <p:blipFill>
          <a:blip r:embed="rId4">
            <a:alphaModFix/>
          </a:blip>
          <a:stretch>
            <a:fillRect/>
          </a:stretch>
        </p:blipFill>
        <p:spPr>
          <a:xfrm>
            <a:off x="5745200" y="2334975"/>
            <a:ext cx="1469975" cy="17882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D966"/>
        </a:solidFill>
        <a:effectLst/>
      </p:bgPr>
    </p:bg>
    <p:spTree>
      <p:nvGrpSpPr>
        <p:cNvPr id="1" name="Shape 274"/>
        <p:cNvGrpSpPr/>
        <p:nvPr/>
      </p:nvGrpSpPr>
      <p:grpSpPr>
        <a:xfrm>
          <a:off x="0" y="0"/>
          <a:ext cx="0" cy="0"/>
          <a:chOff x="0" y="0"/>
          <a:chExt cx="0" cy="0"/>
        </a:xfrm>
      </p:grpSpPr>
      <p:sp>
        <p:nvSpPr>
          <p:cNvPr id="275" name="Google Shape;275;p39"/>
          <p:cNvSpPr txBox="1"/>
          <p:nvPr/>
        </p:nvSpPr>
        <p:spPr>
          <a:xfrm>
            <a:off x="0" y="750600"/>
            <a:ext cx="4676100" cy="4703565"/>
          </a:xfrm>
          <a:prstGeom prst="rect">
            <a:avLst/>
          </a:prstGeom>
          <a:solidFill>
            <a:schemeClr val="accent1">
              <a:lumMod val="40000"/>
              <a:lumOff val="60000"/>
            </a:schemeClr>
          </a:solidFill>
          <a:ln>
            <a:noFill/>
          </a:ln>
        </p:spPr>
        <p:txBody>
          <a:bodyPr spcFirstLastPara="1" wrap="square" lIns="91425" tIns="91425" rIns="91425" bIns="91425" anchor="t" anchorCtr="0">
            <a:spAutoFit/>
          </a:bodyPr>
          <a:lstStyle/>
          <a:p>
            <a:pPr marL="266700" lvl="0" indent="-266700" algn="l" rtl="0">
              <a:lnSpc>
                <a:spcPct val="115000"/>
              </a:lnSpc>
              <a:spcBef>
                <a:spcPts val="1200"/>
              </a:spcBef>
              <a:spcAft>
                <a:spcPts val="0"/>
              </a:spcAft>
              <a:buNone/>
            </a:pPr>
            <a:r>
              <a:rPr lang="id" sz="1100" dirty="0">
                <a:solidFill>
                  <a:schemeClr val="dk1"/>
                </a:solidFill>
                <a:latin typeface="Source Sans Pro" panose="020B0503030403020204" pitchFamily="34" charset="0"/>
              </a:rPr>
              <a:t>1.</a:t>
            </a:r>
            <a:r>
              <a:rPr lang="id" sz="7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Apa  saja  yang aku pelajari hari ini?</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dirty="0">
                <a:solidFill>
                  <a:schemeClr val="dk1"/>
                </a:solidFill>
                <a:latin typeface="Source Sans Pro" panose="020B0503030403020204" pitchFamily="34" charset="0"/>
              </a:rPr>
              <a:t>2.</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Apa yang akan aku pelajari lebih lanjut?</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177800" lvl="0" indent="-177800" algn="l" rtl="0">
              <a:lnSpc>
                <a:spcPct val="115000"/>
              </a:lnSpc>
              <a:spcBef>
                <a:spcPts val="1200"/>
              </a:spcBef>
              <a:spcAft>
                <a:spcPts val="0"/>
              </a:spcAft>
              <a:buNone/>
            </a:pPr>
            <a:r>
              <a:rPr lang="id" dirty="0">
                <a:solidFill>
                  <a:schemeClr val="dk1"/>
                </a:solidFill>
                <a:latin typeface="Source Sans Pro" panose="020B0503030403020204" pitchFamily="34" charset="0"/>
              </a:rPr>
              <a:t>3.</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  Apa saja yang belum aku bisa?</a:t>
            </a:r>
            <a:endParaRPr dirty="0">
              <a:solidFill>
                <a:schemeClr val="dk1"/>
              </a:solidFill>
              <a:latin typeface="Source Sans Pro" panose="020B0503030403020204" pitchFamily="34" charset="0"/>
            </a:endParaRPr>
          </a:p>
          <a:p>
            <a:pPr marL="1778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   .................................................................</a:t>
            </a:r>
            <a:endParaRPr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dirty="0">
                <a:solidFill>
                  <a:schemeClr val="dk1"/>
                </a:solidFill>
                <a:latin typeface="Source Sans Pro" panose="020B0503030403020204" pitchFamily="34" charset="0"/>
              </a:rPr>
              <a:t>4.</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Bagaimana perasaanku dengan pelajaran hari ini ?</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266700" lvl="0" indent="-266700" algn="l" rtl="0">
              <a:lnSpc>
                <a:spcPct val="115000"/>
              </a:lnSpc>
              <a:spcBef>
                <a:spcPts val="1200"/>
              </a:spcBef>
              <a:spcAft>
                <a:spcPts val="0"/>
              </a:spcAft>
              <a:buNone/>
            </a:pPr>
            <a:r>
              <a:rPr lang="id" dirty="0">
                <a:solidFill>
                  <a:schemeClr val="dk1"/>
                </a:solidFill>
                <a:latin typeface="Source Sans Pro" panose="020B0503030403020204" pitchFamily="34" charset="0"/>
              </a:rPr>
              <a:t>5.</a:t>
            </a:r>
            <a:r>
              <a:rPr lang="id" sz="1000" dirty="0">
                <a:solidFill>
                  <a:schemeClr val="dk1"/>
                </a:solidFill>
                <a:latin typeface="Times New Roman"/>
                <a:ea typeface="Times New Roman"/>
                <a:cs typeface="Times New Roman"/>
                <a:sym typeface="Times New Roman"/>
              </a:rPr>
              <a:t> 	</a:t>
            </a:r>
            <a:r>
              <a:rPr lang="id" dirty="0">
                <a:solidFill>
                  <a:schemeClr val="dk1"/>
                </a:solidFill>
                <a:latin typeface="Source Sans Pro" panose="020B0503030403020204" pitchFamily="34" charset="0"/>
              </a:rPr>
              <a:t>Hal-hal baik apa yang aku dapat hari ini?</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0"/>
              </a:spcAft>
              <a:buNone/>
            </a:pPr>
            <a:r>
              <a:rPr lang="id" dirty="0">
                <a:solidFill>
                  <a:schemeClr val="dk1"/>
                </a:solidFill>
                <a:latin typeface="Source Sans Pro" panose="020B0503030403020204" pitchFamily="34" charset="0"/>
              </a:rPr>
              <a:t>......................................................................</a:t>
            </a:r>
            <a:endParaRPr dirty="0">
              <a:solidFill>
                <a:schemeClr val="dk1"/>
              </a:solidFill>
              <a:latin typeface="Source Sans Pro" panose="020B0503030403020204" pitchFamily="34" charset="0"/>
            </a:endParaRPr>
          </a:p>
          <a:p>
            <a:pPr marL="266700" lvl="0" indent="0" algn="l" rtl="0">
              <a:lnSpc>
                <a:spcPct val="115000"/>
              </a:lnSpc>
              <a:spcBef>
                <a:spcPts val="1200"/>
              </a:spcBef>
              <a:spcAft>
                <a:spcPts val="1200"/>
              </a:spcAft>
              <a:buNone/>
            </a:pPr>
            <a:r>
              <a:rPr lang="id" sz="1100" dirty="0">
                <a:solidFill>
                  <a:schemeClr val="dk1"/>
                </a:solidFill>
                <a:latin typeface="Source Sans Pro" panose="020B0503030403020204" pitchFamily="34" charset="0"/>
              </a:rPr>
              <a:t> </a:t>
            </a:r>
            <a:endParaRPr sz="1100" dirty="0">
              <a:solidFill>
                <a:schemeClr val="dk1"/>
              </a:solidFill>
              <a:latin typeface="Source Sans Pro" panose="020B0503030403020204" pitchFamily="34" charset="0"/>
            </a:endParaRPr>
          </a:p>
        </p:txBody>
      </p:sp>
      <p:sp>
        <p:nvSpPr>
          <p:cNvPr id="276" name="Google Shape;276;p39"/>
          <p:cNvSpPr/>
          <p:nvPr/>
        </p:nvSpPr>
        <p:spPr>
          <a:xfrm>
            <a:off x="317300" y="0"/>
            <a:ext cx="2826900" cy="750600"/>
          </a:xfrm>
          <a:prstGeom prst="round2DiagRect">
            <a:avLst>
              <a:gd name="adj1" fmla="val 16667"/>
              <a:gd name="adj2" fmla="val 0"/>
            </a:avLst>
          </a:prstGeom>
          <a:solidFill>
            <a:srgbClr val="00B05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400" dirty="0">
                <a:solidFill>
                  <a:schemeClr val="dk1"/>
                </a:solidFill>
                <a:latin typeface="Source Sans Pro" panose="020B0503030403020204" pitchFamily="34" charset="0"/>
              </a:rPr>
              <a:t>Refleksi Siswa </a:t>
            </a:r>
            <a:endParaRPr sz="2400" dirty="0">
              <a:solidFill>
                <a:schemeClr val="dk1"/>
              </a:solidFill>
              <a:latin typeface="Source Sans Pro" panose="020B0503030403020204" pitchFamily="34" charset="0"/>
            </a:endParaRPr>
          </a:p>
        </p:txBody>
      </p:sp>
      <p:pic>
        <p:nvPicPr>
          <p:cNvPr id="277" name="Google Shape;277;p39"/>
          <p:cNvPicPr preferRelativeResize="0"/>
          <p:nvPr/>
        </p:nvPicPr>
        <p:blipFill>
          <a:blip r:embed="rId3">
            <a:alphaModFix/>
          </a:blip>
          <a:stretch>
            <a:fillRect/>
          </a:stretch>
        </p:blipFill>
        <p:spPr>
          <a:xfrm>
            <a:off x="5157125" y="65875"/>
            <a:ext cx="1771650" cy="897175"/>
          </a:xfrm>
          <a:prstGeom prst="rect">
            <a:avLst/>
          </a:prstGeom>
          <a:noFill/>
          <a:ln>
            <a:noFill/>
          </a:ln>
        </p:spPr>
      </p:pic>
      <p:pic>
        <p:nvPicPr>
          <p:cNvPr id="278" name="Google Shape;278;p39"/>
          <p:cNvPicPr preferRelativeResize="0"/>
          <p:nvPr/>
        </p:nvPicPr>
        <p:blipFill>
          <a:blip r:embed="rId4">
            <a:alphaModFix/>
          </a:blip>
          <a:stretch>
            <a:fillRect/>
          </a:stretch>
        </p:blipFill>
        <p:spPr>
          <a:xfrm>
            <a:off x="5157125" y="1887793"/>
            <a:ext cx="1771650" cy="897182"/>
          </a:xfrm>
          <a:prstGeom prst="rect">
            <a:avLst/>
          </a:prstGeom>
          <a:noFill/>
          <a:ln>
            <a:noFill/>
          </a:ln>
        </p:spPr>
      </p:pic>
      <p:pic>
        <p:nvPicPr>
          <p:cNvPr id="279" name="Google Shape;279;p39"/>
          <p:cNvPicPr preferRelativeResize="0"/>
          <p:nvPr/>
        </p:nvPicPr>
        <p:blipFill>
          <a:blip r:embed="rId5">
            <a:alphaModFix/>
          </a:blip>
          <a:stretch>
            <a:fillRect/>
          </a:stretch>
        </p:blipFill>
        <p:spPr>
          <a:xfrm>
            <a:off x="5257151" y="3629200"/>
            <a:ext cx="1671625" cy="897175"/>
          </a:xfrm>
          <a:prstGeom prst="rect">
            <a:avLst/>
          </a:prstGeom>
          <a:noFill/>
          <a:ln>
            <a:noFill/>
          </a:ln>
        </p:spPr>
      </p:pic>
      <p:sp>
        <p:nvSpPr>
          <p:cNvPr id="280" name="Google Shape;280;p39"/>
          <p:cNvSpPr/>
          <p:nvPr/>
        </p:nvSpPr>
        <p:spPr>
          <a:xfrm>
            <a:off x="7225850" y="-85975"/>
            <a:ext cx="1384500" cy="692400"/>
          </a:xfrm>
          <a:prstGeom prst="cloudCallout">
            <a:avLst>
              <a:gd name="adj1" fmla="val -109377"/>
              <a:gd name="adj2" fmla="val 4165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senang</a:t>
            </a:r>
            <a:endParaRPr dirty="0">
              <a:latin typeface="Source Sans Pro" panose="020B0503030403020204" pitchFamily="34" charset="0"/>
            </a:endParaRPr>
          </a:p>
        </p:txBody>
      </p:sp>
      <p:sp>
        <p:nvSpPr>
          <p:cNvPr id="281" name="Google Shape;281;p39"/>
          <p:cNvSpPr/>
          <p:nvPr/>
        </p:nvSpPr>
        <p:spPr>
          <a:xfrm>
            <a:off x="6928775" y="2936800"/>
            <a:ext cx="1384500" cy="692400"/>
          </a:xfrm>
          <a:prstGeom prst="cloudCallout">
            <a:avLst>
              <a:gd name="adj1" fmla="val -99379"/>
              <a:gd name="adj2" fmla="val 80015"/>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kecewa</a:t>
            </a:r>
            <a:endParaRPr dirty="0">
              <a:latin typeface="Source Sans Pro" panose="020B0503030403020204" pitchFamily="34" charset="0"/>
            </a:endParaRPr>
          </a:p>
        </p:txBody>
      </p:sp>
      <p:sp>
        <p:nvSpPr>
          <p:cNvPr id="282" name="Google Shape;282;p39"/>
          <p:cNvSpPr/>
          <p:nvPr/>
        </p:nvSpPr>
        <p:spPr>
          <a:xfrm>
            <a:off x="4747050" y="971500"/>
            <a:ext cx="1555800" cy="692400"/>
          </a:xfrm>
          <a:prstGeom prst="cloudCallout">
            <a:avLst>
              <a:gd name="adj1" fmla="val 31118"/>
              <a:gd name="adj2" fmla="val 127495"/>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Aku cukup senang</a:t>
            </a:r>
            <a:endParaRPr dirty="0">
              <a:latin typeface="Source Sans Pro" panose="020B0503030403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286"/>
        <p:cNvGrpSpPr/>
        <p:nvPr/>
      </p:nvGrpSpPr>
      <p:grpSpPr>
        <a:xfrm>
          <a:off x="0" y="0"/>
          <a:ext cx="0" cy="0"/>
          <a:chOff x="0" y="0"/>
          <a:chExt cx="0" cy="0"/>
        </a:xfrm>
      </p:grpSpPr>
      <p:sp>
        <p:nvSpPr>
          <p:cNvPr id="287" name="Google Shape;287;p40"/>
          <p:cNvSpPr txBox="1"/>
          <p:nvPr/>
        </p:nvSpPr>
        <p:spPr>
          <a:xfrm>
            <a:off x="5852250" y="58225"/>
            <a:ext cx="2774100" cy="899447"/>
          </a:xfrm>
          <a:prstGeom prst="rect">
            <a:avLst/>
          </a:prstGeom>
          <a:solidFill>
            <a:srgbClr val="FF0000"/>
          </a:solid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id" sz="2300" b="1" dirty="0">
                <a:solidFill>
                  <a:schemeClr val="dk1"/>
                </a:solidFill>
                <a:latin typeface="Source Sans Pro" panose="020B0503030403020204" pitchFamily="34" charset="0"/>
              </a:rPr>
              <a:t>Refleksi Guru</a:t>
            </a:r>
            <a:endParaRPr sz="2300" b="1" dirty="0">
              <a:solidFill>
                <a:schemeClr val="dk1"/>
              </a:solidFill>
              <a:latin typeface="Source Sans Pro" panose="020B0503030403020204" pitchFamily="34" charset="0"/>
            </a:endParaRPr>
          </a:p>
        </p:txBody>
      </p:sp>
      <p:sp>
        <p:nvSpPr>
          <p:cNvPr id="288" name="Google Shape;288;p40"/>
          <p:cNvSpPr txBox="1"/>
          <p:nvPr/>
        </p:nvSpPr>
        <p:spPr>
          <a:xfrm>
            <a:off x="152400" y="0"/>
            <a:ext cx="5487000" cy="3733800"/>
          </a:xfrm>
          <a:prstGeom prst="rect">
            <a:avLst/>
          </a:prstGeom>
          <a:noFill/>
          <a:ln>
            <a:noFill/>
          </a:ln>
        </p:spPr>
        <p:txBody>
          <a:bodyPr spcFirstLastPara="1" wrap="square" lIns="91425" tIns="91425" rIns="91425" bIns="91425" anchor="ctr" anchorCtr="0">
            <a:noAutofit/>
          </a:bodyPr>
          <a:lstStyle/>
          <a:p>
            <a:pPr marL="457200" lvl="0" indent="-228600" algn="l" rtl="0">
              <a:lnSpc>
                <a:spcPct val="115000"/>
              </a:lnSpc>
              <a:spcBef>
                <a:spcPts val="1200"/>
              </a:spcBef>
              <a:spcAft>
                <a:spcPts val="0"/>
              </a:spcAft>
              <a:buNone/>
            </a:pPr>
            <a:endParaRPr sz="1200" b="1" dirty="0">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latin typeface="Source Sans Pro" panose="020B0503030403020204" pitchFamily="34" charset="0"/>
            </a:endParaRPr>
          </a:p>
          <a:p>
            <a:pPr marL="0" lvl="0" indent="0" algn="l" rtl="0">
              <a:lnSpc>
                <a:spcPct val="115000"/>
              </a:lnSpc>
              <a:spcBef>
                <a:spcPts val="1200"/>
              </a:spcBef>
              <a:spcAft>
                <a:spcPts val="0"/>
              </a:spcAft>
              <a:buNone/>
            </a:pPr>
            <a:endParaRPr sz="15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500" b="1" dirty="0">
                <a:latin typeface="Source Sans Pro" panose="020B0503030403020204" pitchFamily="34" charset="0"/>
              </a:rPr>
              <a:t>1.  </a:t>
            </a:r>
            <a:r>
              <a:rPr lang="id" sz="1600" b="1" dirty="0">
                <a:latin typeface="Source Sans Pro" panose="020B0503030403020204" pitchFamily="34" charset="0"/>
              </a:rPr>
              <a:t> Apa saja yang menjadi perhatian bapak/ibu guru selama  pembelajaran?</a:t>
            </a:r>
            <a:endParaRPr sz="16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latin typeface="Source Sans Pro" panose="020B0503030403020204" pitchFamily="34" charset="0"/>
              </a:rPr>
              <a:t>2.   Apa saja yang menjadi kesulitan siswa dalam pembelajaran?</a:t>
            </a:r>
            <a:endParaRPr sz="1600" b="1" dirty="0">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3.  Adakah siswa yang perlu mendapatkan perhatian     khusus?</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4. </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 Adakah hal-hal yang perlu diperbaiki?</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r>
              <a:rPr lang="id" sz="1600" b="1" dirty="0">
                <a:solidFill>
                  <a:schemeClr val="dk1"/>
                </a:solidFill>
                <a:latin typeface="Source Sans Pro" panose="020B0503030403020204" pitchFamily="34" charset="0"/>
              </a:rPr>
              <a:t>5. </a:t>
            </a:r>
            <a:r>
              <a:rPr lang="id" sz="1100" b="1" dirty="0">
                <a:solidFill>
                  <a:schemeClr val="dk1"/>
                </a:solidFill>
                <a:latin typeface="Times New Roman"/>
                <a:ea typeface="Times New Roman"/>
                <a:cs typeface="Times New Roman"/>
                <a:sym typeface="Times New Roman"/>
              </a:rPr>
              <a:t>  </a:t>
            </a:r>
            <a:r>
              <a:rPr lang="id" sz="1600" b="1" dirty="0">
                <a:solidFill>
                  <a:schemeClr val="dk1"/>
                </a:solidFill>
                <a:latin typeface="Source Sans Pro" panose="020B0503030403020204" pitchFamily="34" charset="0"/>
              </a:rPr>
              <a:t>Hal-hal apa saja yang menjadi keberhasilan  Bapak / ibu dalam  pembelajaran?</a:t>
            </a:r>
            <a:endParaRPr sz="16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0"/>
              </a:spcAft>
              <a:buNone/>
            </a:pPr>
            <a:endParaRPr sz="1200" b="1" dirty="0">
              <a:solidFill>
                <a:schemeClr val="dk1"/>
              </a:solidFill>
              <a:latin typeface="Source Sans Pro" panose="020B0503030403020204" pitchFamily="34" charset="0"/>
            </a:endParaRPr>
          </a:p>
          <a:p>
            <a:pPr marL="457200" lvl="0" indent="-228600" algn="l" rtl="0">
              <a:lnSpc>
                <a:spcPct val="115000"/>
              </a:lnSpc>
              <a:spcBef>
                <a:spcPts val="1200"/>
              </a:spcBef>
              <a:spcAft>
                <a:spcPts val="1200"/>
              </a:spcAft>
              <a:buNone/>
            </a:pPr>
            <a:endParaRPr sz="1200" b="1" dirty="0">
              <a:solidFill>
                <a:schemeClr val="dk1"/>
              </a:solidFill>
              <a:latin typeface="Source Sans Pro" panose="020B0503030403020204" pitchFamily="34" charset="0"/>
            </a:endParaRPr>
          </a:p>
        </p:txBody>
      </p:sp>
      <p:pic>
        <p:nvPicPr>
          <p:cNvPr id="289" name="Google Shape;289;p40"/>
          <p:cNvPicPr preferRelativeResize="0"/>
          <p:nvPr/>
        </p:nvPicPr>
        <p:blipFill>
          <a:blip r:embed="rId3">
            <a:alphaModFix/>
          </a:blip>
          <a:stretch>
            <a:fillRect/>
          </a:stretch>
        </p:blipFill>
        <p:spPr>
          <a:xfrm>
            <a:off x="5779175" y="1163613"/>
            <a:ext cx="3199801" cy="2999813"/>
          </a:xfrm>
          <a:prstGeom prst="rect">
            <a:avLst/>
          </a:prstGeom>
          <a:noFill/>
          <a:ln>
            <a:noFill/>
          </a:ln>
        </p:spPr>
      </p:pic>
      <p:pic>
        <p:nvPicPr>
          <p:cNvPr id="290" name="Google Shape;290;p40"/>
          <p:cNvPicPr preferRelativeResize="0"/>
          <p:nvPr/>
        </p:nvPicPr>
        <p:blipFill>
          <a:blip r:embed="rId4">
            <a:alphaModFix/>
          </a:blip>
          <a:stretch>
            <a:fillRect/>
          </a:stretch>
        </p:blipFill>
        <p:spPr>
          <a:xfrm>
            <a:off x="6655738" y="379775"/>
            <a:ext cx="1115071" cy="1940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294"/>
        <p:cNvGrpSpPr/>
        <p:nvPr/>
      </p:nvGrpSpPr>
      <p:grpSpPr>
        <a:xfrm>
          <a:off x="0" y="0"/>
          <a:ext cx="0" cy="0"/>
          <a:chOff x="0" y="0"/>
          <a:chExt cx="0" cy="0"/>
        </a:xfrm>
      </p:grpSpPr>
      <p:sp>
        <p:nvSpPr>
          <p:cNvPr id="295" name="Google Shape;295;p41"/>
          <p:cNvSpPr txBox="1"/>
          <p:nvPr/>
        </p:nvSpPr>
        <p:spPr>
          <a:xfrm>
            <a:off x="256738" y="0"/>
            <a:ext cx="3000000" cy="987932"/>
          </a:xfrm>
          <a:prstGeom prst="rect">
            <a:avLst/>
          </a:prstGeom>
          <a:solidFill>
            <a:srgbClr val="FFFF00"/>
          </a:solid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id" b="1" dirty="0">
                <a:solidFill>
                  <a:srgbClr val="FF0000"/>
                </a:solidFill>
                <a:latin typeface="Source Sans Pro" panose="020B0503030403020204" pitchFamily="34" charset="0"/>
              </a:rPr>
              <a:t>Untuk siswa  CIBI Cerdas Istimewa Bakat Istimewa</a:t>
            </a:r>
            <a:endParaRPr b="1" dirty="0">
              <a:solidFill>
                <a:srgbClr val="FF0000"/>
              </a:solidFill>
              <a:latin typeface="Source Sans Pro" panose="020B0503030403020204" pitchFamily="34" charset="0"/>
            </a:endParaRPr>
          </a:p>
        </p:txBody>
      </p:sp>
      <p:pic>
        <p:nvPicPr>
          <p:cNvPr id="296" name="Google Shape;296;p41"/>
          <p:cNvPicPr preferRelativeResize="0"/>
          <p:nvPr/>
        </p:nvPicPr>
        <p:blipFill>
          <a:blip r:embed="rId3">
            <a:alphaModFix/>
          </a:blip>
          <a:stretch>
            <a:fillRect/>
          </a:stretch>
        </p:blipFill>
        <p:spPr>
          <a:xfrm>
            <a:off x="0" y="648000"/>
            <a:ext cx="6105525" cy="1952625"/>
          </a:xfrm>
          <a:prstGeom prst="rect">
            <a:avLst/>
          </a:prstGeom>
          <a:noFill/>
          <a:ln>
            <a:noFill/>
          </a:ln>
        </p:spPr>
      </p:pic>
      <p:sp>
        <p:nvSpPr>
          <p:cNvPr id="297" name="Google Shape;297;p41"/>
          <p:cNvSpPr/>
          <p:nvPr/>
        </p:nvSpPr>
        <p:spPr>
          <a:xfrm>
            <a:off x="-63650" y="1229850"/>
            <a:ext cx="3320400" cy="13419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FF0000"/>
              </a:solidFill>
              <a:highlight>
                <a:srgbClr val="434343"/>
              </a:highlight>
              <a:latin typeface="Source Sans Pro" panose="020B0503030403020204" pitchFamily="34" charset="0"/>
            </a:endParaRPr>
          </a:p>
        </p:txBody>
      </p:sp>
      <p:sp>
        <p:nvSpPr>
          <p:cNvPr id="298" name="Google Shape;298;p41"/>
          <p:cNvSpPr/>
          <p:nvPr/>
        </p:nvSpPr>
        <p:spPr>
          <a:xfrm>
            <a:off x="5916075" y="0"/>
            <a:ext cx="3000000" cy="1495500"/>
          </a:xfrm>
          <a:prstGeom prst="wedgeRectCallout">
            <a:avLst>
              <a:gd name="adj1" fmla="val -140975"/>
              <a:gd name="adj2" fmla="val 70786"/>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0"/>
              </a:spcAft>
              <a:buClr>
                <a:schemeClr val="dk1"/>
              </a:buClr>
              <a:buSzPts val="1100"/>
              <a:buFont typeface="Arial"/>
              <a:buNone/>
            </a:pPr>
            <a:r>
              <a:rPr lang="id" sz="1500" dirty="0">
                <a:latin typeface="Source Sans Pro" panose="020B0503030403020204" pitchFamily="34" charset="0"/>
              </a:rPr>
              <a:t>Perhatikan gambar dengan seksama !</a:t>
            </a:r>
            <a:endParaRPr sz="1500" dirty="0">
              <a:latin typeface="Source Sans Pro" panose="020B0503030403020204" pitchFamily="34" charset="0"/>
            </a:endParaRPr>
          </a:p>
          <a:p>
            <a:pPr marL="0" lvl="0" indent="0" algn="ctr" rtl="0">
              <a:lnSpc>
                <a:spcPct val="115000"/>
              </a:lnSpc>
              <a:spcBef>
                <a:spcPts val="1200"/>
              </a:spcBef>
              <a:spcAft>
                <a:spcPts val="1200"/>
              </a:spcAft>
              <a:buClr>
                <a:schemeClr val="dk1"/>
              </a:buClr>
              <a:buSzPts val="1100"/>
              <a:buFont typeface="Arial"/>
              <a:buNone/>
            </a:pPr>
            <a:r>
              <a:rPr lang="id" sz="1500" dirty="0">
                <a:latin typeface="Source Sans Pro" panose="020B0503030403020204" pitchFamily="34" charset="0"/>
              </a:rPr>
              <a:t>Buatlah teks percakapan antara mereka, fokus pada lingkaran sebagai petunjuk percakapan!</a:t>
            </a:r>
            <a:endParaRPr sz="1500" dirty="0">
              <a:latin typeface="Source Sans Pro" panose="020B0503030403020204" pitchFamily="34" charset="0"/>
            </a:endParaRPr>
          </a:p>
        </p:txBody>
      </p:sp>
      <p:pic>
        <p:nvPicPr>
          <p:cNvPr id="299" name="Google Shape;299;p41"/>
          <p:cNvPicPr preferRelativeResize="0"/>
          <p:nvPr/>
        </p:nvPicPr>
        <p:blipFill>
          <a:blip r:embed="rId4">
            <a:alphaModFix/>
          </a:blip>
          <a:stretch>
            <a:fillRect/>
          </a:stretch>
        </p:blipFill>
        <p:spPr>
          <a:xfrm>
            <a:off x="152400" y="2753025"/>
            <a:ext cx="8890724" cy="2390475"/>
          </a:xfrm>
          <a:prstGeom prst="rect">
            <a:avLst/>
          </a:prstGeom>
          <a:noFill/>
          <a:ln>
            <a:noFill/>
          </a:ln>
        </p:spPr>
      </p:pic>
      <p:pic>
        <p:nvPicPr>
          <p:cNvPr id="300" name="Google Shape;300;p41"/>
          <p:cNvPicPr preferRelativeResize="0"/>
          <p:nvPr/>
        </p:nvPicPr>
        <p:blipFill>
          <a:blip r:embed="rId5">
            <a:alphaModFix/>
          </a:blip>
          <a:stretch>
            <a:fillRect/>
          </a:stretch>
        </p:blipFill>
        <p:spPr>
          <a:xfrm>
            <a:off x="1486898" y="2753025"/>
            <a:ext cx="1685925" cy="1090300"/>
          </a:xfrm>
          <a:prstGeom prst="rect">
            <a:avLst/>
          </a:prstGeom>
          <a:noFill/>
          <a:ln>
            <a:noFill/>
          </a:ln>
        </p:spPr>
      </p:pic>
      <p:sp>
        <p:nvSpPr>
          <p:cNvPr id="301" name="Google Shape;301;p41"/>
          <p:cNvSpPr/>
          <p:nvPr/>
        </p:nvSpPr>
        <p:spPr>
          <a:xfrm>
            <a:off x="1486900" y="3843125"/>
            <a:ext cx="1616100" cy="1090200"/>
          </a:xfrm>
          <a:prstGeom prst="rect">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dirty="0">
                <a:latin typeface="Source Sans Pro" panose="020B0503030403020204" pitchFamily="34" charset="0"/>
              </a:rPr>
              <a:t>Nama:..................</a:t>
            </a:r>
            <a:endParaRPr dirty="0">
              <a:latin typeface="Source Sans Pro" panose="020B0503030403020204" pitchFamily="34" charset="0"/>
            </a:endParaRPr>
          </a:p>
          <a:p>
            <a:pPr marL="0" lvl="0" indent="0" algn="l" rtl="0">
              <a:spcBef>
                <a:spcPts val="0"/>
              </a:spcBef>
              <a:spcAft>
                <a:spcPts val="0"/>
              </a:spcAft>
              <a:buNone/>
            </a:pPr>
            <a:r>
              <a:rPr lang="id" dirty="0">
                <a:latin typeface="Source Sans Pro" panose="020B0503030403020204" pitchFamily="34" charset="0"/>
              </a:rPr>
              <a:t>No.Urut:...............</a:t>
            </a:r>
            <a:endParaRPr dirty="0">
              <a:latin typeface="Source Sans Pro" panose="020B0503030403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88"/>
        <p:cNvGrpSpPr/>
        <p:nvPr/>
      </p:nvGrpSpPr>
      <p:grpSpPr>
        <a:xfrm>
          <a:off x="0" y="0"/>
          <a:ext cx="0" cy="0"/>
          <a:chOff x="0" y="0"/>
          <a:chExt cx="0" cy="0"/>
        </a:xfrm>
      </p:grpSpPr>
      <p:sp>
        <p:nvSpPr>
          <p:cNvPr id="89" name="Google Shape;89;p15"/>
          <p:cNvSpPr/>
          <p:nvPr/>
        </p:nvSpPr>
        <p:spPr>
          <a:xfrm>
            <a:off x="-41600" y="0"/>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Mata Pelajaran:</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Bahasa Indonesia </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Kelas 6</a:t>
            </a:r>
            <a:endParaRPr b="1" dirty="0">
              <a:solidFill>
                <a:srgbClr val="FF0000"/>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rgbClr val="FF0000"/>
                </a:solidFill>
                <a:latin typeface="Source Sans Pro" panose="020B0503030403020204" pitchFamily="34" charset="0"/>
              </a:rPr>
              <a:t>Sekolah Dasar</a:t>
            </a: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
        <p:nvSpPr>
          <p:cNvPr id="90" name="Google Shape;90;p15"/>
          <p:cNvSpPr/>
          <p:nvPr/>
        </p:nvSpPr>
        <p:spPr>
          <a:xfrm>
            <a:off x="-110900" y="1760725"/>
            <a:ext cx="4683000" cy="14562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b="1" dirty="0">
                <a:latin typeface="Source Sans Pro" panose="020B0503030403020204" pitchFamily="34" charset="0"/>
              </a:rPr>
              <a:t>Pengaturan Siswa Kelompok/Berpasangan serta individu</a:t>
            </a:r>
            <a:endParaRPr b="1" dirty="0">
              <a:latin typeface="Source Sans Pro" panose="020B0503030403020204" pitchFamily="34" charset="0"/>
            </a:endParaRPr>
          </a:p>
          <a:p>
            <a:pPr marL="0" lvl="0" indent="0" algn="l" rtl="0">
              <a:spcBef>
                <a:spcPts val="0"/>
              </a:spcBef>
              <a:spcAft>
                <a:spcPts val="0"/>
              </a:spcAft>
              <a:buNone/>
            </a:pPr>
            <a:endParaRPr dirty="0">
              <a:latin typeface="Source Sans Pro" panose="020B0503030403020204" pitchFamily="34" charset="0"/>
            </a:endParaRPr>
          </a:p>
        </p:txBody>
      </p:sp>
      <p:sp>
        <p:nvSpPr>
          <p:cNvPr id="91" name="Google Shape;91;p15"/>
          <p:cNvSpPr/>
          <p:nvPr/>
        </p:nvSpPr>
        <p:spPr>
          <a:xfrm>
            <a:off x="4572000" y="1774525"/>
            <a:ext cx="4284000" cy="14424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Model Pembelajaran:</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Paduan Tatap Muka dan PJJ</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a:t>
            </a:r>
            <a:r>
              <a:rPr lang="id" b="1" i="1" dirty="0">
                <a:solidFill>
                  <a:schemeClr val="dk1"/>
                </a:solidFill>
                <a:latin typeface="Source Sans Pro" panose="020B0503030403020204" pitchFamily="34" charset="0"/>
              </a:rPr>
              <a:t>Blended learning)</a:t>
            </a:r>
            <a:endParaRPr b="1" i="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p:txBody>
      </p:sp>
      <p:sp>
        <p:nvSpPr>
          <p:cNvPr id="92" name="Google Shape;92;p15"/>
          <p:cNvSpPr/>
          <p:nvPr/>
        </p:nvSpPr>
        <p:spPr>
          <a:xfrm>
            <a:off x="-110900" y="3549075"/>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Assesment:</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Individu dan Kelompok</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Ø Jenis Asessment:</a:t>
            </a:r>
            <a:endParaRPr b="1" dirty="0">
              <a:solidFill>
                <a:schemeClr val="dk1"/>
              </a:solidFill>
              <a:latin typeface="Source Sans Pro" panose="020B0503030403020204" pitchFamily="34" charset="0"/>
            </a:endParaRPr>
          </a:p>
          <a:p>
            <a:pPr marL="0" lvl="0" indent="0" algn="l" rtl="0">
              <a:spcBef>
                <a:spcPts val="0"/>
              </a:spcBef>
              <a:spcAft>
                <a:spcPts val="0"/>
              </a:spcAft>
              <a:buClr>
                <a:schemeClr val="dk1"/>
              </a:buClr>
              <a:buSzPts val="1100"/>
              <a:buFont typeface="Arial"/>
              <a:buNone/>
            </a:pPr>
            <a:r>
              <a:rPr lang="id" b="1" dirty="0">
                <a:solidFill>
                  <a:schemeClr val="dk1"/>
                </a:solidFill>
                <a:latin typeface="Source Sans Pro" panose="020B0503030403020204" pitchFamily="34" charset="0"/>
              </a:rPr>
              <a:t>Performa, lisan dan tertulis</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chemeClr val="dk1"/>
              </a:solidFill>
              <a:latin typeface="Source Sans Pro" panose="020B0503030403020204" pitchFamily="34" charset="0"/>
            </a:endParaRPr>
          </a:p>
        </p:txBody>
      </p:sp>
      <p:sp>
        <p:nvSpPr>
          <p:cNvPr id="93" name="Google Shape;93;p15"/>
          <p:cNvSpPr/>
          <p:nvPr/>
        </p:nvSpPr>
        <p:spPr>
          <a:xfrm>
            <a:off x="4572000" y="3549075"/>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Jumlah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18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
        <p:nvSpPr>
          <p:cNvPr id="94" name="Google Shape;94;p15"/>
          <p:cNvSpPr/>
          <p:nvPr/>
        </p:nvSpPr>
        <p:spPr>
          <a:xfrm>
            <a:off x="4572000" y="0"/>
            <a:ext cx="4284000" cy="1317000"/>
          </a:xfrm>
          <a:prstGeom prst="ribbon2">
            <a:avLst>
              <a:gd name="adj1" fmla="val 16667"/>
              <a:gd name="adj2" fmla="val 50000"/>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Target Peserta Didik:</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LKS untuk Regular dan CIBI</a:t>
            </a:r>
            <a:endParaRPr b="1" dirty="0">
              <a:solidFill>
                <a:schemeClr val="dk1"/>
              </a:solidFill>
              <a:latin typeface="Source Sans Pro" panose="020B0503030403020204" pitchFamily="34" charset="0"/>
            </a:endParaRPr>
          </a:p>
          <a:p>
            <a:pPr marL="0" lvl="0" indent="0" algn="l" rtl="0">
              <a:spcBef>
                <a:spcPts val="0"/>
              </a:spcBef>
              <a:spcAft>
                <a:spcPts val="0"/>
              </a:spcAft>
              <a:buNone/>
            </a:pPr>
            <a:r>
              <a:rPr lang="id" b="1" dirty="0">
                <a:solidFill>
                  <a:schemeClr val="dk1"/>
                </a:solidFill>
                <a:latin typeface="Source Sans Pro" panose="020B0503030403020204" pitchFamily="34" charset="0"/>
              </a:rPr>
              <a:t>(pengayaan)</a:t>
            </a:r>
            <a:endParaRPr b="1" dirty="0">
              <a:solidFill>
                <a:schemeClr val="dk1"/>
              </a:solidFill>
              <a:latin typeface="Source Sans Pro" panose="020B0503030403020204" pitchFamily="34" charset="0"/>
            </a:endParaRPr>
          </a:p>
          <a:p>
            <a:pPr marL="0" lvl="0" indent="0" algn="l" rtl="0">
              <a:spcBef>
                <a:spcPts val="0"/>
              </a:spcBef>
              <a:spcAft>
                <a:spcPts val="0"/>
              </a:spcAft>
              <a:buNone/>
            </a:pPr>
            <a:endParaRPr b="1" dirty="0">
              <a:solidFill>
                <a:srgbClr val="FF0000"/>
              </a:solidFill>
              <a:latin typeface="Source Sans Pro" panose="020B0503030403020204" pitchFamily="34" charset="0"/>
            </a:endParaRPr>
          </a:p>
          <a:p>
            <a:pPr marL="0" lvl="0" indent="0" algn="l" rtl="0">
              <a:spcBef>
                <a:spcPts val="0"/>
              </a:spcBef>
              <a:spcAft>
                <a:spcPts val="0"/>
              </a:spcAft>
              <a:buNone/>
            </a:pPr>
            <a:endParaRPr dirty="0">
              <a:solidFill>
                <a:srgbClr val="FF0000"/>
              </a:solidFill>
              <a:latin typeface="Source Sans Pro" panose="020B0503030403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42"/>
          <p:cNvPicPr preferRelativeResize="0"/>
          <p:nvPr/>
        </p:nvPicPr>
        <p:blipFill>
          <a:blip r:embed="rId3">
            <a:alphaModFix/>
          </a:blip>
          <a:stretch>
            <a:fillRect/>
          </a:stretch>
        </p:blipFill>
        <p:spPr>
          <a:xfrm>
            <a:off x="0" y="152400"/>
            <a:ext cx="9144000" cy="4991100"/>
          </a:xfrm>
          <a:prstGeom prst="rect">
            <a:avLst/>
          </a:prstGeom>
          <a:noFill/>
          <a:ln>
            <a:noFill/>
          </a:ln>
        </p:spPr>
      </p:pic>
      <p:sp>
        <p:nvSpPr>
          <p:cNvPr id="307" name="Google Shape;307;p42"/>
          <p:cNvSpPr txBox="1"/>
          <p:nvPr/>
        </p:nvSpPr>
        <p:spPr>
          <a:xfrm>
            <a:off x="0" y="1546975"/>
            <a:ext cx="9144000" cy="184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800" b="1" dirty="0">
                <a:solidFill>
                  <a:schemeClr val="dk1"/>
                </a:solidFill>
                <a:latin typeface="Source Sans Pro" panose="020B0503030403020204" pitchFamily="34" charset="0"/>
              </a:rPr>
              <a:t>Pengayaan</a:t>
            </a:r>
            <a:endParaRPr sz="1800" b="1" dirty="0">
              <a:solidFill>
                <a:schemeClr val="dk1"/>
              </a:solidFill>
              <a:latin typeface="Source Sans Pro" panose="020B0503030403020204" pitchFamily="34" charset="0"/>
            </a:endParaRPr>
          </a:p>
          <a:p>
            <a:pPr marL="0" lvl="0" indent="0" algn="l" rtl="0">
              <a:spcBef>
                <a:spcPts val="0"/>
              </a:spcBef>
              <a:spcAft>
                <a:spcPts val="0"/>
              </a:spcAft>
              <a:buNone/>
            </a:pPr>
            <a:endParaRPr sz="1800" b="1" dirty="0">
              <a:solidFill>
                <a:schemeClr val="dk1"/>
              </a:solidFill>
              <a:latin typeface="Source Sans Pro" panose="020B0503030403020204" pitchFamily="34" charset="0"/>
            </a:endParaRPr>
          </a:p>
          <a:p>
            <a:pPr marL="457200" lvl="0" indent="-342900" algn="l" rtl="0">
              <a:spcBef>
                <a:spcPts val="0"/>
              </a:spcBef>
              <a:spcAft>
                <a:spcPts val="0"/>
              </a:spcAft>
              <a:buClr>
                <a:schemeClr val="dk1"/>
              </a:buClr>
              <a:buSzPts val="1800"/>
              <a:buAutoNum type="arabicPeriod"/>
            </a:pPr>
            <a:r>
              <a:rPr lang="id" sz="1800" b="1" dirty="0">
                <a:solidFill>
                  <a:schemeClr val="dk1"/>
                </a:solidFill>
                <a:latin typeface="Source Sans Pro" panose="020B0503030403020204" pitchFamily="34" charset="0"/>
              </a:rPr>
              <a:t>Carilah contoh kalimat dialog dari majalah, koran, atau internet, guntinglah bagian tersebut setelah itu lakukan dialog tersebut bersama temanmu!</a:t>
            </a:r>
            <a:endParaRPr sz="1800" b="1" dirty="0">
              <a:solidFill>
                <a:schemeClr val="dk1"/>
              </a:solidFill>
              <a:latin typeface="Source Sans Pro" panose="020B0503030403020204" pitchFamily="34" charset="0"/>
            </a:endParaRPr>
          </a:p>
          <a:p>
            <a:pPr marL="457200" lvl="0" indent="-342900" algn="l" rtl="0">
              <a:spcBef>
                <a:spcPts val="0"/>
              </a:spcBef>
              <a:spcAft>
                <a:spcPts val="0"/>
              </a:spcAft>
              <a:buClr>
                <a:schemeClr val="dk1"/>
              </a:buClr>
              <a:buSzPts val="1800"/>
              <a:buAutoNum type="arabicPeriod"/>
            </a:pPr>
            <a:r>
              <a:rPr lang="id" sz="1800" b="1" dirty="0">
                <a:solidFill>
                  <a:schemeClr val="dk1"/>
                </a:solidFill>
                <a:latin typeface="Source Sans Pro" panose="020B0503030403020204" pitchFamily="34" charset="0"/>
              </a:rPr>
              <a:t>Carilah kata yang sulit dalam dialog tersebut tandailah agar tidak lupa, kemudian tanyakan kepada teman, orang tua, atau gurumu!</a:t>
            </a:r>
            <a:endParaRPr sz="1800" b="1" dirty="0">
              <a:solidFill>
                <a:schemeClr val="dk1"/>
              </a:solidFill>
              <a:latin typeface="Source Sans Pro" panose="020B0503030403020204" pitchFamily="34" charset="0"/>
            </a:endParaRPr>
          </a:p>
        </p:txBody>
      </p:sp>
      <p:pic>
        <p:nvPicPr>
          <p:cNvPr id="308" name="Google Shape;308;p42"/>
          <p:cNvPicPr preferRelativeResize="0"/>
          <p:nvPr/>
        </p:nvPicPr>
        <p:blipFill>
          <a:blip r:embed="rId4">
            <a:alphaModFix/>
          </a:blip>
          <a:stretch>
            <a:fillRect/>
          </a:stretch>
        </p:blipFill>
        <p:spPr>
          <a:xfrm>
            <a:off x="3678275" y="152400"/>
            <a:ext cx="1955975" cy="2108374"/>
          </a:xfrm>
          <a:prstGeom prst="rect">
            <a:avLst/>
          </a:prstGeom>
          <a:noFill/>
          <a:ln>
            <a:noFill/>
          </a:ln>
        </p:spPr>
      </p:pic>
      <p:pic>
        <p:nvPicPr>
          <p:cNvPr id="309" name="Google Shape;309;p42"/>
          <p:cNvPicPr preferRelativeResize="0"/>
          <p:nvPr/>
        </p:nvPicPr>
        <p:blipFill>
          <a:blip r:embed="rId4">
            <a:alphaModFix/>
          </a:blip>
          <a:stretch>
            <a:fillRect/>
          </a:stretch>
        </p:blipFill>
        <p:spPr>
          <a:xfrm>
            <a:off x="84850" y="152400"/>
            <a:ext cx="1955975" cy="1618200"/>
          </a:xfrm>
          <a:prstGeom prst="rect">
            <a:avLst/>
          </a:prstGeom>
          <a:noFill/>
          <a:ln>
            <a:noFill/>
          </a:ln>
        </p:spPr>
      </p:pic>
      <p:pic>
        <p:nvPicPr>
          <p:cNvPr id="310" name="Google Shape;310;p42"/>
          <p:cNvPicPr preferRelativeResize="0"/>
          <p:nvPr/>
        </p:nvPicPr>
        <p:blipFill>
          <a:blip r:embed="rId4">
            <a:alphaModFix/>
          </a:blip>
          <a:stretch>
            <a:fillRect/>
          </a:stretch>
        </p:blipFill>
        <p:spPr>
          <a:xfrm>
            <a:off x="7113925" y="304800"/>
            <a:ext cx="1955975" cy="21838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pic>
        <p:nvPicPr>
          <p:cNvPr id="315" name="Google Shape;315;p43"/>
          <p:cNvPicPr preferRelativeResize="0"/>
          <p:nvPr/>
        </p:nvPicPr>
        <p:blipFill>
          <a:blip r:embed="rId3">
            <a:alphaModFix/>
          </a:blip>
          <a:stretch>
            <a:fillRect/>
          </a:stretch>
        </p:blipFill>
        <p:spPr>
          <a:xfrm>
            <a:off x="-83875" y="0"/>
            <a:ext cx="9144001" cy="5143499"/>
          </a:xfrm>
          <a:prstGeom prst="rect">
            <a:avLst/>
          </a:prstGeom>
          <a:noFill/>
          <a:ln>
            <a:noFill/>
          </a:ln>
        </p:spPr>
      </p:pic>
      <p:sp>
        <p:nvSpPr>
          <p:cNvPr id="316" name="Google Shape;316;p43"/>
          <p:cNvSpPr txBox="1"/>
          <p:nvPr/>
        </p:nvSpPr>
        <p:spPr>
          <a:xfrm>
            <a:off x="184800" y="355913"/>
            <a:ext cx="8959200" cy="1154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100" dirty="0">
                <a:solidFill>
                  <a:schemeClr val="tx1"/>
                </a:solidFill>
                <a:latin typeface="Source Sans Pro" panose="020B0503030403020204" pitchFamily="34" charset="0"/>
              </a:rPr>
              <a:t>Apresiasi kepada siswa yang telah berhasil dengan baik dan benar guru mempersiapkan kejutan berupa tongkat bintang agar siswa semakin bersemangat dalam mengerjakan tugasnya.</a:t>
            </a:r>
            <a:endParaRPr sz="2100" dirty="0">
              <a:solidFill>
                <a:schemeClr val="tx1"/>
              </a:solidFill>
              <a:latin typeface="Source Sans Pro" panose="020B0503030403020204" pitchFamily="34" charset="0"/>
            </a:endParaRPr>
          </a:p>
        </p:txBody>
      </p:sp>
      <p:pic>
        <p:nvPicPr>
          <p:cNvPr id="317" name="Google Shape;317;p43"/>
          <p:cNvPicPr preferRelativeResize="0"/>
          <p:nvPr/>
        </p:nvPicPr>
        <p:blipFill>
          <a:blip r:embed="rId4">
            <a:alphaModFix/>
          </a:blip>
          <a:stretch>
            <a:fillRect/>
          </a:stretch>
        </p:blipFill>
        <p:spPr>
          <a:xfrm>
            <a:off x="-83875" y="1510313"/>
            <a:ext cx="2919850" cy="1593750"/>
          </a:xfrm>
          <a:prstGeom prst="rect">
            <a:avLst/>
          </a:prstGeom>
          <a:noFill/>
          <a:ln>
            <a:noFill/>
          </a:ln>
        </p:spPr>
      </p:pic>
      <p:pic>
        <p:nvPicPr>
          <p:cNvPr id="318" name="Google Shape;318;p43"/>
          <p:cNvPicPr preferRelativeResize="0"/>
          <p:nvPr/>
        </p:nvPicPr>
        <p:blipFill>
          <a:blip r:embed="rId4">
            <a:alphaModFix/>
          </a:blip>
          <a:stretch>
            <a:fillRect/>
          </a:stretch>
        </p:blipFill>
        <p:spPr>
          <a:xfrm>
            <a:off x="2976925" y="1482325"/>
            <a:ext cx="3022399" cy="1649725"/>
          </a:xfrm>
          <a:prstGeom prst="rect">
            <a:avLst/>
          </a:prstGeom>
          <a:noFill/>
          <a:ln>
            <a:noFill/>
          </a:ln>
        </p:spPr>
      </p:pic>
      <p:pic>
        <p:nvPicPr>
          <p:cNvPr id="319" name="Google Shape;319;p43"/>
          <p:cNvPicPr preferRelativeResize="0"/>
          <p:nvPr/>
        </p:nvPicPr>
        <p:blipFill>
          <a:blip r:embed="rId4">
            <a:alphaModFix/>
          </a:blip>
          <a:stretch>
            <a:fillRect/>
          </a:stretch>
        </p:blipFill>
        <p:spPr>
          <a:xfrm>
            <a:off x="5999325" y="1454337"/>
            <a:ext cx="3022399" cy="1649725"/>
          </a:xfrm>
          <a:prstGeom prst="rect">
            <a:avLst/>
          </a:prstGeom>
          <a:noFill/>
          <a:ln>
            <a:noFill/>
          </a:ln>
        </p:spPr>
      </p:pic>
      <p:sp>
        <p:nvSpPr>
          <p:cNvPr id="320" name="Google Shape;320;p43"/>
          <p:cNvSpPr txBox="1"/>
          <p:nvPr/>
        </p:nvSpPr>
        <p:spPr>
          <a:xfrm>
            <a:off x="184800" y="1769600"/>
            <a:ext cx="391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1</a:t>
            </a:r>
            <a:endParaRPr dirty="0">
              <a:latin typeface="Source Sans Pro" panose="020B0503030403020204" pitchFamily="34" charset="0"/>
            </a:endParaRPr>
          </a:p>
        </p:txBody>
      </p:sp>
      <p:sp>
        <p:nvSpPr>
          <p:cNvPr id="321" name="Google Shape;321;p43"/>
          <p:cNvSpPr txBox="1"/>
          <p:nvPr/>
        </p:nvSpPr>
        <p:spPr>
          <a:xfrm>
            <a:off x="4338275"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5</a:t>
            </a:r>
            <a:endParaRPr dirty="0">
              <a:latin typeface="Source Sans Pro" panose="020B0503030403020204" pitchFamily="34" charset="0"/>
            </a:endParaRPr>
          </a:p>
        </p:txBody>
      </p:sp>
      <p:sp>
        <p:nvSpPr>
          <p:cNvPr id="322" name="Google Shape;322;p43"/>
          <p:cNvSpPr txBox="1"/>
          <p:nvPr/>
        </p:nvSpPr>
        <p:spPr>
          <a:xfrm>
            <a:off x="3263325"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4</a:t>
            </a:r>
            <a:endParaRPr dirty="0">
              <a:latin typeface="Source Sans Pro" panose="020B0503030403020204" pitchFamily="34" charset="0"/>
            </a:endParaRPr>
          </a:p>
        </p:txBody>
      </p:sp>
      <p:sp>
        <p:nvSpPr>
          <p:cNvPr id="323" name="Google Shape;323;p43"/>
          <p:cNvSpPr txBox="1"/>
          <p:nvPr/>
        </p:nvSpPr>
        <p:spPr>
          <a:xfrm>
            <a:off x="2267650"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3</a:t>
            </a:r>
            <a:endParaRPr dirty="0">
              <a:latin typeface="Source Sans Pro" panose="020B0503030403020204" pitchFamily="34" charset="0"/>
            </a:endParaRPr>
          </a:p>
        </p:txBody>
      </p:sp>
      <p:sp>
        <p:nvSpPr>
          <p:cNvPr id="324" name="Google Shape;324;p43"/>
          <p:cNvSpPr txBox="1"/>
          <p:nvPr/>
        </p:nvSpPr>
        <p:spPr>
          <a:xfrm>
            <a:off x="1271975"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2</a:t>
            </a:r>
            <a:endParaRPr dirty="0">
              <a:latin typeface="Source Sans Pro" panose="020B0503030403020204" pitchFamily="34" charset="0"/>
            </a:endParaRPr>
          </a:p>
        </p:txBody>
      </p:sp>
      <p:sp>
        <p:nvSpPr>
          <p:cNvPr id="325" name="Google Shape;325;p43"/>
          <p:cNvSpPr txBox="1"/>
          <p:nvPr/>
        </p:nvSpPr>
        <p:spPr>
          <a:xfrm>
            <a:off x="8400250"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9</a:t>
            </a:r>
            <a:endParaRPr dirty="0">
              <a:latin typeface="Source Sans Pro" panose="020B0503030403020204" pitchFamily="34" charset="0"/>
            </a:endParaRPr>
          </a:p>
        </p:txBody>
      </p:sp>
      <p:sp>
        <p:nvSpPr>
          <p:cNvPr id="326" name="Google Shape;326;p43"/>
          <p:cNvSpPr txBox="1"/>
          <p:nvPr/>
        </p:nvSpPr>
        <p:spPr>
          <a:xfrm>
            <a:off x="7404575"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8</a:t>
            </a:r>
            <a:endParaRPr dirty="0">
              <a:latin typeface="Source Sans Pro" panose="020B0503030403020204" pitchFamily="34" charset="0"/>
            </a:endParaRPr>
          </a:p>
        </p:txBody>
      </p:sp>
      <p:sp>
        <p:nvSpPr>
          <p:cNvPr id="327" name="Google Shape;327;p43"/>
          <p:cNvSpPr txBox="1"/>
          <p:nvPr/>
        </p:nvSpPr>
        <p:spPr>
          <a:xfrm>
            <a:off x="6327575"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7</a:t>
            </a:r>
            <a:endParaRPr dirty="0">
              <a:latin typeface="Source Sans Pro" panose="020B0503030403020204" pitchFamily="34" charset="0"/>
            </a:endParaRPr>
          </a:p>
        </p:txBody>
      </p:sp>
      <p:sp>
        <p:nvSpPr>
          <p:cNvPr id="328" name="Google Shape;328;p43"/>
          <p:cNvSpPr txBox="1"/>
          <p:nvPr/>
        </p:nvSpPr>
        <p:spPr>
          <a:xfrm>
            <a:off x="5413225" y="1769600"/>
            <a:ext cx="29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dirty="0">
                <a:latin typeface="Source Sans Pro" panose="020B0503030403020204" pitchFamily="34" charset="0"/>
              </a:rPr>
              <a:t>6</a:t>
            </a:r>
            <a:endParaRPr dirty="0">
              <a:latin typeface="Source Sans Pro" panose="020B0503030403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44"/>
          <p:cNvPicPr preferRelativeResize="0"/>
          <p:nvPr/>
        </p:nvPicPr>
        <p:blipFill>
          <a:blip r:embed="rId3">
            <a:alphaModFix/>
          </a:blip>
          <a:stretch>
            <a:fillRect/>
          </a:stretch>
        </p:blipFill>
        <p:spPr>
          <a:xfrm>
            <a:off x="0" y="0"/>
            <a:ext cx="9144000" cy="5214174"/>
          </a:xfrm>
          <a:prstGeom prst="rect">
            <a:avLst/>
          </a:prstGeom>
          <a:solidFill>
            <a:schemeClr val="lt1"/>
          </a:solidFill>
          <a:ln>
            <a:noFill/>
          </a:ln>
        </p:spPr>
      </p:pic>
      <p:sp>
        <p:nvSpPr>
          <p:cNvPr id="2" name="Rectangle 1">
            <a:extLst>
              <a:ext uri="{FF2B5EF4-FFF2-40B4-BE49-F238E27FC236}">
                <a16:creationId xmlns:a16="http://schemas.microsoft.com/office/drawing/2014/main" id="{C9A20482-467B-4240-A090-821A661028A1}"/>
              </a:ext>
            </a:extLst>
          </p:cNvPr>
          <p:cNvSpPr/>
          <p:nvPr/>
        </p:nvSpPr>
        <p:spPr>
          <a:xfrm>
            <a:off x="0" y="0"/>
            <a:ext cx="9144000" cy="4853275"/>
          </a:xfrm>
          <a:prstGeom prst="rect">
            <a:avLst/>
          </a:prstGeom>
          <a:solidFill>
            <a:schemeClr val="tx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34" name="Google Shape;334;p44"/>
          <p:cNvSpPr/>
          <p:nvPr/>
        </p:nvSpPr>
        <p:spPr>
          <a:xfrm>
            <a:off x="167749" y="65875"/>
            <a:ext cx="9213600" cy="4787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id" sz="2400" b="1" dirty="0">
                <a:solidFill>
                  <a:schemeClr val="bg2">
                    <a:lumMod val="50000"/>
                  </a:schemeClr>
                </a:solidFill>
                <a:highlight>
                  <a:srgbClr val="C0C0C0"/>
                </a:highlight>
                <a:latin typeface="Source Sans Pro" panose="020B0503030403020204" pitchFamily="34" charset="0"/>
              </a:rPr>
              <a:t>Glosarium</a:t>
            </a:r>
            <a:endParaRPr sz="24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anyflip	: Aplikasi yang dapat membuat buku e-learning</a:t>
            </a: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dialog	: Berbicara dengan diri sendiri maupun orang lain</a:t>
            </a: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epilog	: Kata pentup untuk sebuah cerita</a:t>
            </a: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konflik	: Permasalahan</a:t>
            </a: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LKS	: Lembar Kerja Siswa</a:t>
            </a: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monolog	: Dialog yang dilakukan oleh satu orang ( tokoh tnggal )</a:t>
            </a: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prolog	: Pengantar cerita ( sebagai pendahuluan dalam sebuah cerita)</a:t>
            </a: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endParaRPr sz="1700" b="1" dirty="0">
              <a:solidFill>
                <a:schemeClr val="bg2">
                  <a:lumMod val="50000"/>
                </a:schemeClr>
              </a:solidFill>
              <a:highlight>
                <a:srgbClr val="C0C0C0"/>
              </a:highlight>
              <a:latin typeface="Source Sans Pro" panose="020B0503030403020204" pitchFamily="34" charset="0"/>
            </a:endParaRPr>
          </a:p>
          <a:p>
            <a:pPr marL="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Refleksi	pembelajaran : Mengulas balik hasil pembelajaran bertujua untuk   menilai</a:t>
            </a:r>
            <a:endParaRPr sz="1700" b="1" dirty="0">
              <a:solidFill>
                <a:schemeClr val="bg2">
                  <a:lumMod val="50000"/>
                </a:schemeClr>
              </a:solidFill>
              <a:highlight>
                <a:srgbClr val="C0C0C0"/>
              </a:highlight>
              <a:latin typeface="Source Sans Pro" panose="020B0503030403020204" pitchFamily="34" charset="0"/>
            </a:endParaRPr>
          </a:p>
          <a:p>
            <a:pPr marL="2286000" lvl="0" indent="0" algn="l" rtl="0">
              <a:spcBef>
                <a:spcPts val="0"/>
              </a:spcBef>
              <a:spcAft>
                <a:spcPts val="0"/>
              </a:spcAft>
              <a:buNone/>
            </a:pPr>
            <a:r>
              <a:rPr lang="id" sz="1700" b="1" dirty="0">
                <a:solidFill>
                  <a:schemeClr val="bg2">
                    <a:lumMod val="50000"/>
                  </a:schemeClr>
                </a:solidFill>
                <a:highlight>
                  <a:srgbClr val="C0C0C0"/>
                </a:highlight>
                <a:latin typeface="Source Sans Pro" panose="020B0503030403020204" pitchFamily="34" charset="0"/>
              </a:rPr>
              <a:t>    proses pembelajaran</a:t>
            </a:r>
            <a:endParaRPr sz="1700" b="1" dirty="0">
              <a:solidFill>
                <a:schemeClr val="bg2">
                  <a:lumMod val="50000"/>
                </a:schemeClr>
              </a:solidFill>
              <a:highlight>
                <a:srgbClr val="C0C0C0"/>
              </a:highlight>
              <a:latin typeface="Source Sans Pro" panose="020B0503030403020204" pitchFamily="34" charset="0"/>
            </a:endParaRPr>
          </a:p>
        </p:txBody>
      </p:sp>
      <p:pic>
        <p:nvPicPr>
          <p:cNvPr id="335" name="Google Shape;335;p44"/>
          <p:cNvPicPr preferRelativeResize="0"/>
          <p:nvPr/>
        </p:nvPicPr>
        <p:blipFill>
          <a:blip r:embed="rId4">
            <a:alphaModFix/>
          </a:blip>
          <a:stretch>
            <a:fillRect/>
          </a:stretch>
        </p:blipFill>
        <p:spPr>
          <a:xfrm>
            <a:off x="6834775" y="290225"/>
            <a:ext cx="2194375" cy="370797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Google Shape;340;p45"/>
          <p:cNvPicPr preferRelativeResize="0"/>
          <p:nvPr/>
        </p:nvPicPr>
        <p:blipFill>
          <a:blip r:embed="rId3">
            <a:alphaModFix/>
          </a:blip>
          <a:stretch>
            <a:fillRect/>
          </a:stretch>
        </p:blipFill>
        <p:spPr>
          <a:xfrm>
            <a:off x="0" y="0"/>
            <a:ext cx="9144000" cy="5214174"/>
          </a:xfrm>
          <a:prstGeom prst="rect">
            <a:avLst/>
          </a:prstGeom>
          <a:noFill/>
          <a:ln>
            <a:noFill/>
          </a:ln>
        </p:spPr>
      </p:pic>
      <p:sp>
        <p:nvSpPr>
          <p:cNvPr id="5" name="Rectangle 4">
            <a:extLst>
              <a:ext uri="{FF2B5EF4-FFF2-40B4-BE49-F238E27FC236}">
                <a16:creationId xmlns:a16="http://schemas.microsoft.com/office/drawing/2014/main" id="{6936C2F0-8EC9-4916-8EDA-6A1706EE9351}"/>
              </a:ext>
            </a:extLst>
          </p:cNvPr>
          <p:cNvSpPr/>
          <p:nvPr/>
        </p:nvSpPr>
        <p:spPr>
          <a:xfrm>
            <a:off x="0" y="0"/>
            <a:ext cx="9144000" cy="4947850"/>
          </a:xfrm>
          <a:prstGeom prst="rect">
            <a:avLst/>
          </a:prstGeom>
          <a:solidFill>
            <a:schemeClr val="tx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x</a:t>
            </a:r>
            <a:endParaRPr lang="id-ID" dirty="0"/>
          </a:p>
        </p:txBody>
      </p:sp>
      <p:sp>
        <p:nvSpPr>
          <p:cNvPr id="341" name="Google Shape;341;p45"/>
          <p:cNvSpPr/>
          <p:nvPr/>
        </p:nvSpPr>
        <p:spPr>
          <a:xfrm>
            <a:off x="321600" y="654673"/>
            <a:ext cx="8735400" cy="3271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700" b="1" dirty="0">
              <a:solidFill>
                <a:schemeClr val="bg1"/>
              </a:solidFill>
              <a:latin typeface="Source Sans Pro" panose="020B0503030403020204" pitchFamily="34" charset="0"/>
            </a:endParaRPr>
          </a:p>
          <a:p>
            <a:pPr marL="0" lvl="0" indent="0" algn="l" rtl="0">
              <a:spcBef>
                <a:spcPts val="0"/>
              </a:spcBef>
              <a:spcAft>
                <a:spcPts val="0"/>
              </a:spcAft>
              <a:buNone/>
            </a:pPr>
            <a:endParaRPr sz="1700" b="1" dirty="0">
              <a:solidFill>
                <a:schemeClr val="bg1"/>
              </a:solidFill>
              <a:latin typeface="Source Sans Pro" panose="020B0503030403020204" pitchFamily="34" charset="0"/>
            </a:endParaRPr>
          </a:p>
          <a:p>
            <a:pPr marL="0" lvl="0" indent="0" algn="l" rtl="0">
              <a:spcBef>
                <a:spcPts val="0"/>
              </a:spcBef>
              <a:spcAft>
                <a:spcPts val="0"/>
              </a:spcAft>
              <a:buNone/>
            </a:pPr>
            <a:endParaRPr sz="1700" b="1" dirty="0">
              <a:solidFill>
                <a:schemeClr val="bg1"/>
              </a:solidFill>
              <a:latin typeface="Source Sans Pro" panose="020B0503030403020204" pitchFamily="34" charset="0"/>
            </a:endParaRPr>
          </a:p>
          <a:p>
            <a:pPr marL="0" lvl="0" indent="0" algn="l" rtl="0">
              <a:spcBef>
                <a:spcPts val="0"/>
              </a:spcBef>
              <a:spcAft>
                <a:spcPts val="0"/>
              </a:spcAft>
              <a:buNone/>
            </a:pPr>
            <a:endParaRPr sz="1700" b="1" dirty="0">
              <a:solidFill>
                <a:schemeClr val="bg1"/>
              </a:solidFill>
              <a:latin typeface="Source Sans Pro" panose="020B0503030403020204" pitchFamily="34" charset="0"/>
            </a:endParaRPr>
          </a:p>
          <a:p>
            <a:pPr marL="0" lvl="0" indent="0" algn="l" rtl="0">
              <a:spcBef>
                <a:spcPts val="0"/>
              </a:spcBef>
              <a:spcAft>
                <a:spcPts val="0"/>
              </a:spcAft>
              <a:buNone/>
            </a:pPr>
            <a:endParaRPr sz="1700" b="1" dirty="0">
              <a:solidFill>
                <a:schemeClr val="bg1"/>
              </a:solidFill>
              <a:latin typeface="Source Sans Pro" panose="020B0503030403020204" pitchFamily="34" charset="0"/>
            </a:endParaRPr>
          </a:p>
          <a:p>
            <a:pPr marL="0" lvl="0" indent="0" algn="l" rtl="0">
              <a:spcBef>
                <a:spcPts val="0"/>
              </a:spcBef>
              <a:spcAft>
                <a:spcPts val="0"/>
              </a:spcAft>
              <a:buNone/>
            </a:pPr>
            <a:r>
              <a:rPr lang="id" sz="2600" b="1" dirty="0">
                <a:solidFill>
                  <a:schemeClr val="bg1"/>
                </a:solidFill>
                <a:latin typeface="Source Sans Pro" panose="020B0503030403020204" pitchFamily="34" charset="0"/>
              </a:rPr>
              <a:t>Referensi</a:t>
            </a:r>
            <a:endParaRPr sz="2600" b="1" dirty="0">
              <a:solidFill>
                <a:schemeClr val="bg1"/>
              </a:solidFill>
              <a:latin typeface="Source Sans Pro" panose="020B0503030403020204" pitchFamily="34" charset="0"/>
            </a:endParaRPr>
          </a:p>
          <a:p>
            <a:pPr marL="0" lvl="0" indent="0" algn="l" rtl="0">
              <a:spcBef>
                <a:spcPts val="0"/>
              </a:spcBef>
              <a:spcAft>
                <a:spcPts val="0"/>
              </a:spcAft>
              <a:buNone/>
            </a:pPr>
            <a:r>
              <a:rPr lang="id" sz="1900" u="sng" dirty="0">
                <a:solidFill>
                  <a:schemeClr val="bg1"/>
                </a:solidFill>
                <a:latin typeface="Source Sans Pro" panose="020B0503030403020204" pitchFamily="34" charset="0"/>
                <a:hlinkClick r:id="rId4">
                  <a:extLst>
                    <a:ext uri="{A12FA001-AC4F-418D-AE19-62706E023703}">
                      <ahyp:hlinkClr xmlns:ahyp="http://schemas.microsoft.com/office/drawing/2018/hyperlinkcolor" val="tx"/>
                    </a:ext>
                  </a:extLst>
                </a:hlinkClick>
              </a:rPr>
              <a:t>https://drive.google.com/file/d/1gKxScaqrauch2ZqYw1sMN-xROYrOuE-w/view?usp=sharing</a:t>
            </a:r>
            <a:endParaRPr sz="1900" dirty="0">
              <a:solidFill>
                <a:schemeClr val="bg1"/>
              </a:solidFill>
              <a:latin typeface="Source Sans Pro" panose="020B0503030403020204" pitchFamily="34" charset="0"/>
            </a:endParaRPr>
          </a:p>
          <a:p>
            <a:pPr marL="0" lvl="0" indent="0" algn="l" rtl="0">
              <a:spcBef>
                <a:spcPts val="0"/>
              </a:spcBef>
              <a:spcAft>
                <a:spcPts val="0"/>
              </a:spcAft>
              <a:buNone/>
            </a:pPr>
            <a:r>
              <a:rPr lang="id" sz="1900" dirty="0">
                <a:solidFill>
                  <a:schemeClr val="bg1"/>
                </a:solidFill>
                <a:latin typeface="Source Sans Pro" panose="020B0503030403020204" pitchFamily="34" charset="0"/>
              </a:rPr>
              <a:t>Google drive berisikan tentang video dialog bertelepon</a:t>
            </a:r>
            <a:endParaRPr sz="1900" dirty="0">
              <a:solidFill>
                <a:schemeClr val="bg1"/>
              </a:solidFill>
              <a:latin typeface="Source Sans Pro" panose="020B0503030403020204" pitchFamily="34" charset="0"/>
            </a:endParaRPr>
          </a:p>
          <a:p>
            <a:pPr marL="0" lvl="0" indent="0" algn="l" rtl="0">
              <a:spcBef>
                <a:spcPts val="0"/>
              </a:spcBef>
              <a:spcAft>
                <a:spcPts val="0"/>
              </a:spcAft>
              <a:buNone/>
            </a:pPr>
            <a:endParaRPr sz="1900" dirty="0">
              <a:solidFill>
                <a:schemeClr val="bg1"/>
              </a:solidFill>
              <a:latin typeface="Source Sans Pro" panose="020B0503030403020204" pitchFamily="34" charset="0"/>
            </a:endParaRPr>
          </a:p>
          <a:p>
            <a:pPr marL="0" lvl="0" indent="0" algn="l" rtl="0">
              <a:spcBef>
                <a:spcPts val="0"/>
              </a:spcBef>
              <a:spcAft>
                <a:spcPts val="0"/>
              </a:spcAft>
              <a:buNone/>
            </a:pPr>
            <a:r>
              <a:rPr lang="id" sz="1900" u="sng" dirty="0">
                <a:solidFill>
                  <a:schemeClr val="bg1"/>
                </a:solidFill>
                <a:latin typeface="Source Sans Pro" panose="020B0503030403020204" pitchFamily="34" charset="0"/>
                <a:hlinkClick r:id="rId5">
                  <a:extLst>
                    <a:ext uri="{A12FA001-AC4F-418D-AE19-62706E023703}">
                      <ahyp:hlinkClr xmlns:ahyp="http://schemas.microsoft.com/office/drawing/2018/hyperlinkcolor" val="tx"/>
                    </a:ext>
                  </a:extLst>
                </a:hlinkClick>
              </a:rPr>
              <a:t>https://online.anyflip.com/gchmi/ydub/mobile/index.html?1605366648865</a:t>
            </a:r>
            <a:endParaRPr sz="1900" dirty="0">
              <a:solidFill>
                <a:schemeClr val="bg1"/>
              </a:solidFill>
              <a:latin typeface="Source Sans Pro" panose="020B0503030403020204" pitchFamily="34" charset="0"/>
            </a:endParaRPr>
          </a:p>
          <a:p>
            <a:pPr marL="0" lvl="0" indent="0" algn="l" rtl="0">
              <a:spcBef>
                <a:spcPts val="0"/>
              </a:spcBef>
              <a:spcAft>
                <a:spcPts val="0"/>
              </a:spcAft>
              <a:buNone/>
            </a:pPr>
            <a:r>
              <a:rPr lang="id" sz="1900" dirty="0">
                <a:solidFill>
                  <a:schemeClr val="bg1"/>
                </a:solidFill>
                <a:latin typeface="Source Sans Pro" panose="020B0503030403020204" pitchFamily="34" charset="0"/>
              </a:rPr>
              <a:t>Aplikasi Anyflip berisikan tentang materi dialog</a:t>
            </a:r>
            <a:endParaRPr sz="1900" dirty="0">
              <a:solidFill>
                <a:schemeClr val="bg1"/>
              </a:solidFill>
              <a:latin typeface="Source Sans Pro" panose="020B0503030403020204" pitchFamily="34" charset="0"/>
            </a:endParaRPr>
          </a:p>
          <a:p>
            <a:pPr marL="0" lvl="0" indent="0" algn="l" rtl="0">
              <a:spcBef>
                <a:spcPts val="0"/>
              </a:spcBef>
              <a:spcAft>
                <a:spcPts val="0"/>
              </a:spcAft>
              <a:buNone/>
            </a:pPr>
            <a:endParaRPr sz="1900" dirty="0">
              <a:solidFill>
                <a:schemeClr val="bg1"/>
              </a:solidFill>
              <a:latin typeface="Source Sans Pro" panose="020B0503030403020204" pitchFamily="34" charset="0"/>
            </a:endParaRPr>
          </a:p>
          <a:p>
            <a:pPr marL="0" lvl="0" indent="0" algn="l" rtl="0">
              <a:spcBef>
                <a:spcPts val="0"/>
              </a:spcBef>
              <a:spcAft>
                <a:spcPts val="0"/>
              </a:spcAft>
              <a:buNone/>
            </a:pPr>
            <a:r>
              <a:rPr lang="id" sz="1900" u="sng" dirty="0">
                <a:solidFill>
                  <a:schemeClr val="bg1"/>
                </a:solidFill>
                <a:latin typeface="Source Sans Pro" panose="020B0503030403020204" pitchFamily="34" charset="0"/>
                <a:hlinkClick r:id="rId6">
                  <a:extLst>
                    <a:ext uri="{A12FA001-AC4F-418D-AE19-62706E023703}">
                      <ahyp:hlinkClr xmlns:ahyp="http://schemas.microsoft.com/office/drawing/2018/hyperlinkcolor" val="tx"/>
                    </a:ext>
                  </a:extLst>
                </a:hlinkClick>
              </a:rPr>
              <a:t>https://www.google.com/search?q=baground+ppt+keren&amp;safe</a:t>
            </a:r>
            <a:endParaRPr sz="1900" dirty="0">
              <a:solidFill>
                <a:schemeClr val="bg1"/>
              </a:solidFill>
              <a:latin typeface="Source Sans Pro" panose="020B0503030403020204" pitchFamily="34" charset="0"/>
            </a:endParaRPr>
          </a:p>
          <a:p>
            <a:pPr marL="0" lvl="0" indent="0" algn="l" rtl="0">
              <a:spcBef>
                <a:spcPts val="0"/>
              </a:spcBef>
              <a:spcAft>
                <a:spcPts val="0"/>
              </a:spcAft>
              <a:buNone/>
            </a:pPr>
            <a:r>
              <a:rPr lang="id" sz="1900" dirty="0">
                <a:solidFill>
                  <a:schemeClr val="bg1"/>
                </a:solidFill>
                <a:latin typeface="Source Sans Pro" panose="020B0503030403020204" pitchFamily="34" charset="0"/>
              </a:rPr>
              <a:t>Informasi tentang gambar layar/</a:t>
            </a:r>
            <a:r>
              <a:rPr lang="id" sz="1900" i="1" dirty="0">
                <a:solidFill>
                  <a:schemeClr val="bg1"/>
                </a:solidFill>
                <a:latin typeface="Source Sans Pro" panose="020B0503030403020204" pitchFamily="34" charset="0"/>
              </a:rPr>
              <a:t>background</a:t>
            </a:r>
            <a:endParaRPr sz="1900" i="1" dirty="0">
              <a:solidFill>
                <a:schemeClr val="bg1"/>
              </a:solidFill>
              <a:latin typeface="Source Sans Pro" panose="020B0503030403020204" pitchFamily="34" charset="0"/>
            </a:endParaRPr>
          </a:p>
          <a:p>
            <a:pPr marL="0" lvl="0" indent="0" algn="l" rtl="0">
              <a:spcBef>
                <a:spcPts val="0"/>
              </a:spcBef>
              <a:spcAft>
                <a:spcPts val="0"/>
              </a:spcAft>
              <a:buNone/>
            </a:pPr>
            <a:endParaRPr sz="1900" dirty="0">
              <a:solidFill>
                <a:schemeClr val="bg1"/>
              </a:solidFill>
              <a:latin typeface="Source Sans Pro" panose="020B0503030403020204" pitchFamily="34" charset="0"/>
            </a:endParaRPr>
          </a:p>
          <a:p>
            <a:pPr marL="0" lvl="0" indent="0" algn="l" rtl="0">
              <a:spcBef>
                <a:spcPts val="0"/>
              </a:spcBef>
              <a:spcAft>
                <a:spcPts val="0"/>
              </a:spcAft>
              <a:buNone/>
            </a:pPr>
            <a:endParaRPr dirty="0">
              <a:solidFill>
                <a:schemeClr val="bg1"/>
              </a:solidFill>
              <a:latin typeface="Source Sans Pro" panose="020B0503030403020204" pitchFamily="34" charset="0"/>
            </a:endParaRPr>
          </a:p>
          <a:p>
            <a:pPr marL="0" lvl="0" indent="0" algn="l" rtl="0">
              <a:spcBef>
                <a:spcPts val="0"/>
              </a:spcBef>
              <a:spcAft>
                <a:spcPts val="0"/>
              </a:spcAft>
              <a:buNone/>
            </a:pPr>
            <a:endParaRPr dirty="0">
              <a:solidFill>
                <a:schemeClr val="bg1"/>
              </a:solidFill>
              <a:latin typeface="Source Sans Pro" panose="020B0503030403020204" pitchFamily="34" charset="0"/>
            </a:endParaRPr>
          </a:p>
          <a:p>
            <a:pPr marL="0" lvl="0" indent="0" algn="l" rtl="0">
              <a:spcBef>
                <a:spcPts val="0"/>
              </a:spcBef>
              <a:spcAft>
                <a:spcPts val="0"/>
              </a:spcAft>
              <a:buNone/>
            </a:pPr>
            <a:endParaRPr dirty="0">
              <a:solidFill>
                <a:schemeClr val="bg1"/>
              </a:solidFill>
              <a:latin typeface="Source Sans Pro" panose="020B0503030403020204" pitchFamily="34" charset="0"/>
            </a:endParaRPr>
          </a:p>
          <a:p>
            <a:pPr marL="0" lvl="0" indent="0" algn="l" rtl="0">
              <a:spcBef>
                <a:spcPts val="0"/>
              </a:spcBef>
              <a:spcAft>
                <a:spcPts val="0"/>
              </a:spcAft>
              <a:buNone/>
            </a:pPr>
            <a:endParaRPr sz="1700" b="1" dirty="0">
              <a:solidFill>
                <a:schemeClr val="bg1"/>
              </a:solidFill>
              <a:latin typeface="Source Sans Pro" panose="020B0503030403020204" pitchFamily="34" charset="0"/>
            </a:endParaRPr>
          </a:p>
        </p:txBody>
      </p:sp>
      <p:pic>
        <p:nvPicPr>
          <p:cNvPr id="342" name="Google Shape;342;p45"/>
          <p:cNvPicPr preferRelativeResize="0"/>
          <p:nvPr/>
        </p:nvPicPr>
        <p:blipFill>
          <a:blip r:embed="rId7">
            <a:alphaModFix/>
          </a:blip>
          <a:stretch>
            <a:fillRect/>
          </a:stretch>
        </p:blipFill>
        <p:spPr>
          <a:xfrm>
            <a:off x="7068000" y="2317198"/>
            <a:ext cx="1840925" cy="16089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16"/>
          <p:cNvPicPr preferRelativeResize="0"/>
          <p:nvPr/>
        </p:nvPicPr>
        <p:blipFill>
          <a:blip r:embed="rId3">
            <a:alphaModFix/>
          </a:blip>
          <a:stretch>
            <a:fillRect/>
          </a:stretch>
        </p:blipFill>
        <p:spPr>
          <a:xfrm>
            <a:off x="152400" y="152400"/>
            <a:ext cx="8991600" cy="4838700"/>
          </a:xfrm>
          <a:prstGeom prst="rect">
            <a:avLst/>
          </a:prstGeom>
          <a:noFill/>
          <a:ln>
            <a:noFill/>
          </a:ln>
        </p:spPr>
      </p:pic>
      <p:sp>
        <p:nvSpPr>
          <p:cNvPr id="100" name="Google Shape;100;p16"/>
          <p:cNvSpPr txBox="1"/>
          <p:nvPr/>
        </p:nvSpPr>
        <p:spPr>
          <a:xfrm>
            <a:off x="1927150" y="901725"/>
            <a:ext cx="1968900" cy="264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000" dirty="0">
                <a:solidFill>
                  <a:srgbClr val="FFFF00"/>
                </a:solidFill>
                <a:latin typeface="Source Sans Pro" panose="020B0503030403020204" pitchFamily="34" charset="0"/>
              </a:rPr>
              <a:t>Materi Ajar, Alat dan Bahan</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Materi</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 Pendalaman materi dialog</a:t>
            </a:r>
            <a:endParaRPr sz="2000" dirty="0">
              <a:solidFill>
                <a:srgbClr val="FFFF00"/>
              </a:solidFill>
              <a:latin typeface="Source Sans Pro" panose="020B0503030403020204" pitchFamily="34" charset="0"/>
            </a:endParaRPr>
          </a:p>
          <a:p>
            <a:pPr marL="0" lvl="0" indent="0" algn="l" rtl="0">
              <a:spcBef>
                <a:spcPts val="0"/>
              </a:spcBef>
              <a:spcAft>
                <a:spcPts val="0"/>
              </a:spcAft>
              <a:buNone/>
            </a:pPr>
            <a:r>
              <a:rPr lang="id" sz="2000" dirty="0">
                <a:solidFill>
                  <a:srgbClr val="FFFF00"/>
                </a:solidFill>
                <a:latin typeface="Source Sans Pro" panose="020B0503030403020204" pitchFamily="34" charset="0"/>
              </a:rPr>
              <a:t>• Lembar kerja siswa </a:t>
            </a:r>
            <a:endParaRPr sz="2000" dirty="0">
              <a:solidFill>
                <a:srgbClr val="FFFF00"/>
              </a:solidFill>
              <a:latin typeface="Source Sans Pro" panose="020B0503030403020204" pitchFamily="34" charset="0"/>
            </a:endParaRPr>
          </a:p>
          <a:p>
            <a:pPr marL="0" lvl="0" indent="0" algn="l" rtl="0">
              <a:spcBef>
                <a:spcPts val="0"/>
              </a:spcBef>
              <a:spcAft>
                <a:spcPts val="0"/>
              </a:spcAft>
              <a:buNone/>
            </a:pPr>
            <a:endParaRPr sz="2000" dirty="0">
              <a:solidFill>
                <a:srgbClr val="FFFF00"/>
              </a:solidFill>
              <a:latin typeface="Source Sans Pro" panose="020B0503030403020204" pitchFamily="34" charset="0"/>
            </a:endParaRPr>
          </a:p>
        </p:txBody>
      </p:sp>
      <p:sp>
        <p:nvSpPr>
          <p:cNvPr id="101" name="Google Shape;101;p16"/>
          <p:cNvSpPr txBox="1"/>
          <p:nvPr/>
        </p:nvSpPr>
        <p:spPr>
          <a:xfrm>
            <a:off x="4006675" y="901725"/>
            <a:ext cx="34107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800" b="1" dirty="0">
                <a:solidFill>
                  <a:srgbClr val="FFFF00"/>
                </a:solidFill>
                <a:latin typeface="Source Sans Pro" panose="020B0503030403020204" pitchFamily="34" charset="0"/>
              </a:rPr>
              <a:t>Alat dan bahan</a:t>
            </a:r>
            <a:endParaRPr sz="1800" b="1" dirty="0">
              <a:solidFill>
                <a:srgbClr val="FFFF00"/>
              </a:solidFill>
              <a:latin typeface="Source Sans Pro" panose="020B0503030403020204" pitchFamily="34" charset="0"/>
            </a:endParaRPr>
          </a:p>
          <a:p>
            <a:pPr marL="0" lvl="0" indent="0" algn="l" rtl="0">
              <a:spcBef>
                <a:spcPts val="0"/>
              </a:spcBef>
              <a:spcAft>
                <a:spcPts val="0"/>
              </a:spcAft>
              <a:buNone/>
            </a:pPr>
            <a:r>
              <a:rPr lang="id" sz="1800" b="1" dirty="0">
                <a:solidFill>
                  <a:srgbClr val="FFFF00"/>
                </a:solidFill>
                <a:latin typeface="Source Sans Pro" panose="020B0503030403020204" pitchFamily="34" charset="0"/>
              </a:rPr>
              <a:t>Bacaan tentang dialog, video dari internet, LCD </a:t>
            </a:r>
            <a:endParaRPr sz="1800" b="1" dirty="0">
              <a:solidFill>
                <a:srgbClr val="FFFF00"/>
              </a:solidFill>
              <a:latin typeface="Source Sans Pro" panose="020B0503030403020204" pitchFamily="34" charset="0"/>
            </a:endParaRPr>
          </a:p>
        </p:txBody>
      </p:sp>
      <p:cxnSp>
        <p:nvCxnSpPr>
          <p:cNvPr id="102" name="Google Shape;102;p16"/>
          <p:cNvCxnSpPr/>
          <p:nvPr/>
        </p:nvCxnSpPr>
        <p:spPr>
          <a:xfrm>
            <a:off x="3813250" y="657375"/>
            <a:ext cx="68700" cy="3585600"/>
          </a:xfrm>
          <a:prstGeom prst="straightConnector1">
            <a:avLst/>
          </a:prstGeom>
          <a:noFill/>
          <a:ln w="38100" cap="flat" cmpd="sng">
            <a:solidFill>
              <a:srgbClr val="FF0000"/>
            </a:solidFill>
            <a:prstDash val="solid"/>
            <a:round/>
            <a:headEnd type="none" w="med" len="med"/>
            <a:tailEnd type="none" w="med" len="med"/>
          </a:ln>
        </p:spPr>
      </p:cxnSp>
      <p:cxnSp>
        <p:nvCxnSpPr>
          <p:cNvPr id="103" name="Google Shape;103;p16"/>
          <p:cNvCxnSpPr/>
          <p:nvPr/>
        </p:nvCxnSpPr>
        <p:spPr>
          <a:xfrm>
            <a:off x="3902875" y="1917513"/>
            <a:ext cx="3618300" cy="9000"/>
          </a:xfrm>
          <a:prstGeom prst="straightConnector1">
            <a:avLst/>
          </a:prstGeom>
          <a:noFill/>
          <a:ln w="38100" cap="flat" cmpd="sng">
            <a:solidFill>
              <a:srgbClr val="FF0000"/>
            </a:solidFill>
            <a:prstDash val="solid"/>
            <a:round/>
            <a:headEnd type="none" w="med" len="med"/>
            <a:tailEnd type="none" w="med" len="med"/>
          </a:ln>
        </p:spPr>
      </p:cxnSp>
      <p:sp>
        <p:nvSpPr>
          <p:cNvPr id="104" name="Google Shape;104;p16"/>
          <p:cNvSpPr txBox="1"/>
          <p:nvPr/>
        </p:nvSpPr>
        <p:spPr>
          <a:xfrm>
            <a:off x="3850825" y="1926525"/>
            <a:ext cx="3722400" cy="1662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1600" b="1" dirty="0">
                <a:solidFill>
                  <a:schemeClr val="accent4"/>
                </a:solidFill>
                <a:latin typeface="Source Sans Pro" panose="020B0503030403020204" pitchFamily="34" charset="0"/>
              </a:rPr>
              <a:t>Perkiraan biaya untuk 18 siswa</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r>
              <a:rPr lang="id" sz="1600" b="1" dirty="0">
                <a:solidFill>
                  <a:schemeClr val="accent4"/>
                </a:solidFill>
                <a:latin typeface="Source Sans Pro" panose="020B0503030403020204" pitchFamily="34" charset="0"/>
              </a:rPr>
              <a:t>• Print dan copy bacaan tentang dialog ( 3.000,00 x 18) = 54.000,00</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r>
              <a:rPr lang="id" sz="1600" b="1" dirty="0">
                <a:solidFill>
                  <a:schemeClr val="accent4"/>
                </a:solidFill>
                <a:latin typeface="Source Sans Pro" panose="020B0503030403020204" pitchFamily="34" charset="0"/>
              </a:rPr>
              <a:t>• Print dan copy LKS untuk kelompok ( 500 x 9) = 4.500,00</a:t>
            </a:r>
            <a:endParaRPr sz="1600" b="1" dirty="0">
              <a:solidFill>
                <a:schemeClr val="accent4"/>
              </a:solidFill>
              <a:latin typeface="Source Sans Pro" panose="020B0503030403020204" pitchFamily="34" charset="0"/>
            </a:endParaRPr>
          </a:p>
          <a:p>
            <a:pPr marL="0" lvl="0" indent="0" algn="l" rtl="0">
              <a:spcBef>
                <a:spcPts val="0"/>
              </a:spcBef>
              <a:spcAft>
                <a:spcPts val="0"/>
              </a:spcAft>
              <a:buNone/>
            </a:pPr>
            <a:endParaRPr sz="1600" b="1" dirty="0">
              <a:solidFill>
                <a:schemeClr val="accent4"/>
              </a:solidFill>
              <a:latin typeface="Source Sans Pro" panose="020B0503030403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Shape 108"/>
        <p:cNvGrpSpPr/>
        <p:nvPr/>
      </p:nvGrpSpPr>
      <p:grpSpPr>
        <a:xfrm>
          <a:off x="0" y="0"/>
          <a:ext cx="0" cy="0"/>
          <a:chOff x="0" y="0"/>
          <a:chExt cx="0" cy="0"/>
        </a:xfrm>
      </p:grpSpPr>
      <p:sp>
        <p:nvSpPr>
          <p:cNvPr id="109" name="Google Shape;109;p17"/>
          <p:cNvSpPr txBox="1"/>
          <p:nvPr/>
        </p:nvSpPr>
        <p:spPr>
          <a:xfrm>
            <a:off x="0" y="64500"/>
            <a:ext cx="4772700" cy="4555063"/>
          </a:xfrm>
          <a:prstGeom prst="rect">
            <a:avLst/>
          </a:prstGeom>
          <a:solidFill>
            <a:schemeClr val="accent4">
              <a:lumMod val="40000"/>
              <a:lumOff val="6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 sz="2500" b="1" dirty="0">
                <a:latin typeface="Source Sans Pro" panose="020B0503030403020204" pitchFamily="34" charset="0"/>
              </a:rPr>
              <a:t>     Kegiatan Pendahuluan</a:t>
            </a:r>
            <a:endParaRPr sz="25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Kegiatan diawali dengan mengucap salam kepada siswa.</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meminta salah satu siswa untuk memimpin doa. </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mengecek kehadiran siswa, kemudian memberikan motivasi kepada siswa untuk tetap menjaga kesehatan dan mendoakan teman yang tidak hadir karena sedang sakit.</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mengingatkan siswa tentang pelajaran sebelumnya dan mengaitkan dengan pelajaran yang akan berlangsung. </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menjelaskan kegiatan yang akan dilakukan dan tujuan kegiatan pembelajaran.</a:t>
            </a:r>
            <a:endParaRPr sz="1600" b="1" dirty="0">
              <a:latin typeface="Source Sans Pro" panose="020B0503030403020204" pitchFamily="34" charset="0"/>
            </a:endParaRPr>
          </a:p>
          <a:p>
            <a:pPr marL="457200" lvl="0" indent="-330200" algn="just" rtl="0">
              <a:spcBef>
                <a:spcPts val="0"/>
              </a:spcBef>
              <a:spcAft>
                <a:spcPts val="0"/>
              </a:spcAft>
              <a:buSzPts val="1600"/>
              <a:buChar char="-"/>
            </a:pPr>
            <a:r>
              <a:rPr lang="id" sz="1600" b="1" dirty="0">
                <a:latin typeface="Source Sans Pro" panose="020B0503030403020204" pitchFamily="34" charset="0"/>
              </a:rPr>
              <a:t>Guru sambil menyiapkan materi belajar tentang kalimat dialog.</a:t>
            </a:r>
            <a:endParaRPr sz="1600" b="1" dirty="0">
              <a:latin typeface="Source Sans Pro" panose="020B0503030403020204" pitchFamily="34" charset="0"/>
            </a:endParaRPr>
          </a:p>
          <a:p>
            <a:pPr marL="0" lvl="0" indent="0" algn="l" rtl="0">
              <a:spcBef>
                <a:spcPts val="0"/>
              </a:spcBef>
              <a:spcAft>
                <a:spcPts val="0"/>
              </a:spcAft>
              <a:buNone/>
            </a:pPr>
            <a:endParaRPr sz="1900" b="1" dirty="0">
              <a:latin typeface="Source Sans Pro" panose="020B0503030403020204" pitchFamily="34" charset="0"/>
            </a:endParaRPr>
          </a:p>
        </p:txBody>
      </p:sp>
      <p:pic>
        <p:nvPicPr>
          <p:cNvPr id="110" name="Google Shape;110;p17"/>
          <p:cNvPicPr preferRelativeResize="0"/>
          <p:nvPr/>
        </p:nvPicPr>
        <p:blipFill>
          <a:blip r:embed="rId3">
            <a:alphaModFix/>
          </a:blip>
          <a:stretch>
            <a:fillRect/>
          </a:stretch>
        </p:blipFill>
        <p:spPr>
          <a:xfrm>
            <a:off x="4925100" y="146025"/>
            <a:ext cx="4066499" cy="4823575"/>
          </a:xfrm>
          <a:prstGeom prst="rect">
            <a:avLst/>
          </a:prstGeom>
          <a:solidFill>
            <a:schemeClr val="accent4">
              <a:lumMod val="40000"/>
              <a:lumOff val="60000"/>
            </a:schemeClr>
          </a:solid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3C47D"/>
        </a:solidFill>
        <a:effectLst/>
      </p:bgPr>
    </p:bg>
    <p:spTree>
      <p:nvGrpSpPr>
        <p:cNvPr id="1" name="Shape 114"/>
        <p:cNvGrpSpPr/>
        <p:nvPr/>
      </p:nvGrpSpPr>
      <p:grpSpPr>
        <a:xfrm>
          <a:off x="0" y="0"/>
          <a:ext cx="0" cy="0"/>
          <a:chOff x="0" y="0"/>
          <a:chExt cx="0" cy="0"/>
        </a:xfrm>
      </p:grpSpPr>
      <p:sp>
        <p:nvSpPr>
          <p:cNvPr id="115" name="Google Shape;115;p18"/>
          <p:cNvSpPr txBox="1"/>
          <p:nvPr/>
        </p:nvSpPr>
        <p:spPr>
          <a:xfrm>
            <a:off x="116770" y="585000"/>
            <a:ext cx="7974000" cy="406262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id" sz="1800" b="1" dirty="0">
                <a:solidFill>
                  <a:schemeClr val="dk1"/>
                </a:solidFill>
                <a:latin typeface="Source Sans Pro" panose="020B0503030403020204" pitchFamily="34" charset="0"/>
              </a:rPr>
              <a:t>Dialog </a:t>
            </a:r>
            <a:r>
              <a:rPr lang="id" sz="1800" dirty="0">
                <a:solidFill>
                  <a:schemeClr val="dk1"/>
                </a:solidFill>
                <a:latin typeface="Source Sans Pro" panose="020B0503030403020204" pitchFamily="34" charset="0"/>
              </a:rPr>
              <a:t>adalah percakapan antara dua orang atau lebih. Menulis dialog harus memperhatikan isi cerita dan perannya. Isi cerita harus disesuaikan dengan tema. Berilah sebuah permasalahan (konflik) pada cerita yang akan dibuat. Konflik dapat bersifat batin (perasaan), atau bertentangan dengan seorang tokoh dengan lainnya. Pemilihan bahasa yang digunakan pada saat dialog harus disesuaikan dengan situasi, misalnya dialog pada situasi formal harus menggunakan bahasa baku, sedangkan situasi nonformal menggunakan bahasa tidak baku Dalam dialog, pihak-pihak yang terlibat saling menyampaikan informasi, data, fakta, pemikiran, gagasan, dan pendapat, serta saling berusaha mempertimbangkan, memahami, dan menerima. Dalam dialog tidak ada monopoli pembicaraan dan kebenaran. Yang ada adalah berbagi dan bertukar informasi dan gagasan. Dari dialog diharapkan terbentuk saling pengertian dan pemahaman bersama yang lebih luas dan mendalam tentang hal yang </a:t>
            </a:r>
            <a:r>
              <a:rPr lang="id-ID" sz="1800" b="0" i="0" dirty="0">
                <a:solidFill>
                  <a:srgbClr val="201F20"/>
                </a:solidFill>
                <a:effectLst/>
                <a:latin typeface="Source Sans Pro" panose="020B0503030403020204" pitchFamily="34" charset="0"/>
              </a:rPr>
              <a:t>menjadi bahan dialog</a:t>
            </a:r>
            <a:endParaRPr sz="2000" dirty="0">
              <a:latin typeface="Source Sans Pro" panose="020B0503030403020204" pitchFamily="34" charset="0"/>
            </a:endParaRPr>
          </a:p>
        </p:txBody>
      </p:sp>
      <p:sp>
        <p:nvSpPr>
          <p:cNvPr id="116" name="Google Shape;116;p18"/>
          <p:cNvSpPr txBox="1"/>
          <p:nvPr/>
        </p:nvSpPr>
        <p:spPr>
          <a:xfrm>
            <a:off x="161375" y="0"/>
            <a:ext cx="5288700" cy="585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d-ID" sz="2600" b="1" dirty="0">
                <a:solidFill>
                  <a:srgbClr val="FFFF00"/>
                </a:solidFill>
                <a:latin typeface="Source Sans Pro" panose="020B0503030403020204" pitchFamily="34" charset="0"/>
              </a:rPr>
              <a:t>Pengertian Dialog/Percakapan </a:t>
            </a:r>
          </a:p>
        </p:txBody>
      </p:sp>
      <p:pic>
        <p:nvPicPr>
          <p:cNvPr id="117" name="Google Shape;117;p18"/>
          <p:cNvPicPr preferRelativeResize="0"/>
          <p:nvPr/>
        </p:nvPicPr>
        <p:blipFill>
          <a:blip r:embed="rId3">
            <a:alphaModFix/>
          </a:blip>
          <a:stretch>
            <a:fillRect/>
          </a:stretch>
        </p:blipFill>
        <p:spPr>
          <a:xfrm>
            <a:off x="7974000" y="2772650"/>
            <a:ext cx="1170000" cy="1967725"/>
          </a:xfrm>
          <a:prstGeom prst="rect">
            <a:avLst/>
          </a:prstGeom>
          <a:noFill/>
          <a:ln>
            <a:noFill/>
          </a:ln>
        </p:spPr>
      </p:pic>
      <p:pic>
        <p:nvPicPr>
          <p:cNvPr id="118" name="Google Shape;118;p18"/>
          <p:cNvPicPr preferRelativeResize="0"/>
          <p:nvPr/>
        </p:nvPicPr>
        <p:blipFill>
          <a:blip r:embed="rId4">
            <a:alphaModFix/>
          </a:blip>
          <a:stretch>
            <a:fillRect/>
          </a:stretch>
        </p:blipFill>
        <p:spPr>
          <a:xfrm flipH="1">
            <a:off x="7974851" y="339225"/>
            <a:ext cx="974849" cy="22325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4C2F4"/>
        </a:solidFill>
        <a:effectLst/>
      </p:bgPr>
    </p:bg>
    <p:spTree>
      <p:nvGrpSpPr>
        <p:cNvPr id="1" name="Shape 122"/>
        <p:cNvGrpSpPr/>
        <p:nvPr/>
      </p:nvGrpSpPr>
      <p:grpSpPr>
        <a:xfrm>
          <a:off x="0" y="0"/>
          <a:ext cx="0" cy="0"/>
          <a:chOff x="0" y="0"/>
          <a:chExt cx="0" cy="0"/>
        </a:xfrm>
      </p:grpSpPr>
      <p:sp>
        <p:nvSpPr>
          <p:cNvPr id="123" name="Google Shape;123;p19"/>
          <p:cNvSpPr txBox="1"/>
          <p:nvPr/>
        </p:nvSpPr>
        <p:spPr>
          <a:xfrm>
            <a:off x="0" y="548200"/>
            <a:ext cx="6836700" cy="3645583"/>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1800" b="1" dirty="0">
                <a:solidFill>
                  <a:schemeClr val="dk1"/>
                </a:solidFill>
                <a:latin typeface="Source Sans Pro" panose="020B0503030403020204" pitchFamily="34" charset="0"/>
              </a:rPr>
              <a:t>Langkah-langkah membuat dialog/percakapan</a:t>
            </a:r>
            <a:endParaRPr sz="1800" b="1"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800" dirty="0">
                <a:solidFill>
                  <a:schemeClr val="dk1"/>
                </a:solidFill>
                <a:latin typeface="Source Sans Pro" panose="020B0503030403020204" pitchFamily="34" charset="0"/>
              </a:rPr>
              <a:t> 1.     Menentukan tema pembicaraan.</a:t>
            </a:r>
            <a:endParaRPr sz="1800"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800" dirty="0">
                <a:solidFill>
                  <a:schemeClr val="dk1"/>
                </a:solidFill>
                <a:latin typeface="Source Sans Pro" panose="020B0503030403020204" pitchFamily="34" charset="0"/>
              </a:rPr>
              <a:t> 2.     Menentukan tokoh yang ikut terlibat dialog tersebut.</a:t>
            </a:r>
            <a:endParaRPr sz="1800"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800" dirty="0">
                <a:solidFill>
                  <a:schemeClr val="dk1"/>
                </a:solidFill>
                <a:latin typeface="Source Sans Pro" panose="020B0503030403020204" pitchFamily="34" charset="0"/>
              </a:rPr>
              <a:t> 3.     Menentukan posisi atau peran masing-masing tokoh.</a:t>
            </a:r>
            <a:endParaRPr sz="1800"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800" dirty="0">
                <a:solidFill>
                  <a:schemeClr val="dk1"/>
                </a:solidFill>
                <a:latin typeface="Source Sans Pro" panose="020B0503030403020204" pitchFamily="34" charset="0"/>
              </a:rPr>
              <a:t> 4.     Membuat garis besar materi pembicaraan.</a:t>
            </a:r>
            <a:endParaRPr sz="1800" dirty="0">
              <a:solidFill>
                <a:schemeClr val="dk1"/>
              </a:solidFill>
              <a:latin typeface="Source Sans Pro" panose="020B0503030403020204" pitchFamily="34" charset="0"/>
            </a:endParaRPr>
          </a:p>
          <a:p>
            <a:pPr marL="0" lvl="0" indent="0" algn="just" rtl="0">
              <a:lnSpc>
                <a:spcPct val="115000"/>
              </a:lnSpc>
              <a:spcBef>
                <a:spcPts val="1200"/>
              </a:spcBef>
              <a:spcAft>
                <a:spcPts val="0"/>
              </a:spcAft>
              <a:buNone/>
            </a:pPr>
            <a:r>
              <a:rPr lang="id" sz="1800" dirty="0">
                <a:solidFill>
                  <a:schemeClr val="dk1"/>
                </a:solidFill>
                <a:latin typeface="Source Sans Pro" panose="020B0503030403020204" pitchFamily="34" charset="0"/>
              </a:rPr>
              <a:t> 5.     Menyusun dialog berdasarkan garis besar pembicaraan.</a:t>
            </a:r>
            <a:endParaRPr sz="1800" dirty="0">
              <a:solidFill>
                <a:schemeClr val="dk1"/>
              </a:solidFill>
              <a:latin typeface="Source Sans Pro" panose="020B0503030403020204" pitchFamily="34" charset="0"/>
            </a:endParaRPr>
          </a:p>
          <a:p>
            <a:pPr marL="0" lvl="0" indent="0" algn="just" rtl="0">
              <a:lnSpc>
                <a:spcPct val="115000"/>
              </a:lnSpc>
              <a:spcBef>
                <a:spcPts val="1200"/>
              </a:spcBef>
              <a:spcAft>
                <a:spcPts val="1200"/>
              </a:spcAft>
              <a:buNone/>
            </a:pPr>
            <a:r>
              <a:rPr lang="id" sz="1800" dirty="0">
                <a:solidFill>
                  <a:schemeClr val="dk1"/>
                </a:solidFill>
                <a:latin typeface="Source Sans Pro" panose="020B0503030403020204" pitchFamily="34" charset="0"/>
              </a:rPr>
              <a:t> 6.     Memperlihatkan kaidah penulisan dialog dengan benar.</a:t>
            </a:r>
            <a:endParaRPr sz="1800" dirty="0">
              <a:solidFill>
                <a:schemeClr val="dk1"/>
              </a:solidFill>
              <a:latin typeface="Source Sans Pro" panose="020B0503030403020204" pitchFamily="34" charset="0"/>
            </a:endParaRPr>
          </a:p>
        </p:txBody>
      </p:sp>
      <p:sp>
        <p:nvSpPr>
          <p:cNvPr id="124" name="Google Shape;124;p19"/>
          <p:cNvSpPr txBox="1"/>
          <p:nvPr/>
        </p:nvSpPr>
        <p:spPr>
          <a:xfrm>
            <a:off x="0" y="77600"/>
            <a:ext cx="6417300" cy="917144"/>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id" sz="2400" b="1" dirty="0">
                <a:solidFill>
                  <a:schemeClr val="accent6"/>
                </a:solidFill>
                <a:latin typeface="Source Sans Pro" panose="020B0503030403020204" pitchFamily="34" charset="0"/>
              </a:rPr>
              <a:t>Cara Menyusun Dialog/Percakapan</a:t>
            </a:r>
            <a:endParaRPr sz="2400" b="1" dirty="0">
              <a:solidFill>
                <a:schemeClr val="accent6"/>
              </a:solidFill>
              <a:latin typeface="Source Sans Pro" panose="020B0503030403020204" pitchFamily="34" charset="0"/>
            </a:endParaRPr>
          </a:p>
        </p:txBody>
      </p:sp>
      <p:pic>
        <p:nvPicPr>
          <p:cNvPr id="125" name="Google Shape;125;p19"/>
          <p:cNvPicPr preferRelativeResize="0"/>
          <p:nvPr/>
        </p:nvPicPr>
        <p:blipFill>
          <a:blip r:embed="rId3">
            <a:alphaModFix/>
          </a:blip>
          <a:stretch>
            <a:fillRect/>
          </a:stretch>
        </p:blipFill>
        <p:spPr>
          <a:xfrm>
            <a:off x="5865675" y="162150"/>
            <a:ext cx="3054799" cy="1820150"/>
          </a:xfrm>
          <a:prstGeom prst="rect">
            <a:avLst/>
          </a:prstGeom>
          <a:noFill/>
          <a:ln>
            <a:noFill/>
          </a:ln>
        </p:spPr>
      </p:pic>
      <p:pic>
        <p:nvPicPr>
          <p:cNvPr id="126" name="Google Shape;126;p19"/>
          <p:cNvPicPr preferRelativeResize="0"/>
          <p:nvPr/>
        </p:nvPicPr>
        <p:blipFill>
          <a:blip r:embed="rId4">
            <a:alphaModFix/>
          </a:blip>
          <a:stretch>
            <a:fillRect/>
          </a:stretch>
        </p:blipFill>
        <p:spPr>
          <a:xfrm>
            <a:off x="6391825" y="2571750"/>
            <a:ext cx="2002500" cy="243959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30"/>
        <p:cNvGrpSpPr/>
        <p:nvPr/>
      </p:nvGrpSpPr>
      <p:grpSpPr>
        <a:xfrm>
          <a:off x="0" y="0"/>
          <a:ext cx="0" cy="0"/>
          <a:chOff x="0" y="0"/>
          <a:chExt cx="0" cy="0"/>
        </a:xfrm>
      </p:grpSpPr>
      <p:sp>
        <p:nvSpPr>
          <p:cNvPr id="131" name="Google Shape;131;p20"/>
          <p:cNvSpPr txBox="1"/>
          <p:nvPr/>
        </p:nvSpPr>
        <p:spPr>
          <a:xfrm>
            <a:off x="73350" y="241800"/>
            <a:ext cx="8997300" cy="479282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d" sz="2200" b="1" dirty="0">
                <a:solidFill>
                  <a:srgbClr val="CC0000"/>
                </a:solidFill>
                <a:latin typeface="Source Sans Pro" panose="020B0503030403020204" pitchFamily="34" charset="0"/>
              </a:rPr>
              <a:t>Manfaat Dialog/Percakapan</a:t>
            </a:r>
            <a:endParaRPr sz="2200" b="1" dirty="0">
              <a:solidFill>
                <a:srgbClr val="CC0000"/>
              </a:solidFill>
              <a:latin typeface="Source Sans Pro" panose="020B0503030403020204" pitchFamily="34" charset="0"/>
            </a:endParaRPr>
          </a:p>
          <a:p>
            <a:pPr marL="0" lvl="0" indent="0" algn="just" rtl="0">
              <a:lnSpc>
                <a:spcPct val="115000"/>
              </a:lnSpc>
              <a:spcBef>
                <a:spcPts val="1200"/>
              </a:spcBef>
              <a:spcAft>
                <a:spcPts val="0"/>
              </a:spcAft>
              <a:buNone/>
            </a:pPr>
            <a:r>
              <a:rPr lang="id" sz="1700" b="1" dirty="0">
                <a:solidFill>
                  <a:schemeClr val="dk1"/>
                </a:solidFill>
                <a:latin typeface="Source Sans Pro" panose="020B0503030403020204" pitchFamily="34" charset="0"/>
              </a:rPr>
              <a:t>Dialog yang dilakukan dengan baik dan diikuti oleh orang-orang yang memenuhi syarat dapat membuahkan hasil yang banyak, diantaranya:</a:t>
            </a:r>
            <a:endParaRPr sz="1700" b="1" dirty="0">
              <a:solidFill>
                <a:schemeClr val="dk1"/>
              </a:solidFill>
              <a:latin typeface="Source Sans Pro" panose="020B0503030403020204" pitchFamily="34" charset="0"/>
            </a:endParaRPr>
          </a:p>
          <a:p>
            <a:pPr marL="457200" lvl="0" indent="-336550" algn="just" rtl="0">
              <a:lnSpc>
                <a:spcPct val="115000"/>
              </a:lnSpc>
              <a:spcBef>
                <a:spcPts val="0"/>
              </a:spcBef>
              <a:spcAft>
                <a:spcPts val="0"/>
              </a:spcAft>
              <a:buClr>
                <a:schemeClr val="dk1"/>
              </a:buClr>
              <a:buSzPts val="1700"/>
              <a:buAutoNum type="alphaLcPeriod"/>
            </a:pPr>
            <a:r>
              <a:rPr lang="id" sz="1700" b="1" i="1" dirty="0">
                <a:solidFill>
                  <a:schemeClr val="dk1"/>
                </a:solidFill>
                <a:latin typeface="Source Sans Pro" panose="020B0503030403020204" pitchFamily="34" charset="0"/>
              </a:rPr>
              <a:t>Pada tingkat pribadi</a:t>
            </a:r>
            <a:r>
              <a:rPr lang="id" sz="1700" b="1" dirty="0">
                <a:solidFill>
                  <a:schemeClr val="dk1"/>
                </a:solidFill>
                <a:latin typeface="Source Sans Pro" panose="020B0503030403020204" pitchFamily="34" charset="0"/>
              </a:rPr>
              <a:t>, dialog dapat meningkatkan sikap saling memahami dan menerima, serta mengembangkan kebersamaan dan hidup yang damai saling menghormati dan	saling percaya.</a:t>
            </a:r>
            <a:endParaRPr sz="1700" b="1" dirty="0">
              <a:solidFill>
                <a:schemeClr val="dk1"/>
              </a:solidFill>
              <a:latin typeface="Source Sans Pro" panose="020B0503030403020204" pitchFamily="34" charset="0"/>
            </a:endParaRPr>
          </a:p>
          <a:p>
            <a:pPr marL="457200" lvl="0" indent="-336550" algn="just" rtl="0">
              <a:lnSpc>
                <a:spcPct val="115000"/>
              </a:lnSpc>
              <a:spcBef>
                <a:spcPts val="0"/>
              </a:spcBef>
              <a:spcAft>
                <a:spcPts val="0"/>
              </a:spcAft>
              <a:buClr>
                <a:schemeClr val="dk1"/>
              </a:buClr>
              <a:buSzPts val="1700"/>
              <a:buAutoNum type="alphaLcPeriod"/>
            </a:pPr>
            <a:r>
              <a:rPr lang="id" sz="1700" b="1" i="1" dirty="0">
                <a:solidFill>
                  <a:schemeClr val="dk1"/>
                </a:solidFill>
                <a:latin typeface="Source Sans Pro" panose="020B0503030403020204" pitchFamily="34" charset="0"/>
              </a:rPr>
              <a:t>Di tempat kerja</a:t>
            </a:r>
            <a:r>
              <a:rPr lang="id" sz="1700" b="1" dirty="0">
                <a:solidFill>
                  <a:schemeClr val="dk1"/>
                </a:solidFill>
                <a:latin typeface="Source Sans Pro" panose="020B0503030403020204" pitchFamily="34" charset="0"/>
              </a:rPr>
              <a:t>, dialog dapat membantu kelancaran perencanaan,   pelaksanaan, dan evaluasi kerja.</a:t>
            </a:r>
            <a:endParaRPr sz="1700" b="1" dirty="0">
              <a:solidFill>
                <a:schemeClr val="dk1"/>
              </a:solidFill>
              <a:latin typeface="Source Sans Pro" panose="020B0503030403020204" pitchFamily="34" charset="0"/>
            </a:endParaRPr>
          </a:p>
          <a:p>
            <a:pPr marL="457200" lvl="0" indent="-336550" algn="just" rtl="0">
              <a:lnSpc>
                <a:spcPct val="115000"/>
              </a:lnSpc>
              <a:spcBef>
                <a:spcPts val="0"/>
              </a:spcBef>
              <a:spcAft>
                <a:spcPts val="0"/>
              </a:spcAft>
              <a:buClr>
                <a:schemeClr val="dk1"/>
              </a:buClr>
              <a:buSzPts val="1700"/>
              <a:buAutoNum type="alphaLcPeriod"/>
            </a:pPr>
            <a:r>
              <a:rPr lang="id" sz="1700" b="1" i="1" dirty="0">
                <a:solidFill>
                  <a:schemeClr val="dk1"/>
                </a:solidFill>
                <a:latin typeface="Source Sans Pro" panose="020B0503030403020204" pitchFamily="34" charset="0"/>
              </a:rPr>
              <a:t>Dalam masyarakat</a:t>
            </a:r>
            <a:r>
              <a:rPr lang="id" sz="1700" b="1" dirty="0">
                <a:solidFill>
                  <a:schemeClr val="dk1"/>
                </a:solidFill>
                <a:latin typeface="Source Sans Pro" panose="020B0503030403020204" pitchFamily="34" charset="0"/>
              </a:rPr>
              <a:t>, dialog dapat menjadi sarana untuk saling memahami, menerima dan kerja sama antar berbagai kelompok masyarakat yang berbeda latar belakang budaya, pendidikan, tingkat ekonomi, ideologi, kepercayaan, dan agama.</a:t>
            </a:r>
            <a:endParaRPr sz="1700" b="1" dirty="0">
              <a:solidFill>
                <a:schemeClr val="dk1"/>
              </a:solidFill>
              <a:latin typeface="Source Sans Pro" panose="020B0503030403020204" pitchFamily="34" charset="0"/>
            </a:endParaRPr>
          </a:p>
          <a:p>
            <a:pPr marL="457200" lvl="0" indent="-336550" algn="just" rtl="0">
              <a:lnSpc>
                <a:spcPct val="115000"/>
              </a:lnSpc>
              <a:spcBef>
                <a:spcPts val="0"/>
              </a:spcBef>
              <a:spcAft>
                <a:spcPts val="0"/>
              </a:spcAft>
              <a:buClr>
                <a:schemeClr val="dk1"/>
              </a:buClr>
              <a:buSzPts val="1700"/>
              <a:buAutoNum type="alphaLcPeriod"/>
            </a:pPr>
            <a:r>
              <a:rPr lang="id" sz="1700" b="1" i="1" dirty="0">
                <a:solidFill>
                  <a:schemeClr val="dk1"/>
                </a:solidFill>
                <a:latin typeface="Source Sans Pro" panose="020B0503030403020204" pitchFamily="34" charset="0"/>
              </a:rPr>
              <a:t>Dalam keseluruhan hidup bangsa</a:t>
            </a:r>
            <a:r>
              <a:rPr lang="id" sz="1700" b="1" dirty="0">
                <a:solidFill>
                  <a:schemeClr val="dk1"/>
                </a:solidFill>
                <a:latin typeface="Source Sans Pro" panose="020B0503030403020204" pitchFamily="34" charset="0"/>
              </a:rPr>
              <a:t>, dialog dapat memecahkan masalah nasional, merencanakan dan melaksanakan pembangunan bangsa, dan mengambil arah hidup bangsa menuju masa depan.</a:t>
            </a:r>
            <a:endParaRPr sz="1700" b="1" dirty="0">
              <a:solidFill>
                <a:schemeClr val="dk1"/>
              </a:solidFill>
              <a:latin typeface="Source Sans Pro" panose="020B0503030403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21"/>
          <p:cNvPicPr preferRelativeResize="0"/>
          <p:nvPr/>
        </p:nvPicPr>
        <p:blipFill>
          <a:blip r:embed="rId3">
            <a:alphaModFix/>
          </a:blip>
          <a:stretch>
            <a:fillRect/>
          </a:stretch>
        </p:blipFill>
        <p:spPr>
          <a:xfrm>
            <a:off x="152400" y="152400"/>
            <a:ext cx="8991600" cy="4991100"/>
          </a:xfrm>
          <a:prstGeom prst="rect">
            <a:avLst/>
          </a:prstGeom>
          <a:noFill/>
          <a:ln>
            <a:noFill/>
          </a:ln>
        </p:spPr>
      </p:pic>
      <p:sp>
        <p:nvSpPr>
          <p:cNvPr id="137" name="Google Shape;137;p21"/>
          <p:cNvSpPr txBox="1"/>
          <p:nvPr/>
        </p:nvSpPr>
        <p:spPr>
          <a:xfrm>
            <a:off x="451600" y="274100"/>
            <a:ext cx="7997400" cy="1046410"/>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1200"/>
              </a:spcBef>
              <a:spcAft>
                <a:spcPts val="0"/>
              </a:spcAft>
              <a:buNone/>
            </a:pPr>
            <a:r>
              <a:rPr lang="id-ID" sz="1800" b="1" dirty="0">
                <a:solidFill>
                  <a:schemeClr val="bg1"/>
                </a:solidFill>
                <a:latin typeface="Source Sans Pro" panose="020B0503030403020204" pitchFamily="34" charset="0"/>
              </a:rPr>
              <a:t>Beberapa Istilah </a:t>
            </a:r>
            <a:r>
              <a:rPr lang="en-US" sz="1800" b="1" dirty="0">
                <a:solidFill>
                  <a:schemeClr val="bg1"/>
                </a:solidFill>
                <a:latin typeface="Source Sans Pro" panose="020B0503030403020204" pitchFamily="34" charset="0"/>
              </a:rPr>
              <a:t>d</a:t>
            </a:r>
            <a:r>
              <a:rPr lang="id-ID" sz="1800" b="1" dirty="0">
                <a:solidFill>
                  <a:schemeClr val="bg1"/>
                </a:solidFill>
                <a:latin typeface="Source Sans Pro" panose="020B0503030403020204" pitchFamily="34" charset="0"/>
              </a:rPr>
              <a:t>alam Menulis Dialog/Percakapan </a:t>
            </a:r>
            <a:r>
              <a:rPr lang="en-US" sz="1800" b="1" dirty="0">
                <a:solidFill>
                  <a:schemeClr val="bg1"/>
                </a:solidFill>
                <a:latin typeface="Source Sans Pro" panose="020B0503030403020204" pitchFamily="34" charset="0"/>
              </a:rPr>
              <a:t>d</a:t>
            </a:r>
            <a:r>
              <a:rPr lang="id-ID" sz="1800" b="1" dirty="0" err="1">
                <a:solidFill>
                  <a:schemeClr val="bg1"/>
                </a:solidFill>
                <a:latin typeface="Source Sans Pro" panose="020B0503030403020204" pitchFamily="34" charset="0"/>
              </a:rPr>
              <a:t>iantaranya</a:t>
            </a:r>
            <a:r>
              <a:rPr lang="id-ID" sz="1800" b="1" dirty="0">
                <a:solidFill>
                  <a:schemeClr val="bg1"/>
                </a:solidFill>
                <a:latin typeface="Source Sans Pro" panose="020B0503030403020204" pitchFamily="34" charset="0"/>
              </a:rPr>
              <a:t> Adalah :</a:t>
            </a:r>
          </a:p>
          <a:p>
            <a:pPr marL="0" lvl="0" indent="0" algn="ctr" rtl="0">
              <a:lnSpc>
                <a:spcPct val="100000"/>
              </a:lnSpc>
              <a:spcBef>
                <a:spcPts val="1200"/>
              </a:spcBef>
              <a:spcAft>
                <a:spcPts val="0"/>
              </a:spcAft>
              <a:buNone/>
            </a:pPr>
            <a:r>
              <a:rPr lang="id-ID" sz="1800" b="1" dirty="0">
                <a:solidFill>
                  <a:schemeClr val="bg1"/>
                </a:solidFill>
                <a:latin typeface="Source Sans Pro" panose="020B0503030403020204" pitchFamily="34" charset="0"/>
              </a:rPr>
              <a:t>Monolog, Prolog, Dan Epilog </a:t>
            </a:r>
          </a:p>
        </p:txBody>
      </p:sp>
      <p:sp>
        <p:nvSpPr>
          <p:cNvPr id="138" name="Google Shape;138;p21"/>
          <p:cNvSpPr txBox="1"/>
          <p:nvPr/>
        </p:nvSpPr>
        <p:spPr>
          <a:xfrm>
            <a:off x="354850" y="1024300"/>
            <a:ext cx="6384900" cy="223904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id" sz="1800" b="1" dirty="0">
                <a:solidFill>
                  <a:srgbClr val="FFFF00"/>
                </a:solidFill>
                <a:latin typeface="Source Sans Pro" panose="020B0503030403020204" pitchFamily="34" charset="0"/>
              </a:rPr>
              <a:t>Pangertian Monolog</a:t>
            </a:r>
            <a:endParaRPr sz="1800" b="1" dirty="0">
              <a:solidFill>
                <a:srgbClr val="FFFF00"/>
              </a:solidFill>
              <a:latin typeface="Source Sans Pro" panose="020B0503030403020204" pitchFamily="34" charset="0"/>
            </a:endParaRPr>
          </a:p>
          <a:p>
            <a:pPr marL="0" lvl="0" indent="0" algn="l" rtl="0">
              <a:lnSpc>
                <a:spcPct val="115000"/>
              </a:lnSpc>
              <a:spcBef>
                <a:spcPts val="1200"/>
              </a:spcBef>
              <a:spcAft>
                <a:spcPts val="1200"/>
              </a:spcAft>
              <a:buNone/>
            </a:pPr>
            <a:r>
              <a:rPr lang="id" sz="1800" dirty="0">
                <a:solidFill>
                  <a:srgbClr val="FFFF00"/>
                </a:solidFill>
                <a:latin typeface="Source Sans Pro" panose="020B0503030403020204" pitchFamily="34" charset="0"/>
              </a:rPr>
              <a:t>Monolog adalah percakapan yang dilakukan oleh tokoh tunggal kepada dirinya sendiri. Monolog bisa berbentuk percakapan dengan dirinya sendiri dalam cermin, atau percakapan yang berbunyi dalam hati yang berkata pada diri sendiri.</a:t>
            </a:r>
            <a:endParaRPr sz="1800" dirty="0">
              <a:solidFill>
                <a:srgbClr val="FFFF00"/>
              </a:solidFill>
              <a:latin typeface="Source Sans Pro" panose="020B0503030403020204" pitchFamily="34" charset="0"/>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2339</Words>
  <Application>Microsoft Office PowerPoint</Application>
  <PresentationFormat>On-screen Show (16:9)</PresentationFormat>
  <Paragraphs>334</Paragraphs>
  <Slides>33</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Source Sans Pro</vt:lpstr>
      <vt:lpstr>Times New Roman</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nxhvwsn00a04807ebe7600@outlook.com</cp:lastModifiedBy>
  <cp:revision>4</cp:revision>
  <dcterms:modified xsi:type="dcterms:W3CDTF">2021-06-23T05:32:14Z</dcterms:modified>
</cp:coreProperties>
</file>