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79646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FEFC8-1778-47B8-AADF-6C818893E516}" type="datetimeFigureOut">
              <a:rPr lang="id-ID" smtClean="0"/>
              <a:t>10/05/2022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FC868-FC58-4F1A-A5DD-80A15AF7827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39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8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22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73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440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90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441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58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80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font 10pt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92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72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35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45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61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53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51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EA237-A359-4CC0-951A-F3A14D13D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69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20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1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3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99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0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8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2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1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3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9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9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97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1768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2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rPr>
              <a:t>MEDIA MENGAJAR</a:t>
            </a:r>
            <a:endParaRPr kumimoji="1" lang="ja-JP" altLang="en-US" sz="426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40" y="4024373"/>
            <a:ext cx="2752677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UNTUK SD/MI KELAS 1</a:t>
            </a:r>
            <a:endParaRPr kumimoji="0" lang="id-ID" sz="2133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Seni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8E9D01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Budaya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8E9D01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26" y="1360932"/>
            <a:ext cx="2938207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67D5D93-BC39-D426-3881-2D9F714F1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5" t="5238" r="4643"/>
          <a:stretch/>
        </p:blipFill>
        <p:spPr>
          <a:xfrm>
            <a:off x="198333" y="1377078"/>
            <a:ext cx="5516667" cy="49247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49F8377-9A22-71A1-C88B-9D07C3E97613}"/>
              </a:ext>
            </a:extLst>
          </p:cNvPr>
          <p:cNvGrpSpPr/>
          <p:nvPr/>
        </p:nvGrpSpPr>
        <p:grpSpPr>
          <a:xfrm>
            <a:off x="7743649" y="1237479"/>
            <a:ext cx="4406747" cy="5067306"/>
            <a:chOff x="7642049" y="1288279"/>
            <a:chExt cx="4406747" cy="50673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8817403-1EDE-4AC3-E624-DF2BD00E2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45" t="7874" r="19614" b="243"/>
            <a:stretch/>
          </p:blipFill>
          <p:spPr>
            <a:xfrm>
              <a:off x="7642049" y="1288279"/>
              <a:ext cx="4406747" cy="506730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188B348-18B9-B4F2-BBBE-E46C97B23F39}"/>
                </a:ext>
              </a:extLst>
            </p:cNvPr>
            <p:cNvSpPr txBox="1"/>
            <p:nvPr/>
          </p:nvSpPr>
          <p:spPr>
            <a:xfrm rot="16200000">
              <a:off x="10758855" y="5076452"/>
              <a:ext cx="18034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</a:t>
              </a:r>
              <a:r>
                <a:rPr lang="en-US" sz="1000" i="1" dirty="0"/>
                <a:t>shutterstock.com</a:t>
              </a:r>
              <a:endParaRPr lang="id-ID" sz="10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6" y="1298863"/>
              <a:ext cx="6956963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2.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Mengenal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Pekerjaan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CFA88FD1-7BCF-9AFF-C2D1-F0867A4C64B7}"/>
              </a:ext>
            </a:extLst>
          </p:cNvPr>
          <p:cNvSpPr/>
          <p:nvPr/>
        </p:nvSpPr>
        <p:spPr>
          <a:xfrm>
            <a:off x="4749800" y="1681464"/>
            <a:ext cx="3403599" cy="1163336"/>
          </a:xfrm>
          <a:prstGeom prst="wedgeRoundRectCallout">
            <a:avLst>
              <a:gd name="adj1" fmla="val 62933"/>
              <a:gd name="adj2" fmla="val -1481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Gerakan </a:t>
            </a:r>
            <a:r>
              <a:rPr lang="en-US" sz="2700" b="1" dirty="0" err="1">
                <a:solidFill>
                  <a:schemeClr val="tx1"/>
                </a:solidFill>
              </a:rPr>
              <a:t>meniru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pekerjaan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pelukis</a:t>
            </a:r>
            <a:endParaRPr lang="id-ID" sz="2700" b="1" dirty="0">
              <a:solidFill>
                <a:schemeClr val="tx1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F7A9EBF4-A0F9-C1CB-8A24-F0C019653421}"/>
              </a:ext>
            </a:extLst>
          </p:cNvPr>
          <p:cNvSpPr/>
          <p:nvPr/>
        </p:nvSpPr>
        <p:spPr>
          <a:xfrm>
            <a:off x="4839948" y="4845466"/>
            <a:ext cx="3403599" cy="1163336"/>
          </a:xfrm>
          <a:prstGeom prst="wedgeRoundRectCallout">
            <a:avLst>
              <a:gd name="adj1" fmla="val -69903"/>
              <a:gd name="adj2" fmla="val 91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Gerakan </a:t>
            </a:r>
            <a:r>
              <a:rPr lang="en-US" sz="2700" b="1" dirty="0" err="1">
                <a:solidFill>
                  <a:schemeClr val="tx1"/>
                </a:solidFill>
              </a:rPr>
              <a:t>meniru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pekerjaan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dokter</a:t>
            </a:r>
            <a:endParaRPr lang="id-ID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93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C95CD29-C57E-B447-1FCA-D144203D3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2821">
            <a:off x="4219564" y="2793970"/>
            <a:ext cx="2960880" cy="23015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991601" cy="759630"/>
            <a:chOff x="203199" y="1298863"/>
            <a:chExt cx="8991601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991601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307000" y="1298863"/>
              <a:ext cx="7236364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3. </a:t>
              </a:r>
              <a:r>
                <a:rPr lang="en-US" sz="3733" b="1" dirty="0" err="1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Bermain</a:t>
              </a:r>
              <a:r>
                <a:rPr lang="en-US" sz="3733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/>
                  <a:cs typeface="Arial" pitchFamily="34" charset="0"/>
                </a:rPr>
                <a:t>dengan</a:t>
              </a:r>
              <a:r>
                <a:rPr lang="en-US" sz="3733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 Benda di </a:t>
              </a:r>
              <a:r>
                <a:rPr lang="en-US" sz="3733" b="1" dirty="0" err="1">
                  <a:solidFill>
                    <a:prstClr val="white"/>
                  </a:solidFill>
                  <a:latin typeface="Calibri"/>
                  <a:cs typeface="Arial" pitchFamily="34" charset="0"/>
                </a:rPr>
                <a:t>Sekitar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416DD4-6763-5939-02E6-8B258AFBB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09871">
            <a:off x="9145391" y="1586757"/>
            <a:ext cx="4338844" cy="27863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CC6286-9494-B488-EEAD-0A0837F7A3AB}"/>
              </a:ext>
            </a:extLst>
          </p:cNvPr>
          <p:cNvSpPr txBox="1"/>
          <p:nvPr/>
        </p:nvSpPr>
        <p:spPr>
          <a:xfrm>
            <a:off x="711200" y="1405628"/>
            <a:ext cx="688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Perhatikan</a:t>
            </a:r>
            <a:r>
              <a:rPr lang="en-US" sz="2800" b="1" dirty="0"/>
              <a:t> </a:t>
            </a:r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benda</a:t>
            </a:r>
            <a:r>
              <a:rPr lang="en-US" sz="2800" b="1" dirty="0"/>
              <a:t> yang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digunakan</a:t>
            </a:r>
            <a:r>
              <a:rPr lang="en-US" sz="2800" b="1" dirty="0"/>
              <a:t> </a:t>
            </a:r>
            <a:r>
              <a:rPr lang="en-US" sz="2800" b="1" dirty="0" err="1"/>
              <a:t>ketika</a:t>
            </a:r>
            <a:r>
              <a:rPr lang="en-US" sz="2800" b="1" dirty="0"/>
              <a:t> </a:t>
            </a:r>
            <a:r>
              <a:rPr lang="en-US" sz="2800" b="1" dirty="0" err="1"/>
              <a:t>bermain</a:t>
            </a:r>
            <a:r>
              <a:rPr lang="en-US" sz="2800" b="1" dirty="0"/>
              <a:t> </a:t>
            </a:r>
            <a:r>
              <a:rPr lang="en-US" sz="2800" b="1" dirty="0" err="1"/>
              <a:t>pantomim</a:t>
            </a:r>
            <a:r>
              <a:rPr lang="en-US" sz="2800" b="1" dirty="0"/>
              <a:t>.</a:t>
            </a:r>
            <a:endParaRPr lang="id-ID" sz="2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D5782B7-73BC-E41D-C0BD-CAF49974E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6165279"/>
            <a:ext cx="12161520" cy="70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47EC5D4-30B7-9447-B8A6-A978FCE89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75" y="1594194"/>
            <a:ext cx="2170382" cy="2604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4AB99AE-9950-4379-0B3E-F8D6B81A89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5"/>
          <a:stretch/>
        </p:blipFill>
        <p:spPr>
          <a:xfrm>
            <a:off x="0" y="2896423"/>
            <a:ext cx="4089400" cy="16838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D8517DA-23AF-58B5-D9C9-3B9DB2B7BD3D}"/>
              </a:ext>
            </a:extLst>
          </p:cNvPr>
          <p:cNvSpPr/>
          <p:nvPr/>
        </p:nvSpPr>
        <p:spPr>
          <a:xfrm>
            <a:off x="1393114" y="4196659"/>
            <a:ext cx="1872916" cy="618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Mikrofon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A03DD5B-12D1-A3FF-1E2F-8EF706FF8091}"/>
              </a:ext>
            </a:extLst>
          </p:cNvPr>
          <p:cNvSpPr/>
          <p:nvPr/>
        </p:nvSpPr>
        <p:spPr>
          <a:xfrm>
            <a:off x="5081957" y="5180969"/>
            <a:ext cx="1872916" cy="618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Payung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21F7EF-7B97-E995-9173-91433680EA2F}"/>
              </a:ext>
            </a:extLst>
          </p:cNvPr>
          <p:cNvSpPr/>
          <p:nvPr/>
        </p:nvSpPr>
        <p:spPr>
          <a:xfrm>
            <a:off x="7644112" y="4444713"/>
            <a:ext cx="1872916" cy="618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Stetoskop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1DB2CE2-AEF2-4A50-9AF9-509744A43F18}"/>
              </a:ext>
            </a:extLst>
          </p:cNvPr>
          <p:cNvSpPr/>
          <p:nvPr/>
        </p:nvSpPr>
        <p:spPr>
          <a:xfrm>
            <a:off x="10420684" y="5275897"/>
            <a:ext cx="1441116" cy="618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Sapu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104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5514E1-25ED-225F-C461-A10D69ED2FEE}"/>
              </a:ext>
            </a:extLst>
          </p:cNvPr>
          <p:cNvGrpSpPr/>
          <p:nvPr/>
        </p:nvGrpSpPr>
        <p:grpSpPr>
          <a:xfrm>
            <a:off x="8051799" y="180021"/>
            <a:ext cx="3606801" cy="6094103"/>
            <a:chOff x="8051799" y="180021"/>
            <a:chExt cx="3606801" cy="609410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693B3D0-0C87-A9E5-4E1B-E943AAAD96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7" t="21197" r="13638" b="1977"/>
            <a:stretch/>
          </p:blipFill>
          <p:spPr>
            <a:xfrm>
              <a:off x="8051799" y="180021"/>
              <a:ext cx="3606801" cy="609410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44DC838-DA84-2D1F-903C-5B89BEBEF176}"/>
                </a:ext>
              </a:extLst>
            </p:cNvPr>
            <p:cNvSpPr txBox="1"/>
            <p:nvPr/>
          </p:nvSpPr>
          <p:spPr>
            <a:xfrm rot="14277727">
              <a:off x="10245296" y="5021722"/>
              <a:ext cx="1854201" cy="25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</a:t>
              </a:r>
              <a:r>
                <a:rPr lang="en-US" sz="1000" i="1" dirty="0"/>
                <a:t>shutterstock.com</a:t>
              </a:r>
              <a:endParaRPr lang="id-ID" sz="10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6" y="1298863"/>
              <a:ext cx="6956963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4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.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Mengenal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/>
                  <a:cs typeface="Arial" pitchFamily="34" charset="0"/>
                </a:rPr>
                <a:t>Kegiat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an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C89AAF-79F3-2093-804B-B820E225666B}"/>
              </a:ext>
            </a:extLst>
          </p:cNvPr>
          <p:cNvSpPr txBox="1"/>
          <p:nvPr/>
        </p:nvSpPr>
        <p:spPr>
          <a:xfrm>
            <a:off x="791003" y="1583266"/>
            <a:ext cx="5304997" cy="25545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Kita </a:t>
            </a:r>
            <a:r>
              <a:rPr lang="en-US" sz="4000" b="1" dirty="0" err="1"/>
              <a:t>dapat</a:t>
            </a:r>
            <a:r>
              <a:rPr lang="en-US" sz="4000" b="1" dirty="0"/>
              <a:t> </a:t>
            </a:r>
            <a:r>
              <a:rPr lang="en-US" sz="4000" b="1" dirty="0" err="1"/>
              <a:t>melakukan</a:t>
            </a:r>
            <a:r>
              <a:rPr lang="en-US" sz="4000" b="1" dirty="0"/>
              <a:t> </a:t>
            </a:r>
            <a:r>
              <a:rPr lang="en-US" sz="4000" b="1" dirty="0" err="1"/>
              <a:t>pantomim</a:t>
            </a:r>
            <a:r>
              <a:rPr lang="en-US" sz="4000" b="1" dirty="0"/>
              <a:t> </a:t>
            </a:r>
            <a:r>
              <a:rPr lang="en-US" sz="4000" b="1" dirty="0" err="1"/>
              <a:t>dengan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meniru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gerakan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kegiatan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keseharian</a:t>
            </a:r>
            <a:r>
              <a:rPr lang="en-US" sz="4000" b="1" dirty="0"/>
              <a:t>.</a:t>
            </a:r>
            <a:endParaRPr lang="id-ID" sz="4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D315013-7D8E-BCC5-8BEF-6398639F6E71}"/>
              </a:ext>
            </a:extLst>
          </p:cNvPr>
          <p:cNvSpPr/>
          <p:nvPr/>
        </p:nvSpPr>
        <p:spPr>
          <a:xfrm>
            <a:off x="2772201" y="4831064"/>
            <a:ext cx="5304997" cy="7596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Gerakan </a:t>
            </a:r>
            <a:r>
              <a:rPr lang="en-US" sz="2700" b="1" dirty="0" err="1">
                <a:solidFill>
                  <a:schemeClr val="tx1"/>
                </a:solidFill>
              </a:rPr>
              <a:t>meniru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kegiatan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menyapu</a:t>
            </a:r>
            <a:endParaRPr lang="id-ID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91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2B9C10-323D-2961-7671-60D7C4E44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9" r="17314"/>
          <a:stretch/>
        </p:blipFill>
        <p:spPr>
          <a:xfrm>
            <a:off x="522318" y="1188566"/>
            <a:ext cx="4152599" cy="51129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6" y="1298863"/>
              <a:ext cx="6956963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4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.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Mengenal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/>
                  <a:cs typeface="Arial" pitchFamily="34" charset="0"/>
                </a:rPr>
                <a:t>Kegiat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an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1C4084D-F3D6-8D8C-0DCD-ED4AC5BE2055}"/>
              </a:ext>
            </a:extLst>
          </p:cNvPr>
          <p:cNvGrpSpPr/>
          <p:nvPr/>
        </p:nvGrpSpPr>
        <p:grpSpPr>
          <a:xfrm>
            <a:off x="8733028" y="0"/>
            <a:ext cx="3212968" cy="6226682"/>
            <a:chOff x="8041738" y="-787238"/>
            <a:chExt cx="3619158" cy="70138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13307F9-EC52-EB0F-6254-CF405248B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6" t="12308" r="11589" b="2222"/>
            <a:stretch/>
          </p:blipFill>
          <p:spPr>
            <a:xfrm>
              <a:off x="8041738" y="-787238"/>
              <a:ext cx="3619158" cy="70138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44DC838-DA84-2D1F-903C-5B89BEBEF176}"/>
                </a:ext>
              </a:extLst>
            </p:cNvPr>
            <p:cNvSpPr txBox="1"/>
            <p:nvPr/>
          </p:nvSpPr>
          <p:spPr>
            <a:xfrm rot="16200000">
              <a:off x="9422285" y="5002746"/>
              <a:ext cx="1854201" cy="254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</a:t>
              </a:r>
              <a:r>
                <a:rPr lang="en-US" sz="1000" i="1" dirty="0"/>
                <a:t>shutterstock.com</a:t>
              </a:r>
              <a:endParaRPr lang="id-ID" sz="1000" dirty="0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D315013-7D8E-BCC5-8BEF-6398639F6E71}"/>
              </a:ext>
            </a:extLst>
          </p:cNvPr>
          <p:cNvSpPr/>
          <p:nvPr/>
        </p:nvSpPr>
        <p:spPr>
          <a:xfrm>
            <a:off x="4943236" y="1571782"/>
            <a:ext cx="3572086" cy="1036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</a:rPr>
              <a:t>Menggunakan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payung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saat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hujan</a:t>
            </a:r>
            <a:endParaRPr lang="id-ID" sz="2700" b="1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A0E7EC8-3C59-534A-285F-5D39D30D31B2}"/>
              </a:ext>
            </a:extLst>
          </p:cNvPr>
          <p:cNvSpPr/>
          <p:nvPr/>
        </p:nvSpPr>
        <p:spPr>
          <a:xfrm>
            <a:off x="4493513" y="4935313"/>
            <a:ext cx="3572086" cy="1036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</a:rPr>
              <a:t>Meniru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kegiatan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m</a:t>
            </a:r>
            <a:r>
              <a:rPr lang="en-US" sz="2700" b="1" dirty="0" err="1" smtClean="0">
                <a:solidFill>
                  <a:schemeClr val="tx1"/>
                </a:solidFill>
              </a:rPr>
              <a:t>enyanyi</a:t>
            </a:r>
            <a:endParaRPr lang="id-ID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882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6" y="1298863"/>
              <a:ext cx="6956963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3733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4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.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Mengenal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/>
                  <a:cs typeface="Arial" pitchFamily="34" charset="0"/>
                </a:rPr>
                <a:t>Kegiat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an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93DD4FB-09CE-3E23-4248-34C3E49B9E6F}"/>
              </a:ext>
            </a:extLst>
          </p:cNvPr>
          <p:cNvGrpSpPr/>
          <p:nvPr/>
        </p:nvGrpSpPr>
        <p:grpSpPr>
          <a:xfrm>
            <a:off x="349433" y="1546658"/>
            <a:ext cx="8288160" cy="4376520"/>
            <a:chOff x="2058441" y="1165706"/>
            <a:chExt cx="9298915" cy="491024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67CAF891-019E-E973-D1B1-44300E8A3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6" t="26940" r="3704"/>
            <a:stretch/>
          </p:blipFill>
          <p:spPr>
            <a:xfrm>
              <a:off x="2058441" y="1165706"/>
              <a:ext cx="9298915" cy="49102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44DC838-DA84-2D1F-903C-5B89BEBEF176}"/>
                </a:ext>
              </a:extLst>
            </p:cNvPr>
            <p:cNvSpPr txBox="1"/>
            <p:nvPr/>
          </p:nvSpPr>
          <p:spPr>
            <a:xfrm rot="16200000">
              <a:off x="9700735" y="4734727"/>
              <a:ext cx="2050596" cy="27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</a:t>
              </a:r>
              <a:r>
                <a:rPr lang="en-US" sz="1000" i="1" dirty="0"/>
                <a:t>shutterstock.com</a:t>
              </a:r>
              <a:endParaRPr lang="id-ID" sz="1000" dirty="0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A0E7EC8-3C59-534A-285F-5D39D30D31B2}"/>
              </a:ext>
            </a:extLst>
          </p:cNvPr>
          <p:cNvSpPr/>
          <p:nvPr/>
        </p:nvSpPr>
        <p:spPr>
          <a:xfrm>
            <a:off x="8733028" y="3227486"/>
            <a:ext cx="3145029" cy="10148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</a:rPr>
              <a:t>Meniru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kegiatan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tarik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tambang</a:t>
            </a:r>
            <a:endParaRPr lang="id-ID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077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338368"/>
            <a:ext cx="7114311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5543407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B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Melakukan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Pantomim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19"/>
          <a:stretch/>
        </p:blipFill>
        <p:spPr>
          <a:xfrm>
            <a:off x="7289800" y="800297"/>
            <a:ext cx="4437811" cy="54976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48690" y="1475392"/>
            <a:ext cx="5903524" cy="4469130"/>
            <a:chOff x="948690" y="1475392"/>
            <a:chExt cx="5903524" cy="4469130"/>
          </a:xfrm>
        </p:grpSpPr>
        <p:sp>
          <p:nvSpPr>
            <p:cNvPr id="3" name="Oval Callout 2"/>
            <p:cNvSpPr/>
            <p:nvPr/>
          </p:nvSpPr>
          <p:spPr>
            <a:xfrm>
              <a:off x="948690" y="1475392"/>
              <a:ext cx="5903524" cy="4469130"/>
            </a:xfrm>
            <a:prstGeom prst="wedgeEllipseCallout">
              <a:avLst>
                <a:gd name="adj1" fmla="val 64432"/>
                <a:gd name="adj2" fmla="val -3068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4453" y="2124907"/>
              <a:ext cx="4831997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Ada </a:t>
              </a:r>
              <a:r>
                <a:rPr lang="en-US" sz="4000" b="1" dirty="0" err="1" smtClean="0"/>
                <a:t>beberapa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langkah</a:t>
              </a:r>
              <a:r>
                <a:rPr lang="en-US" sz="4000" b="1" dirty="0" smtClean="0"/>
                <a:t> yang </a:t>
              </a:r>
              <a:r>
                <a:rPr lang="en-US" sz="4000" b="1" dirty="0" err="1" smtClean="0"/>
                <a:t>dapat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kamu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lakukan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ketika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ingin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melakukan</a:t>
              </a:r>
              <a:r>
                <a:rPr lang="en-US" sz="4000" b="1" dirty="0" smtClean="0"/>
                <a:t> </a:t>
              </a:r>
              <a:r>
                <a:rPr lang="en-US" sz="4000" b="1" dirty="0" err="1" smtClean="0"/>
                <a:t>pantomim</a:t>
              </a:r>
              <a:r>
                <a:rPr lang="en-US" sz="4000" b="1" dirty="0" smtClean="0"/>
                <a:t>.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009513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0" y="406076"/>
            <a:ext cx="10170161" cy="759630"/>
            <a:chOff x="-50800" y="1298863"/>
            <a:chExt cx="10170161" cy="7596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800" y="1298863"/>
              <a:ext cx="10170161" cy="75963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214216" y="1298863"/>
              <a:ext cx="8301894" cy="724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lang="en-US" sz="3733" b="1" dirty="0" err="1" smtClean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Langkah-Langkah</a:t>
              </a:r>
              <a:r>
                <a:rPr lang="en-US" sz="3733" b="1" dirty="0" smtClean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 </a:t>
              </a:r>
              <a:r>
                <a:rPr lang="en-US" sz="3733" b="1" dirty="0" err="1" smtClean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Melakukan</a:t>
              </a:r>
              <a:r>
                <a:rPr lang="en-US" sz="3733" b="1" dirty="0" smtClean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 </a:t>
              </a:r>
              <a:r>
                <a:rPr lang="en-US" sz="3733" b="1" dirty="0" err="1" smtClean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Pantomim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40780" y="1517480"/>
            <a:ext cx="5699760" cy="4857860"/>
            <a:chOff x="6240780" y="1517480"/>
            <a:chExt cx="5699760" cy="48578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780" y="4681785"/>
              <a:ext cx="5699760" cy="16935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8169" y="1517480"/>
              <a:ext cx="3143251" cy="33288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10481311" y="3895735"/>
              <a:ext cx="13258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Sumber</a:t>
              </a:r>
              <a:r>
                <a:rPr lang="en-US" sz="1000" dirty="0" smtClean="0"/>
                <a:t>: </a:t>
              </a:r>
              <a:r>
                <a:rPr lang="en-US" sz="1000" i="1" dirty="0" smtClean="0"/>
                <a:t>freepik.com</a:t>
              </a:r>
              <a:endParaRPr lang="en-US" sz="10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9" t="55082" r="2811" b="4471"/>
          <a:stretch/>
        </p:blipFill>
        <p:spPr>
          <a:xfrm flipH="1">
            <a:off x="399874" y="1591910"/>
            <a:ext cx="6672998" cy="4253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46872" y="1517480"/>
            <a:ext cx="6585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571500">
              <a:buAutoNum type="arabicPeriod"/>
            </a:pPr>
            <a:r>
              <a:rPr lang="en-US" sz="2400" dirty="0" err="1" smtClean="0"/>
              <a:t>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ditiru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33500" y="1910565"/>
            <a:ext cx="4729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571500">
              <a:buFont typeface="+mj-lt"/>
              <a:buAutoNum type="arabicPeriod" startAt="2"/>
            </a:pPr>
            <a:r>
              <a:rPr lang="en-US" sz="2400" dirty="0" err="1" smtClean="0"/>
              <a:t>Pilihlah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ditiru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60244" y="5033529"/>
            <a:ext cx="5777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571500">
              <a:buFont typeface="+mj-lt"/>
              <a:buAutoNum type="arabicPeriod" startAt="6"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pantomim</a:t>
            </a:r>
            <a:r>
              <a:rPr lang="en-US" sz="2400" dirty="0" smtClean="0"/>
              <a:t> di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kelas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percaya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34809" y="2679008"/>
            <a:ext cx="601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571500">
              <a:buFont typeface="+mj-lt"/>
              <a:buAutoNum type="arabicPeriod" startAt="3"/>
            </a:pPr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kostum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riasan</a:t>
            </a:r>
            <a:r>
              <a:rPr lang="en-US" sz="2400" dirty="0" smtClean="0"/>
              <a:t> </a:t>
            </a:r>
            <a:r>
              <a:rPr lang="en-US" sz="2400" dirty="0" err="1" smtClean="0"/>
              <a:t>wajah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ditiru</a:t>
            </a:r>
            <a:r>
              <a:rPr lang="en-US" sz="2400" dirty="0" smtClean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3500" y="3472047"/>
            <a:ext cx="5072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571500">
              <a:buFont typeface="+mj-lt"/>
              <a:buAutoNum type="arabicPeriod" startAt="4"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terlebih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 di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cermin</a:t>
            </a:r>
            <a:r>
              <a:rPr lang="en-US" sz="2400" dirty="0" smtClean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872" y="4267724"/>
            <a:ext cx="5573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0" indent="-571500">
              <a:buFont typeface="+mj-lt"/>
              <a:buAutoNum type="arabicPeriod" startAt="5"/>
            </a:pPr>
            <a:r>
              <a:rPr lang="en-US" sz="2400" dirty="0" err="1" smtClean="0"/>
              <a:t>Kamu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di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teman-temanmu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6549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10553" y="690683"/>
            <a:ext cx="10608849" cy="1057917"/>
            <a:chOff x="1547607" y="3368313"/>
            <a:chExt cx="7402077" cy="612226"/>
          </a:xfrm>
        </p:grpSpPr>
        <p:sp>
          <p:nvSpPr>
            <p:cNvPr id="17" name="Parallelogram 16"/>
            <p:cNvSpPr/>
            <p:nvPr/>
          </p:nvSpPr>
          <p:spPr>
            <a:xfrm>
              <a:off x="1547607" y="3371295"/>
              <a:ext cx="7331595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425648" y="3368313"/>
              <a:ext cx="6524036" cy="609600"/>
            </a:xfrm>
            <a:prstGeom prst="rect">
              <a:avLst/>
            </a:prstGeom>
          </p:spPr>
          <p:txBody>
            <a:bodyPr vert="horz" lIns="48000" tIns="48000" rIns="48000" bIns="48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632753" rtl="0" eaLnBrk="1" fontAlgn="auto" latinLnBrk="0" hangingPunct="1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A513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1" lang="nn-NO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Seni Teater: Berkreasi dalam Pantomim</a:t>
              </a: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421352" y="447737"/>
            <a:ext cx="1543896" cy="1543896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718392" y="447752"/>
            <a:ext cx="1543896" cy="1543896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718392" y="447751"/>
            <a:ext cx="1543896" cy="1543896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>
              <a:ln>
                <a:noFill/>
              </a:ln>
              <a:solidFill>
                <a:srgbClr val="5BB8D1"/>
              </a:solidFill>
              <a:effectLst/>
              <a:uLnTx/>
              <a:uFillTx/>
              <a:latin typeface="Open Sans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730" y="599236"/>
            <a:ext cx="1337222" cy="1339140"/>
            <a:chOff x="2895601" y="-542991"/>
            <a:chExt cx="960519" cy="961895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996531" y="-488577"/>
              <a:ext cx="757870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18453" y="-119089"/>
              <a:ext cx="331842" cy="537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8</a:t>
              </a:r>
              <a:endParaRPr kumimoji="0" lang="en-US" sz="4267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5940" y="2601943"/>
            <a:ext cx="5332711" cy="754629"/>
            <a:chOff x="385940" y="2601943"/>
            <a:chExt cx="5332711" cy="754629"/>
          </a:xfrm>
        </p:grpSpPr>
        <p:grpSp>
          <p:nvGrpSpPr>
            <p:cNvPr id="28" name="Group 27"/>
            <p:cNvGrpSpPr/>
            <p:nvPr/>
          </p:nvGrpSpPr>
          <p:grpSpPr>
            <a:xfrm>
              <a:off x="477574" y="2601943"/>
              <a:ext cx="5241077" cy="610111"/>
              <a:chOff x="298981" y="2086583"/>
              <a:chExt cx="3930808" cy="45758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Right Triangle 29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85940" y="2746461"/>
              <a:ext cx="5241077" cy="610111"/>
              <a:chOff x="298981" y="2086583"/>
              <a:chExt cx="3930808" cy="45758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Right Triangle 3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520700" y="2742437"/>
              <a:ext cx="4356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Tujuan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Pembelajaran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489" y="3429001"/>
            <a:ext cx="652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Menjelaskan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pengertian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pantomim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Menirukan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wajah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pantomim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/>
              </a:rPr>
              <a:t>Menirukan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gerakan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pekerjaan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dalam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pantomim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Melakukan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pantomim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bersama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kelompok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6C142B-A262-FB1C-787D-35E717A15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083" y="1936460"/>
            <a:ext cx="3830959" cy="400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9E60CD3-200E-99B3-EFD0-8C173F500D24}"/>
              </a:ext>
            </a:extLst>
          </p:cNvPr>
          <p:cNvGrpSpPr/>
          <p:nvPr/>
        </p:nvGrpSpPr>
        <p:grpSpPr>
          <a:xfrm>
            <a:off x="5971312" y="755576"/>
            <a:ext cx="6172199" cy="5539409"/>
            <a:chOff x="5971312" y="730176"/>
            <a:chExt cx="6172199" cy="55394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BB6AE549-5717-461D-0CE4-81535595C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0" t="4934" r="5249"/>
            <a:stretch/>
          </p:blipFill>
          <p:spPr>
            <a:xfrm>
              <a:off x="5971312" y="730176"/>
              <a:ext cx="6172199" cy="553940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5F60BBF-0BC5-B1FB-016C-8EAD16ED13CD}"/>
                </a:ext>
              </a:extLst>
            </p:cNvPr>
            <p:cNvSpPr txBox="1"/>
            <p:nvPr/>
          </p:nvSpPr>
          <p:spPr>
            <a:xfrm rot="16200000">
              <a:off x="8765636" y="5284192"/>
              <a:ext cx="17245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</a:t>
              </a:r>
              <a:r>
                <a:rPr lang="en-US" sz="1000" i="1" dirty="0"/>
                <a:t>shutterstock.com</a:t>
              </a:r>
              <a:endParaRPr lang="id-ID" sz="10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338368"/>
            <a:ext cx="8109527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6705600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A.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Serunya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Bermain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Pantomim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200" y="2603320"/>
            <a:ext cx="5046102" cy="25545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Pantomim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adalah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pertunjukan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dilakukan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meniru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64C744-222E-7F80-6ACA-93FA8B4584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298863"/>
            <a:ext cx="6654801" cy="759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04209E-CB2F-6A99-BF0D-7957AA1594D0}"/>
              </a:ext>
            </a:extLst>
          </p:cNvPr>
          <p:cNvSpPr/>
          <p:nvPr/>
        </p:nvSpPr>
        <p:spPr>
          <a:xfrm>
            <a:off x="1145636" y="1298863"/>
            <a:ext cx="51089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Pantomim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543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9" y="338368"/>
            <a:ext cx="8109527" cy="783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359044"/>
            <a:ext cx="6705600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A.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Serunya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Bermain</a:t>
            </a:r>
            <a:r>
              <a: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Pantomim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364C744-222E-7F80-6ACA-93FA8B458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1298863"/>
            <a:ext cx="6654801" cy="759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04209E-CB2F-6A99-BF0D-7957AA1594D0}"/>
              </a:ext>
            </a:extLst>
          </p:cNvPr>
          <p:cNvSpPr/>
          <p:nvPr/>
        </p:nvSpPr>
        <p:spPr>
          <a:xfrm>
            <a:off x="1145636" y="1298863"/>
            <a:ext cx="5108971" cy="692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Mengenal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Pantomim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B9B795-547B-AC87-30AD-5A1A153361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" y="2235372"/>
            <a:ext cx="4474473" cy="3087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699E17-846B-176A-2566-72B05534B5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054" y="1792022"/>
            <a:ext cx="1984527" cy="3448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FF312D6-D5CF-7EDF-E634-36F3B42407DE}"/>
              </a:ext>
            </a:extLst>
          </p:cNvPr>
          <p:cNvSpPr txBox="1"/>
          <p:nvPr/>
        </p:nvSpPr>
        <p:spPr>
          <a:xfrm>
            <a:off x="711200" y="5486950"/>
            <a:ext cx="53848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Pantomim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meniru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wajah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C7629D-C7A5-4E74-2BAB-88572808CF5A}"/>
              </a:ext>
            </a:extLst>
          </p:cNvPr>
          <p:cNvSpPr txBox="1"/>
          <p:nvPr/>
        </p:nvSpPr>
        <p:spPr>
          <a:xfrm>
            <a:off x="6562918" y="5548889"/>
            <a:ext cx="53848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Pantomim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meniru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gerakan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tubuh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1654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7" y="1298863"/>
              <a:ext cx="6448964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Perhatikan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berikut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07F4CF-125B-7C0E-1391-D02A4A12C1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42"/>
          <a:stretch/>
        </p:blipFill>
        <p:spPr>
          <a:xfrm>
            <a:off x="727360" y="1308301"/>
            <a:ext cx="2616200" cy="4241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EEDE7F-9739-3212-1373-3EDD26FEBF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r="51875"/>
          <a:stretch/>
        </p:blipFill>
        <p:spPr>
          <a:xfrm>
            <a:off x="5908960" y="1308301"/>
            <a:ext cx="3149600" cy="424139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43560" y="2168260"/>
            <a:ext cx="2362803" cy="3381438"/>
            <a:chOff x="3343560" y="2168260"/>
            <a:chExt cx="2362803" cy="33814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8445566-94CD-61D8-AC5D-AA5663CB5936}"/>
                </a:ext>
              </a:extLst>
            </p:cNvPr>
            <p:cNvSpPr/>
            <p:nvPr/>
          </p:nvSpPr>
          <p:spPr>
            <a:xfrm>
              <a:off x="3343560" y="2625460"/>
              <a:ext cx="2362200" cy="29242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79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893780E-CF4F-1127-4AEE-30F143E4C0CE}"/>
                </a:ext>
              </a:extLst>
            </p:cNvPr>
            <p:cNvSpPr/>
            <p:nvPr/>
          </p:nvSpPr>
          <p:spPr>
            <a:xfrm>
              <a:off x="3622960" y="2168260"/>
              <a:ext cx="914400" cy="914400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 b="1" dirty="0"/>
                <a:t>1</a:t>
              </a:r>
              <a:endParaRPr lang="id-ID" sz="45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B0F66DF-E4C7-5341-9AB8-E468DDF5E091}"/>
                </a:ext>
              </a:extLst>
            </p:cNvPr>
            <p:cNvSpPr txBox="1"/>
            <p:nvPr/>
          </p:nvSpPr>
          <p:spPr>
            <a:xfrm>
              <a:off x="3382263" y="3464452"/>
              <a:ext cx="23241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Kakak</a:t>
              </a:r>
              <a:r>
                <a:rPr lang="en-US" sz="2800" b="1" dirty="0"/>
                <a:t> </a:t>
              </a:r>
              <a:r>
                <a:rPr lang="en-US" sz="2800" b="1" dirty="0" err="1"/>
                <a:t>mengambil</a:t>
              </a:r>
              <a:r>
                <a:rPr lang="en-US" sz="2800" b="1" dirty="0"/>
                <a:t> air </a:t>
              </a:r>
              <a:r>
                <a:rPr lang="en-US" sz="2800" b="1" dirty="0" err="1"/>
                <a:t>dalam</a:t>
              </a:r>
              <a:r>
                <a:rPr lang="en-US" sz="2800" b="1" dirty="0"/>
                <a:t> ember.</a:t>
              </a:r>
              <a:endParaRPr lang="id-ID" sz="2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8560" y="2168260"/>
            <a:ext cx="2390457" cy="3381438"/>
            <a:chOff x="9058560" y="2168260"/>
            <a:chExt cx="2390457" cy="3381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93F1DE7-808C-7977-C998-364B3F527BD5}"/>
                </a:ext>
              </a:extLst>
            </p:cNvPr>
            <p:cNvSpPr/>
            <p:nvPr/>
          </p:nvSpPr>
          <p:spPr>
            <a:xfrm>
              <a:off x="9058560" y="2625460"/>
              <a:ext cx="2362200" cy="29242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79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408B825-4C38-6419-51CF-4801AD7B7D75}"/>
                </a:ext>
              </a:extLst>
            </p:cNvPr>
            <p:cNvSpPr/>
            <p:nvPr/>
          </p:nvSpPr>
          <p:spPr>
            <a:xfrm>
              <a:off x="9261760" y="2168260"/>
              <a:ext cx="914400" cy="914400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 b="1" dirty="0"/>
                <a:t>2</a:t>
              </a:r>
              <a:endParaRPr lang="id-ID" sz="45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DBDD6E7-3513-F0AE-BC94-9C93CFA99E12}"/>
                </a:ext>
              </a:extLst>
            </p:cNvPr>
            <p:cNvSpPr txBox="1"/>
            <p:nvPr/>
          </p:nvSpPr>
          <p:spPr>
            <a:xfrm>
              <a:off x="9124917" y="3179638"/>
              <a:ext cx="23241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Kakak</a:t>
              </a:r>
              <a:r>
                <a:rPr lang="en-US" sz="2800" b="1" dirty="0"/>
                <a:t> </a:t>
              </a:r>
              <a:r>
                <a:rPr lang="en-US" sz="2800" b="1" dirty="0" err="1"/>
                <a:t>memeras</a:t>
              </a:r>
              <a:r>
                <a:rPr lang="en-US" sz="2800" b="1" dirty="0"/>
                <a:t> </a:t>
              </a:r>
              <a:r>
                <a:rPr lang="en-US" sz="2800" b="1" dirty="0" err="1"/>
                <a:t>kain</a:t>
              </a:r>
              <a:r>
                <a:rPr lang="en-US" sz="2800" b="1" dirty="0"/>
                <a:t> lap di </a:t>
              </a:r>
              <a:r>
                <a:rPr lang="en-US" sz="2800" b="1" dirty="0" err="1"/>
                <a:t>atas</a:t>
              </a:r>
              <a:r>
                <a:rPr lang="en-US" sz="2800" b="1" dirty="0"/>
                <a:t> ember.</a:t>
              </a:r>
              <a:endParaRPr lang="id-ID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3701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7" y="1298863"/>
              <a:ext cx="6448964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Perhatikan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berikut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43560" y="2168260"/>
            <a:ext cx="2362200" cy="3381438"/>
            <a:chOff x="3343560" y="2168260"/>
            <a:chExt cx="2362200" cy="33814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8445566-94CD-61D8-AC5D-AA5663CB5936}"/>
                </a:ext>
              </a:extLst>
            </p:cNvPr>
            <p:cNvSpPr/>
            <p:nvPr/>
          </p:nvSpPr>
          <p:spPr>
            <a:xfrm>
              <a:off x="3343560" y="2625460"/>
              <a:ext cx="2362200" cy="29242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79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893780E-CF4F-1127-4AEE-30F143E4C0CE}"/>
                </a:ext>
              </a:extLst>
            </p:cNvPr>
            <p:cNvSpPr/>
            <p:nvPr/>
          </p:nvSpPr>
          <p:spPr>
            <a:xfrm>
              <a:off x="3622960" y="2168260"/>
              <a:ext cx="914400" cy="914400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 b="1" dirty="0"/>
                <a:t>3</a:t>
              </a:r>
              <a:endParaRPr lang="id-ID" sz="45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B0F66DF-E4C7-5341-9AB8-E468DDF5E091}"/>
                </a:ext>
              </a:extLst>
            </p:cNvPr>
            <p:cNvSpPr txBox="1"/>
            <p:nvPr/>
          </p:nvSpPr>
          <p:spPr>
            <a:xfrm>
              <a:off x="3381660" y="3251200"/>
              <a:ext cx="23241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Kakak</a:t>
              </a:r>
              <a:r>
                <a:rPr lang="en-US" sz="2800" b="1" dirty="0"/>
                <a:t> </a:t>
              </a:r>
              <a:r>
                <a:rPr lang="en-US" sz="2800" b="1" dirty="0" err="1"/>
                <a:t>mengusap</a:t>
              </a:r>
              <a:r>
                <a:rPr lang="en-US" sz="2800" b="1" dirty="0"/>
                <a:t> </a:t>
              </a:r>
              <a:r>
                <a:rPr lang="en-US" sz="2800" b="1" dirty="0" err="1"/>
                <a:t>kaca</a:t>
              </a:r>
              <a:r>
                <a:rPr lang="en-US" sz="2800" b="1" dirty="0"/>
                <a:t> </a:t>
              </a:r>
              <a:r>
                <a:rPr lang="en-US" sz="2800" b="1" dirty="0" err="1"/>
                <a:t>dengan</a:t>
              </a:r>
              <a:r>
                <a:rPr lang="en-US" sz="2800" b="1" dirty="0"/>
                <a:t> </a:t>
              </a:r>
              <a:r>
                <a:rPr lang="en-US" sz="2800" b="1" dirty="0" err="1"/>
                <a:t>kain</a:t>
              </a:r>
              <a:r>
                <a:rPr lang="en-US" sz="2800" b="1" dirty="0"/>
                <a:t> lap.</a:t>
              </a:r>
              <a:endParaRPr lang="id-ID" sz="28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58559" y="2168260"/>
            <a:ext cx="2561272" cy="3694334"/>
            <a:chOff x="9058559" y="2168260"/>
            <a:chExt cx="2561272" cy="36943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93F1DE7-808C-7977-C998-364B3F527BD5}"/>
                </a:ext>
              </a:extLst>
            </p:cNvPr>
            <p:cNvSpPr/>
            <p:nvPr/>
          </p:nvSpPr>
          <p:spPr>
            <a:xfrm>
              <a:off x="9058559" y="2625459"/>
              <a:ext cx="2561271" cy="323713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F79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408B825-4C38-6419-51CF-4801AD7B7D75}"/>
                </a:ext>
              </a:extLst>
            </p:cNvPr>
            <p:cNvSpPr/>
            <p:nvPr/>
          </p:nvSpPr>
          <p:spPr>
            <a:xfrm>
              <a:off x="9261760" y="2168260"/>
              <a:ext cx="914400" cy="914400"/>
            </a:xfrm>
            <a:prstGeom prst="ellips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500" b="1" dirty="0"/>
                <a:t>4</a:t>
              </a:r>
              <a:endParaRPr lang="id-ID" sz="45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DBDD6E7-3513-F0AE-BC94-9C93CFA99E12}"/>
                </a:ext>
              </a:extLst>
            </p:cNvPr>
            <p:cNvSpPr txBox="1"/>
            <p:nvPr/>
          </p:nvSpPr>
          <p:spPr>
            <a:xfrm>
              <a:off x="9124917" y="3078038"/>
              <a:ext cx="249491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Kakak</a:t>
              </a:r>
              <a:r>
                <a:rPr lang="en-US" sz="2800" b="1" dirty="0"/>
                <a:t> </a:t>
              </a:r>
              <a:r>
                <a:rPr lang="en-US" sz="2800" b="1" dirty="0" err="1"/>
                <a:t>mengacungkan</a:t>
              </a:r>
              <a:r>
                <a:rPr lang="en-US" sz="2800" b="1" dirty="0"/>
                <a:t> </a:t>
              </a:r>
              <a:r>
                <a:rPr lang="en-US" sz="2800" b="1" dirty="0" err="1"/>
                <a:t>jempol</a:t>
              </a:r>
              <a:r>
                <a:rPr lang="en-US" sz="2800" b="1" dirty="0"/>
                <a:t> dan </a:t>
              </a:r>
              <a:r>
                <a:rPr lang="en-US" sz="2800" b="1" dirty="0" err="1"/>
                <a:t>tersenyum</a:t>
              </a:r>
              <a:r>
                <a:rPr lang="en-US" sz="2800" b="1" dirty="0"/>
                <a:t> di </a:t>
              </a:r>
              <a:r>
                <a:rPr lang="en-US" sz="2800" b="1" dirty="0" err="1"/>
                <a:t>depan</a:t>
              </a:r>
              <a:r>
                <a:rPr lang="en-US" sz="2800" b="1" dirty="0"/>
                <a:t> </a:t>
              </a:r>
              <a:r>
                <a:rPr lang="en-US" sz="2800" b="1" dirty="0" err="1"/>
                <a:t>kaca</a:t>
              </a:r>
              <a:r>
                <a:rPr lang="en-US" sz="2800" b="1" dirty="0"/>
                <a:t> </a:t>
              </a:r>
              <a:r>
                <a:rPr lang="en-US" sz="2800" b="1" dirty="0" err="1"/>
                <a:t>jendela</a:t>
              </a:r>
              <a:r>
                <a:rPr lang="en-US" sz="2800" b="1" dirty="0"/>
                <a:t>.</a:t>
              </a:r>
              <a:endParaRPr lang="id-ID" sz="2800" b="1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8130089-DF3F-44E7-0265-C2743E745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 r="27240"/>
          <a:stretch/>
        </p:blipFill>
        <p:spPr>
          <a:xfrm>
            <a:off x="426085" y="1621198"/>
            <a:ext cx="2851118" cy="4241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487EF7B-7996-3564-0DDD-EAC3D3AA43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0" t="1231" r="-184" b="-1231"/>
          <a:stretch/>
        </p:blipFill>
        <p:spPr>
          <a:xfrm>
            <a:off x="5873717" y="1621198"/>
            <a:ext cx="3149600" cy="42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93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6" y="1298863"/>
              <a:ext cx="6956963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2.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Mengenal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Pekerjaan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C89AAF-79F3-2093-804B-B820E225666B}"/>
              </a:ext>
            </a:extLst>
          </p:cNvPr>
          <p:cNvSpPr txBox="1"/>
          <p:nvPr/>
        </p:nvSpPr>
        <p:spPr>
          <a:xfrm>
            <a:off x="863600" y="1652540"/>
            <a:ext cx="847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Perhatikan</a:t>
            </a:r>
            <a:r>
              <a:rPr lang="en-US" sz="3600" b="1" dirty="0"/>
              <a:t> </a:t>
            </a:r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gerakan</a:t>
            </a:r>
            <a:r>
              <a:rPr lang="en-US" sz="3600" b="1" dirty="0"/>
              <a:t> </a:t>
            </a:r>
            <a:r>
              <a:rPr lang="en-US" sz="3600" b="1" dirty="0" err="1"/>
              <a:t>wajah</a:t>
            </a:r>
            <a:r>
              <a:rPr lang="en-US" sz="3600" b="1" dirty="0"/>
              <a:t> </a:t>
            </a:r>
            <a:r>
              <a:rPr lang="en-US" sz="3600" b="1" dirty="0" err="1"/>
              <a:t>berikut</a:t>
            </a:r>
            <a:r>
              <a:rPr lang="en-US" sz="3600" b="1" dirty="0"/>
              <a:t>.</a:t>
            </a:r>
            <a:endParaRPr lang="id-ID" sz="36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F8A7087-3C43-195D-0EAB-BAEF3FECA426}"/>
              </a:ext>
            </a:extLst>
          </p:cNvPr>
          <p:cNvGrpSpPr/>
          <p:nvPr/>
        </p:nvGrpSpPr>
        <p:grpSpPr>
          <a:xfrm>
            <a:off x="863600" y="2684110"/>
            <a:ext cx="10945091" cy="2726092"/>
            <a:chOff x="581891" y="3189798"/>
            <a:chExt cx="10945091" cy="27260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2A95A70-1C72-8018-CB3D-BE2CAB9D3EC7}"/>
                </a:ext>
              </a:extLst>
            </p:cNvPr>
            <p:cNvGrpSpPr/>
            <p:nvPr/>
          </p:nvGrpSpPr>
          <p:grpSpPr>
            <a:xfrm>
              <a:off x="581891" y="3189798"/>
              <a:ext cx="10945091" cy="2208913"/>
              <a:chOff x="581891" y="3366655"/>
              <a:chExt cx="10945091" cy="220891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6B37B0E1-89A5-00D1-DF21-A7C1A9EE4A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4" t="2399" r="50111"/>
              <a:stretch/>
            </p:blipFill>
            <p:spPr>
              <a:xfrm>
                <a:off x="581891" y="3366655"/>
                <a:ext cx="2199309" cy="220891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0CF6CC89-7092-8303-27D3-3A64A64088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48" t="2666" r="2167"/>
              <a:stretch/>
            </p:blipFill>
            <p:spPr>
              <a:xfrm>
                <a:off x="2805240" y="3366655"/>
                <a:ext cx="2165124" cy="220287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689FEC90-E1CF-743E-02EF-F945FAF3E4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0364" y="3366655"/>
                <a:ext cx="6556618" cy="2202872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C017F1D-51FC-0216-0F7E-15B7B692905A}"/>
                </a:ext>
              </a:extLst>
            </p:cNvPr>
            <p:cNvSpPr txBox="1"/>
            <p:nvPr/>
          </p:nvSpPr>
          <p:spPr>
            <a:xfrm>
              <a:off x="950103" y="5392670"/>
              <a:ext cx="1366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Senang</a:t>
              </a:r>
              <a:endParaRPr lang="en-US" sz="28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91ED742-3CA9-B783-0258-7B9C4CD37D2B}"/>
                </a:ext>
              </a:extLst>
            </p:cNvPr>
            <p:cNvSpPr txBox="1"/>
            <p:nvPr/>
          </p:nvSpPr>
          <p:spPr>
            <a:xfrm>
              <a:off x="3204395" y="5378814"/>
              <a:ext cx="13668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Gelisah</a:t>
              </a:r>
              <a:endParaRPr lang="en-US" sz="2800" b="1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1ACA9ED-50A3-628A-8341-34F98DDEC276}"/>
                </a:ext>
              </a:extLst>
            </p:cNvPr>
            <p:cNvSpPr txBox="1"/>
            <p:nvPr/>
          </p:nvSpPr>
          <p:spPr>
            <a:xfrm>
              <a:off x="5369519" y="5364958"/>
              <a:ext cx="1455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Terkejut</a:t>
              </a:r>
              <a:endParaRPr lang="en-US" sz="28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D70C91D-9683-D84D-B68E-28B9898E43AF}"/>
                </a:ext>
              </a:extLst>
            </p:cNvPr>
            <p:cNvSpPr txBox="1"/>
            <p:nvPr/>
          </p:nvSpPr>
          <p:spPr>
            <a:xfrm>
              <a:off x="7534643" y="5351102"/>
              <a:ext cx="1455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Kesal</a:t>
              </a:r>
              <a:endParaRPr lang="en-US" sz="28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F5D7E19-7D4B-E420-FE0B-2F5968703EB1}"/>
                </a:ext>
              </a:extLst>
            </p:cNvPr>
            <p:cNvSpPr txBox="1"/>
            <p:nvPr/>
          </p:nvSpPr>
          <p:spPr>
            <a:xfrm>
              <a:off x="9699767" y="5337246"/>
              <a:ext cx="1455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Malu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4061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6" y="1298863"/>
              <a:ext cx="6956963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2.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Mengenal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Pekerjaan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C89AAF-79F3-2093-804B-B820E225666B}"/>
              </a:ext>
            </a:extLst>
          </p:cNvPr>
          <p:cNvSpPr txBox="1"/>
          <p:nvPr/>
        </p:nvSpPr>
        <p:spPr>
          <a:xfrm>
            <a:off x="863600" y="1652540"/>
            <a:ext cx="8479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Perhatikan</a:t>
            </a:r>
            <a:r>
              <a:rPr lang="en-US" sz="3600" b="1" dirty="0"/>
              <a:t> </a:t>
            </a:r>
            <a:r>
              <a:rPr lang="en-US" sz="3600" b="1" dirty="0" err="1"/>
              <a:t>contoh</a:t>
            </a:r>
            <a:r>
              <a:rPr lang="en-US" sz="3600" b="1" dirty="0"/>
              <a:t> </a:t>
            </a:r>
            <a:r>
              <a:rPr lang="en-US" sz="3600" b="1" dirty="0" err="1"/>
              <a:t>gerakan</a:t>
            </a:r>
            <a:r>
              <a:rPr lang="en-US" sz="3600" b="1" dirty="0"/>
              <a:t> </a:t>
            </a:r>
            <a:r>
              <a:rPr lang="en-US" sz="3600" b="1" dirty="0" err="1"/>
              <a:t>wajah</a:t>
            </a:r>
            <a:r>
              <a:rPr lang="en-US" sz="3600" b="1" dirty="0"/>
              <a:t> </a:t>
            </a:r>
            <a:r>
              <a:rPr lang="en-US" sz="3600" b="1" dirty="0" err="1"/>
              <a:t>berikut</a:t>
            </a:r>
            <a:r>
              <a:rPr lang="en-US" sz="3600" b="1" dirty="0"/>
              <a:t>.</a:t>
            </a:r>
            <a:endParaRPr lang="id-ID" sz="3600" b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783E686-7571-6B20-D43F-95EC1240A2E5}"/>
              </a:ext>
            </a:extLst>
          </p:cNvPr>
          <p:cNvGrpSpPr/>
          <p:nvPr/>
        </p:nvGrpSpPr>
        <p:grpSpPr>
          <a:xfrm>
            <a:off x="1685110" y="2785705"/>
            <a:ext cx="8821780" cy="2714977"/>
            <a:chOff x="1619150" y="3366858"/>
            <a:chExt cx="8821780" cy="27149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CB26F9E-D35E-9E66-5213-CB2806E6BD89}"/>
                </a:ext>
              </a:extLst>
            </p:cNvPr>
            <p:cNvSpPr txBox="1"/>
            <p:nvPr/>
          </p:nvSpPr>
          <p:spPr>
            <a:xfrm>
              <a:off x="2189018" y="5558615"/>
              <a:ext cx="12469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Marah</a:t>
              </a:r>
              <a:endParaRPr lang="en-US" sz="2800" b="1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DAA6255-02E3-FF54-0392-D088788BEC7F}"/>
                </a:ext>
              </a:extLst>
            </p:cNvPr>
            <p:cNvGrpSpPr/>
            <p:nvPr/>
          </p:nvGrpSpPr>
          <p:grpSpPr>
            <a:xfrm>
              <a:off x="1619150" y="3366858"/>
              <a:ext cx="8821780" cy="2205612"/>
              <a:chOff x="1619150" y="3366858"/>
              <a:chExt cx="8821780" cy="220561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617C29D7-DCA1-801C-DD60-58CA0EEC0A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1"/>
              <a:stretch/>
            </p:blipFill>
            <p:spPr>
              <a:xfrm>
                <a:off x="1619150" y="3366858"/>
                <a:ext cx="4397035" cy="220561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5C8BF539-5926-39AA-0E9F-4E0E98576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3895" y="3376412"/>
                <a:ext cx="4397035" cy="2196058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080261B-9F66-661A-38C6-52F762D62A3E}"/>
                </a:ext>
              </a:extLst>
            </p:cNvPr>
            <p:cNvSpPr txBox="1"/>
            <p:nvPr/>
          </p:nvSpPr>
          <p:spPr>
            <a:xfrm>
              <a:off x="4281056" y="5558615"/>
              <a:ext cx="142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Jengkel</a:t>
              </a:r>
              <a:endParaRPr lang="en-US" sz="28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75163E4-5F03-DAA1-033C-E7822D18226E}"/>
                </a:ext>
              </a:extLst>
            </p:cNvPr>
            <p:cNvSpPr txBox="1"/>
            <p:nvPr/>
          </p:nvSpPr>
          <p:spPr>
            <a:xfrm>
              <a:off x="6483932" y="5558615"/>
              <a:ext cx="142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Heran</a:t>
              </a:r>
              <a:endParaRPr lang="en-US" sz="2800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C74BF43-2D6A-3687-3183-FEB6F8F2CA08}"/>
                </a:ext>
              </a:extLst>
            </p:cNvPr>
            <p:cNvSpPr txBox="1"/>
            <p:nvPr/>
          </p:nvSpPr>
          <p:spPr>
            <a:xfrm>
              <a:off x="8686808" y="5558615"/>
              <a:ext cx="142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Sedih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43663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1B12020-83F6-3CE6-B829-7880128F16F6}"/>
              </a:ext>
            </a:extLst>
          </p:cNvPr>
          <p:cNvGrpSpPr/>
          <p:nvPr/>
        </p:nvGrpSpPr>
        <p:grpSpPr>
          <a:xfrm>
            <a:off x="7510366" y="1165706"/>
            <a:ext cx="4374900" cy="4935557"/>
            <a:chOff x="7510366" y="1165706"/>
            <a:chExt cx="4374900" cy="493555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142E4E2-FD52-2BAE-FB0C-2A9083E54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8" t="25704" b="2329"/>
            <a:stretch/>
          </p:blipFill>
          <p:spPr>
            <a:xfrm>
              <a:off x="7510366" y="1165706"/>
              <a:ext cx="4374900" cy="49355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188B348-18B9-B4F2-BBBE-E46C97B23F39}"/>
                </a:ext>
              </a:extLst>
            </p:cNvPr>
            <p:cNvSpPr txBox="1"/>
            <p:nvPr/>
          </p:nvSpPr>
          <p:spPr>
            <a:xfrm rot="16200000">
              <a:off x="10758855" y="5076452"/>
              <a:ext cx="18034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Sumber</a:t>
              </a:r>
              <a:r>
                <a:rPr lang="en-US" sz="1000" dirty="0"/>
                <a:t>: </a:t>
              </a:r>
              <a:r>
                <a:rPr lang="en-US" sz="1000" i="1" dirty="0"/>
                <a:t>shutterstock.com</a:t>
              </a:r>
              <a:endParaRPr lang="id-ID" sz="10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936EC6-118C-7B9A-1D6B-46BF3814EBB0}"/>
              </a:ext>
            </a:extLst>
          </p:cNvPr>
          <p:cNvGrpSpPr/>
          <p:nvPr/>
        </p:nvGrpSpPr>
        <p:grpSpPr>
          <a:xfrm>
            <a:off x="253999" y="406076"/>
            <a:ext cx="8479029" cy="759630"/>
            <a:chOff x="203199" y="1298863"/>
            <a:chExt cx="8479029" cy="75963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364C744-222E-7F80-6ACA-93FA8B45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99" y="1298863"/>
              <a:ext cx="8479029" cy="75963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04209E-CB2F-6A99-BF0D-7957AA1594D0}"/>
                </a:ext>
              </a:extLst>
            </p:cNvPr>
            <p:cNvSpPr/>
            <p:nvPr/>
          </p:nvSpPr>
          <p:spPr>
            <a:xfrm>
              <a:off x="1145636" y="1298863"/>
              <a:ext cx="6956963" cy="692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2.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Mengenal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Pantomim</a:t>
              </a: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  <a:r>
                <a:rPr kumimoji="0" lang="en-US" sz="37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Pekerjaan</a:t>
              </a:r>
              <a:endParaRPr lang="en-US" sz="3733" b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9C89AAF-79F3-2093-804B-B820E225666B}"/>
              </a:ext>
            </a:extLst>
          </p:cNvPr>
          <p:cNvSpPr txBox="1"/>
          <p:nvPr/>
        </p:nvSpPr>
        <p:spPr>
          <a:xfrm>
            <a:off x="791003" y="1490008"/>
            <a:ext cx="6143197" cy="19389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Kita </a:t>
            </a:r>
            <a:r>
              <a:rPr lang="en-US" sz="4000" b="1" dirty="0" err="1"/>
              <a:t>dapat</a:t>
            </a:r>
            <a:r>
              <a:rPr lang="en-US" sz="4000" b="1" dirty="0"/>
              <a:t> </a:t>
            </a:r>
            <a:r>
              <a:rPr lang="en-US" sz="4000" b="1" dirty="0" err="1"/>
              <a:t>melakukan</a:t>
            </a:r>
            <a:r>
              <a:rPr lang="en-US" sz="4000" b="1" dirty="0"/>
              <a:t> </a:t>
            </a:r>
            <a:r>
              <a:rPr lang="en-US" sz="4000" b="1" dirty="0" err="1"/>
              <a:t>pantomim</a:t>
            </a:r>
            <a:r>
              <a:rPr lang="en-US" sz="4000" b="1" dirty="0"/>
              <a:t> </a:t>
            </a:r>
            <a:r>
              <a:rPr lang="en-US" sz="4000" b="1" dirty="0" err="1"/>
              <a:t>dengan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meniru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gerakan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pekerjaan</a:t>
            </a:r>
            <a:r>
              <a:rPr lang="en-US" sz="4000" b="1" dirty="0"/>
              <a:t>.</a:t>
            </a:r>
            <a:endParaRPr lang="id-ID" sz="40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FA88FD1-7BCF-9AFF-C2D1-F0867A4C64B7}"/>
              </a:ext>
            </a:extLst>
          </p:cNvPr>
          <p:cNvSpPr/>
          <p:nvPr/>
        </p:nvSpPr>
        <p:spPr>
          <a:xfrm>
            <a:off x="1574799" y="4932664"/>
            <a:ext cx="6578600" cy="7596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Gerakan </a:t>
            </a:r>
            <a:r>
              <a:rPr lang="en-US" sz="2700" b="1" dirty="0" err="1">
                <a:solidFill>
                  <a:schemeClr val="tx1"/>
                </a:solidFill>
              </a:rPr>
              <a:t>meniru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pekerjaan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pekerja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  <a:r>
              <a:rPr lang="en-US" sz="2700" b="1" dirty="0" err="1">
                <a:solidFill>
                  <a:schemeClr val="tx1"/>
                </a:solidFill>
              </a:rPr>
              <a:t>kantor</a:t>
            </a:r>
            <a:endParaRPr lang="id-ID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369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360</Words>
  <Application>Microsoft Office PowerPoint</Application>
  <PresentationFormat>Widescreen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Open Sans</vt:lpstr>
      <vt:lpstr>Wingdings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10</cp:revision>
  <dcterms:created xsi:type="dcterms:W3CDTF">2022-05-09T14:45:31Z</dcterms:created>
  <dcterms:modified xsi:type="dcterms:W3CDTF">2022-05-10T06:45:31Z</dcterms:modified>
</cp:coreProperties>
</file>