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1" r:id="rId2"/>
    <p:sldId id="277" r:id="rId3"/>
    <p:sldId id="305" r:id="rId4"/>
    <p:sldId id="302" r:id="rId5"/>
    <p:sldId id="303" r:id="rId6"/>
    <p:sldId id="306" r:id="rId7"/>
    <p:sldId id="307" r:id="rId8"/>
    <p:sldId id="308" r:id="rId9"/>
    <p:sldId id="309" r:id="rId10"/>
    <p:sldId id="310" r:id="rId11"/>
    <p:sldId id="304" r:id="rId12"/>
    <p:sldId id="311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0033"/>
    <a:srgbClr val="FF9966"/>
    <a:srgbClr val="FFFF99"/>
    <a:srgbClr val="FF0066"/>
    <a:srgbClr val="FFFF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 varScale="1">
        <p:scale>
          <a:sx n="59" d="100"/>
          <a:sy n="59" d="100"/>
        </p:scale>
        <p:origin x="-96" y="-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199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2254\Downloads\1.4 Gb. warga kerja bakti membersihkan lingkungan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3924"/>
          <a:stretch/>
        </p:blipFill>
        <p:spPr bwMode="auto">
          <a:xfrm>
            <a:off x="4737720" y="1259009"/>
            <a:ext cx="4424953" cy="34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158" y="400406"/>
            <a:ext cx="4718898" cy="892552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Manfaat</a:t>
            </a:r>
            <a:r>
              <a:rPr lang="en-US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P</a:t>
            </a:r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enerapan </a:t>
            </a:r>
            <a:r>
              <a:rPr lang="en-US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Nilai-Nilai</a:t>
            </a:r>
            <a:r>
              <a:rPr lang="en-US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Sila</a:t>
            </a:r>
            <a:r>
              <a:rPr lang="en-US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Pancasila</a:t>
            </a:r>
            <a:r>
              <a:rPr lang="en-US" sz="26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dalam</a:t>
            </a:r>
            <a:r>
              <a:rPr lang="en-US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kehidupan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1422279"/>
            <a:ext cx="47188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800" b="1" dirty="0" err="1" smtClean="0">
                <a:solidFill>
                  <a:srgbClr val="008080"/>
                </a:solidFill>
              </a:rPr>
              <a:t>Beribadah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dengan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tenang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khusyuk</a:t>
            </a:r>
            <a:r>
              <a:rPr lang="en-US" sz="2800" b="1" dirty="0" smtClean="0">
                <a:solidFill>
                  <a:srgbClr val="008080"/>
                </a:solidFill>
              </a:rPr>
              <a:t>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800" b="1" dirty="0" err="1" smtClean="0">
                <a:solidFill>
                  <a:srgbClr val="008080"/>
                </a:solidFill>
              </a:rPr>
              <a:t>Kehidupan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rukun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damai</a:t>
            </a:r>
            <a:r>
              <a:rPr lang="en-US" sz="2800" b="1" dirty="0" smtClean="0">
                <a:solidFill>
                  <a:srgbClr val="008080"/>
                </a:solidFill>
              </a:rPr>
              <a:t>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800" b="1" dirty="0" err="1" smtClean="0">
                <a:solidFill>
                  <a:srgbClr val="008080"/>
                </a:solidFill>
              </a:rPr>
              <a:t>Lingkungan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bersih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nyaman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untuk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ditinggali</a:t>
            </a:r>
            <a:r>
              <a:rPr lang="en-US" sz="2800" b="1" dirty="0" smtClean="0">
                <a:solidFill>
                  <a:srgbClr val="00808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21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734300"/>
            <a:ext cx="2676113" cy="3141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34082" y="1131590"/>
            <a:ext cx="6114382" cy="1715653"/>
            <a:chOff x="3297206" y="827721"/>
            <a:chExt cx="4208286" cy="17416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" name="Group 7"/>
            <p:cNvGrpSpPr/>
            <p:nvPr/>
          </p:nvGrpSpPr>
          <p:grpSpPr>
            <a:xfrm>
              <a:off x="3297206" y="827721"/>
              <a:ext cx="4027235" cy="1741696"/>
              <a:chOff x="4148878" y="1050015"/>
              <a:chExt cx="4092190" cy="1741696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4148878" y="1050015"/>
                <a:ext cx="4092190" cy="1741696"/>
              </a:xfrm>
              <a:prstGeom prst="round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4270556" y="1237062"/>
                <a:ext cx="3847866" cy="1425454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476823" y="1112037"/>
              <a:ext cx="4028669" cy="1218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FF99"/>
                  </a:solidFill>
                </a:rPr>
                <a:t>Gotong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royong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adalah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suatu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kegiatan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99"/>
                  </a:solidFill>
                </a:rPr>
                <a:t>bersama-sama</a:t>
              </a:r>
              <a:r>
                <a:rPr lang="en-US" sz="2400" b="1" dirty="0" smtClean="0">
                  <a:solidFill>
                    <a:srgbClr val="FFFF99"/>
                  </a:solidFill>
                </a:rPr>
                <a:t> yang </a:t>
              </a:r>
              <a:r>
                <a:rPr lang="en-US" sz="2400" b="1" dirty="0" err="1">
                  <a:solidFill>
                    <a:srgbClr val="FFFF99"/>
                  </a:solidFill>
                </a:rPr>
                <a:t>bersifat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sukarela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dan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dilakukan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untuk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kepentingan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bersama</a:t>
              </a:r>
              <a:r>
                <a:rPr lang="en-US" sz="2400" b="1" dirty="0">
                  <a:solidFill>
                    <a:srgbClr val="FFFF99"/>
                  </a:solidFill>
                </a:rPr>
                <a:t>. </a:t>
              </a:r>
              <a:r>
                <a:rPr lang="en-US" sz="2400" b="1" dirty="0" smtClean="0">
                  <a:solidFill>
                    <a:srgbClr val="FFFF99"/>
                  </a:solidFill>
                </a:rPr>
                <a:t> </a:t>
              </a:r>
              <a:endParaRPr lang="en-US" sz="2400" b="1" dirty="0">
                <a:solidFill>
                  <a:srgbClr val="FFFF99"/>
                </a:solidFill>
              </a:endParaRPr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2776959" y="3116040"/>
            <a:ext cx="5251425" cy="1512168"/>
            <a:chOff x="835074" y="1838738"/>
            <a:chExt cx="5486566" cy="15121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64" y="1838738"/>
              <a:ext cx="5485376" cy="151216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5074" y="2047211"/>
              <a:ext cx="50967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008080"/>
                  </a:solidFill>
                </a:rPr>
                <a:t>Gotong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royong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menjadi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ciri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khas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bangsa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Indonesia yang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telah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dilakukan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secara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turun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temurun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62" y="214296"/>
            <a:ext cx="5276856" cy="733044"/>
            <a:chOff x="152400" y="214296"/>
            <a:chExt cx="5276856" cy="7330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276856" cy="73304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76276" y="267070"/>
              <a:ext cx="432435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Bunyi Sila-Sila Pancasila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2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2254\Downloads\1.3 Gb. suasana musyawarah kelas menentukan petugas upacara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02711"/>
            <a:ext cx="5365831" cy="37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95536" y="776774"/>
            <a:ext cx="4104456" cy="9875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008080"/>
                </a:solidFill>
              </a:rPr>
              <a:t>Gotong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royong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sesuai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dengan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nilai-nilai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Pancasila</a:t>
            </a:r>
            <a:endParaRPr lang="en-US" sz="2600" b="1" dirty="0">
              <a:solidFill>
                <a:srgbClr val="6600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848" y="1851670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8080"/>
                </a:solidFill>
              </a:rPr>
              <a:t>Persatuan</a:t>
            </a:r>
            <a:endParaRPr lang="en-US" sz="2400" b="1" dirty="0" smtClean="0">
              <a:solidFill>
                <a:srgbClr val="008080"/>
              </a:solidFill>
            </a:endParaRP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8080"/>
                </a:solidFill>
              </a:rPr>
              <a:t>Tolong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menolong</a:t>
            </a:r>
            <a:endParaRPr lang="en-US" sz="2400" b="1" dirty="0" smtClean="0">
              <a:solidFill>
                <a:srgbClr val="008080"/>
              </a:solidFill>
            </a:endParaRP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8080"/>
                </a:solidFill>
              </a:rPr>
              <a:t>Kebersamaan</a:t>
            </a:r>
            <a:endParaRPr lang="en-US" sz="2400" b="1" dirty="0" smtClean="0">
              <a:solidFill>
                <a:srgbClr val="008080"/>
              </a:solidFill>
            </a:endParaRP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8080"/>
                </a:solidFill>
              </a:rPr>
              <a:t>Rela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berkorban</a:t>
            </a:r>
            <a:endParaRPr lang="en-US" sz="2400" b="1" dirty="0" smtClean="0">
              <a:solidFill>
                <a:srgbClr val="008080"/>
              </a:solidFill>
            </a:endParaRP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8080"/>
                </a:solidFill>
              </a:rPr>
              <a:t>Sosialisasi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endParaRPr lang="id-ID" sz="24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" y="-20520"/>
            <a:ext cx="9144032" cy="5164038"/>
            <a:chOff x="1" y="-20520"/>
            <a:chExt cx="9144032" cy="5164038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2"/>
            <a:stretch>
              <a:fillRect/>
            </a:stretch>
          </p:blipFill>
          <p:spPr bwMode="auto">
            <a:xfrm>
              <a:off x="1" y="-20520"/>
              <a:ext cx="9144032" cy="516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33264" y="483516"/>
              <a:ext cx="7971184" cy="42484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24962" y="483518"/>
            <a:ext cx="51352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2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2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Pecahan</a:t>
            </a:r>
            <a:endParaRPr lang="id-ID" sz="32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4643470" cy="733044"/>
            <a:chOff x="295276" y="214296"/>
            <a:chExt cx="464347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3976718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Nilai-Nilai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Pancasila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7" name="Picture 1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9148" y="2283718"/>
            <a:ext cx="47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Pancasila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berasal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dari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dua</a:t>
            </a:r>
            <a:r>
              <a:rPr lang="en-US" sz="2800" b="1" dirty="0">
                <a:solidFill>
                  <a:srgbClr val="C00000"/>
                </a:solidFill>
              </a:rPr>
              <a:t> kata, </a:t>
            </a:r>
            <a:r>
              <a:rPr lang="en-US" sz="2800" b="1" dirty="0" err="1">
                <a:solidFill>
                  <a:srgbClr val="C00000"/>
                </a:solidFill>
              </a:rPr>
              <a:t>yaitu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panca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dan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sila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US" sz="2800" b="1" dirty="0" smtClean="0">
              <a:solidFill>
                <a:srgbClr val="00808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3844" y="3334221"/>
            <a:ext cx="2859987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Panca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artinya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lima.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6" cstate="print"/>
          <a:srcRect b="37640"/>
          <a:stretch>
            <a:fillRect/>
          </a:stretch>
        </p:blipFill>
        <p:spPr bwMode="auto">
          <a:xfrm>
            <a:off x="6367714" y="1214410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3844" y="3913195"/>
            <a:ext cx="2859987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Sila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artinya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dasar</a:t>
            </a:r>
            <a:r>
              <a:rPr lang="en-US" sz="2400" b="1" i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41151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80"/>
                </a:solidFill>
              </a:rPr>
              <a:t>Nilai-nilai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Sila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Pancasila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6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0818" y="1059582"/>
            <a:ext cx="972743" cy="112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6492" y="2324176"/>
            <a:ext cx="972743" cy="95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0818" y="3490755"/>
            <a:ext cx="972140" cy="95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74522" y="1273131"/>
            <a:ext cx="244827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2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Ketuhanan</a:t>
            </a:r>
            <a:endParaRPr lang="en-US" sz="2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4522" y="2537355"/>
            <a:ext cx="244827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2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Kemanusiaan</a:t>
            </a:r>
            <a:endParaRPr lang="en-US" sz="2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4522" y="3753403"/>
            <a:ext cx="244827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2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Persatuan</a:t>
            </a:r>
            <a:endParaRPr lang="en-US" sz="2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0032" y="1554590"/>
            <a:ext cx="972452" cy="95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60032" y="2813330"/>
            <a:ext cx="972162" cy="95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012160" y="1881914"/>
            <a:ext cx="244827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2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Kerakyatan</a:t>
            </a:r>
            <a:endParaRPr lang="en-US" sz="2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3140557"/>
            <a:ext cx="2448272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2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Keadilan</a:t>
            </a:r>
            <a:endParaRPr lang="en-US" sz="2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51520" y="267494"/>
            <a:ext cx="3384376" cy="661182"/>
            <a:chOff x="685800" y="1838738"/>
            <a:chExt cx="3535918" cy="661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535918" cy="6611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35074" y="1921553"/>
              <a:ext cx="3386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800" b="1" dirty="0" err="1" smtClean="0">
                  <a:solidFill>
                    <a:srgbClr val="009999"/>
                  </a:solidFill>
                </a:rPr>
                <a:t>Nilai-Nilai</a:t>
              </a:r>
              <a:r>
                <a:rPr lang="en-US" sz="28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9999"/>
                  </a:solidFill>
                </a:rPr>
                <a:t>Pancasila</a:t>
              </a:r>
              <a:endParaRPr lang="en-US" sz="28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5" name="BUPENA 5A - 4 Nilai-nilai dalam Setiap Sila Pancasil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476" y="1131589"/>
            <a:ext cx="6305748" cy="3546983"/>
          </a:xfrm>
          <a:prstGeom prst="rect">
            <a:avLst/>
          </a:prstGeom>
        </p:spPr>
      </p:pic>
      <p:pic>
        <p:nvPicPr>
          <p:cNvPr id="6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00192" y="2355726"/>
            <a:ext cx="2483768" cy="261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Template Bupena Merdeka (Konten QR-Media mengajar)\BACKGROUND\cream.jpg"/>
          <p:cNvPicPr>
            <a:picLocks noChangeAspect="1" noChangeArrowheads="1"/>
          </p:cNvPicPr>
          <p:nvPr/>
        </p:nvPicPr>
        <p:blipFill>
          <a:blip r:embed="rId2" cstate="print"/>
          <a:srcRect r="921" b="66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Picture 4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55526"/>
            <a:ext cx="403244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Bunyi sila pertama: </a:t>
            </a:r>
            <a:endParaRPr lang="en-US" sz="2400" b="1" dirty="0" smtClean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Ketuhanan Yang Maha Esa.</a:t>
            </a:r>
            <a:endParaRPr lang="en-US" sz="24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1463325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Contoh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penerapan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nilai-nilai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/>
              <a:t>sila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pertama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Pancasila</a:t>
            </a:r>
            <a:endParaRPr lang="en-US" sz="2000" b="1" dirty="0" smtClean="0">
              <a:solidFill>
                <a:srgbClr val="008080"/>
              </a:solidFill>
            </a:endParaRPr>
          </a:p>
        </p:txBody>
      </p:sp>
      <p:grpSp>
        <p:nvGrpSpPr>
          <p:cNvPr id="14" name="Group 6"/>
          <p:cNvGrpSpPr/>
          <p:nvPr/>
        </p:nvGrpSpPr>
        <p:grpSpPr>
          <a:xfrm>
            <a:off x="321517" y="2294156"/>
            <a:ext cx="5654621" cy="2121496"/>
            <a:chOff x="3297206" y="712029"/>
            <a:chExt cx="4739180" cy="1661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Group 7"/>
            <p:cNvGrpSpPr/>
            <p:nvPr/>
          </p:nvGrpSpPr>
          <p:grpSpPr>
            <a:xfrm>
              <a:off x="3297206" y="712029"/>
              <a:ext cx="4739180" cy="1661760"/>
              <a:chOff x="4148878" y="934323"/>
              <a:chExt cx="4815618" cy="166176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148878" y="934323"/>
                <a:ext cx="4815618" cy="1661760"/>
              </a:xfrm>
              <a:prstGeom prst="roundRect">
                <a:avLst>
                  <a:gd name="adj" fmla="val 589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4270555" y="1077200"/>
                <a:ext cx="4509969" cy="1406076"/>
              </a:xfrm>
              <a:prstGeom prst="roundRect">
                <a:avLst>
                  <a:gd name="adj" fmla="val 6701"/>
                </a:avLst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76823" y="926343"/>
              <a:ext cx="4292944" cy="127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US" sz="2000" b="1" dirty="0" err="1">
                  <a:solidFill>
                    <a:srgbClr val="FFFF99"/>
                  </a:solidFill>
                </a:rPr>
                <a:t>Beriman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>
                  <a:solidFill>
                    <a:srgbClr val="FFFF99"/>
                  </a:solidFill>
                </a:rPr>
                <a:t>kepada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>
                  <a:solidFill>
                    <a:srgbClr val="FFFF99"/>
                  </a:solidFill>
                </a:rPr>
                <a:t>Tuhan</a:t>
              </a:r>
              <a:r>
                <a:rPr lang="en-US" sz="2000" b="1" dirty="0">
                  <a:solidFill>
                    <a:srgbClr val="FFFF99"/>
                  </a:solidFill>
                </a:rPr>
                <a:t> Yang </a:t>
              </a:r>
              <a:r>
                <a:rPr lang="en-US" sz="2000" b="1" dirty="0" err="1">
                  <a:solidFill>
                    <a:srgbClr val="FFFF99"/>
                  </a:solidFill>
                </a:rPr>
                <a:t>Maha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FF99"/>
                  </a:solidFill>
                </a:rPr>
                <a:t>Esa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000" b="1" dirty="0" err="1" smtClean="0">
                  <a:solidFill>
                    <a:srgbClr val="FFFF99"/>
                  </a:solidFill>
                </a:rPr>
                <a:t>Menjalankan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>
                  <a:solidFill>
                    <a:srgbClr val="FFFF99"/>
                  </a:solidFill>
                </a:rPr>
                <a:t>perintah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agama.</a:t>
              </a:r>
              <a:endParaRPr lang="en-US" sz="2000" b="1" dirty="0">
                <a:solidFill>
                  <a:srgbClr val="FFFF99"/>
                </a:solidFill>
              </a:endParaRPr>
            </a:p>
            <a:p>
              <a:pPr marL="514350" indent="-514350">
                <a:buFont typeface="+mj-lt"/>
                <a:buAutoNum type="arabicPeriod"/>
              </a:pPr>
              <a:r>
                <a:rPr lang="en-US" sz="2000" b="1" dirty="0" err="1" smtClean="0">
                  <a:solidFill>
                    <a:srgbClr val="FFFF99"/>
                  </a:solidFill>
                </a:rPr>
                <a:t>Saling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FF99"/>
                  </a:solidFill>
                </a:rPr>
                <a:t>menghargai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  </a:t>
              </a:r>
              <a:r>
                <a:rPr lang="en-US" sz="2000" b="1" dirty="0" err="1" smtClean="0">
                  <a:solidFill>
                    <a:srgbClr val="FFFF99"/>
                  </a:solidFill>
                </a:rPr>
                <a:t>antarpemeluk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 agama.</a:t>
              </a:r>
              <a:endParaRPr lang="en-US" sz="2000" b="1" dirty="0">
                <a:solidFill>
                  <a:srgbClr val="FFFF99"/>
                </a:solidFill>
              </a:endParaRPr>
            </a:p>
            <a:p>
              <a:pPr marL="514350" indent="-514350">
                <a:buFont typeface="+mj-lt"/>
                <a:buAutoNum type="arabicPeriod"/>
              </a:pPr>
              <a:r>
                <a:rPr lang="en-US" sz="2000" b="1" dirty="0" err="1" smtClean="0">
                  <a:solidFill>
                    <a:srgbClr val="FFFF99"/>
                  </a:solidFill>
                </a:rPr>
                <a:t>Menjamin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>
                  <a:solidFill>
                    <a:srgbClr val="FFFF99"/>
                  </a:solidFill>
                </a:rPr>
                <a:t>kebebasan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>
                  <a:solidFill>
                    <a:srgbClr val="FFFF99"/>
                  </a:solidFill>
                </a:rPr>
                <a:t>untuk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>
                  <a:solidFill>
                    <a:srgbClr val="FFFF99"/>
                  </a:solidFill>
                </a:rPr>
                <a:t>memeluk</a:t>
              </a:r>
              <a:r>
                <a:rPr lang="en-US" sz="2000" b="1" dirty="0">
                  <a:solidFill>
                    <a:srgbClr val="FFFF99"/>
                  </a:solidFill>
                </a:rPr>
                <a:t> agama </a:t>
              </a:r>
              <a:r>
                <a:rPr lang="en-US" sz="2000" b="1" dirty="0" err="1">
                  <a:solidFill>
                    <a:srgbClr val="FFFF99"/>
                  </a:solidFill>
                </a:rPr>
                <a:t>dan</a:t>
              </a:r>
              <a:r>
                <a:rPr lang="en-US" sz="2000" b="1" dirty="0">
                  <a:solidFill>
                    <a:srgbClr val="FFFF99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FF99"/>
                  </a:solidFill>
                </a:rPr>
                <a:t>beribadah</a:t>
              </a:r>
              <a:r>
                <a:rPr lang="en-US" sz="2000" b="1" dirty="0" smtClean="0">
                  <a:solidFill>
                    <a:srgbClr val="FFFF99"/>
                  </a:solidFill>
                </a:rPr>
                <a:t>.</a:t>
              </a:r>
              <a:endParaRPr lang="en-US" sz="2000" b="1" dirty="0">
                <a:solidFill>
                  <a:srgbClr val="FFFF99"/>
                </a:solidFill>
              </a:endParaRPr>
            </a:p>
          </p:txBody>
        </p:sp>
      </p:grpSp>
      <p:pic>
        <p:nvPicPr>
          <p:cNvPr id="20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37640"/>
          <a:stretch>
            <a:fillRect/>
          </a:stretch>
        </p:blipFill>
        <p:spPr bwMode="auto">
          <a:xfrm>
            <a:off x="6367714" y="1214410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2254\Downloads\1.2 Gb. tim SAR dan warga kerja sama membantu korban banjir (BW dan FC)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92" y="1078422"/>
            <a:ext cx="4994323" cy="3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55526"/>
            <a:ext cx="518457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Bunyi sila </a:t>
            </a:r>
            <a:r>
              <a:rPr lang="en-US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kedua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id-ID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Kemanusiaan </a:t>
            </a:r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yang</a:t>
            </a:r>
            <a:r>
              <a:rPr lang="en-US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adil </a:t>
            </a:r>
            <a:r>
              <a:rPr lang="id-ID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dan </a:t>
            </a:r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beradab</a:t>
            </a:r>
            <a:r>
              <a:rPr lang="en-US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1689885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Kita </a:t>
            </a:r>
            <a:r>
              <a:rPr lang="en-US" sz="2400" b="1" dirty="0" err="1" smtClean="0">
                <a:solidFill>
                  <a:srgbClr val="008080"/>
                </a:solidFill>
              </a:rPr>
              <a:t>hendaknya</a:t>
            </a:r>
            <a:endParaRPr lang="en-US" sz="2400" b="1" dirty="0">
              <a:solidFill>
                <a:srgbClr val="008080"/>
              </a:solidFill>
            </a:endParaRPr>
          </a:p>
          <a:p>
            <a:r>
              <a:rPr lang="en-US" sz="2400" b="1" dirty="0" err="1">
                <a:solidFill>
                  <a:srgbClr val="008080"/>
                </a:solidFill>
              </a:rPr>
              <a:t>menghormati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setiap</a:t>
            </a:r>
            <a:r>
              <a:rPr lang="en-US" sz="2400" b="1" dirty="0">
                <a:solidFill>
                  <a:srgbClr val="008080"/>
                </a:solidFill>
              </a:rPr>
              <a:t> orang </a:t>
            </a:r>
            <a:r>
              <a:rPr lang="en-US" sz="2400" b="1" dirty="0" smtClean="0">
                <a:solidFill>
                  <a:srgbClr val="008080"/>
                </a:solidFill>
              </a:rPr>
              <a:t>yang </a:t>
            </a:r>
            <a:r>
              <a:rPr lang="en-US" sz="2400" b="1" dirty="0" err="1">
                <a:solidFill>
                  <a:srgbClr val="008080"/>
                </a:solidFill>
              </a:rPr>
              <a:t>sama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derajatnya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tanpa</a:t>
            </a:r>
            <a:endParaRPr lang="en-US" sz="2400" b="1" dirty="0">
              <a:solidFill>
                <a:srgbClr val="008080"/>
              </a:solidFill>
            </a:endParaRPr>
          </a:p>
          <a:p>
            <a:r>
              <a:rPr lang="en-US" sz="2400" b="1" dirty="0" err="1">
                <a:solidFill>
                  <a:srgbClr val="008080"/>
                </a:solidFill>
              </a:rPr>
              <a:t>membeda-bedakan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suku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bangsa</a:t>
            </a:r>
            <a:r>
              <a:rPr lang="en-US" sz="2400" b="1" dirty="0">
                <a:solidFill>
                  <a:srgbClr val="008080"/>
                </a:solidFill>
              </a:rPr>
              <a:t>, </a:t>
            </a:r>
            <a:r>
              <a:rPr lang="en-US" sz="2400" b="1" dirty="0" err="1">
                <a:solidFill>
                  <a:srgbClr val="008080"/>
                </a:solidFill>
              </a:rPr>
              <a:t>budaya</a:t>
            </a:r>
            <a:r>
              <a:rPr lang="en-US" sz="2400" b="1" dirty="0">
                <a:solidFill>
                  <a:srgbClr val="008080"/>
                </a:solidFill>
              </a:rPr>
              <a:t>, </a:t>
            </a:r>
            <a:r>
              <a:rPr lang="en-US" sz="2400" b="1" dirty="0" err="1">
                <a:solidFill>
                  <a:srgbClr val="008080"/>
                </a:solidFill>
              </a:rPr>
              <a:t>dan</a:t>
            </a:r>
            <a:endParaRPr lang="en-US" sz="2400" b="1" dirty="0">
              <a:solidFill>
                <a:srgbClr val="008080"/>
              </a:solidFill>
            </a:endParaRPr>
          </a:p>
          <a:p>
            <a:r>
              <a:rPr lang="en-US" sz="2400" b="1" dirty="0" err="1">
                <a:solidFill>
                  <a:srgbClr val="008080"/>
                </a:solidFill>
              </a:rPr>
              <a:t>agamanya</a:t>
            </a:r>
            <a:r>
              <a:rPr lang="en-US" sz="2400" b="1" dirty="0">
                <a:solidFill>
                  <a:srgbClr val="008080"/>
                </a:solidFill>
              </a:rPr>
              <a:t>. </a:t>
            </a:r>
            <a:endParaRPr lang="en-US" sz="24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5526"/>
            <a:ext cx="28803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Bunyi sila </a:t>
            </a:r>
            <a:r>
              <a:rPr lang="en-US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ketiga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Persatuan</a:t>
            </a:r>
            <a:r>
              <a:rPr lang="en-US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Indonesia.</a:t>
            </a:r>
            <a:endParaRPr lang="en-US" sz="24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563638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990033"/>
                </a:solidFill>
              </a:rPr>
              <a:t>Nilai</a:t>
            </a:r>
            <a:r>
              <a:rPr lang="en-US" sz="2400" b="1" dirty="0" smtClean="0">
                <a:solidFill>
                  <a:srgbClr val="990033"/>
                </a:solidFill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</a:rPr>
              <a:t>persatuan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mengajarkan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kita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mengakui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keragaman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memupuk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cinta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tanah</a:t>
            </a:r>
            <a:r>
              <a:rPr lang="en-US" sz="2400" b="1" dirty="0" smtClean="0">
                <a:solidFill>
                  <a:srgbClr val="008080"/>
                </a:solidFill>
              </a:rPr>
              <a:t> air </a:t>
            </a:r>
            <a:r>
              <a:rPr lang="en-US" sz="2400" b="1" dirty="0" err="1" smtClean="0">
                <a:solidFill>
                  <a:srgbClr val="008080"/>
                </a:solidFill>
              </a:rPr>
              <a:t>dan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negara</a:t>
            </a:r>
            <a:r>
              <a:rPr lang="en-US" sz="2400" b="1" dirty="0" smtClean="0">
                <a:solidFill>
                  <a:srgbClr val="008080"/>
                </a:solidFill>
              </a:rPr>
              <a:t> Indonesia.</a:t>
            </a:r>
          </a:p>
        </p:txBody>
      </p:sp>
      <p:pic>
        <p:nvPicPr>
          <p:cNvPr id="3074" name="Picture 2" descr="C:\Users\P2254\Downloads\1.7 Gb. suasana lomba 17an. Ada lomba bakiak. Penonton bersorak untuk memberi semangat. Ada peserta yg terjatuh dan ditolong oleh temannya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86" y="971024"/>
            <a:ext cx="4917684" cy="34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291830"/>
            <a:ext cx="2989222" cy="707886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Perbedaan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tidak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menghalangi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persatuan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2254\Downloads\1.6 Gb. warga bermusyawarah untuk membagi tugas memperbaiki pos ronda yg rusak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70" y="1275968"/>
            <a:ext cx="5091612" cy="36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55526"/>
            <a:ext cx="417646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Bunyi sila </a:t>
            </a:r>
            <a:r>
              <a:rPr lang="en-US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keempat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Kerakyatan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dipimpin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oleh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hikmat</a:t>
            </a:r>
            <a:r>
              <a:rPr lang="en-US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kebijaksanaan</a:t>
            </a:r>
            <a:r>
              <a:rPr lang="en-US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permusyawaratan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perwakilan</a:t>
            </a:r>
            <a:endParaRPr lang="en-US" sz="24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2283718"/>
            <a:ext cx="4104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Musyawarah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mufakat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mengutamakan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sikap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menghargai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perbedaan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pendapat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mengutamakan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kepentingan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bersama</a:t>
            </a:r>
            <a:r>
              <a:rPr lang="en-US" sz="2000" b="1" dirty="0" smtClean="0">
                <a:solidFill>
                  <a:srgbClr val="00808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2254\Downloads\1.10 Gb. anak dan ibunya memberikan ketupat dan opor kepada tetangga yg berbeda agama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84" y="699543"/>
            <a:ext cx="5324506" cy="37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55526"/>
            <a:ext cx="417646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Bunyi sila </a:t>
            </a:r>
            <a:r>
              <a:rPr lang="en-US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kelima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Keadilan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sosial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bagi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seluruh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rakyat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Indonesia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92367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Nilai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keadilan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mengajarkan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kita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untuk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bersikap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adil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terhadap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sesama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tanpa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membedakan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golongan</a:t>
            </a:r>
            <a:r>
              <a:rPr lang="en-US" sz="2400" b="1" dirty="0">
                <a:solidFill>
                  <a:srgbClr val="008080"/>
                </a:solidFill>
              </a:rPr>
              <a:t>.</a:t>
            </a:r>
            <a:endParaRPr lang="en-US" sz="24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272</Words>
  <Application>Microsoft Office PowerPoint</Application>
  <PresentationFormat>On-screen Show (16:9)</PresentationFormat>
  <Paragraphs>55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80</cp:revision>
  <dcterms:created xsi:type="dcterms:W3CDTF">2022-01-17T01:37:52Z</dcterms:created>
  <dcterms:modified xsi:type="dcterms:W3CDTF">2023-07-09T07:21:07Z</dcterms:modified>
</cp:coreProperties>
</file>