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</p:sldMasterIdLst>
  <p:notesMasterIdLst>
    <p:notesMasterId r:id="rId30"/>
  </p:notesMasterIdLst>
  <p:sldIdLst>
    <p:sldId id="300" r:id="rId2"/>
    <p:sldId id="301" r:id="rId3"/>
    <p:sldId id="260" r:id="rId4"/>
    <p:sldId id="271" r:id="rId5"/>
    <p:sldId id="272" r:id="rId6"/>
    <p:sldId id="273" r:id="rId7"/>
    <p:sldId id="274" r:id="rId8"/>
    <p:sldId id="275" r:id="rId9"/>
    <p:sldId id="276" r:id="rId10"/>
    <p:sldId id="289" r:id="rId11"/>
    <p:sldId id="290" r:id="rId12"/>
    <p:sldId id="291" r:id="rId13"/>
    <p:sldId id="277" r:id="rId14"/>
    <p:sldId id="278" r:id="rId15"/>
    <p:sldId id="298" r:id="rId16"/>
    <p:sldId id="297" r:id="rId17"/>
    <p:sldId id="299" r:id="rId18"/>
    <p:sldId id="295" r:id="rId19"/>
    <p:sldId id="296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94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3D103"/>
    <a:srgbClr val="FFCD2D"/>
    <a:srgbClr val="FFD85B"/>
    <a:srgbClr val="FFD243"/>
    <a:srgbClr val="FFC91D"/>
    <a:srgbClr val="FFC000"/>
    <a:srgbClr val="EE0000"/>
    <a:srgbClr val="F6BB00"/>
    <a:srgbClr val="FF6600"/>
    <a:srgbClr val="FFC8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18" autoAdjust="0"/>
    <p:restoredTop sz="98934" autoAdjust="0"/>
  </p:normalViewPr>
  <p:slideViewPr>
    <p:cSldViewPr snapToGrid="0">
      <p:cViewPr>
        <p:scale>
          <a:sx n="66" d="100"/>
          <a:sy n="66" d="100"/>
        </p:scale>
        <p:origin x="-1032" y="-1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24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4" Type="http://schemas.openxmlformats.org/officeDocument/2006/relationships/image" Target="../media/image10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98.wmf"/><Relationship Id="rId2" Type="http://schemas.openxmlformats.org/officeDocument/2006/relationships/image" Target="../media/image97.wmf"/><Relationship Id="rId1" Type="http://schemas.openxmlformats.org/officeDocument/2006/relationships/image" Target="../media/image96.wmf"/><Relationship Id="rId6" Type="http://schemas.openxmlformats.org/officeDocument/2006/relationships/image" Target="../media/image101.wmf"/><Relationship Id="rId5" Type="http://schemas.openxmlformats.org/officeDocument/2006/relationships/image" Target="../media/image100.wmf"/><Relationship Id="rId4" Type="http://schemas.openxmlformats.org/officeDocument/2006/relationships/image" Target="../media/image99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wmf"/><Relationship Id="rId2" Type="http://schemas.openxmlformats.org/officeDocument/2006/relationships/image" Target="../media/image103.wmf"/><Relationship Id="rId1" Type="http://schemas.openxmlformats.org/officeDocument/2006/relationships/image" Target="../media/image102.wmf"/><Relationship Id="rId4" Type="http://schemas.openxmlformats.org/officeDocument/2006/relationships/image" Target="../media/image105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wmf"/><Relationship Id="rId7" Type="http://schemas.openxmlformats.org/officeDocument/2006/relationships/image" Target="../media/image115.wmf"/><Relationship Id="rId2" Type="http://schemas.openxmlformats.org/officeDocument/2006/relationships/image" Target="../media/image110.wmf"/><Relationship Id="rId1" Type="http://schemas.openxmlformats.org/officeDocument/2006/relationships/image" Target="../media/image109.wmf"/><Relationship Id="rId6" Type="http://schemas.openxmlformats.org/officeDocument/2006/relationships/image" Target="../media/image114.wmf"/><Relationship Id="rId5" Type="http://schemas.openxmlformats.org/officeDocument/2006/relationships/image" Target="../media/image113.wmf"/><Relationship Id="rId4" Type="http://schemas.openxmlformats.org/officeDocument/2006/relationships/image" Target="../media/image112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wmf"/><Relationship Id="rId3" Type="http://schemas.openxmlformats.org/officeDocument/2006/relationships/image" Target="../media/image118.wmf"/><Relationship Id="rId7" Type="http://schemas.openxmlformats.org/officeDocument/2006/relationships/image" Target="../media/image122.wmf"/><Relationship Id="rId2" Type="http://schemas.openxmlformats.org/officeDocument/2006/relationships/image" Target="../media/image117.wmf"/><Relationship Id="rId1" Type="http://schemas.openxmlformats.org/officeDocument/2006/relationships/image" Target="../media/image116.wmf"/><Relationship Id="rId6" Type="http://schemas.openxmlformats.org/officeDocument/2006/relationships/image" Target="../media/image121.wmf"/><Relationship Id="rId5" Type="http://schemas.openxmlformats.org/officeDocument/2006/relationships/image" Target="../media/image120.wmf"/><Relationship Id="rId4" Type="http://schemas.openxmlformats.org/officeDocument/2006/relationships/image" Target="../media/image11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image" Target="../media/image24.wmf"/><Relationship Id="rId7" Type="http://schemas.openxmlformats.org/officeDocument/2006/relationships/image" Target="../media/image28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Relationship Id="rId9" Type="http://schemas.openxmlformats.org/officeDocument/2006/relationships/image" Target="../media/image30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13" Type="http://schemas.openxmlformats.org/officeDocument/2006/relationships/image" Target="../media/image43.wmf"/><Relationship Id="rId3" Type="http://schemas.openxmlformats.org/officeDocument/2006/relationships/image" Target="../media/image33.wmf"/><Relationship Id="rId7" Type="http://schemas.openxmlformats.org/officeDocument/2006/relationships/image" Target="../media/image37.wmf"/><Relationship Id="rId12" Type="http://schemas.openxmlformats.org/officeDocument/2006/relationships/image" Target="../media/image42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6" Type="http://schemas.openxmlformats.org/officeDocument/2006/relationships/image" Target="../media/image36.wmf"/><Relationship Id="rId11" Type="http://schemas.openxmlformats.org/officeDocument/2006/relationships/image" Target="../media/image41.wmf"/><Relationship Id="rId5" Type="http://schemas.openxmlformats.org/officeDocument/2006/relationships/image" Target="../media/image35.wmf"/><Relationship Id="rId15" Type="http://schemas.openxmlformats.org/officeDocument/2006/relationships/image" Target="../media/image45.wmf"/><Relationship Id="rId10" Type="http://schemas.openxmlformats.org/officeDocument/2006/relationships/image" Target="../media/image40.wmf"/><Relationship Id="rId4" Type="http://schemas.openxmlformats.org/officeDocument/2006/relationships/image" Target="../media/image34.wmf"/><Relationship Id="rId9" Type="http://schemas.openxmlformats.org/officeDocument/2006/relationships/image" Target="../media/image39.wmf"/><Relationship Id="rId14" Type="http://schemas.openxmlformats.org/officeDocument/2006/relationships/image" Target="../media/image44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image" Target="../media/image48.wmf"/><Relationship Id="rId7" Type="http://schemas.openxmlformats.org/officeDocument/2006/relationships/image" Target="../media/image52.wmf"/><Relationship Id="rId12" Type="http://schemas.openxmlformats.org/officeDocument/2006/relationships/image" Target="../media/image57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6" Type="http://schemas.openxmlformats.org/officeDocument/2006/relationships/image" Target="../media/image51.wmf"/><Relationship Id="rId11" Type="http://schemas.openxmlformats.org/officeDocument/2006/relationships/image" Target="../media/image56.wmf"/><Relationship Id="rId5" Type="http://schemas.openxmlformats.org/officeDocument/2006/relationships/image" Target="../media/image50.wmf"/><Relationship Id="rId10" Type="http://schemas.openxmlformats.org/officeDocument/2006/relationships/image" Target="../media/image55.wmf"/><Relationship Id="rId4" Type="http://schemas.openxmlformats.org/officeDocument/2006/relationships/image" Target="../media/image49.wmf"/><Relationship Id="rId9" Type="http://schemas.openxmlformats.org/officeDocument/2006/relationships/image" Target="../media/image54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Relationship Id="rId5" Type="http://schemas.openxmlformats.org/officeDocument/2006/relationships/image" Target="../media/image70.wmf"/><Relationship Id="rId4" Type="http://schemas.openxmlformats.org/officeDocument/2006/relationships/image" Target="../media/image69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Relationship Id="rId5" Type="http://schemas.openxmlformats.org/officeDocument/2006/relationships/image" Target="../media/image75.wmf"/><Relationship Id="rId4" Type="http://schemas.openxmlformats.org/officeDocument/2006/relationships/image" Target="../media/image74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2" Type="http://schemas.openxmlformats.org/officeDocument/2006/relationships/image" Target="../media/image77.wmf"/><Relationship Id="rId1" Type="http://schemas.openxmlformats.org/officeDocument/2006/relationships/image" Target="../media/image7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8BCCF1-302F-4656-95E7-6FBD83B436FE}" type="datetimeFigureOut">
              <a:rPr lang="en-US" smtClean="0"/>
              <a:pPr/>
              <a:t>4/18/2022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9C2863-A690-4E69-854D-E49BB6E597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246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Teks</a:t>
            </a:r>
            <a:r>
              <a:rPr lang="en-US" dirty="0" smtClean="0"/>
              <a:t> </a:t>
            </a:r>
            <a:r>
              <a:rPr lang="en-US" dirty="0" err="1" smtClean="0"/>
              <a:t>warna</a:t>
            </a:r>
            <a:r>
              <a:rPr lang="en-US" dirty="0" smtClean="0"/>
              <a:t> “BUDAYA DAN BAHASA BANJAR” </a:t>
            </a:r>
            <a:r>
              <a:rPr lang="en-US" dirty="0" err="1" smtClean="0"/>
              <a:t>diubah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sesuai</a:t>
            </a:r>
            <a:r>
              <a:rPr lang="en-US" baseline="0" dirty="0" smtClean="0"/>
              <a:t> cover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tingkat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kelas</a:t>
            </a:r>
            <a:endParaRPr lang="en-U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138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cantumkan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dgn</a:t>
            </a:r>
            <a:r>
              <a:rPr lang="en-US" dirty="0" smtClean="0"/>
              <a:t> </a:t>
            </a:r>
            <a:r>
              <a:rPr lang="en-US" dirty="0" err="1" smtClean="0"/>
              <a:t>ukuran</a:t>
            </a:r>
            <a:r>
              <a:rPr lang="en-US" dirty="0" smtClean="0"/>
              <a:t> font 10pt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939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15D26-03DF-4E39-8B1E-7979585FFB92}" type="slidenum">
              <a:rPr lang="id-ID" smtClean="0"/>
              <a:pPr/>
              <a:t>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61244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6042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1098AB81-6EEE-44B4-9BD4-5C2410C80411}" type="datetimeFigureOut">
              <a:rPr lang="en-US" smtClean="0"/>
              <a:pPr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E446B57-EB3C-4CC6-809F-E0CA2D0195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832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1098AB81-6EEE-44B4-9BD4-5C2410C80411}" type="datetimeFigureOut">
              <a:rPr lang="en-US" smtClean="0"/>
              <a:pPr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E446B57-EB3C-4CC6-809F-E0CA2D0195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40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1098AB81-6EEE-44B4-9BD4-5C2410C80411}" type="datetimeFigureOut">
              <a:rPr lang="en-US" smtClean="0"/>
              <a:pPr/>
              <a:t>4/18/2022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E446B57-EB3C-4CC6-809F-E0CA2D0195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58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8058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5052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Media Pembelajaran\KURIKULUM MERDEKA\Template Buku Regular SD Kur. Merdeka\Template Buku Regular SD\banner matematika.pn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51035"/>
            <a:ext cx="12192000" cy="70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2712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wmf"/><Relationship Id="rId3" Type="http://schemas.openxmlformats.org/officeDocument/2006/relationships/oleObject" Target="../embeddings/oleObject63.bin"/><Relationship Id="rId7" Type="http://schemas.openxmlformats.org/officeDocument/2006/relationships/oleObject" Target="../embeddings/oleObject65.bin"/><Relationship Id="rId12" Type="http://schemas.openxmlformats.org/officeDocument/2006/relationships/image" Target="../media/image7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67.wmf"/><Relationship Id="rId11" Type="http://schemas.openxmlformats.org/officeDocument/2006/relationships/oleObject" Target="../embeddings/oleObject67.bin"/><Relationship Id="rId5" Type="http://schemas.openxmlformats.org/officeDocument/2006/relationships/oleObject" Target="../embeddings/oleObject64.bin"/><Relationship Id="rId10" Type="http://schemas.openxmlformats.org/officeDocument/2006/relationships/image" Target="../media/image69.wmf"/><Relationship Id="rId4" Type="http://schemas.openxmlformats.org/officeDocument/2006/relationships/image" Target="../media/image66.wmf"/><Relationship Id="rId9" Type="http://schemas.openxmlformats.org/officeDocument/2006/relationships/oleObject" Target="../embeddings/oleObject66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wmf"/><Relationship Id="rId3" Type="http://schemas.openxmlformats.org/officeDocument/2006/relationships/oleObject" Target="../embeddings/oleObject68.bin"/><Relationship Id="rId7" Type="http://schemas.openxmlformats.org/officeDocument/2006/relationships/oleObject" Target="../embeddings/oleObject70.bin"/><Relationship Id="rId12" Type="http://schemas.openxmlformats.org/officeDocument/2006/relationships/image" Target="../media/image7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72.wmf"/><Relationship Id="rId11" Type="http://schemas.openxmlformats.org/officeDocument/2006/relationships/oleObject" Target="../embeddings/oleObject72.bin"/><Relationship Id="rId5" Type="http://schemas.openxmlformats.org/officeDocument/2006/relationships/oleObject" Target="../embeddings/oleObject69.bin"/><Relationship Id="rId10" Type="http://schemas.openxmlformats.org/officeDocument/2006/relationships/image" Target="../media/image74.wmf"/><Relationship Id="rId4" Type="http://schemas.openxmlformats.org/officeDocument/2006/relationships/image" Target="../media/image71.wmf"/><Relationship Id="rId9" Type="http://schemas.openxmlformats.org/officeDocument/2006/relationships/oleObject" Target="../embeddings/oleObject71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5.bin"/><Relationship Id="rId3" Type="http://schemas.openxmlformats.org/officeDocument/2006/relationships/image" Target="../media/image79.png"/><Relationship Id="rId7" Type="http://schemas.openxmlformats.org/officeDocument/2006/relationships/image" Target="../media/image77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74.bin"/><Relationship Id="rId5" Type="http://schemas.openxmlformats.org/officeDocument/2006/relationships/image" Target="../media/image76.wmf"/><Relationship Id="rId4" Type="http://schemas.openxmlformats.org/officeDocument/2006/relationships/oleObject" Target="../embeddings/oleObject73.bin"/><Relationship Id="rId9" Type="http://schemas.openxmlformats.org/officeDocument/2006/relationships/image" Target="../media/image78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tiff"/><Relationship Id="rId2" Type="http://schemas.openxmlformats.org/officeDocument/2006/relationships/image" Target="../media/image80.tif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3.tiff"/><Relationship Id="rId4" Type="http://schemas.openxmlformats.org/officeDocument/2006/relationships/image" Target="../media/image82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10" Type="http://schemas.openxmlformats.org/officeDocument/2006/relationships/image" Target="../media/image95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wmf"/><Relationship Id="rId13" Type="http://schemas.openxmlformats.org/officeDocument/2006/relationships/oleObject" Target="../embeddings/oleObject81.bin"/><Relationship Id="rId3" Type="http://schemas.openxmlformats.org/officeDocument/2006/relationships/oleObject" Target="../embeddings/oleObject76.bin"/><Relationship Id="rId7" Type="http://schemas.openxmlformats.org/officeDocument/2006/relationships/oleObject" Target="../embeddings/oleObject78.bin"/><Relationship Id="rId12" Type="http://schemas.openxmlformats.org/officeDocument/2006/relationships/image" Target="../media/image10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97.wmf"/><Relationship Id="rId11" Type="http://schemas.openxmlformats.org/officeDocument/2006/relationships/oleObject" Target="../embeddings/oleObject80.bin"/><Relationship Id="rId5" Type="http://schemas.openxmlformats.org/officeDocument/2006/relationships/oleObject" Target="../embeddings/oleObject77.bin"/><Relationship Id="rId15" Type="http://schemas.openxmlformats.org/officeDocument/2006/relationships/image" Target="../media/image101.wmf"/><Relationship Id="rId10" Type="http://schemas.openxmlformats.org/officeDocument/2006/relationships/image" Target="../media/image99.wmf"/><Relationship Id="rId4" Type="http://schemas.openxmlformats.org/officeDocument/2006/relationships/image" Target="../media/image96.wmf"/><Relationship Id="rId9" Type="http://schemas.openxmlformats.org/officeDocument/2006/relationships/oleObject" Target="../embeddings/oleObject79.bin"/><Relationship Id="rId14" Type="http://schemas.openxmlformats.org/officeDocument/2006/relationships/oleObject" Target="../embeddings/oleObject82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wmf"/><Relationship Id="rId3" Type="http://schemas.openxmlformats.org/officeDocument/2006/relationships/oleObject" Target="../embeddings/oleObject83.bin"/><Relationship Id="rId7" Type="http://schemas.openxmlformats.org/officeDocument/2006/relationships/oleObject" Target="../embeddings/oleObject85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03.wmf"/><Relationship Id="rId11" Type="http://schemas.openxmlformats.org/officeDocument/2006/relationships/image" Target="../media/image105.wmf"/><Relationship Id="rId5" Type="http://schemas.openxmlformats.org/officeDocument/2006/relationships/oleObject" Target="../embeddings/oleObject84.bin"/><Relationship Id="rId10" Type="http://schemas.openxmlformats.org/officeDocument/2006/relationships/oleObject" Target="../embeddings/oleObject87.bin"/><Relationship Id="rId4" Type="http://schemas.openxmlformats.org/officeDocument/2006/relationships/image" Target="../media/image102.wmf"/><Relationship Id="rId9" Type="http://schemas.openxmlformats.org/officeDocument/2006/relationships/oleObject" Target="../embeddings/oleObject86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wmf"/><Relationship Id="rId13" Type="http://schemas.openxmlformats.org/officeDocument/2006/relationships/oleObject" Target="../embeddings/oleObject93.bin"/><Relationship Id="rId3" Type="http://schemas.openxmlformats.org/officeDocument/2006/relationships/oleObject" Target="../embeddings/oleObject88.bin"/><Relationship Id="rId7" Type="http://schemas.openxmlformats.org/officeDocument/2006/relationships/oleObject" Target="../embeddings/oleObject90.bin"/><Relationship Id="rId12" Type="http://schemas.openxmlformats.org/officeDocument/2006/relationships/image" Target="../media/image113.wmf"/><Relationship Id="rId17" Type="http://schemas.openxmlformats.org/officeDocument/2006/relationships/image" Target="../media/image115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95.bin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10.wmf"/><Relationship Id="rId11" Type="http://schemas.openxmlformats.org/officeDocument/2006/relationships/oleObject" Target="../embeddings/oleObject92.bin"/><Relationship Id="rId5" Type="http://schemas.openxmlformats.org/officeDocument/2006/relationships/oleObject" Target="../embeddings/oleObject89.bin"/><Relationship Id="rId15" Type="http://schemas.openxmlformats.org/officeDocument/2006/relationships/oleObject" Target="../embeddings/oleObject94.bin"/><Relationship Id="rId10" Type="http://schemas.openxmlformats.org/officeDocument/2006/relationships/image" Target="../media/image112.wmf"/><Relationship Id="rId4" Type="http://schemas.openxmlformats.org/officeDocument/2006/relationships/image" Target="../media/image109.wmf"/><Relationship Id="rId9" Type="http://schemas.openxmlformats.org/officeDocument/2006/relationships/oleObject" Target="../embeddings/oleObject91.bin"/><Relationship Id="rId14" Type="http://schemas.openxmlformats.org/officeDocument/2006/relationships/image" Target="../media/image114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wmf"/><Relationship Id="rId13" Type="http://schemas.openxmlformats.org/officeDocument/2006/relationships/oleObject" Target="../embeddings/oleObject101.bin"/><Relationship Id="rId18" Type="http://schemas.openxmlformats.org/officeDocument/2006/relationships/image" Target="../media/image123.wmf"/><Relationship Id="rId3" Type="http://schemas.openxmlformats.org/officeDocument/2006/relationships/oleObject" Target="../embeddings/oleObject96.bin"/><Relationship Id="rId7" Type="http://schemas.openxmlformats.org/officeDocument/2006/relationships/oleObject" Target="../embeddings/oleObject98.bin"/><Relationship Id="rId12" Type="http://schemas.openxmlformats.org/officeDocument/2006/relationships/image" Target="../media/image120.wmf"/><Relationship Id="rId17" Type="http://schemas.openxmlformats.org/officeDocument/2006/relationships/oleObject" Target="../embeddings/oleObject103.bin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122.wmf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17.wmf"/><Relationship Id="rId11" Type="http://schemas.openxmlformats.org/officeDocument/2006/relationships/oleObject" Target="../embeddings/oleObject100.bin"/><Relationship Id="rId5" Type="http://schemas.openxmlformats.org/officeDocument/2006/relationships/oleObject" Target="../embeddings/oleObject97.bin"/><Relationship Id="rId15" Type="http://schemas.openxmlformats.org/officeDocument/2006/relationships/oleObject" Target="../embeddings/oleObject102.bin"/><Relationship Id="rId10" Type="http://schemas.openxmlformats.org/officeDocument/2006/relationships/image" Target="../media/image119.wmf"/><Relationship Id="rId4" Type="http://schemas.openxmlformats.org/officeDocument/2006/relationships/image" Target="../media/image116.wmf"/><Relationship Id="rId9" Type="http://schemas.openxmlformats.org/officeDocument/2006/relationships/oleObject" Target="../embeddings/oleObject99.bin"/><Relationship Id="rId14" Type="http://schemas.openxmlformats.org/officeDocument/2006/relationships/image" Target="../media/image121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0.wmf"/><Relationship Id="rId4" Type="http://schemas.openxmlformats.org/officeDocument/2006/relationships/image" Target="../media/image7.wmf"/><Relationship Id="rId9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0" Type="http://schemas.openxmlformats.org/officeDocument/2006/relationships/image" Target="../media/image14.wmf"/><Relationship Id="rId4" Type="http://schemas.openxmlformats.org/officeDocument/2006/relationships/image" Target="../media/image11.wmf"/><Relationship Id="rId9" Type="http://schemas.openxmlformats.org/officeDocument/2006/relationships/oleObject" Target="../embeddings/oleObject8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image" Target="../media/image20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12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5" Type="http://schemas.openxmlformats.org/officeDocument/2006/relationships/image" Target="../media/image21.wmf"/><Relationship Id="rId10" Type="http://schemas.openxmlformats.org/officeDocument/2006/relationships/image" Target="../media/image19.w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13.bin"/><Relationship Id="rId14" Type="http://schemas.openxmlformats.org/officeDocument/2006/relationships/oleObject" Target="../embeddings/oleObject16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13" Type="http://schemas.openxmlformats.org/officeDocument/2006/relationships/oleObject" Target="../embeddings/oleObject22.bin"/><Relationship Id="rId18" Type="http://schemas.openxmlformats.org/officeDocument/2006/relationships/oleObject" Target="../embeddings/oleObject25.bin"/><Relationship Id="rId3" Type="http://schemas.openxmlformats.org/officeDocument/2006/relationships/oleObject" Target="../embeddings/oleObject17.bin"/><Relationship Id="rId21" Type="http://schemas.openxmlformats.org/officeDocument/2006/relationships/oleObject" Target="../embeddings/oleObject27.bin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26.wmf"/><Relationship Id="rId17" Type="http://schemas.openxmlformats.org/officeDocument/2006/relationships/image" Target="../media/image28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4.bin"/><Relationship Id="rId20" Type="http://schemas.openxmlformats.org/officeDocument/2006/relationships/image" Target="../media/image29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23.wmf"/><Relationship Id="rId11" Type="http://schemas.openxmlformats.org/officeDocument/2006/relationships/oleObject" Target="../embeddings/oleObject21.bin"/><Relationship Id="rId5" Type="http://schemas.openxmlformats.org/officeDocument/2006/relationships/oleObject" Target="../embeddings/oleObject18.bin"/><Relationship Id="rId15" Type="http://schemas.openxmlformats.org/officeDocument/2006/relationships/oleObject" Target="../embeddings/oleObject23.bin"/><Relationship Id="rId10" Type="http://schemas.openxmlformats.org/officeDocument/2006/relationships/image" Target="../media/image25.wmf"/><Relationship Id="rId19" Type="http://schemas.openxmlformats.org/officeDocument/2006/relationships/oleObject" Target="../embeddings/oleObject26.bin"/><Relationship Id="rId4" Type="http://schemas.openxmlformats.org/officeDocument/2006/relationships/image" Target="../media/image22.wmf"/><Relationship Id="rId9" Type="http://schemas.openxmlformats.org/officeDocument/2006/relationships/oleObject" Target="../embeddings/oleObject20.bin"/><Relationship Id="rId14" Type="http://schemas.openxmlformats.org/officeDocument/2006/relationships/image" Target="../media/image27.wmf"/><Relationship Id="rId22" Type="http://schemas.openxmlformats.org/officeDocument/2006/relationships/image" Target="../media/image30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13" Type="http://schemas.openxmlformats.org/officeDocument/2006/relationships/image" Target="../media/image35.wmf"/><Relationship Id="rId18" Type="http://schemas.openxmlformats.org/officeDocument/2006/relationships/oleObject" Target="../embeddings/oleObject35.bin"/><Relationship Id="rId26" Type="http://schemas.openxmlformats.org/officeDocument/2006/relationships/image" Target="../media/image40.wmf"/><Relationship Id="rId3" Type="http://schemas.openxmlformats.org/officeDocument/2006/relationships/notesSlide" Target="../notesSlides/notesSlide3.xml"/><Relationship Id="rId21" Type="http://schemas.openxmlformats.org/officeDocument/2006/relationships/oleObject" Target="../embeddings/oleObject37.bin"/><Relationship Id="rId34" Type="http://schemas.openxmlformats.org/officeDocument/2006/relationships/image" Target="../media/image43.wmf"/><Relationship Id="rId7" Type="http://schemas.openxmlformats.org/officeDocument/2006/relationships/image" Target="../media/image32.wmf"/><Relationship Id="rId12" Type="http://schemas.openxmlformats.org/officeDocument/2006/relationships/oleObject" Target="../embeddings/oleObject32.bin"/><Relationship Id="rId17" Type="http://schemas.openxmlformats.org/officeDocument/2006/relationships/image" Target="../media/image37.wmf"/><Relationship Id="rId25" Type="http://schemas.openxmlformats.org/officeDocument/2006/relationships/oleObject" Target="../embeddings/oleObject40.bin"/><Relationship Id="rId33" Type="http://schemas.openxmlformats.org/officeDocument/2006/relationships/oleObject" Target="../embeddings/oleObject45.bin"/><Relationship Id="rId38" Type="http://schemas.openxmlformats.org/officeDocument/2006/relationships/image" Target="../media/image45.wmf"/><Relationship Id="rId2" Type="http://schemas.openxmlformats.org/officeDocument/2006/relationships/slideLayout" Target="../slideLayouts/slideLayout3.xml"/><Relationship Id="rId16" Type="http://schemas.openxmlformats.org/officeDocument/2006/relationships/oleObject" Target="../embeddings/oleObject34.bin"/><Relationship Id="rId20" Type="http://schemas.openxmlformats.org/officeDocument/2006/relationships/image" Target="../media/image38.wmf"/><Relationship Id="rId29" Type="http://schemas.openxmlformats.org/officeDocument/2006/relationships/image" Target="../media/image41.wmf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9.bin"/><Relationship Id="rId11" Type="http://schemas.openxmlformats.org/officeDocument/2006/relationships/image" Target="../media/image34.wmf"/><Relationship Id="rId24" Type="http://schemas.openxmlformats.org/officeDocument/2006/relationships/oleObject" Target="../embeddings/oleObject39.bin"/><Relationship Id="rId32" Type="http://schemas.openxmlformats.org/officeDocument/2006/relationships/oleObject" Target="../embeddings/oleObject44.bin"/><Relationship Id="rId37" Type="http://schemas.openxmlformats.org/officeDocument/2006/relationships/oleObject" Target="../embeddings/oleObject47.bin"/><Relationship Id="rId5" Type="http://schemas.openxmlformats.org/officeDocument/2006/relationships/image" Target="../media/image31.wmf"/><Relationship Id="rId15" Type="http://schemas.openxmlformats.org/officeDocument/2006/relationships/image" Target="../media/image36.wmf"/><Relationship Id="rId23" Type="http://schemas.openxmlformats.org/officeDocument/2006/relationships/image" Target="../media/image39.wmf"/><Relationship Id="rId28" Type="http://schemas.openxmlformats.org/officeDocument/2006/relationships/oleObject" Target="../embeddings/oleObject42.bin"/><Relationship Id="rId36" Type="http://schemas.openxmlformats.org/officeDocument/2006/relationships/image" Target="../media/image44.wmf"/><Relationship Id="rId10" Type="http://schemas.openxmlformats.org/officeDocument/2006/relationships/oleObject" Target="../embeddings/oleObject31.bin"/><Relationship Id="rId19" Type="http://schemas.openxmlformats.org/officeDocument/2006/relationships/oleObject" Target="../embeddings/oleObject36.bin"/><Relationship Id="rId31" Type="http://schemas.openxmlformats.org/officeDocument/2006/relationships/image" Target="../media/image42.wmf"/><Relationship Id="rId4" Type="http://schemas.openxmlformats.org/officeDocument/2006/relationships/oleObject" Target="../embeddings/oleObject28.bin"/><Relationship Id="rId9" Type="http://schemas.openxmlformats.org/officeDocument/2006/relationships/image" Target="../media/image33.wmf"/><Relationship Id="rId14" Type="http://schemas.openxmlformats.org/officeDocument/2006/relationships/oleObject" Target="../embeddings/oleObject33.bin"/><Relationship Id="rId22" Type="http://schemas.openxmlformats.org/officeDocument/2006/relationships/oleObject" Target="../embeddings/oleObject38.bin"/><Relationship Id="rId27" Type="http://schemas.openxmlformats.org/officeDocument/2006/relationships/oleObject" Target="../embeddings/oleObject41.bin"/><Relationship Id="rId30" Type="http://schemas.openxmlformats.org/officeDocument/2006/relationships/oleObject" Target="../embeddings/oleObject43.bin"/><Relationship Id="rId35" Type="http://schemas.openxmlformats.org/officeDocument/2006/relationships/oleObject" Target="../embeddings/oleObject46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13" Type="http://schemas.openxmlformats.org/officeDocument/2006/relationships/oleObject" Target="../embeddings/oleObject53.bin"/><Relationship Id="rId18" Type="http://schemas.openxmlformats.org/officeDocument/2006/relationships/image" Target="../media/image53.wmf"/><Relationship Id="rId26" Type="http://schemas.openxmlformats.org/officeDocument/2006/relationships/image" Target="../media/image56.wmf"/><Relationship Id="rId3" Type="http://schemas.openxmlformats.org/officeDocument/2006/relationships/oleObject" Target="../embeddings/oleObject48.bin"/><Relationship Id="rId21" Type="http://schemas.openxmlformats.org/officeDocument/2006/relationships/oleObject" Target="../embeddings/oleObject57.bin"/><Relationship Id="rId7" Type="http://schemas.openxmlformats.org/officeDocument/2006/relationships/oleObject" Target="../embeddings/oleObject50.bin"/><Relationship Id="rId12" Type="http://schemas.openxmlformats.org/officeDocument/2006/relationships/image" Target="../media/image50.wmf"/><Relationship Id="rId17" Type="http://schemas.openxmlformats.org/officeDocument/2006/relationships/oleObject" Target="../embeddings/oleObject55.bin"/><Relationship Id="rId25" Type="http://schemas.openxmlformats.org/officeDocument/2006/relationships/oleObject" Target="../embeddings/oleObject60.bin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52.wmf"/><Relationship Id="rId20" Type="http://schemas.openxmlformats.org/officeDocument/2006/relationships/image" Target="../media/image54.wmf"/><Relationship Id="rId29" Type="http://schemas.openxmlformats.org/officeDocument/2006/relationships/image" Target="../media/image57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47.wmf"/><Relationship Id="rId11" Type="http://schemas.openxmlformats.org/officeDocument/2006/relationships/oleObject" Target="../embeddings/oleObject52.bin"/><Relationship Id="rId24" Type="http://schemas.openxmlformats.org/officeDocument/2006/relationships/oleObject" Target="../embeddings/oleObject59.bin"/><Relationship Id="rId5" Type="http://schemas.openxmlformats.org/officeDocument/2006/relationships/oleObject" Target="../embeddings/oleObject49.bin"/><Relationship Id="rId15" Type="http://schemas.openxmlformats.org/officeDocument/2006/relationships/oleObject" Target="../embeddings/oleObject54.bin"/><Relationship Id="rId23" Type="http://schemas.openxmlformats.org/officeDocument/2006/relationships/oleObject" Target="../embeddings/oleObject58.bin"/><Relationship Id="rId28" Type="http://schemas.openxmlformats.org/officeDocument/2006/relationships/oleObject" Target="../embeddings/oleObject62.bin"/><Relationship Id="rId10" Type="http://schemas.openxmlformats.org/officeDocument/2006/relationships/image" Target="../media/image49.wmf"/><Relationship Id="rId19" Type="http://schemas.openxmlformats.org/officeDocument/2006/relationships/oleObject" Target="../embeddings/oleObject56.bin"/><Relationship Id="rId4" Type="http://schemas.openxmlformats.org/officeDocument/2006/relationships/image" Target="../media/image46.wmf"/><Relationship Id="rId9" Type="http://schemas.openxmlformats.org/officeDocument/2006/relationships/oleObject" Target="../embeddings/oleObject51.bin"/><Relationship Id="rId14" Type="http://schemas.openxmlformats.org/officeDocument/2006/relationships/image" Target="../media/image51.wmf"/><Relationship Id="rId22" Type="http://schemas.openxmlformats.org/officeDocument/2006/relationships/image" Target="../media/image55.wmf"/><Relationship Id="rId27" Type="http://schemas.openxmlformats.org/officeDocument/2006/relationships/oleObject" Target="../embeddings/oleObject6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3" cy="6858000"/>
          </a:xfrm>
          <a:prstGeom prst="rect">
            <a:avLst/>
          </a:prstGeom>
        </p:spPr>
      </p:pic>
      <p:cxnSp>
        <p:nvCxnSpPr>
          <p:cNvPr id="9" name="直線コネクタ 9"/>
          <p:cNvCxnSpPr/>
          <p:nvPr/>
        </p:nvCxnSpPr>
        <p:spPr>
          <a:xfrm>
            <a:off x="6096000" y="3835400"/>
            <a:ext cx="4978400" cy="0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headEnd type="oval"/>
            <a:tailEnd type="oval"/>
          </a:ln>
          <a:effectLst/>
        </p:spPr>
      </p:cxnSp>
      <p:sp>
        <p:nvSpPr>
          <p:cNvPr id="10" name="タイトル 1"/>
          <p:cNvSpPr txBox="1">
            <a:spLocks/>
          </p:cNvSpPr>
          <p:nvPr/>
        </p:nvSpPr>
        <p:spPr>
          <a:xfrm>
            <a:off x="5080000" y="1782462"/>
            <a:ext cx="6765157" cy="625359"/>
          </a:xfrm>
          <a:prstGeom prst="rect">
            <a:avLst/>
          </a:prstGeom>
        </p:spPr>
        <p:txBody>
          <a:bodyPr lIns="91438" tIns="45719" rIns="91438" bIns="45719"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9600" kern="1200" spc="15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2176896">
              <a:defRPr/>
            </a:pPr>
            <a:r>
              <a:rPr kumimoji="1" lang="en-US" altLang="ja-JP" sz="4300" b="1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MEDIA MENGAJAR</a:t>
            </a:r>
            <a:endParaRPr kumimoji="1" lang="ja-JP" altLang="en-US" sz="4300" b="1" spc="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076087" y="4024373"/>
            <a:ext cx="2772983" cy="420628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pPr algn="ctr"/>
            <a:r>
              <a:rPr lang="en-US" sz="2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UNTUK SD/MI KELAS 4</a:t>
            </a:r>
            <a:endParaRPr lang="id-ID" sz="21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Cube 12"/>
          <p:cNvSpPr/>
          <p:nvPr/>
        </p:nvSpPr>
        <p:spPr>
          <a:xfrm>
            <a:off x="2379933" y="1193800"/>
            <a:ext cx="3106468" cy="4383581"/>
          </a:xfrm>
          <a:prstGeom prst="cube">
            <a:avLst>
              <a:gd name="adj" fmla="val 3711"/>
            </a:avLst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15" name="テキスト プレースホルダー 11"/>
          <p:cNvSpPr txBox="1">
            <a:spLocks/>
          </p:cNvSpPr>
          <p:nvPr/>
        </p:nvSpPr>
        <p:spPr>
          <a:xfrm>
            <a:off x="6345240" y="2615519"/>
            <a:ext cx="4017927" cy="957620"/>
          </a:xfrm>
          <a:prstGeom prst="rect">
            <a:avLst/>
          </a:prstGeom>
        </p:spPr>
        <p:txBody>
          <a:bodyPr lIns="121917" tIns="60958" rIns="121917" bIns="60958" anchor="t">
            <a:no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300" b="1" dirty="0" err="1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Matematika</a:t>
            </a:r>
            <a:endParaRPr lang="en-US" sz="4300" b="1" dirty="0">
              <a:solidFill>
                <a:schemeClr val="accent6">
                  <a:lumMod val="75000"/>
                </a:schemeClr>
              </a:solidFill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932" y="1338810"/>
            <a:ext cx="2951576" cy="418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765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6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8506" y="439656"/>
            <a:ext cx="88996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600" b="1" dirty="0">
                <a:solidFill>
                  <a:srgbClr val="FF6600"/>
                </a:solidFill>
                <a:cs typeface="Arial" panose="020B0604020202020204" pitchFamily="34" charset="0"/>
              </a:rPr>
              <a:t>Pecahan sebagai Bagian dari Keseluruhan</a:t>
            </a:r>
            <a:endParaRPr lang="en-US" sz="3600" b="1" dirty="0">
              <a:solidFill>
                <a:srgbClr val="FF6600"/>
              </a:solidFill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968" y="1505117"/>
            <a:ext cx="3959387" cy="26385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6372365" y="2779790"/>
            <a:ext cx="3900939" cy="1363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id-ID" sz="2200" dirty="0">
                <a:solidFill>
                  <a:schemeClr val="tx1"/>
                </a:solidFill>
                <a:cs typeface="Arial" pitchFamily="34" charset="0"/>
              </a:rPr>
              <a:t>Karena penyebut bernilai 3, maka 39 murid tersebut dibagi menjadi 3 sama banyak.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961450" y="4617413"/>
            <a:ext cx="2160000" cy="540000"/>
          </a:xfrm>
          <a:prstGeom prst="rect">
            <a:avLst/>
          </a:prstGeom>
          <a:solidFill>
            <a:srgbClr val="FFC81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Rectangle 10"/>
          <p:cNvSpPr/>
          <p:nvPr/>
        </p:nvSpPr>
        <p:spPr>
          <a:xfrm>
            <a:off x="1972228" y="5253509"/>
            <a:ext cx="2160000" cy="540000"/>
          </a:xfrm>
          <a:prstGeom prst="rect">
            <a:avLst/>
          </a:prstGeom>
          <a:solidFill>
            <a:srgbClr val="83D103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14" name="Straight Connector 13"/>
          <p:cNvCxnSpPr/>
          <p:nvPr/>
        </p:nvCxnSpPr>
        <p:spPr>
          <a:xfrm rot="5400000">
            <a:off x="2426949" y="5518552"/>
            <a:ext cx="54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3164427" y="5518553"/>
            <a:ext cx="54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773094" y="4699301"/>
            <a:ext cx="536713" cy="36576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>
                <a:solidFill>
                  <a:schemeClr val="tx1"/>
                </a:solidFill>
              </a:rPr>
              <a:t>39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516809" y="5301547"/>
            <a:ext cx="536713" cy="457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>
                <a:solidFill>
                  <a:schemeClr val="tx1"/>
                </a:solidFill>
              </a:rPr>
              <a:t>13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782716" y="5288223"/>
            <a:ext cx="536713" cy="457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>
                <a:solidFill>
                  <a:schemeClr val="tx1"/>
                </a:solidFill>
              </a:rPr>
              <a:t>13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040996" y="5293179"/>
            <a:ext cx="536713" cy="457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>
                <a:solidFill>
                  <a:schemeClr val="tx1"/>
                </a:solidFill>
              </a:rPr>
              <a:t>13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257389" y="5065638"/>
            <a:ext cx="34939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200" dirty="0">
                <a:solidFill>
                  <a:srgbClr val="FF6600"/>
                </a:solidFill>
              </a:rPr>
              <a:t>Dengan cara langsung :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693957" y="442786"/>
            <a:ext cx="638939" cy="651574"/>
            <a:chOff x="394825" y="294572"/>
            <a:chExt cx="638939" cy="651574"/>
          </a:xfrm>
        </p:grpSpPr>
        <p:sp>
          <p:nvSpPr>
            <p:cNvPr id="24" name="Oval 23"/>
            <p:cNvSpPr/>
            <p:nvPr/>
          </p:nvSpPr>
          <p:spPr>
            <a:xfrm>
              <a:off x="394825" y="307207"/>
              <a:ext cx="638939" cy="638939"/>
            </a:xfrm>
            <a:prstGeom prst="ellipse">
              <a:avLst/>
            </a:prstGeom>
            <a:solidFill>
              <a:srgbClr val="FF6600">
                <a:alpha val="95000"/>
              </a:srgbClr>
            </a:solidFill>
            <a:ln w="76200"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95032" y="294572"/>
              <a:ext cx="42832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cs typeface="Arial" panose="020B0604020202020204" pitchFamily="34" charset="0"/>
                </a:rPr>
                <a:t>C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372365" y="1456929"/>
            <a:ext cx="3690877" cy="1350074"/>
            <a:chOff x="6328703" y="2565221"/>
            <a:chExt cx="3690877" cy="1350074"/>
          </a:xfrm>
        </p:grpSpPr>
        <p:sp>
          <p:nvSpPr>
            <p:cNvPr id="27" name="Rectangle 26"/>
            <p:cNvSpPr/>
            <p:nvPr/>
          </p:nvSpPr>
          <p:spPr>
            <a:xfrm>
              <a:off x="6328703" y="2565221"/>
              <a:ext cx="3690877" cy="135007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2200" dirty="0">
                  <a:solidFill>
                    <a:sysClr val="windowText" lastClr="000000"/>
                  </a:solidFill>
                  <a:cs typeface="Arial" pitchFamily="34" charset="0"/>
                </a:rPr>
                <a:t>Ada 39 </a:t>
              </a:r>
              <a:r>
                <a:rPr lang="en-US" sz="2200" dirty="0" err="1">
                  <a:solidFill>
                    <a:sysClr val="windowText" lastClr="000000"/>
                  </a:solidFill>
                  <a:cs typeface="Arial" pitchFamily="34" charset="0"/>
                </a:rPr>
                <a:t>siswa</a:t>
              </a:r>
              <a:r>
                <a:rPr lang="en-US" sz="2200" dirty="0">
                  <a:solidFill>
                    <a:sysClr val="windowText" lastClr="000000"/>
                  </a:solidFill>
                  <a:cs typeface="Arial" pitchFamily="34" charset="0"/>
                </a:rPr>
                <a:t> di </a:t>
              </a:r>
              <a:r>
                <a:rPr lang="en-US" sz="2200" dirty="0" err="1">
                  <a:solidFill>
                    <a:sysClr val="windowText" lastClr="000000"/>
                  </a:solidFill>
                  <a:cs typeface="Arial" pitchFamily="34" charset="0"/>
                </a:rPr>
                <a:t>sebuah</a:t>
              </a:r>
              <a:r>
                <a:rPr lang="en-US" sz="2200" dirty="0">
                  <a:solidFill>
                    <a:sysClr val="windowText" lastClr="000000"/>
                  </a:solidFill>
                  <a:cs typeface="Arial" pitchFamily="34" charset="0"/>
                </a:rPr>
                <a:t> </a:t>
              </a:r>
              <a:r>
                <a:rPr lang="en-US" sz="2200" dirty="0" err="1">
                  <a:solidFill>
                    <a:sysClr val="windowText" lastClr="000000"/>
                  </a:solidFill>
                  <a:cs typeface="Arial" pitchFamily="34" charset="0"/>
                </a:rPr>
                <a:t>kelas</a:t>
              </a:r>
              <a:r>
                <a:rPr lang="en-US" sz="2200" dirty="0">
                  <a:solidFill>
                    <a:sysClr val="windowText" lastClr="000000"/>
                  </a:solidFill>
                  <a:cs typeface="Arial" pitchFamily="34" charset="0"/>
                </a:rPr>
                <a:t>. </a:t>
              </a:r>
            </a:p>
            <a:p>
              <a:pPr>
                <a:lnSpc>
                  <a:spcPct val="150000"/>
                </a:lnSpc>
                <a:spcAft>
                  <a:spcPts val="600"/>
                </a:spcAft>
              </a:pPr>
              <a:r>
                <a:rPr lang="en-US" sz="2200" dirty="0" err="1">
                  <a:solidFill>
                    <a:sysClr val="windowText" lastClr="000000"/>
                  </a:solidFill>
                  <a:cs typeface="Arial" pitchFamily="34" charset="0"/>
                </a:rPr>
                <a:t>Sebanyak</a:t>
              </a:r>
              <a:r>
                <a:rPr lang="en-US" sz="2200" dirty="0">
                  <a:solidFill>
                    <a:sysClr val="windowText" lastClr="000000"/>
                  </a:solidFill>
                  <a:cs typeface="Arial" pitchFamily="34" charset="0"/>
                </a:rPr>
                <a:t>       </a:t>
              </a:r>
              <a:r>
                <a:rPr lang="en-US" sz="2200" dirty="0" err="1">
                  <a:solidFill>
                    <a:sysClr val="windowText" lastClr="000000"/>
                  </a:solidFill>
                  <a:cs typeface="Arial" pitchFamily="34" charset="0"/>
                </a:rPr>
                <a:t>bagian</a:t>
              </a:r>
              <a:r>
                <a:rPr lang="en-US" sz="2200" dirty="0">
                  <a:solidFill>
                    <a:sysClr val="windowText" lastClr="000000"/>
                  </a:solidFill>
                  <a:cs typeface="Arial" pitchFamily="34" charset="0"/>
                </a:rPr>
                <a:t> </a:t>
              </a:r>
            </a:p>
            <a:p>
              <a:r>
                <a:rPr lang="en-US" sz="2200" dirty="0" err="1">
                  <a:solidFill>
                    <a:sysClr val="windowText" lastClr="000000"/>
                  </a:solidFill>
                  <a:cs typeface="Arial" pitchFamily="34" charset="0"/>
                </a:rPr>
                <a:t>adalah</a:t>
              </a:r>
              <a:r>
                <a:rPr lang="en-US" sz="2200" dirty="0">
                  <a:solidFill>
                    <a:sysClr val="windowText" lastClr="000000"/>
                  </a:solidFill>
                  <a:cs typeface="Arial" pitchFamily="34" charset="0"/>
                </a:rPr>
                <a:t> </a:t>
              </a:r>
              <a:r>
                <a:rPr lang="en-US" sz="2200" dirty="0" err="1">
                  <a:solidFill>
                    <a:sysClr val="windowText" lastClr="000000"/>
                  </a:solidFill>
                  <a:cs typeface="Arial" pitchFamily="34" charset="0"/>
                </a:rPr>
                <a:t>siswa</a:t>
              </a:r>
              <a:r>
                <a:rPr lang="en-US" sz="2200" dirty="0">
                  <a:solidFill>
                    <a:sysClr val="windowText" lastClr="000000"/>
                  </a:solidFill>
                  <a:cs typeface="Arial" pitchFamily="34" charset="0"/>
                </a:rPr>
                <a:t> </a:t>
              </a:r>
              <a:r>
                <a:rPr lang="en-US" sz="2200" dirty="0" err="1">
                  <a:solidFill>
                    <a:sysClr val="windowText" lastClr="000000"/>
                  </a:solidFill>
                  <a:cs typeface="Arial" pitchFamily="34" charset="0"/>
                </a:rPr>
                <a:t>laki-laki</a:t>
              </a:r>
              <a:r>
                <a:rPr lang="en-US" sz="2200" dirty="0">
                  <a:solidFill>
                    <a:sysClr val="windowText" lastClr="000000"/>
                  </a:solidFill>
                  <a:cs typeface="Arial" pitchFamily="34" charset="0"/>
                </a:rPr>
                <a:t>.</a:t>
              </a:r>
              <a:endParaRPr lang="id-ID" sz="2200" dirty="0">
                <a:solidFill>
                  <a:sysClr val="windowText" lastClr="000000"/>
                </a:solidFill>
                <a:cs typeface="Arial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7519967" y="2914873"/>
                  <a:ext cx="385041" cy="6705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19967" y="2914873"/>
                  <a:ext cx="385041" cy="670568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9" name="Rectangle 28"/>
          <p:cNvSpPr/>
          <p:nvPr/>
        </p:nvSpPr>
        <p:spPr>
          <a:xfrm>
            <a:off x="4284629" y="4351487"/>
            <a:ext cx="5201263" cy="754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200" dirty="0" err="1">
                <a:solidFill>
                  <a:schemeClr val="tx1"/>
                </a:solidFill>
                <a:cs typeface="Arial" pitchFamily="34" charset="0"/>
              </a:rPr>
              <a:t>Siswa</a:t>
            </a:r>
            <a:r>
              <a:rPr lang="en-US" sz="2200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cs typeface="Arial" pitchFamily="34" charset="0"/>
              </a:rPr>
              <a:t>laki-laki</a:t>
            </a:r>
            <a:r>
              <a:rPr lang="en-US" sz="2200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cs typeface="Arial" pitchFamily="34" charset="0"/>
              </a:rPr>
              <a:t>ada</a:t>
            </a:r>
            <a:r>
              <a:rPr lang="en-US" sz="2200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cs typeface="Arial" pitchFamily="34" charset="0"/>
              </a:rPr>
              <a:t>sebanyak</a:t>
            </a:r>
            <a:r>
              <a:rPr lang="en-US" sz="2200" dirty="0">
                <a:solidFill>
                  <a:schemeClr val="tx1"/>
                </a:solidFill>
                <a:cs typeface="Arial" pitchFamily="34" charset="0"/>
              </a:rPr>
              <a:t> 2 </a:t>
            </a:r>
            <a:r>
              <a:rPr lang="en-US" sz="2200" dirty="0" err="1">
                <a:solidFill>
                  <a:schemeClr val="tx1"/>
                </a:solidFill>
                <a:cs typeface="Arial" pitchFamily="34" charset="0"/>
              </a:rPr>
              <a:t>bagian</a:t>
            </a:r>
            <a:r>
              <a:rPr lang="en-US" sz="2200" dirty="0">
                <a:solidFill>
                  <a:schemeClr val="tx1"/>
                </a:solidFill>
                <a:cs typeface="Arial" pitchFamily="34" charset="0"/>
              </a:rPr>
              <a:t>, </a:t>
            </a:r>
            <a:r>
              <a:rPr lang="en-US" sz="2200" dirty="0" err="1">
                <a:solidFill>
                  <a:schemeClr val="tx1"/>
                </a:solidFill>
                <a:cs typeface="Arial" pitchFamily="34" charset="0"/>
              </a:rPr>
              <a:t>maka</a:t>
            </a:r>
            <a:r>
              <a:rPr lang="en-US" sz="2200" dirty="0">
                <a:solidFill>
                  <a:schemeClr val="tx1"/>
                </a:solidFill>
                <a:cs typeface="Arial" pitchFamily="34" charset="0"/>
              </a:rPr>
              <a:t> 2 × 13 = 26 </a:t>
            </a:r>
            <a:r>
              <a:rPr lang="en-US" sz="2200" dirty="0" err="1">
                <a:solidFill>
                  <a:schemeClr val="tx1"/>
                </a:solidFill>
                <a:cs typeface="Arial" pitchFamily="34" charset="0"/>
              </a:rPr>
              <a:t>siswa</a:t>
            </a:r>
            <a:endParaRPr lang="id-ID" sz="2200" dirty="0">
              <a:solidFill>
                <a:schemeClr val="tx1"/>
              </a:solidFill>
              <a:cs typeface="Arial" pitchFamily="34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4170328" y="5412048"/>
            <a:ext cx="4097066" cy="749620"/>
            <a:chOff x="6328703" y="2397603"/>
            <a:chExt cx="4097066" cy="749620"/>
          </a:xfrm>
        </p:grpSpPr>
        <p:sp>
          <p:nvSpPr>
            <p:cNvPr id="31" name="Rectangle 30"/>
            <p:cNvSpPr/>
            <p:nvPr/>
          </p:nvSpPr>
          <p:spPr>
            <a:xfrm>
              <a:off x="6328703" y="2565221"/>
              <a:ext cx="4097066" cy="5820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2200" dirty="0">
                  <a:solidFill>
                    <a:schemeClr val="tx1"/>
                  </a:solidFill>
                  <a:cs typeface="Arial" pitchFamily="34" charset="0"/>
                </a:rPr>
                <a:t>       × 39 = 2 × (39 : 3) = 26 </a:t>
              </a:r>
              <a:r>
                <a:rPr lang="en-US" sz="2200" dirty="0" err="1">
                  <a:solidFill>
                    <a:schemeClr val="tx1"/>
                  </a:solidFill>
                  <a:cs typeface="Arial" pitchFamily="34" charset="0"/>
                </a:rPr>
                <a:t>siswa</a:t>
              </a:r>
              <a:endParaRPr lang="id-ID" sz="2200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6431205" y="2397603"/>
                  <a:ext cx="404277" cy="7283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22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31205" y="2397603"/>
                  <a:ext cx="404277" cy="728341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246158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1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  <p:bldP spid="16" grpId="0"/>
      <p:bldP spid="17" grpId="0"/>
      <p:bldP spid="18" grpId="0"/>
      <p:bldP spid="19" grpId="0"/>
      <p:bldP spid="20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35502" y="196555"/>
            <a:ext cx="3875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3600" b="1" dirty="0">
                <a:solidFill>
                  <a:srgbClr val="FF6600"/>
                </a:solidFill>
                <a:cs typeface="Arial" panose="020B0604020202020204" pitchFamily="34" charset="0"/>
              </a:rPr>
              <a:t>Pecahan Campuran</a:t>
            </a:r>
            <a:endParaRPr lang="en-US" sz="3600" b="1" dirty="0">
              <a:solidFill>
                <a:srgbClr val="FF6600"/>
              </a:solidFill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1156" y="923517"/>
            <a:ext cx="58944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631825" algn="l"/>
              </a:tabLst>
            </a:pPr>
            <a:r>
              <a:rPr lang="en-US" sz="3200" b="1" dirty="0">
                <a:solidFill>
                  <a:srgbClr val="FF6600"/>
                </a:solidFill>
                <a:cs typeface="Arial" panose="020B0604020202020204" pitchFamily="34" charset="0"/>
              </a:rPr>
              <a:t>1.  	</a:t>
            </a:r>
            <a:r>
              <a:rPr lang="id-ID" sz="3200" b="1" dirty="0">
                <a:solidFill>
                  <a:srgbClr val="FF6600"/>
                </a:solidFill>
                <a:cs typeface="Arial" panose="020B0604020202020204" pitchFamily="34" charset="0"/>
              </a:rPr>
              <a:t>Mengenal Pecahan Campuran</a:t>
            </a:r>
            <a:endParaRPr lang="en-US" sz="3200" b="1" dirty="0">
              <a:solidFill>
                <a:srgbClr val="FF6600"/>
              </a:solidFill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02352" y="3890665"/>
            <a:ext cx="3657600" cy="1645563"/>
          </a:xfrm>
          <a:prstGeom prst="roundRect">
            <a:avLst>
              <a:gd name="adj" fmla="val 8704"/>
            </a:avLst>
          </a:prstGeom>
          <a:solidFill>
            <a:srgbClr val="FFD54F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id-ID" sz="2400" b="1" dirty="0"/>
              <a:t>Pecahan campuran </a:t>
            </a:r>
            <a:r>
              <a:rPr lang="id-ID" sz="2400" dirty="0"/>
              <a:t>adalah campuran antara bilangan bulat dan pecahan yang bernilai di antara 0 dan 1.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696821" y="2226360"/>
            <a:ext cx="1440000" cy="548640"/>
            <a:chOff x="1490869" y="1888434"/>
            <a:chExt cx="1440000" cy="722191"/>
          </a:xfrm>
        </p:grpSpPr>
        <p:sp>
          <p:nvSpPr>
            <p:cNvPr id="8" name="Rectangle 7"/>
            <p:cNvSpPr/>
            <p:nvPr/>
          </p:nvSpPr>
          <p:spPr>
            <a:xfrm>
              <a:off x="1490869" y="1888434"/>
              <a:ext cx="1440000" cy="72000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1868556" y="1890625"/>
              <a:ext cx="0" cy="72000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2226363" y="1890625"/>
              <a:ext cx="0" cy="72000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570921" y="1888434"/>
              <a:ext cx="0" cy="72000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4295846" y="2224169"/>
            <a:ext cx="1440000" cy="548640"/>
            <a:chOff x="1490869" y="1888434"/>
            <a:chExt cx="1440000" cy="722191"/>
          </a:xfrm>
        </p:grpSpPr>
        <p:sp>
          <p:nvSpPr>
            <p:cNvPr id="15" name="Rectangle 14"/>
            <p:cNvSpPr/>
            <p:nvPr/>
          </p:nvSpPr>
          <p:spPr>
            <a:xfrm>
              <a:off x="1490869" y="1888434"/>
              <a:ext cx="1440000" cy="720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1868556" y="1890625"/>
              <a:ext cx="0" cy="72000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226363" y="1890625"/>
              <a:ext cx="0" cy="72000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570921" y="1888434"/>
              <a:ext cx="0" cy="72000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5894871" y="2221978"/>
            <a:ext cx="1440000" cy="548640"/>
            <a:chOff x="4688919" y="1884052"/>
            <a:chExt cx="1440000" cy="722191"/>
          </a:xfrm>
        </p:grpSpPr>
        <p:grpSp>
          <p:nvGrpSpPr>
            <p:cNvPr id="19" name="Group 18"/>
            <p:cNvGrpSpPr/>
            <p:nvPr/>
          </p:nvGrpSpPr>
          <p:grpSpPr>
            <a:xfrm>
              <a:off x="4688919" y="1884052"/>
              <a:ext cx="1440000" cy="722191"/>
              <a:chOff x="1490869" y="1888434"/>
              <a:chExt cx="1440000" cy="722191"/>
            </a:xfrm>
            <a:noFill/>
          </p:grpSpPr>
          <p:sp>
            <p:nvSpPr>
              <p:cNvPr id="20" name="Rectangle 19"/>
              <p:cNvSpPr/>
              <p:nvPr/>
            </p:nvSpPr>
            <p:spPr>
              <a:xfrm>
                <a:off x="1490869" y="1888434"/>
                <a:ext cx="1440000" cy="72000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cxnSp>
            <p:nvCxnSpPr>
              <p:cNvPr id="21" name="Straight Connector 20"/>
              <p:cNvCxnSpPr/>
              <p:nvPr/>
            </p:nvCxnSpPr>
            <p:spPr>
              <a:xfrm>
                <a:off x="1852790" y="1890625"/>
                <a:ext cx="0" cy="72000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2226363" y="1890625"/>
                <a:ext cx="0" cy="72000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2570921" y="1888434"/>
                <a:ext cx="0" cy="72000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Rectangle 23"/>
            <p:cNvSpPr/>
            <p:nvPr/>
          </p:nvSpPr>
          <p:spPr>
            <a:xfrm>
              <a:off x="4689747" y="1884052"/>
              <a:ext cx="360000" cy="720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26" name="Right Brace 25"/>
          <p:cNvSpPr/>
          <p:nvPr/>
        </p:nvSpPr>
        <p:spPr>
          <a:xfrm rot="5400000">
            <a:off x="4079170" y="1501365"/>
            <a:ext cx="274320" cy="3039025"/>
          </a:xfrm>
          <a:prstGeom prst="rightBrace">
            <a:avLst>
              <a:gd name="adj1" fmla="val 41402"/>
              <a:gd name="adj2" fmla="val 50000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7" name="Right Brace 26"/>
          <p:cNvSpPr/>
          <p:nvPr/>
        </p:nvSpPr>
        <p:spPr>
          <a:xfrm rot="5400000">
            <a:off x="6473317" y="2304198"/>
            <a:ext cx="274320" cy="1440000"/>
          </a:xfrm>
          <a:prstGeom prst="rightBrace">
            <a:avLst>
              <a:gd name="adj1" fmla="val 48015"/>
              <a:gd name="adj2" fmla="val 50000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8" name="Rectangle 27"/>
          <p:cNvSpPr/>
          <p:nvPr/>
        </p:nvSpPr>
        <p:spPr>
          <a:xfrm>
            <a:off x="3868733" y="3128105"/>
            <a:ext cx="726727" cy="6655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200" dirty="0">
                <a:solidFill>
                  <a:sysClr val="windowText" lastClr="000000"/>
                </a:solidFill>
              </a:rPr>
              <a:t>2</a:t>
            </a:r>
          </a:p>
        </p:txBody>
      </p:sp>
      <p:sp>
        <p:nvSpPr>
          <p:cNvPr id="29" name="Rectangle 28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278928" y="3128104"/>
            <a:ext cx="726727" cy="665515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32" name="Rectangle 31"/>
          <p:cNvSpPr/>
          <p:nvPr/>
        </p:nvSpPr>
        <p:spPr>
          <a:xfrm>
            <a:off x="2552436" y="3722593"/>
            <a:ext cx="4104368" cy="1097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id-ID" sz="2400" dirty="0">
                <a:solidFill>
                  <a:schemeClr val="tx1"/>
                </a:solidFill>
              </a:rPr>
              <a:t>Maka, jumlah balok tersebut adalah</a:t>
            </a:r>
          </a:p>
        </p:txBody>
      </p:sp>
      <p:sp>
        <p:nvSpPr>
          <p:cNvPr id="33" name="Rectangle 32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637293" y="4343234"/>
            <a:ext cx="1773658" cy="834887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34" name="Rounded Rectangle 33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639521" y="4966862"/>
            <a:ext cx="774291" cy="834887"/>
          </a:xfrm>
          <a:prstGeom prst="round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cxnSp>
        <p:nvCxnSpPr>
          <p:cNvPr id="36" name="Elbow Connector 35"/>
          <p:cNvCxnSpPr/>
          <p:nvPr/>
        </p:nvCxnSpPr>
        <p:spPr>
          <a:xfrm>
            <a:off x="2893665" y="5597470"/>
            <a:ext cx="822960" cy="397566"/>
          </a:xfrm>
          <a:prstGeom prst="bentConnector3">
            <a:avLst>
              <a:gd name="adj1" fmla="val -1351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3710460" y="5773064"/>
            <a:ext cx="2427052" cy="417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id-ID" sz="2400" dirty="0">
                <a:solidFill>
                  <a:schemeClr val="tx1"/>
                </a:solidFill>
              </a:rPr>
              <a:t>Bilangan bulat</a:t>
            </a:r>
          </a:p>
        </p:txBody>
      </p:sp>
      <p:sp>
        <p:nvSpPr>
          <p:cNvPr id="40" name="Rectangle 39"/>
          <p:cNvSpPr/>
          <p:nvPr/>
        </p:nvSpPr>
        <p:spPr>
          <a:xfrm>
            <a:off x="3694694" y="5211560"/>
            <a:ext cx="2630280" cy="417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id-ID" sz="2400" dirty="0">
                <a:solidFill>
                  <a:schemeClr val="tx1"/>
                </a:solidFill>
              </a:rPr>
              <a:t>Bilangan pecahan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3337705" y="5436046"/>
            <a:ext cx="357807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1831092" y="1570456"/>
            <a:ext cx="4306420" cy="569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id-ID" sz="2400" dirty="0">
                <a:solidFill>
                  <a:schemeClr val="tx1"/>
                </a:solidFill>
              </a:rPr>
              <a:t>Perhatikan balok </a:t>
            </a:r>
            <a:r>
              <a:rPr lang="id-ID" sz="2400" dirty="0" smtClean="0">
                <a:solidFill>
                  <a:schemeClr val="tx1"/>
                </a:solidFill>
              </a:rPr>
              <a:t>berikut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  <a:endParaRPr lang="id-ID" sz="2400" dirty="0">
              <a:solidFill>
                <a:schemeClr val="tx1"/>
              </a:solidFill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974419" y="183919"/>
            <a:ext cx="638939" cy="651574"/>
            <a:chOff x="394825" y="294572"/>
            <a:chExt cx="638939" cy="651574"/>
          </a:xfrm>
        </p:grpSpPr>
        <p:sp>
          <p:nvSpPr>
            <p:cNvPr id="44" name="Oval 43"/>
            <p:cNvSpPr/>
            <p:nvPr/>
          </p:nvSpPr>
          <p:spPr>
            <a:xfrm>
              <a:off x="394825" y="307207"/>
              <a:ext cx="638939" cy="638939"/>
            </a:xfrm>
            <a:prstGeom prst="ellipse">
              <a:avLst/>
            </a:prstGeom>
            <a:solidFill>
              <a:srgbClr val="FF6600">
                <a:alpha val="95000"/>
              </a:srgbClr>
            </a:solidFill>
            <a:ln w="76200"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95032" y="294572"/>
              <a:ext cx="47641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cs typeface="Arial" panose="020B0604020202020204" pitchFamily="34" charset="0"/>
                </a:rPr>
                <a:t>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995433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6" grpId="0" animBg="1"/>
      <p:bldP spid="27" grpId="0" animBg="1"/>
      <p:bldP spid="28" grpId="0"/>
      <p:bldP spid="29" grpId="0" animBg="1"/>
      <p:bldP spid="32" grpId="0"/>
      <p:bldP spid="33" grpId="0" animBg="1"/>
      <p:bldP spid="34" grpId="0" animBg="1"/>
      <p:bldP spid="39" grpId="0"/>
      <p:bldP spid="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61430" y="358660"/>
            <a:ext cx="54759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631825" algn="l"/>
              </a:tabLst>
            </a:pPr>
            <a:r>
              <a:rPr lang="id-ID" sz="3200" b="1" dirty="0">
                <a:solidFill>
                  <a:srgbClr val="FF6600"/>
                </a:solidFill>
                <a:cs typeface="Arial" panose="020B0604020202020204" pitchFamily="34" charset="0"/>
              </a:rPr>
              <a:t>2</a:t>
            </a:r>
            <a:r>
              <a:rPr lang="en-US" sz="3200" b="1" dirty="0">
                <a:solidFill>
                  <a:srgbClr val="FF6600"/>
                </a:solidFill>
                <a:cs typeface="Arial" panose="020B0604020202020204" pitchFamily="34" charset="0"/>
              </a:rPr>
              <a:t>.  </a:t>
            </a:r>
            <a:r>
              <a:rPr lang="id-ID" sz="3200" b="1" dirty="0">
                <a:solidFill>
                  <a:srgbClr val="FF6600"/>
                </a:solidFill>
                <a:cs typeface="Arial" panose="020B0604020202020204" pitchFamily="34" charset="0"/>
              </a:rPr>
              <a:t>Pecahan sebagai Pembagian</a:t>
            </a:r>
            <a:endParaRPr lang="en-US" sz="3200" b="1" dirty="0">
              <a:solidFill>
                <a:srgbClr val="FF6600"/>
              </a:solidFill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36111" y="1010943"/>
            <a:ext cx="4306420" cy="569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id-ID" sz="2800" dirty="0">
                <a:solidFill>
                  <a:schemeClr val="tx1"/>
                </a:solidFill>
              </a:rPr>
              <a:t>Perhatikan</a:t>
            </a:r>
            <a:r>
              <a:rPr lang="id-ID" sz="2800" b="1" dirty="0">
                <a:solidFill>
                  <a:schemeClr val="tx1"/>
                </a:solidFill>
              </a:rPr>
              <a:t> </a:t>
            </a:r>
            <a:r>
              <a:rPr lang="id-ID" sz="2800" dirty="0">
                <a:solidFill>
                  <a:schemeClr val="tx1"/>
                </a:solidFill>
              </a:rPr>
              <a:t>bahwa</a:t>
            </a:r>
            <a:r>
              <a:rPr lang="id-ID" sz="2800" b="1" dirty="0">
                <a:solidFill>
                  <a:schemeClr val="tx1"/>
                </a:solidFill>
              </a:rPr>
              <a:t>,</a:t>
            </a:r>
          </a:p>
        </p:txBody>
      </p:sp>
      <p:sp>
        <p:nvSpPr>
          <p:cNvPr id="4" name="Rectangle 3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667040" y="1537828"/>
            <a:ext cx="3727135" cy="762683"/>
          </a:xfrm>
          <a:prstGeom prst="rect">
            <a:avLst/>
          </a:prstGeom>
          <a:blipFill rotWithShape="1">
            <a:blip r:embed="rId2"/>
            <a:stretch>
              <a:fillRect b="-4000"/>
            </a:stretch>
          </a:blipFill>
          <a:ln>
            <a:noFill/>
          </a:ln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5" name="Rectangle 4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667039" y="2769011"/>
            <a:ext cx="4760804" cy="762683"/>
          </a:xfrm>
          <a:prstGeom prst="rect">
            <a:avLst/>
          </a:prstGeom>
          <a:blipFill rotWithShape="1">
            <a:blip r:embed="rId3"/>
            <a:stretch>
              <a:fillRect b="-4000"/>
            </a:stretch>
          </a:blipFill>
          <a:ln>
            <a:noFill/>
          </a:ln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cxnSp>
        <p:nvCxnSpPr>
          <p:cNvPr id="6" name="Elbow Connector 5"/>
          <p:cNvCxnSpPr/>
          <p:nvPr/>
        </p:nvCxnSpPr>
        <p:spPr>
          <a:xfrm flipV="1">
            <a:off x="6432616" y="2698026"/>
            <a:ext cx="735497" cy="397566"/>
          </a:xfrm>
          <a:prstGeom prst="bentConnector3">
            <a:avLst>
              <a:gd name="adj1" fmla="val -1351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6857604" y="3532902"/>
            <a:ext cx="357807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864461" y="3148589"/>
            <a:ext cx="357807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7255918" y="2472747"/>
            <a:ext cx="1945631" cy="417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id-ID" sz="2400" dirty="0">
                <a:solidFill>
                  <a:schemeClr val="accent1">
                    <a:lumMod val="75000"/>
                  </a:schemeClr>
                </a:solidFill>
              </a:rPr>
              <a:t>Hasil bagi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264827" y="2913018"/>
            <a:ext cx="1646585" cy="417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id-ID" sz="2400" dirty="0">
                <a:solidFill>
                  <a:srgbClr val="FF0000"/>
                </a:solidFill>
              </a:rPr>
              <a:t>Sisa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240151" y="3330461"/>
            <a:ext cx="1671261" cy="417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id-ID" sz="2400" dirty="0">
                <a:solidFill>
                  <a:srgbClr val="00B050"/>
                </a:solidFill>
              </a:rPr>
              <a:t>Pembagi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81354" y="4453929"/>
            <a:ext cx="7454051" cy="1000244"/>
          </a:xfrm>
          <a:prstGeom prst="roundRect">
            <a:avLst>
              <a:gd name="adj" fmla="val 8704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d-ID" sz="2800" dirty="0"/>
              <a:t>Dengan demikian, pecahan dapat pula </a:t>
            </a:r>
            <a:r>
              <a:rPr lang="en-US" sz="2800" dirty="0" err="1"/>
              <a:t>diperoleh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id-ID" sz="2800" dirty="0"/>
              <a:t>pembagian.</a:t>
            </a:r>
          </a:p>
        </p:txBody>
      </p:sp>
    </p:spTree>
    <p:extLst>
      <p:ext uri="{BB962C8B-B14F-4D97-AF65-F5344CB8AC3E}">
        <p14:creationId xmlns:p14="http://schemas.microsoft.com/office/powerpoint/2010/main" val="20023294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0" grpId="0"/>
      <p:bldP spid="11" grpId="0"/>
      <p:bldP spid="12" grpId="0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4219225"/>
              </p:ext>
            </p:extLst>
          </p:nvPr>
        </p:nvGraphicFramePr>
        <p:xfrm>
          <a:off x="7091935" y="2107747"/>
          <a:ext cx="274320" cy="7086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35" name="Equation" r:id="rId3" imgW="152334" imgH="393529" progId="Equation.3">
                  <p:embed/>
                </p:oleObj>
              </mc:Choice>
              <mc:Fallback>
                <p:oleObj name="Equation" r:id="rId3" imgW="152334" imgH="393529" progId="Equation.3">
                  <p:embed/>
                  <p:pic>
                    <p:nvPicPr>
                      <p:cNvPr id="0" name="Picture 2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1935" y="2107747"/>
                        <a:ext cx="274320" cy="70866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8021730"/>
              </p:ext>
            </p:extLst>
          </p:nvPr>
        </p:nvGraphicFramePr>
        <p:xfrm>
          <a:off x="2562533" y="781330"/>
          <a:ext cx="1645920" cy="9627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36" name="Equation" r:id="rId5" imgW="672808" imgH="393529" progId="Equation.3">
                  <p:embed/>
                </p:oleObj>
              </mc:Choice>
              <mc:Fallback>
                <p:oleObj name="Equation" r:id="rId5" imgW="672808" imgH="393529" progId="Equation.3">
                  <p:embed/>
                  <p:pic>
                    <p:nvPicPr>
                      <p:cNvPr id="0" name="Picture 2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2533" y="781330"/>
                        <a:ext cx="1645920" cy="96270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" name="Group 17"/>
          <p:cNvGrpSpPr/>
          <p:nvPr/>
        </p:nvGrpSpPr>
        <p:grpSpPr>
          <a:xfrm>
            <a:off x="2617456" y="2878942"/>
            <a:ext cx="3200400" cy="457200"/>
            <a:chOff x="642910" y="2357430"/>
            <a:chExt cx="4000528" cy="571504"/>
          </a:xfrm>
        </p:grpSpPr>
        <p:sp>
          <p:nvSpPr>
            <p:cNvPr id="10" name="Rectangle 9"/>
            <p:cNvSpPr/>
            <p:nvPr/>
          </p:nvSpPr>
          <p:spPr>
            <a:xfrm>
              <a:off x="642910" y="2357430"/>
              <a:ext cx="571504" cy="57150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214414" y="2357430"/>
              <a:ext cx="571504" cy="57150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785918" y="2357430"/>
              <a:ext cx="571504" cy="57150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357422" y="2357430"/>
              <a:ext cx="571504" cy="57150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928926" y="2357430"/>
              <a:ext cx="571504" cy="57150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500430" y="2357430"/>
              <a:ext cx="571504" cy="57150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071934" y="2357430"/>
              <a:ext cx="571504" cy="57150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4893830"/>
              </p:ext>
            </p:extLst>
          </p:nvPr>
        </p:nvGraphicFramePr>
        <p:xfrm>
          <a:off x="2972173" y="2122737"/>
          <a:ext cx="274320" cy="7086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37" name="Equation" r:id="rId7" imgW="152334" imgH="393529" progId="Equation.3">
                  <p:embed/>
                </p:oleObj>
              </mc:Choice>
              <mc:Fallback>
                <p:oleObj name="Equation" r:id="rId7" imgW="152334" imgH="393529" progId="Equation.3">
                  <p:embed/>
                  <p:pic>
                    <p:nvPicPr>
                      <p:cNvPr id="0" name="Picture 2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2173" y="2122737"/>
                        <a:ext cx="274320" cy="70866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ight Arrow 33"/>
          <p:cNvSpPr/>
          <p:nvPr/>
        </p:nvSpPr>
        <p:spPr>
          <a:xfrm rot="2915862">
            <a:off x="4367963" y="3699030"/>
            <a:ext cx="914400" cy="274320"/>
          </a:xfrm>
          <a:prstGeom prst="rightArrow">
            <a:avLst>
              <a:gd name="adj1" fmla="val 43323"/>
              <a:gd name="adj2" fmla="val 4627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5" name="Right Arrow 34"/>
          <p:cNvSpPr/>
          <p:nvPr/>
        </p:nvSpPr>
        <p:spPr>
          <a:xfrm rot="18539948" flipH="1">
            <a:off x="6390999" y="3652410"/>
            <a:ext cx="914400" cy="274320"/>
          </a:xfrm>
          <a:prstGeom prst="rightArrow">
            <a:avLst>
              <a:gd name="adj1" fmla="val 50426"/>
              <a:gd name="adj2" fmla="val 39733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36" name="Group 35"/>
          <p:cNvGrpSpPr/>
          <p:nvPr/>
        </p:nvGrpSpPr>
        <p:grpSpPr>
          <a:xfrm>
            <a:off x="4659254" y="4297208"/>
            <a:ext cx="3200400" cy="457200"/>
            <a:chOff x="642910" y="2357430"/>
            <a:chExt cx="4000528" cy="571504"/>
          </a:xfrm>
        </p:grpSpPr>
        <p:sp>
          <p:nvSpPr>
            <p:cNvPr id="37" name="Rectangle 36"/>
            <p:cNvSpPr/>
            <p:nvPr/>
          </p:nvSpPr>
          <p:spPr>
            <a:xfrm>
              <a:off x="642910" y="2357430"/>
              <a:ext cx="571504" cy="57150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214414" y="2357430"/>
              <a:ext cx="571504" cy="57150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785918" y="2357430"/>
              <a:ext cx="571504" cy="57150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357422" y="2357430"/>
              <a:ext cx="571504" cy="57150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928926" y="2357430"/>
              <a:ext cx="571504" cy="57150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3500430" y="2357430"/>
              <a:ext cx="571504" cy="57150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071934" y="2357430"/>
              <a:ext cx="571504" cy="57150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6" name="Rectangle 5"/>
          <p:cNvSpPr/>
          <p:nvPr/>
        </p:nvSpPr>
        <p:spPr>
          <a:xfrm>
            <a:off x="2617456" y="2878942"/>
            <a:ext cx="457200" cy="457200"/>
          </a:xfrm>
          <a:prstGeom prst="rect">
            <a:avLst/>
          </a:prstGeom>
          <a:solidFill>
            <a:srgbClr val="83D103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Rectangle 4"/>
          <p:cNvSpPr/>
          <p:nvPr/>
        </p:nvSpPr>
        <p:spPr>
          <a:xfrm>
            <a:off x="3069040" y="2878942"/>
            <a:ext cx="457200" cy="457200"/>
          </a:xfrm>
          <a:prstGeom prst="rect">
            <a:avLst/>
          </a:prstGeom>
          <a:solidFill>
            <a:srgbClr val="83D103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5579057"/>
              </p:ext>
            </p:extLst>
          </p:nvPr>
        </p:nvGraphicFramePr>
        <p:xfrm>
          <a:off x="5695356" y="4940005"/>
          <a:ext cx="274320" cy="7447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38" name="Equation" r:id="rId9" imgW="152334" imgH="393529" progId="Equation.3">
                  <p:embed/>
                </p:oleObj>
              </mc:Choice>
              <mc:Fallback>
                <p:oleObj name="Equation" r:id="rId9" imgW="152334" imgH="393529" progId="Equation.3">
                  <p:embed/>
                  <p:pic>
                    <p:nvPicPr>
                      <p:cNvPr id="0" name="Picture 2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5356" y="4940005"/>
                        <a:ext cx="274320" cy="7447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Plus 46"/>
          <p:cNvSpPr/>
          <p:nvPr/>
        </p:nvSpPr>
        <p:spPr>
          <a:xfrm>
            <a:off x="5872652" y="2258587"/>
            <a:ext cx="457200" cy="457200"/>
          </a:xfrm>
          <a:prstGeom prst="mathPlus">
            <a:avLst>
              <a:gd name="adj1" fmla="val 10392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8" name="Left Brace 47"/>
          <p:cNvSpPr/>
          <p:nvPr/>
        </p:nvSpPr>
        <p:spPr>
          <a:xfrm rot="16200000">
            <a:off x="5712038" y="3730808"/>
            <a:ext cx="178594" cy="2286000"/>
          </a:xfrm>
          <a:prstGeom prst="leftBrace">
            <a:avLst>
              <a:gd name="adj1" fmla="val 61527"/>
              <a:gd name="adj2" fmla="val 50043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4" name="TextBox 43"/>
          <p:cNvSpPr txBox="1"/>
          <p:nvPr/>
        </p:nvSpPr>
        <p:spPr>
          <a:xfrm>
            <a:off x="2548039" y="5631727"/>
            <a:ext cx="739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400" dirty="0"/>
              <a:t>Jadi,</a:t>
            </a:r>
          </a:p>
        </p:txBody>
      </p:sp>
      <p:graphicFrame>
        <p:nvGraphicFramePr>
          <p:cNvPr id="103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8119807"/>
              </p:ext>
            </p:extLst>
          </p:nvPr>
        </p:nvGraphicFramePr>
        <p:xfrm>
          <a:off x="3245818" y="5466653"/>
          <a:ext cx="1280160" cy="7936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39" name="Equation" r:id="rId11" imgW="634725" imgH="393529" progId="Equation.3">
                  <p:embed/>
                </p:oleObj>
              </mc:Choice>
              <mc:Fallback>
                <p:oleObj name="Equation" r:id="rId11" imgW="634725" imgH="393529" progId="Equation.3">
                  <p:embed/>
                  <p:pic>
                    <p:nvPicPr>
                      <p:cNvPr id="0" name="Picture 2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5818" y="5466653"/>
                        <a:ext cx="1280160" cy="79361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TextBox 45"/>
          <p:cNvSpPr txBox="1"/>
          <p:nvPr/>
        </p:nvSpPr>
        <p:spPr>
          <a:xfrm>
            <a:off x="1755196" y="110834"/>
            <a:ext cx="44294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3600" b="1" dirty="0">
                <a:solidFill>
                  <a:srgbClr val="FF6600"/>
                </a:solidFill>
                <a:cs typeface="Arial" panose="020B0604020202020204" pitchFamily="34" charset="0"/>
              </a:rPr>
              <a:t>Penjumlahan Pecahan</a:t>
            </a:r>
            <a:endParaRPr lang="en-US" sz="3600" b="1" dirty="0">
              <a:solidFill>
                <a:srgbClr val="FF6600"/>
              </a:solidFill>
              <a:cs typeface="Arial" panose="020B0604020202020204" pitchFamily="34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1018019" y="73325"/>
            <a:ext cx="638939" cy="666564"/>
            <a:chOff x="394825" y="279582"/>
            <a:chExt cx="638939" cy="666564"/>
          </a:xfrm>
        </p:grpSpPr>
        <p:sp>
          <p:nvSpPr>
            <p:cNvPr id="53" name="Oval 52"/>
            <p:cNvSpPr/>
            <p:nvPr/>
          </p:nvSpPr>
          <p:spPr>
            <a:xfrm>
              <a:off x="394825" y="307207"/>
              <a:ext cx="638939" cy="638939"/>
            </a:xfrm>
            <a:prstGeom prst="ellipse">
              <a:avLst/>
            </a:prstGeom>
            <a:solidFill>
              <a:srgbClr val="FF6600">
                <a:alpha val="95000"/>
              </a:srgbClr>
            </a:solidFill>
            <a:ln w="76200"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10022" y="279582"/>
              <a:ext cx="40908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cs typeface="Arial" panose="020B0604020202020204" pitchFamily="34" charset="0"/>
                </a:rPr>
                <a:t>E</a:t>
              </a: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2493706" y="1714654"/>
            <a:ext cx="2296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/>
            <a:r>
              <a:rPr lang="en-US" sz="2400" dirty="0" err="1">
                <a:solidFill>
                  <a:srgbClr val="00B050"/>
                </a:solidFill>
              </a:rPr>
              <a:t>Penyelesaian</a:t>
            </a:r>
            <a:r>
              <a:rPr lang="en-US" sz="2400" dirty="0">
                <a:solidFill>
                  <a:srgbClr val="00B050"/>
                </a:solidFill>
              </a:rPr>
              <a:t>:</a:t>
            </a:r>
            <a:endParaRPr lang="en-US" sz="2400" b="1" dirty="0">
              <a:solidFill>
                <a:srgbClr val="00B050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6531652" y="2878942"/>
            <a:ext cx="3200400" cy="457200"/>
            <a:chOff x="642910" y="2357430"/>
            <a:chExt cx="4000528" cy="571504"/>
          </a:xfrm>
        </p:grpSpPr>
        <p:sp>
          <p:nvSpPr>
            <p:cNvPr id="21" name="Rectangle 20"/>
            <p:cNvSpPr/>
            <p:nvPr/>
          </p:nvSpPr>
          <p:spPr>
            <a:xfrm>
              <a:off x="642910" y="2357430"/>
              <a:ext cx="571504" cy="57150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214414" y="2357430"/>
              <a:ext cx="571504" cy="57150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785918" y="2357430"/>
              <a:ext cx="571504" cy="57150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357422" y="2357430"/>
              <a:ext cx="571504" cy="57150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928926" y="2357430"/>
              <a:ext cx="571504" cy="57150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500430" y="2357430"/>
              <a:ext cx="571504" cy="57150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071934" y="2357430"/>
              <a:ext cx="571504" cy="57150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7" name="Rectangle 6"/>
          <p:cNvSpPr/>
          <p:nvPr/>
        </p:nvSpPr>
        <p:spPr>
          <a:xfrm>
            <a:off x="6531652" y="2878942"/>
            <a:ext cx="457200" cy="457200"/>
          </a:xfrm>
          <a:prstGeom prst="rect">
            <a:avLst/>
          </a:prstGeom>
          <a:solidFill>
            <a:srgbClr val="FFCD2D"/>
          </a:solidFill>
          <a:ln w="95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8" name="Rectangle 27"/>
          <p:cNvSpPr/>
          <p:nvPr/>
        </p:nvSpPr>
        <p:spPr>
          <a:xfrm>
            <a:off x="6998226" y="2878942"/>
            <a:ext cx="457200" cy="457200"/>
          </a:xfrm>
          <a:prstGeom prst="rect">
            <a:avLst/>
          </a:prstGeom>
          <a:solidFill>
            <a:srgbClr val="FFCD2D"/>
          </a:solidFill>
          <a:ln w="95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9" name="Rectangle 28"/>
          <p:cNvSpPr/>
          <p:nvPr/>
        </p:nvSpPr>
        <p:spPr>
          <a:xfrm>
            <a:off x="7449810" y="2878942"/>
            <a:ext cx="457200" cy="457200"/>
          </a:xfrm>
          <a:prstGeom prst="rect">
            <a:avLst/>
          </a:prstGeom>
          <a:solidFill>
            <a:srgbClr val="FFCD2D"/>
          </a:solidFill>
          <a:ln w="95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00043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5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7.40741E-7 L 0.08347 -7.40741E-7 C 0.1211 -7.40741E-7 0.1681 0.05532 0.1681 0.10116 L 0.1681 0.20625 " pathEditMode="relative" rAng="0" ptsTypes="FfFF">
                                      <p:cBhvr>
                                        <p:cTn id="6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98" y="10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6000"/>
                            </p:stCondLst>
                            <p:childTnLst>
                              <p:par>
                                <p:cTn id="68" presetID="5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7.40741E-7 L 0.08373 -7.40741E-7 C 0.12136 -7.40741E-7 0.16875 0.0544 0.16875 0.10116 L 0.16875 0.20602 " pathEditMode="relative" rAng="0" ptsTypes="FfFF">
                                      <p:cBhvr>
                                        <p:cTn id="6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38" y="10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7000"/>
                            </p:stCondLst>
                            <p:childTnLst>
                              <p:par>
                                <p:cTn id="71" presetID="3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7.40741E-7 L -8.33333E-7 0.10139 C -8.33333E-7 0.14722 -0.02239 0.20556 -0.03984 0.20556 L -0.07864 0.20556 " pathEditMode="relative" rAng="0" ptsTypes="FfFF">
                                      <p:cBhvr>
                                        <p:cTn id="7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32" y="1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8000"/>
                            </p:stCondLst>
                            <p:childTnLst>
                              <p:par>
                                <p:cTn id="74" presetID="3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7.40741E-7 L 1.66667E-6 0.10255 C 1.66667E-6 0.14884 -0.02201 0.20787 -0.03958 0.20787 L -0.07826 0.20787 " pathEditMode="relative" rAng="0" ptsTypes="FfFF">
                                      <p:cBhvr>
                                        <p:cTn id="7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19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9000"/>
                            </p:stCondLst>
                            <p:childTnLst>
                              <p:par>
                                <p:cTn id="77" presetID="5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7.40741E-7 L -0.0405 -7.40741E-7 C -0.05847 -7.40741E-7 -0.07982 0.05556 -0.07982 0.10185 L -0.07982 0.20718 " pathEditMode="relative" rAng="0" ptsTypes="FfFF">
                                      <p:cBhvr>
                                        <p:cTn id="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7" y="1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1000"/>
                            </p:stCondLst>
                            <p:childTnLst>
                              <p:par>
                                <p:cTn id="8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20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3000"/>
                            </p:stCondLst>
                            <p:childTnLst>
                              <p:par>
                                <p:cTn id="9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6" grpId="0" animBg="1"/>
      <p:bldP spid="6" grpId="1" animBg="1"/>
      <p:bldP spid="5" grpId="0" animBg="1"/>
      <p:bldP spid="5" grpId="1" animBg="1"/>
      <p:bldP spid="47" grpId="0" animBg="1"/>
      <p:bldP spid="48" grpId="0" animBg="1"/>
      <p:bldP spid="44" grpId="0"/>
      <p:bldP spid="51" grpId="0"/>
      <p:bldP spid="7" grpId="0" animBg="1"/>
      <p:bldP spid="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735386" y="978092"/>
          <a:ext cx="1693872" cy="9907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49" name="Equation" r:id="rId3" imgW="672808" imgH="393529" progId="Equation.3">
                  <p:embed/>
                </p:oleObj>
              </mc:Choice>
              <mc:Fallback>
                <p:oleObj name="Equation" r:id="rId3" imgW="672808" imgH="393529" progId="Equation.3">
                  <p:embed/>
                  <p:pic>
                    <p:nvPicPr>
                      <p:cNvPr id="0" name="Picture 2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5386" y="978092"/>
                        <a:ext cx="1693872" cy="9907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5250582" y="2500307"/>
          <a:ext cx="361952" cy="9350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50" name="Equation" r:id="rId5" imgW="152334" imgH="393529" progId="Equation.3">
                  <p:embed/>
                </p:oleObj>
              </mc:Choice>
              <mc:Fallback>
                <p:oleObj name="Equation" r:id="rId5" imgW="152334" imgH="393529" progId="Equation.3">
                  <p:embed/>
                  <p:pic>
                    <p:nvPicPr>
                      <p:cNvPr id="0" name="Picture 2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0582" y="2500307"/>
                        <a:ext cx="361952" cy="93504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4024298" y="3496926"/>
            <a:ext cx="4000528" cy="571504"/>
            <a:chOff x="642910" y="2357430"/>
            <a:chExt cx="4000528" cy="571504"/>
          </a:xfrm>
        </p:grpSpPr>
        <p:sp>
          <p:nvSpPr>
            <p:cNvPr id="7" name="Rectangle 6"/>
            <p:cNvSpPr/>
            <p:nvPr/>
          </p:nvSpPr>
          <p:spPr>
            <a:xfrm>
              <a:off x="642910" y="2357430"/>
              <a:ext cx="571504" cy="57150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214414" y="2357430"/>
              <a:ext cx="571504" cy="57150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785918" y="2357430"/>
              <a:ext cx="571504" cy="57150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357422" y="2357430"/>
              <a:ext cx="571504" cy="57150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928926" y="2357430"/>
              <a:ext cx="571504" cy="57150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500430" y="2357430"/>
              <a:ext cx="571504" cy="57150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071934" y="2357430"/>
              <a:ext cx="571504" cy="57150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4024298" y="3496926"/>
            <a:ext cx="571504" cy="571504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5" name="Rectangle 14"/>
          <p:cNvSpPr/>
          <p:nvPr/>
        </p:nvSpPr>
        <p:spPr>
          <a:xfrm>
            <a:off x="4595802" y="3496926"/>
            <a:ext cx="571504" cy="571504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" name="Rectangle 15"/>
          <p:cNvSpPr/>
          <p:nvPr/>
        </p:nvSpPr>
        <p:spPr>
          <a:xfrm>
            <a:off x="5167306" y="3496926"/>
            <a:ext cx="571504" cy="571504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" name="Rectangle 16"/>
          <p:cNvSpPr/>
          <p:nvPr/>
        </p:nvSpPr>
        <p:spPr>
          <a:xfrm>
            <a:off x="5738810" y="3496926"/>
            <a:ext cx="571504" cy="571504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" name="Rectangle 17"/>
          <p:cNvSpPr/>
          <p:nvPr/>
        </p:nvSpPr>
        <p:spPr>
          <a:xfrm>
            <a:off x="6310314" y="3496926"/>
            <a:ext cx="571504" cy="571504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6392390" y="2500307"/>
          <a:ext cx="295276" cy="9350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51" name="Equation" r:id="rId7" imgW="152334" imgH="393529" progId="Equation.3">
                  <p:embed/>
                </p:oleObj>
              </mc:Choice>
              <mc:Fallback>
                <p:oleObj name="Equation" r:id="rId7" imgW="152334" imgH="393529" progId="Equation.3">
                  <p:embed/>
                  <p:pic>
                    <p:nvPicPr>
                      <p:cNvPr id="0" name="Picture 2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2390" y="2500307"/>
                        <a:ext cx="295276" cy="93504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Group 28"/>
          <p:cNvGrpSpPr/>
          <p:nvPr/>
        </p:nvGrpSpPr>
        <p:grpSpPr>
          <a:xfrm>
            <a:off x="5810248" y="3568364"/>
            <a:ext cx="428628" cy="428628"/>
            <a:chOff x="1785918" y="2714620"/>
            <a:chExt cx="428628" cy="428628"/>
          </a:xfrm>
        </p:grpSpPr>
        <p:cxnSp>
          <p:nvCxnSpPr>
            <p:cNvPr id="21" name="Straight Connector 20"/>
            <p:cNvCxnSpPr/>
            <p:nvPr/>
          </p:nvCxnSpPr>
          <p:spPr>
            <a:xfrm rot="16200000" flipH="1">
              <a:off x="1785918" y="2714620"/>
              <a:ext cx="428628" cy="428628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1785918" y="2714620"/>
              <a:ext cx="428628" cy="428628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8"/>
          <p:cNvGrpSpPr/>
          <p:nvPr/>
        </p:nvGrpSpPr>
        <p:grpSpPr>
          <a:xfrm>
            <a:off x="6381752" y="3568364"/>
            <a:ext cx="428628" cy="428628"/>
            <a:chOff x="1785918" y="2714620"/>
            <a:chExt cx="428628" cy="428628"/>
          </a:xfrm>
        </p:grpSpPr>
        <p:cxnSp>
          <p:nvCxnSpPr>
            <p:cNvPr id="24" name="Straight Connector 23"/>
            <p:cNvCxnSpPr/>
            <p:nvPr/>
          </p:nvCxnSpPr>
          <p:spPr>
            <a:xfrm rot="16200000" flipH="1">
              <a:off x="1785918" y="2714620"/>
              <a:ext cx="428628" cy="428628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5400000">
              <a:off x="1785918" y="2714620"/>
              <a:ext cx="428628" cy="428628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Left Brace 26"/>
          <p:cNvSpPr/>
          <p:nvPr/>
        </p:nvSpPr>
        <p:spPr>
          <a:xfrm rot="16200000">
            <a:off x="4788243" y="3352408"/>
            <a:ext cx="184465" cy="1712347"/>
          </a:xfrm>
          <a:prstGeom prst="leftBrace">
            <a:avLst>
              <a:gd name="adj1" fmla="val 53158"/>
              <a:gd name="adj2" fmla="val 49877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/>
        </p:nvGraphicFramePr>
        <p:xfrm>
          <a:off x="4702264" y="4272905"/>
          <a:ext cx="387148" cy="10001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52" name="Equation" r:id="rId9" imgW="152334" imgH="393529" progId="Equation.3">
                  <p:embed/>
                </p:oleObj>
              </mc:Choice>
              <mc:Fallback>
                <p:oleObj name="Equation" r:id="rId9" imgW="152334" imgH="393529" progId="Equation.3">
                  <p:embed/>
                  <p:pic>
                    <p:nvPicPr>
                      <p:cNvPr id="0" name="Picture 2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2264" y="4272905"/>
                        <a:ext cx="387148" cy="100013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2702694" y="5445868"/>
            <a:ext cx="8306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800" dirty="0"/>
              <a:t>Jadi,</a:t>
            </a:r>
          </a:p>
        </p:txBody>
      </p:sp>
      <p:graphicFrame>
        <p:nvGraphicFramePr>
          <p:cNvPr id="103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8023425"/>
              </p:ext>
            </p:extLst>
          </p:nvPr>
        </p:nvGraphicFramePr>
        <p:xfrm>
          <a:off x="3569321" y="5258006"/>
          <a:ext cx="1598612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53" name="Equation" r:id="rId11" imgW="634725" imgH="393529" progId="Equation.3">
                  <p:embed/>
                </p:oleObj>
              </mc:Choice>
              <mc:Fallback>
                <p:oleObj name="Equation" r:id="rId11" imgW="634725" imgH="393529" progId="Equation.3">
                  <p:embed/>
                  <p:pic>
                    <p:nvPicPr>
                      <p:cNvPr id="0" name="Picture 2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9321" y="5258006"/>
                        <a:ext cx="1598612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2106722" y="161241"/>
            <a:ext cx="44066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3600" b="1" dirty="0">
                <a:solidFill>
                  <a:srgbClr val="FF6600"/>
                </a:solidFill>
                <a:cs typeface="Arial" panose="020B0604020202020204" pitchFamily="34" charset="0"/>
              </a:rPr>
              <a:t>Pengurangan Pecahan</a:t>
            </a:r>
            <a:endParaRPr lang="en-US" sz="3600" b="1" dirty="0">
              <a:solidFill>
                <a:srgbClr val="FF6600"/>
              </a:solidFill>
              <a:cs typeface="Arial" panose="020B0604020202020204" pitchFamily="34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1357675" y="183078"/>
            <a:ext cx="638939" cy="651574"/>
            <a:chOff x="394825" y="294572"/>
            <a:chExt cx="638939" cy="651574"/>
          </a:xfrm>
        </p:grpSpPr>
        <p:sp>
          <p:nvSpPr>
            <p:cNvPr id="36" name="Oval 35"/>
            <p:cNvSpPr/>
            <p:nvPr/>
          </p:nvSpPr>
          <p:spPr>
            <a:xfrm>
              <a:off x="394825" y="307207"/>
              <a:ext cx="638939" cy="638939"/>
            </a:xfrm>
            <a:prstGeom prst="ellipse">
              <a:avLst/>
            </a:prstGeom>
            <a:solidFill>
              <a:srgbClr val="FF6600">
                <a:alpha val="95000"/>
              </a:srgbClr>
            </a:solidFill>
            <a:ln w="76200"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25012" y="294572"/>
              <a:ext cx="39626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cs typeface="Arial" panose="020B0604020202020204" pitchFamily="34" charset="0"/>
                </a:rPr>
                <a:t>F</a:t>
              </a: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5780706" y="2680138"/>
            <a:ext cx="409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−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643610" y="1969473"/>
            <a:ext cx="2296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/>
            <a:r>
              <a:rPr lang="en-US" sz="2800" dirty="0" err="1">
                <a:solidFill>
                  <a:srgbClr val="00B050"/>
                </a:solidFill>
              </a:rPr>
              <a:t>Penyelesaian</a:t>
            </a:r>
            <a:r>
              <a:rPr lang="en-US" sz="2400" dirty="0">
                <a:solidFill>
                  <a:srgbClr val="00B050"/>
                </a:solidFill>
              </a:rPr>
              <a:t>:</a:t>
            </a:r>
            <a:endParaRPr lang="en-US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5734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4000"/>
                            </p:stCondLst>
                            <p:childTnLst>
                              <p:par>
                                <p:cTn id="64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6000"/>
                            </p:stCondLst>
                            <p:childTnLst>
                              <p:par>
                                <p:cTn id="7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70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80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7" grpId="1" animBg="1"/>
      <p:bldP spid="18" grpId="0" animBg="1"/>
      <p:bldP spid="18" grpId="1" animBg="1"/>
      <p:bldP spid="27" grpId="0" animBg="1"/>
      <p:bldP spid="33" grpId="0"/>
      <p:bldP spid="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/>
          <p:cNvGrpSpPr/>
          <p:nvPr/>
        </p:nvGrpSpPr>
        <p:grpSpPr>
          <a:xfrm>
            <a:off x="4445752" y="1391700"/>
            <a:ext cx="1195231" cy="1824927"/>
            <a:chOff x="5508104" y="2336072"/>
            <a:chExt cx="1584056" cy="2094927"/>
          </a:xfrm>
        </p:grpSpPr>
        <p:grpSp>
          <p:nvGrpSpPr>
            <p:cNvPr id="62" name="Group 61"/>
            <p:cNvGrpSpPr/>
            <p:nvPr/>
          </p:nvGrpSpPr>
          <p:grpSpPr>
            <a:xfrm>
              <a:off x="5508104" y="2336072"/>
              <a:ext cx="1044056" cy="540000"/>
              <a:chOff x="1619672" y="2425901"/>
              <a:chExt cx="1044056" cy="540000"/>
            </a:xfrm>
          </p:grpSpPr>
          <p:pic>
            <p:nvPicPr>
              <p:cNvPr id="66" name="Picture 65"/>
              <p:cNvPicPr/>
              <p:nvPr/>
            </p:nvPicPr>
            <p:blipFill rotWithShape="1">
              <a:blip r:embed="rId3"/>
              <a:srcRect l="17110" t="83071" r="78405" b="9274"/>
              <a:stretch/>
            </p:blipFill>
            <p:spPr bwMode="auto">
              <a:xfrm>
                <a:off x="1619672" y="2425901"/>
                <a:ext cx="540000" cy="540000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67" name="Picture 66"/>
              <p:cNvPicPr/>
              <p:nvPr/>
            </p:nvPicPr>
            <p:blipFill rotWithShape="1">
              <a:blip r:embed="rId3"/>
              <a:srcRect l="17110" t="83071" r="78405" b="9274"/>
              <a:stretch/>
            </p:blipFill>
            <p:spPr bwMode="auto">
              <a:xfrm>
                <a:off x="2123728" y="2425901"/>
                <a:ext cx="540000" cy="540000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pic>
          <p:nvPicPr>
            <p:cNvPr id="64" name="Picture 63"/>
            <p:cNvPicPr/>
            <p:nvPr/>
          </p:nvPicPr>
          <p:blipFill rotWithShape="1">
            <a:blip r:embed="rId3"/>
            <a:srcRect l="17110" t="83071" r="78405" b="9274"/>
            <a:stretch/>
          </p:blipFill>
          <p:spPr bwMode="auto">
            <a:xfrm>
              <a:off x="6552160" y="2336072"/>
              <a:ext cx="540000" cy="5400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grpSp>
          <p:nvGrpSpPr>
            <p:cNvPr id="56" name="Group 55"/>
            <p:cNvGrpSpPr/>
            <p:nvPr/>
          </p:nvGrpSpPr>
          <p:grpSpPr>
            <a:xfrm>
              <a:off x="5508104" y="2870079"/>
              <a:ext cx="1044056" cy="540000"/>
              <a:chOff x="1619672" y="2425901"/>
              <a:chExt cx="1044056" cy="540000"/>
            </a:xfrm>
          </p:grpSpPr>
          <p:pic>
            <p:nvPicPr>
              <p:cNvPr id="60" name="Picture 59"/>
              <p:cNvPicPr/>
              <p:nvPr/>
            </p:nvPicPr>
            <p:blipFill rotWithShape="1">
              <a:blip r:embed="rId3"/>
              <a:srcRect l="17110" t="83071" r="78405" b="9274"/>
              <a:stretch/>
            </p:blipFill>
            <p:spPr bwMode="auto">
              <a:xfrm>
                <a:off x="1619672" y="2425901"/>
                <a:ext cx="540000" cy="540000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61" name="Picture 60"/>
              <p:cNvPicPr/>
              <p:nvPr/>
            </p:nvPicPr>
            <p:blipFill rotWithShape="1">
              <a:blip r:embed="rId3"/>
              <a:srcRect l="17110" t="83071" r="78405" b="9274"/>
              <a:stretch/>
            </p:blipFill>
            <p:spPr bwMode="auto">
              <a:xfrm>
                <a:off x="2123728" y="2425901"/>
                <a:ext cx="540000" cy="540000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pic>
          <p:nvPicPr>
            <p:cNvPr id="58" name="Picture 57"/>
            <p:cNvPicPr/>
            <p:nvPr/>
          </p:nvPicPr>
          <p:blipFill rotWithShape="1">
            <a:blip r:embed="rId3"/>
            <a:srcRect l="17110" t="83071" r="78405" b="9274"/>
            <a:stretch/>
          </p:blipFill>
          <p:spPr bwMode="auto">
            <a:xfrm>
              <a:off x="6552160" y="2870079"/>
              <a:ext cx="540000" cy="5400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grpSp>
          <p:nvGrpSpPr>
            <p:cNvPr id="48" name="Group 47"/>
            <p:cNvGrpSpPr/>
            <p:nvPr/>
          </p:nvGrpSpPr>
          <p:grpSpPr>
            <a:xfrm>
              <a:off x="5508104" y="3356992"/>
              <a:ext cx="1044056" cy="540000"/>
              <a:chOff x="1619672" y="2425901"/>
              <a:chExt cx="1044056" cy="540000"/>
            </a:xfrm>
          </p:grpSpPr>
          <p:pic>
            <p:nvPicPr>
              <p:cNvPr id="52" name="Picture 51"/>
              <p:cNvPicPr/>
              <p:nvPr/>
            </p:nvPicPr>
            <p:blipFill rotWithShape="1">
              <a:blip r:embed="rId3"/>
              <a:srcRect l="17110" t="83071" r="78405" b="9274"/>
              <a:stretch/>
            </p:blipFill>
            <p:spPr bwMode="auto">
              <a:xfrm>
                <a:off x="1619672" y="2425901"/>
                <a:ext cx="540000" cy="540000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53" name="Picture 52"/>
              <p:cNvPicPr/>
              <p:nvPr/>
            </p:nvPicPr>
            <p:blipFill rotWithShape="1">
              <a:blip r:embed="rId3"/>
              <a:srcRect l="17110" t="83071" r="78405" b="9274"/>
              <a:stretch/>
            </p:blipFill>
            <p:spPr bwMode="auto">
              <a:xfrm>
                <a:off x="2123728" y="2425901"/>
                <a:ext cx="540000" cy="540000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pic>
          <p:nvPicPr>
            <p:cNvPr id="50" name="Picture 49"/>
            <p:cNvPicPr/>
            <p:nvPr/>
          </p:nvPicPr>
          <p:blipFill rotWithShape="1">
            <a:blip r:embed="rId3"/>
            <a:srcRect l="17110" t="83071" r="78405" b="9274"/>
            <a:stretch/>
          </p:blipFill>
          <p:spPr bwMode="auto">
            <a:xfrm>
              <a:off x="6552160" y="3356992"/>
              <a:ext cx="540000" cy="5400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grpSp>
          <p:nvGrpSpPr>
            <p:cNvPr id="42" name="Group 41"/>
            <p:cNvGrpSpPr/>
            <p:nvPr/>
          </p:nvGrpSpPr>
          <p:grpSpPr>
            <a:xfrm>
              <a:off x="5508104" y="3890999"/>
              <a:ext cx="1044056" cy="540000"/>
              <a:chOff x="1619672" y="2425901"/>
              <a:chExt cx="1044056" cy="540000"/>
            </a:xfrm>
          </p:grpSpPr>
          <p:pic>
            <p:nvPicPr>
              <p:cNvPr id="46" name="Picture 45"/>
              <p:cNvPicPr/>
              <p:nvPr/>
            </p:nvPicPr>
            <p:blipFill rotWithShape="1">
              <a:blip r:embed="rId3"/>
              <a:srcRect l="17110" t="83071" r="78405" b="9274"/>
              <a:stretch/>
            </p:blipFill>
            <p:spPr bwMode="auto">
              <a:xfrm>
                <a:off x="1619672" y="2425901"/>
                <a:ext cx="540000" cy="540000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47" name="Picture 46"/>
              <p:cNvPicPr/>
              <p:nvPr/>
            </p:nvPicPr>
            <p:blipFill rotWithShape="1">
              <a:blip r:embed="rId3"/>
              <a:srcRect l="17110" t="83071" r="78405" b="9274"/>
              <a:stretch/>
            </p:blipFill>
            <p:spPr bwMode="auto">
              <a:xfrm>
                <a:off x="2123728" y="2425901"/>
                <a:ext cx="540000" cy="540000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pic>
          <p:nvPicPr>
            <p:cNvPr id="44" name="Picture 43"/>
            <p:cNvPicPr/>
            <p:nvPr/>
          </p:nvPicPr>
          <p:blipFill rotWithShape="1">
            <a:blip r:embed="rId3"/>
            <a:srcRect l="17110" t="83071" r="78405" b="9274"/>
            <a:stretch/>
          </p:blipFill>
          <p:spPr bwMode="auto">
            <a:xfrm>
              <a:off x="6552160" y="3890999"/>
              <a:ext cx="540000" cy="5400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85" name="TextBox 84"/>
          <p:cNvSpPr txBox="1"/>
          <p:nvPr/>
        </p:nvSpPr>
        <p:spPr>
          <a:xfrm>
            <a:off x="2006081" y="155305"/>
            <a:ext cx="36832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3600" b="1" dirty="0">
                <a:solidFill>
                  <a:srgbClr val="FF6600"/>
                </a:solidFill>
                <a:cs typeface="Arial" panose="020B0604020202020204" pitchFamily="34" charset="0"/>
              </a:rPr>
              <a:t>Perkalian Pecahan</a:t>
            </a:r>
            <a:endParaRPr lang="en-US" sz="3600" b="1" dirty="0">
              <a:solidFill>
                <a:srgbClr val="FF6600"/>
              </a:solidFill>
              <a:cs typeface="Arial" panose="020B0604020202020204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2627283" y="866170"/>
            <a:ext cx="1676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6538" indent="-236538"/>
            <a:r>
              <a:rPr lang="en-US" sz="2200" dirty="0" err="1"/>
              <a:t>Ada</a:t>
            </a:r>
            <a:r>
              <a:rPr lang="en-US" sz="2200" dirty="0"/>
              <a:t> 28 </a:t>
            </a:r>
            <a:r>
              <a:rPr lang="en-US" sz="2200" dirty="0" err="1"/>
              <a:t>kue</a:t>
            </a:r>
            <a:r>
              <a:rPr lang="en-US" sz="2200" dirty="0"/>
              <a:t>.</a:t>
            </a:r>
          </a:p>
        </p:txBody>
      </p:sp>
      <p:grpSp>
        <p:nvGrpSpPr>
          <p:cNvPr id="91" name="Group 90"/>
          <p:cNvGrpSpPr/>
          <p:nvPr/>
        </p:nvGrpSpPr>
        <p:grpSpPr>
          <a:xfrm>
            <a:off x="7105774" y="760895"/>
            <a:ext cx="3562226" cy="708660"/>
            <a:chOff x="361826" y="1219200"/>
            <a:chExt cx="3562226" cy="708660"/>
          </a:xfrm>
        </p:grpSpPr>
        <p:graphicFrame>
          <p:nvGraphicFramePr>
            <p:cNvPr id="92" name="Object 91"/>
            <p:cNvGraphicFramePr>
              <a:graphicFrameLocks noChangeAspect="1"/>
            </p:cNvGraphicFramePr>
            <p:nvPr/>
          </p:nvGraphicFramePr>
          <p:xfrm>
            <a:off x="361826" y="1219200"/>
            <a:ext cx="274320" cy="7086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512" name="Equation" r:id="rId4" imgW="152334" imgH="393529" progId="Equation.DSMT4">
                    <p:embed/>
                  </p:oleObj>
                </mc:Choice>
                <mc:Fallback>
                  <p:oleObj name="Equation" r:id="rId4" imgW="152334" imgH="393529" progId="Equation.DSMT4">
                    <p:embed/>
                    <p:pic>
                      <p:nvPicPr>
                        <p:cNvPr id="0" name="Picture 8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1826" y="1219200"/>
                          <a:ext cx="274320" cy="70866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3" name="TextBox 92"/>
            <p:cNvSpPr txBox="1"/>
            <p:nvPr/>
          </p:nvSpPr>
          <p:spPr>
            <a:xfrm>
              <a:off x="609600" y="1295400"/>
              <a:ext cx="331445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36538" indent="-236538"/>
              <a:r>
                <a:rPr lang="en-US" sz="2200" dirty="0" err="1"/>
                <a:t>bagian</a:t>
              </a:r>
              <a:r>
                <a:rPr lang="en-US" sz="2200" dirty="0"/>
                <a:t> </a:t>
              </a:r>
              <a:r>
                <a:rPr lang="en-US" sz="2200" dirty="0" err="1"/>
                <a:t>diberikan</a:t>
              </a:r>
              <a:r>
                <a:rPr lang="en-US" sz="2200" dirty="0"/>
                <a:t> </a:t>
              </a:r>
              <a:r>
                <a:rPr lang="en-US" sz="2200" dirty="0" err="1"/>
                <a:t>ke</a:t>
              </a:r>
              <a:r>
                <a:rPr lang="en-US" sz="2200" dirty="0"/>
                <a:t> </a:t>
              </a:r>
              <a:r>
                <a:rPr lang="en-US" sz="2200" dirty="0" err="1"/>
                <a:t>Ibu</a:t>
              </a:r>
              <a:r>
                <a:rPr lang="en-US" sz="2200" dirty="0"/>
                <a:t>. </a:t>
              </a:r>
            </a:p>
          </p:txBody>
        </p:sp>
      </p:grpSp>
      <p:sp>
        <p:nvSpPr>
          <p:cNvPr id="59" name="Right Arrow 58"/>
          <p:cNvSpPr/>
          <p:nvPr/>
        </p:nvSpPr>
        <p:spPr>
          <a:xfrm>
            <a:off x="6312749" y="2136785"/>
            <a:ext cx="540000" cy="381000"/>
          </a:xfrm>
          <a:prstGeom prst="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3018971" y="3262027"/>
            <a:ext cx="6068522" cy="526202"/>
            <a:chOff x="2895599" y="3505200"/>
            <a:chExt cx="4419601" cy="609601"/>
          </a:xfrm>
          <a:solidFill>
            <a:schemeClr val="tx2">
              <a:lumMod val="60000"/>
              <a:lumOff val="40000"/>
            </a:schemeClr>
          </a:solidFill>
        </p:grpSpPr>
        <p:grpSp>
          <p:nvGrpSpPr>
            <p:cNvPr id="65" name="Group 64"/>
            <p:cNvGrpSpPr/>
            <p:nvPr/>
          </p:nvGrpSpPr>
          <p:grpSpPr>
            <a:xfrm>
              <a:off x="2895599" y="3688081"/>
              <a:ext cx="4419601" cy="426720"/>
              <a:chOff x="1752600" y="3200402"/>
              <a:chExt cx="4419601" cy="731519"/>
            </a:xfrm>
            <a:grpFill/>
          </p:grpSpPr>
          <p:sp>
            <p:nvSpPr>
              <p:cNvPr id="71" name="Bent-Up Arrow 70"/>
              <p:cNvSpPr/>
              <p:nvPr/>
            </p:nvSpPr>
            <p:spPr>
              <a:xfrm rot="10800000">
                <a:off x="1752600" y="3200402"/>
                <a:ext cx="3352800" cy="731519"/>
              </a:xfrm>
              <a:prstGeom prst="bentUpArrow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Bent-Up Arrow 71"/>
              <p:cNvSpPr/>
              <p:nvPr/>
            </p:nvSpPr>
            <p:spPr>
              <a:xfrm rot="10800000" flipH="1">
                <a:off x="3048001" y="3200402"/>
                <a:ext cx="3124200" cy="731519"/>
              </a:xfrm>
              <a:prstGeom prst="bentUpArrow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9" name="Rectangle 68"/>
            <p:cNvSpPr/>
            <p:nvPr/>
          </p:nvSpPr>
          <p:spPr>
            <a:xfrm>
              <a:off x="6629400" y="3505200"/>
              <a:ext cx="152400" cy="2286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3232712" y="4446197"/>
            <a:ext cx="1620491" cy="1005840"/>
            <a:chOff x="845616" y="2336072"/>
            <a:chExt cx="2088112" cy="1074007"/>
          </a:xfrm>
        </p:grpSpPr>
        <p:grpSp>
          <p:nvGrpSpPr>
            <p:cNvPr id="98" name="Group 97"/>
            <p:cNvGrpSpPr/>
            <p:nvPr/>
          </p:nvGrpSpPr>
          <p:grpSpPr>
            <a:xfrm>
              <a:off x="845616" y="2336072"/>
              <a:ext cx="2088112" cy="540000"/>
              <a:chOff x="1619672" y="2425901"/>
              <a:chExt cx="2088112" cy="540000"/>
            </a:xfrm>
          </p:grpSpPr>
          <p:grpSp>
            <p:nvGrpSpPr>
              <p:cNvPr id="106" name="Group 105"/>
              <p:cNvGrpSpPr/>
              <p:nvPr/>
            </p:nvGrpSpPr>
            <p:grpSpPr>
              <a:xfrm>
                <a:off x="1619672" y="2425901"/>
                <a:ext cx="1044056" cy="540000"/>
                <a:chOff x="1619672" y="2425901"/>
                <a:chExt cx="1044056" cy="540000"/>
              </a:xfrm>
            </p:grpSpPr>
            <p:pic>
              <p:nvPicPr>
                <p:cNvPr id="110" name="Picture 109"/>
                <p:cNvPicPr/>
                <p:nvPr/>
              </p:nvPicPr>
              <p:blipFill rotWithShape="1">
                <a:blip r:embed="rId3"/>
                <a:srcRect l="17110" t="83071" r="78405" b="9274"/>
                <a:stretch/>
              </p:blipFill>
              <p:spPr bwMode="auto">
                <a:xfrm>
                  <a:off x="1619672" y="2425901"/>
                  <a:ext cx="540000" cy="540000"/>
                </a:xfrm>
                <a:prstGeom prst="rect">
                  <a:avLst/>
                </a:prstGeom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pic>
              <p:nvPicPr>
                <p:cNvPr id="111" name="Picture 110"/>
                <p:cNvPicPr/>
                <p:nvPr/>
              </p:nvPicPr>
              <p:blipFill rotWithShape="1">
                <a:blip r:embed="rId3"/>
                <a:srcRect l="17110" t="83071" r="78405" b="9274"/>
                <a:stretch/>
              </p:blipFill>
              <p:spPr bwMode="auto">
                <a:xfrm>
                  <a:off x="2123728" y="2425901"/>
                  <a:ext cx="540000" cy="540000"/>
                </a:xfrm>
                <a:prstGeom prst="rect">
                  <a:avLst/>
                </a:prstGeom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</p:grpSp>
          <p:grpSp>
            <p:nvGrpSpPr>
              <p:cNvPr id="107" name="Group 106"/>
              <p:cNvGrpSpPr/>
              <p:nvPr/>
            </p:nvGrpSpPr>
            <p:grpSpPr>
              <a:xfrm>
                <a:off x="2663728" y="2425901"/>
                <a:ext cx="1044056" cy="540000"/>
                <a:chOff x="1619672" y="2425901"/>
                <a:chExt cx="1044056" cy="540000"/>
              </a:xfrm>
            </p:grpSpPr>
            <p:pic>
              <p:nvPicPr>
                <p:cNvPr id="108" name="Picture 107"/>
                <p:cNvPicPr/>
                <p:nvPr/>
              </p:nvPicPr>
              <p:blipFill rotWithShape="1">
                <a:blip r:embed="rId3"/>
                <a:srcRect l="17110" t="83071" r="78405" b="9274"/>
                <a:stretch/>
              </p:blipFill>
              <p:spPr bwMode="auto">
                <a:xfrm>
                  <a:off x="1619672" y="2425901"/>
                  <a:ext cx="540000" cy="540000"/>
                </a:xfrm>
                <a:prstGeom prst="rect">
                  <a:avLst/>
                </a:prstGeom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pic>
              <p:nvPicPr>
                <p:cNvPr id="109" name="Picture 108"/>
                <p:cNvPicPr/>
                <p:nvPr/>
              </p:nvPicPr>
              <p:blipFill rotWithShape="1">
                <a:blip r:embed="rId3"/>
                <a:srcRect l="17110" t="83071" r="78405" b="9274"/>
                <a:stretch/>
              </p:blipFill>
              <p:spPr bwMode="auto">
                <a:xfrm>
                  <a:off x="2123728" y="2425901"/>
                  <a:ext cx="540000" cy="540000"/>
                </a:xfrm>
                <a:prstGeom prst="rect">
                  <a:avLst/>
                </a:prstGeom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</p:grpSp>
        </p:grpSp>
        <p:grpSp>
          <p:nvGrpSpPr>
            <p:cNvPr id="99" name="Group 98"/>
            <p:cNvGrpSpPr/>
            <p:nvPr/>
          </p:nvGrpSpPr>
          <p:grpSpPr>
            <a:xfrm>
              <a:off x="845616" y="2870079"/>
              <a:ext cx="2088112" cy="540000"/>
              <a:chOff x="1619672" y="2425901"/>
              <a:chExt cx="2088112" cy="540000"/>
            </a:xfrm>
          </p:grpSpPr>
          <p:grpSp>
            <p:nvGrpSpPr>
              <p:cNvPr id="100" name="Group 99"/>
              <p:cNvGrpSpPr/>
              <p:nvPr/>
            </p:nvGrpSpPr>
            <p:grpSpPr>
              <a:xfrm>
                <a:off x="1619672" y="2425901"/>
                <a:ext cx="1044056" cy="540000"/>
                <a:chOff x="1619672" y="2425901"/>
                <a:chExt cx="1044056" cy="540000"/>
              </a:xfrm>
            </p:grpSpPr>
            <p:pic>
              <p:nvPicPr>
                <p:cNvPr id="104" name="Picture 103"/>
                <p:cNvPicPr/>
                <p:nvPr/>
              </p:nvPicPr>
              <p:blipFill rotWithShape="1">
                <a:blip r:embed="rId3"/>
                <a:srcRect l="17110" t="83071" r="78405" b="9274"/>
                <a:stretch/>
              </p:blipFill>
              <p:spPr bwMode="auto">
                <a:xfrm>
                  <a:off x="1619672" y="2425901"/>
                  <a:ext cx="540000" cy="540000"/>
                </a:xfrm>
                <a:prstGeom prst="rect">
                  <a:avLst/>
                </a:prstGeom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pic>
              <p:nvPicPr>
                <p:cNvPr id="105" name="Picture 104"/>
                <p:cNvPicPr/>
                <p:nvPr/>
              </p:nvPicPr>
              <p:blipFill rotWithShape="1">
                <a:blip r:embed="rId3"/>
                <a:srcRect l="17110" t="83071" r="78405" b="9274"/>
                <a:stretch/>
              </p:blipFill>
              <p:spPr bwMode="auto">
                <a:xfrm>
                  <a:off x="2123728" y="2425901"/>
                  <a:ext cx="540000" cy="540000"/>
                </a:xfrm>
                <a:prstGeom prst="rect">
                  <a:avLst/>
                </a:prstGeom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</p:grpSp>
          <p:grpSp>
            <p:nvGrpSpPr>
              <p:cNvPr id="101" name="Group 100"/>
              <p:cNvGrpSpPr/>
              <p:nvPr/>
            </p:nvGrpSpPr>
            <p:grpSpPr>
              <a:xfrm>
                <a:off x="2663728" y="2425901"/>
                <a:ext cx="1044056" cy="540000"/>
                <a:chOff x="1619672" y="2425901"/>
                <a:chExt cx="1044056" cy="540000"/>
              </a:xfrm>
            </p:grpSpPr>
            <p:pic>
              <p:nvPicPr>
                <p:cNvPr id="102" name="Picture 101"/>
                <p:cNvPicPr/>
                <p:nvPr/>
              </p:nvPicPr>
              <p:blipFill rotWithShape="1">
                <a:blip r:embed="rId3"/>
                <a:srcRect l="17110" t="83071" r="78405" b="9274"/>
                <a:stretch/>
              </p:blipFill>
              <p:spPr bwMode="auto">
                <a:xfrm>
                  <a:off x="1619672" y="2425901"/>
                  <a:ext cx="540000" cy="540000"/>
                </a:xfrm>
                <a:prstGeom prst="rect">
                  <a:avLst/>
                </a:prstGeom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pic>
              <p:nvPicPr>
                <p:cNvPr id="103" name="Picture 102"/>
                <p:cNvPicPr/>
                <p:nvPr/>
              </p:nvPicPr>
              <p:blipFill rotWithShape="1">
                <a:blip r:embed="rId3"/>
                <a:srcRect l="17110" t="83071" r="78405" b="9274"/>
                <a:stretch/>
              </p:blipFill>
              <p:spPr bwMode="auto">
                <a:xfrm>
                  <a:off x="2123728" y="2425901"/>
                  <a:ext cx="540000" cy="540000"/>
                </a:xfrm>
                <a:prstGeom prst="rect">
                  <a:avLst/>
                </a:prstGeom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</p:grpSp>
        </p:grpSp>
      </p:grpSp>
      <p:grpSp>
        <p:nvGrpSpPr>
          <p:cNvPr id="75" name="Group 74"/>
          <p:cNvGrpSpPr/>
          <p:nvPr/>
        </p:nvGrpSpPr>
        <p:grpSpPr>
          <a:xfrm>
            <a:off x="8047971" y="4369701"/>
            <a:ext cx="1554480" cy="1005840"/>
            <a:chOff x="845616" y="2336072"/>
            <a:chExt cx="2088112" cy="1074007"/>
          </a:xfrm>
        </p:grpSpPr>
        <p:grpSp>
          <p:nvGrpSpPr>
            <p:cNvPr id="76" name="Group 75"/>
            <p:cNvGrpSpPr/>
            <p:nvPr/>
          </p:nvGrpSpPr>
          <p:grpSpPr>
            <a:xfrm>
              <a:off x="845616" y="2336072"/>
              <a:ext cx="2088112" cy="540000"/>
              <a:chOff x="1619672" y="2425901"/>
              <a:chExt cx="2088112" cy="540000"/>
            </a:xfrm>
          </p:grpSpPr>
          <p:grpSp>
            <p:nvGrpSpPr>
              <p:cNvPr id="84" name="Group 83"/>
              <p:cNvGrpSpPr/>
              <p:nvPr/>
            </p:nvGrpSpPr>
            <p:grpSpPr>
              <a:xfrm>
                <a:off x="1619672" y="2425901"/>
                <a:ext cx="1044056" cy="540000"/>
                <a:chOff x="1619672" y="2425901"/>
                <a:chExt cx="1044056" cy="540000"/>
              </a:xfrm>
            </p:grpSpPr>
            <p:pic>
              <p:nvPicPr>
                <p:cNvPr id="96" name="Picture 95"/>
                <p:cNvPicPr/>
                <p:nvPr/>
              </p:nvPicPr>
              <p:blipFill rotWithShape="1">
                <a:blip r:embed="rId3"/>
                <a:srcRect l="17110" t="83071" r="78405" b="9274"/>
                <a:stretch/>
              </p:blipFill>
              <p:spPr bwMode="auto">
                <a:xfrm>
                  <a:off x="1619672" y="2425901"/>
                  <a:ext cx="540000" cy="540000"/>
                </a:xfrm>
                <a:prstGeom prst="rect">
                  <a:avLst/>
                </a:prstGeom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pic>
              <p:nvPicPr>
                <p:cNvPr id="97" name="Picture 96"/>
                <p:cNvPicPr/>
                <p:nvPr/>
              </p:nvPicPr>
              <p:blipFill rotWithShape="1">
                <a:blip r:embed="rId3"/>
                <a:srcRect l="17110" t="83071" r="78405" b="9274"/>
                <a:stretch/>
              </p:blipFill>
              <p:spPr bwMode="auto">
                <a:xfrm>
                  <a:off x="2123728" y="2425901"/>
                  <a:ext cx="540000" cy="540000"/>
                </a:xfrm>
                <a:prstGeom prst="rect">
                  <a:avLst/>
                </a:prstGeom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</p:grpSp>
          <p:grpSp>
            <p:nvGrpSpPr>
              <p:cNvPr id="89" name="Group 88"/>
              <p:cNvGrpSpPr/>
              <p:nvPr/>
            </p:nvGrpSpPr>
            <p:grpSpPr>
              <a:xfrm>
                <a:off x="2663728" y="2425901"/>
                <a:ext cx="1044056" cy="540000"/>
                <a:chOff x="1619672" y="2425901"/>
                <a:chExt cx="1044056" cy="540000"/>
              </a:xfrm>
            </p:grpSpPr>
            <p:pic>
              <p:nvPicPr>
                <p:cNvPr id="94" name="Picture 93"/>
                <p:cNvPicPr/>
                <p:nvPr/>
              </p:nvPicPr>
              <p:blipFill rotWithShape="1">
                <a:blip r:embed="rId3"/>
                <a:srcRect l="17110" t="83071" r="78405" b="9274"/>
                <a:stretch/>
              </p:blipFill>
              <p:spPr bwMode="auto">
                <a:xfrm>
                  <a:off x="1619672" y="2425901"/>
                  <a:ext cx="540000" cy="540000"/>
                </a:xfrm>
                <a:prstGeom prst="rect">
                  <a:avLst/>
                </a:prstGeom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pic>
              <p:nvPicPr>
                <p:cNvPr id="95" name="Picture 94"/>
                <p:cNvPicPr/>
                <p:nvPr/>
              </p:nvPicPr>
              <p:blipFill rotWithShape="1">
                <a:blip r:embed="rId3"/>
                <a:srcRect l="17110" t="83071" r="78405" b="9274"/>
                <a:stretch/>
              </p:blipFill>
              <p:spPr bwMode="auto">
                <a:xfrm>
                  <a:off x="2123728" y="2425901"/>
                  <a:ext cx="540000" cy="540000"/>
                </a:xfrm>
                <a:prstGeom prst="rect">
                  <a:avLst/>
                </a:prstGeom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</p:grpSp>
        </p:grpSp>
        <p:grpSp>
          <p:nvGrpSpPr>
            <p:cNvPr id="77" name="Group 76"/>
            <p:cNvGrpSpPr/>
            <p:nvPr/>
          </p:nvGrpSpPr>
          <p:grpSpPr>
            <a:xfrm>
              <a:off x="845616" y="2870079"/>
              <a:ext cx="2088112" cy="540000"/>
              <a:chOff x="1619672" y="2425901"/>
              <a:chExt cx="2088112" cy="540000"/>
            </a:xfrm>
          </p:grpSpPr>
          <p:grpSp>
            <p:nvGrpSpPr>
              <p:cNvPr id="78" name="Group 77"/>
              <p:cNvGrpSpPr/>
              <p:nvPr/>
            </p:nvGrpSpPr>
            <p:grpSpPr>
              <a:xfrm>
                <a:off x="1619672" y="2425901"/>
                <a:ext cx="1044056" cy="540000"/>
                <a:chOff x="1619672" y="2425901"/>
                <a:chExt cx="1044056" cy="540000"/>
              </a:xfrm>
            </p:grpSpPr>
            <p:pic>
              <p:nvPicPr>
                <p:cNvPr id="82" name="Picture 81"/>
                <p:cNvPicPr/>
                <p:nvPr/>
              </p:nvPicPr>
              <p:blipFill rotWithShape="1">
                <a:blip r:embed="rId3"/>
                <a:srcRect l="17110" t="83071" r="78405" b="9274"/>
                <a:stretch/>
              </p:blipFill>
              <p:spPr bwMode="auto">
                <a:xfrm>
                  <a:off x="1619672" y="2425901"/>
                  <a:ext cx="540000" cy="540000"/>
                </a:xfrm>
                <a:prstGeom prst="rect">
                  <a:avLst/>
                </a:prstGeom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pic>
              <p:nvPicPr>
                <p:cNvPr id="83" name="Picture 82"/>
                <p:cNvPicPr/>
                <p:nvPr/>
              </p:nvPicPr>
              <p:blipFill rotWithShape="1">
                <a:blip r:embed="rId3"/>
                <a:srcRect l="17110" t="83071" r="78405" b="9274"/>
                <a:stretch/>
              </p:blipFill>
              <p:spPr bwMode="auto">
                <a:xfrm>
                  <a:off x="2123728" y="2425901"/>
                  <a:ext cx="540000" cy="540000"/>
                </a:xfrm>
                <a:prstGeom prst="rect">
                  <a:avLst/>
                </a:prstGeom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</p:grpSp>
          <p:grpSp>
            <p:nvGrpSpPr>
              <p:cNvPr id="79" name="Group 78"/>
              <p:cNvGrpSpPr/>
              <p:nvPr/>
            </p:nvGrpSpPr>
            <p:grpSpPr>
              <a:xfrm>
                <a:off x="2663728" y="2425901"/>
                <a:ext cx="1044056" cy="540000"/>
                <a:chOff x="1619672" y="2425901"/>
                <a:chExt cx="1044056" cy="540000"/>
              </a:xfrm>
            </p:grpSpPr>
            <p:pic>
              <p:nvPicPr>
                <p:cNvPr id="80" name="Picture 79"/>
                <p:cNvPicPr/>
                <p:nvPr/>
              </p:nvPicPr>
              <p:blipFill rotWithShape="1">
                <a:blip r:embed="rId3"/>
                <a:srcRect l="17110" t="83071" r="78405" b="9274"/>
                <a:stretch/>
              </p:blipFill>
              <p:spPr bwMode="auto">
                <a:xfrm>
                  <a:off x="1619672" y="2425901"/>
                  <a:ext cx="540000" cy="540000"/>
                </a:xfrm>
                <a:prstGeom prst="rect">
                  <a:avLst/>
                </a:prstGeom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pic>
              <p:nvPicPr>
                <p:cNvPr id="81" name="Picture 80"/>
                <p:cNvPicPr/>
                <p:nvPr/>
              </p:nvPicPr>
              <p:blipFill rotWithShape="1">
                <a:blip r:embed="rId3"/>
                <a:srcRect l="17110" t="83071" r="78405" b="9274"/>
                <a:stretch/>
              </p:blipFill>
              <p:spPr bwMode="auto">
                <a:xfrm>
                  <a:off x="2123728" y="2425901"/>
                  <a:ext cx="540000" cy="540000"/>
                </a:xfrm>
                <a:prstGeom prst="rect">
                  <a:avLst/>
                </a:prstGeom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</p:grpSp>
        </p:grpSp>
      </p:grpSp>
      <p:grpSp>
        <p:nvGrpSpPr>
          <p:cNvPr id="112" name="Group 111"/>
          <p:cNvGrpSpPr/>
          <p:nvPr/>
        </p:nvGrpSpPr>
        <p:grpSpPr>
          <a:xfrm>
            <a:off x="2693823" y="3682948"/>
            <a:ext cx="4158927" cy="708025"/>
            <a:chOff x="392113" y="1882775"/>
            <a:chExt cx="4158927" cy="708025"/>
          </a:xfrm>
        </p:grpSpPr>
        <p:graphicFrame>
          <p:nvGraphicFramePr>
            <p:cNvPr id="113" name="Object 3"/>
            <p:cNvGraphicFramePr>
              <a:graphicFrameLocks noChangeAspect="1"/>
            </p:cNvGraphicFramePr>
            <p:nvPr/>
          </p:nvGraphicFramePr>
          <p:xfrm>
            <a:off x="392113" y="1882775"/>
            <a:ext cx="252412" cy="708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513" name="Equation" r:id="rId6" imgW="139639" imgH="393529" progId="Equation.DSMT4">
                    <p:embed/>
                  </p:oleObj>
                </mc:Choice>
                <mc:Fallback>
                  <p:oleObj name="Equation" r:id="rId6" imgW="139639" imgH="393529" progId="Equation.DSMT4">
                    <p:embed/>
                    <p:pic>
                      <p:nvPicPr>
                        <p:cNvPr id="0" name="Picture 8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2113" y="1882775"/>
                          <a:ext cx="252412" cy="7080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4" name="TextBox 113"/>
            <p:cNvSpPr txBox="1"/>
            <p:nvPr/>
          </p:nvSpPr>
          <p:spPr>
            <a:xfrm>
              <a:off x="609600" y="1981200"/>
              <a:ext cx="394144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36538" indent="-236538"/>
              <a:r>
                <a:rPr lang="en-US" sz="2200" dirty="0" err="1"/>
                <a:t>bagian</a:t>
              </a:r>
              <a:r>
                <a:rPr lang="en-US" sz="2200" dirty="0"/>
                <a:t> </a:t>
              </a:r>
              <a:r>
                <a:rPr lang="en-US" sz="2200" dirty="0" err="1"/>
                <a:t>diberikan</a:t>
              </a:r>
              <a:r>
                <a:rPr lang="en-US" sz="2200" dirty="0"/>
                <a:t> </a:t>
              </a:r>
              <a:r>
                <a:rPr lang="en-US" sz="2200" dirty="0" err="1"/>
                <a:t>ke</a:t>
              </a:r>
              <a:r>
                <a:rPr lang="en-US" sz="2200" dirty="0"/>
                <a:t> </a:t>
              </a:r>
              <a:r>
                <a:rPr lang="en-US" sz="2200" dirty="0" err="1"/>
                <a:t>tetangga</a:t>
              </a:r>
              <a:r>
                <a:rPr lang="en-US" sz="2200" dirty="0"/>
                <a:t>  </a:t>
              </a:r>
            </a:p>
          </p:txBody>
        </p:sp>
      </p:grpSp>
      <p:sp>
        <p:nvSpPr>
          <p:cNvPr id="115" name="TextBox 114"/>
          <p:cNvSpPr txBox="1"/>
          <p:nvPr/>
        </p:nvSpPr>
        <p:spPr>
          <a:xfrm>
            <a:off x="7944493" y="3808503"/>
            <a:ext cx="2286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/>
              <a:t>Sisa</a:t>
            </a:r>
            <a:r>
              <a:rPr lang="en-US" sz="2200" dirty="0"/>
              <a:t> </a:t>
            </a:r>
            <a:r>
              <a:rPr lang="en-US" sz="2200" dirty="0" err="1"/>
              <a:t>kue</a:t>
            </a:r>
            <a:r>
              <a:rPr lang="en-US" sz="2200" dirty="0"/>
              <a:t> </a:t>
            </a:r>
            <a:r>
              <a:rPr lang="en-US" sz="2200" dirty="0" err="1"/>
              <a:t>ibu</a:t>
            </a:r>
            <a:endParaRPr lang="en-US" sz="2200" dirty="0"/>
          </a:p>
        </p:txBody>
      </p:sp>
      <p:graphicFrame>
        <p:nvGraphicFramePr>
          <p:cNvPr id="11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4736340"/>
              </p:ext>
            </p:extLst>
          </p:nvPr>
        </p:nvGraphicFramePr>
        <p:xfrm>
          <a:off x="8050480" y="5516150"/>
          <a:ext cx="1645920" cy="7467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14" name="Equation" r:id="rId8" imgW="863225" imgH="393529" progId="Equation.DSMT4">
                  <p:embed/>
                </p:oleObj>
              </mc:Choice>
              <mc:Fallback>
                <p:oleObj name="Equation" r:id="rId8" imgW="863225" imgH="393529" progId="Equation.DSMT4">
                  <p:embed/>
                  <p:pic>
                    <p:nvPicPr>
                      <p:cNvPr id="0" name="Picture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50480" y="5516150"/>
                        <a:ext cx="1645920" cy="74677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6" name="Group 35"/>
          <p:cNvGrpSpPr/>
          <p:nvPr/>
        </p:nvGrpSpPr>
        <p:grpSpPr>
          <a:xfrm>
            <a:off x="2856201" y="1400309"/>
            <a:ext cx="1575561" cy="1824927"/>
            <a:chOff x="845616" y="2336072"/>
            <a:chExt cx="2088112" cy="2094927"/>
          </a:xfrm>
        </p:grpSpPr>
        <p:grpSp>
          <p:nvGrpSpPr>
            <p:cNvPr id="20" name="Group 19"/>
            <p:cNvGrpSpPr/>
            <p:nvPr/>
          </p:nvGrpSpPr>
          <p:grpSpPr>
            <a:xfrm>
              <a:off x="845616" y="2336072"/>
              <a:ext cx="2088112" cy="1074007"/>
              <a:chOff x="845616" y="2336072"/>
              <a:chExt cx="2088112" cy="1074007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845616" y="2336072"/>
                <a:ext cx="2088112" cy="540000"/>
                <a:chOff x="1619672" y="2425901"/>
                <a:chExt cx="2088112" cy="540000"/>
              </a:xfrm>
            </p:grpSpPr>
            <p:grpSp>
              <p:nvGrpSpPr>
                <p:cNvPr id="8" name="Group 7"/>
                <p:cNvGrpSpPr/>
                <p:nvPr/>
              </p:nvGrpSpPr>
              <p:grpSpPr>
                <a:xfrm>
                  <a:off x="1619672" y="2425901"/>
                  <a:ext cx="1044056" cy="540000"/>
                  <a:chOff x="1619672" y="2425901"/>
                  <a:chExt cx="1044056" cy="540000"/>
                </a:xfrm>
              </p:grpSpPr>
              <p:pic>
                <p:nvPicPr>
                  <p:cNvPr id="5" name="Picture 4"/>
                  <p:cNvPicPr/>
                  <p:nvPr/>
                </p:nvPicPr>
                <p:blipFill rotWithShape="1">
                  <a:blip r:embed="rId3"/>
                  <a:srcRect l="17110" t="83071" r="78405" b="9274"/>
                  <a:stretch/>
                </p:blipFill>
                <p:spPr bwMode="auto">
                  <a:xfrm>
                    <a:off x="1619672" y="2425901"/>
                    <a:ext cx="540000" cy="540000"/>
                  </a:xfrm>
                  <a:prstGeom prst="rect">
                    <a:avLst/>
                  </a:prstGeom>
                  <a:ln>
                    <a:noFill/>
                  </a:ln>
                  <a:extLst>
                    <a:ext uri="{53640926-AAD7-44D8-BBD7-CCE9431645EC}">
                      <a14:shadowObscured xmlns:a14="http://schemas.microsoft.com/office/drawing/2010/main"/>
                    </a:ext>
                  </a:extLst>
                </p:spPr>
              </p:pic>
              <p:pic>
                <p:nvPicPr>
                  <p:cNvPr id="7" name="Picture 6"/>
                  <p:cNvPicPr/>
                  <p:nvPr/>
                </p:nvPicPr>
                <p:blipFill rotWithShape="1">
                  <a:blip r:embed="rId3"/>
                  <a:srcRect l="17110" t="83071" r="78405" b="9274"/>
                  <a:stretch/>
                </p:blipFill>
                <p:spPr bwMode="auto">
                  <a:xfrm>
                    <a:off x="2123728" y="2425901"/>
                    <a:ext cx="540000" cy="540000"/>
                  </a:xfrm>
                  <a:prstGeom prst="rect">
                    <a:avLst/>
                  </a:prstGeom>
                  <a:ln>
                    <a:noFill/>
                  </a:ln>
                  <a:extLst>
                    <a:ext uri="{53640926-AAD7-44D8-BBD7-CCE9431645EC}">
                      <a14:shadowObscured xmlns:a14="http://schemas.microsoft.com/office/drawing/2010/main"/>
                    </a:ext>
                  </a:extLst>
                </p:spPr>
              </p:pic>
            </p:grpSp>
            <p:grpSp>
              <p:nvGrpSpPr>
                <p:cNvPr id="9" name="Group 8"/>
                <p:cNvGrpSpPr/>
                <p:nvPr/>
              </p:nvGrpSpPr>
              <p:grpSpPr>
                <a:xfrm>
                  <a:off x="2663728" y="2425901"/>
                  <a:ext cx="1044056" cy="540000"/>
                  <a:chOff x="1619672" y="2425901"/>
                  <a:chExt cx="1044056" cy="540000"/>
                </a:xfrm>
              </p:grpSpPr>
              <p:pic>
                <p:nvPicPr>
                  <p:cNvPr id="10" name="Picture 9"/>
                  <p:cNvPicPr/>
                  <p:nvPr/>
                </p:nvPicPr>
                <p:blipFill rotWithShape="1">
                  <a:blip r:embed="rId3"/>
                  <a:srcRect l="17110" t="83071" r="78405" b="9274"/>
                  <a:stretch/>
                </p:blipFill>
                <p:spPr bwMode="auto">
                  <a:xfrm>
                    <a:off x="1619672" y="2425901"/>
                    <a:ext cx="540000" cy="540000"/>
                  </a:xfrm>
                  <a:prstGeom prst="rect">
                    <a:avLst/>
                  </a:prstGeom>
                  <a:ln>
                    <a:noFill/>
                  </a:ln>
                  <a:extLst>
                    <a:ext uri="{53640926-AAD7-44D8-BBD7-CCE9431645EC}">
                      <a14:shadowObscured xmlns:a14="http://schemas.microsoft.com/office/drawing/2010/main"/>
                    </a:ext>
                  </a:extLst>
                </p:spPr>
              </p:pic>
              <p:pic>
                <p:nvPicPr>
                  <p:cNvPr id="11" name="Picture 10"/>
                  <p:cNvPicPr/>
                  <p:nvPr/>
                </p:nvPicPr>
                <p:blipFill rotWithShape="1">
                  <a:blip r:embed="rId3"/>
                  <a:srcRect l="17110" t="83071" r="78405" b="9274"/>
                  <a:stretch/>
                </p:blipFill>
                <p:spPr bwMode="auto">
                  <a:xfrm>
                    <a:off x="2123728" y="2425901"/>
                    <a:ext cx="540000" cy="540000"/>
                  </a:xfrm>
                  <a:prstGeom prst="rect">
                    <a:avLst/>
                  </a:prstGeom>
                  <a:ln>
                    <a:noFill/>
                  </a:ln>
                  <a:extLst>
                    <a:ext uri="{53640926-AAD7-44D8-BBD7-CCE9431645EC}">
                      <a14:shadowObscured xmlns:a14="http://schemas.microsoft.com/office/drawing/2010/main"/>
                    </a:ext>
                  </a:extLst>
                </p:spPr>
              </p:pic>
            </p:grpSp>
          </p:grpSp>
          <p:grpSp>
            <p:nvGrpSpPr>
              <p:cNvPr id="13" name="Group 12"/>
              <p:cNvGrpSpPr/>
              <p:nvPr/>
            </p:nvGrpSpPr>
            <p:grpSpPr>
              <a:xfrm>
                <a:off x="845616" y="2870079"/>
                <a:ext cx="2088112" cy="540000"/>
                <a:chOff x="1619672" y="2425901"/>
                <a:chExt cx="2088112" cy="540000"/>
              </a:xfrm>
            </p:grpSpPr>
            <p:grpSp>
              <p:nvGrpSpPr>
                <p:cNvPr id="14" name="Group 13"/>
                <p:cNvGrpSpPr/>
                <p:nvPr/>
              </p:nvGrpSpPr>
              <p:grpSpPr>
                <a:xfrm>
                  <a:off x="1619672" y="2425901"/>
                  <a:ext cx="1044056" cy="540000"/>
                  <a:chOff x="1619672" y="2425901"/>
                  <a:chExt cx="1044056" cy="540000"/>
                </a:xfrm>
              </p:grpSpPr>
              <p:pic>
                <p:nvPicPr>
                  <p:cNvPr id="18" name="Picture 17"/>
                  <p:cNvPicPr/>
                  <p:nvPr/>
                </p:nvPicPr>
                <p:blipFill rotWithShape="1">
                  <a:blip r:embed="rId3"/>
                  <a:srcRect l="17110" t="83071" r="78405" b="9274"/>
                  <a:stretch/>
                </p:blipFill>
                <p:spPr bwMode="auto">
                  <a:xfrm>
                    <a:off x="1619672" y="2425901"/>
                    <a:ext cx="540000" cy="540000"/>
                  </a:xfrm>
                  <a:prstGeom prst="rect">
                    <a:avLst/>
                  </a:prstGeom>
                  <a:ln>
                    <a:noFill/>
                  </a:ln>
                  <a:extLst>
                    <a:ext uri="{53640926-AAD7-44D8-BBD7-CCE9431645EC}">
                      <a14:shadowObscured xmlns:a14="http://schemas.microsoft.com/office/drawing/2010/main"/>
                    </a:ext>
                  </a:extLst>
                </p:spPr>
              </p:pic>
              <p:pic>
                <p:nvPicPr>
                  <p:cNvPr id="19" name="Picture 18"/>
                  <p:cNvPicPr/>
                  <p:nvPr/>
                </p:nvPicPr>
                <p:blipFill rotWithShape="1">
                  <a:blip r:embed="rId3"/>
                  <a:srcRect l="17110" t="83071" r="78405" b="9274"/>
                  <a:stretch/>
                </p:blipFill>
                <p:spPr bwMode="auto">
                  <a:xfrm>
                    <a:off x="2123728" y="2425901"/>
                    <a:ext cx="540000" cy="540000"/>
                  </a:xfrm>
                  <a:prstGeom prst="rect">
                    <a:avLst/>
                  </a:prstGeom>
                  <a:ln>
                    <a:noFill/>
                  </a:ln>
                  <a:extLst>
                    <a:ext uri="{53640926-AAD7-44D8-BBD7-CCE9431645EC}">
                      <a14:shadowObscured xmlns:a14="http://schemas.microsoft.com/office/drawing/2010/main"/>
                    </a:ext>
                  </a:extLst>
                </p:spPr>
              </p:pic>
            </p:grpSp>
            <p:grpSp>
              <p:nvGrpSpPr>
                <p:cNvPr id="15" name="Group 14"/>
                <p:cNvGrpSpPr/>
                <p:nvPr/>
              </p:nvGrpSpPr>
              <p:grpSpPr>
                <a:xfrm>
                  <a:off x="2663728" y="2425901"/>
                  <a:ext cx="1044056" cy="540000"/>
                  <a:chOff x="1619672" y="2425901"/>
                  <a:chExt cx="1044056" cy="540000"/>
                </a:xfrm>
              </p:grpSpPr>
              <p:pic>
                <p:nvPicPr>
                  <p:cNvPr id="16" name="Picture 15"/>
                  <p:cNvPicPr/>
                  <p:nvPr/>
                </p:nvPicPr>
                <p:blipFill rotWithShape="1">
                  <a:blip r:embed="rId3"/>
                  <a:srcRect l="17110" t="83071" r="78405" b="9274"/>
                  <a:stretch/>
                </p:blipFill>
                <p:spPr bwMode="auto">
                  <a:xfrm>
                    <a:off x="1619672" y="2425901"/>
                    <a:ext cx="540000" cy="540000"/>
                  </a:xfrm>
                  <a:prstGeom prst="rect">
                    <a:avLst/>
                  </a:prstGeom>
                  <a:ln>
                    <a:noFill/>
                  </a:ln>
                  <a:extLst>
                    <a:ext uri="{53640926-AAD7-44D8-BBD7-CCE9431645EC}">
                      <a14:shadowObscured xmlns:a14="http://schemas.microsoft.com/office/drawing/2010/main"/>
                    </a:ext>
                  </a:extLst>
                </p:spPr>
              </p:pic>
              <p:pic>
                <p:nvPicPr>
                  <p:cNvPr id="17" name="Picture 16"/>
                  <p:cNvPicPr/>
                  <p:nvPr/>
                </p:nvPicPr>
                <p:blipFill rotWithShape="1">
                  <a:blip r:embed="rId3"/>
                  <a:srcRect l="17110" t="83071" r="78405" b="9274"/>
                  <a:stretch/>
                </p:blipFill>
                <p:spPr bwMode="auto">
                  <a:xfrm>
                    <a:off x="2123728" y="2425901"/>
                    <a:ext cx="540000" cy="540000"/>
                  </a:xfrm>
                  <a:prstGeom prst="rect">
                    <a:avLst/>
                  </a:prstGeom>
                  <a:ln>
                    <a:noFill/>
                  </a:ln>
                  <a:extLst>
                    <a:ext uri="{53640926-AAD7-44D8-BBD7-CCE9431645EC}">
                      <a14:shadowObscured xmlns:a14="http://schemas.microsoft.com/office/drawing/2010/main"/>
                    </a:ext>
                  </a:extLst>
                </p:spPr>
              </p:pic>
            </p:grpSp>
          </p:grpSp>
        </p:grpSp>
        <p:grpSp>
          <p:nvGrpSpPr>
            <p:cNvPr id="21" name="Group 20"/>
            <p:cNvGrpSpPr/>
            <p:nvPr/>
          </p:nvGrpSpPr>
          <p:grpSpPr>
            <a:xfrm>
              <a:off x="845616" y="3356992"/>
              <a:ext cx="2088112" cy="1074007"/>
              <a:chOff x="845616" y="2336072"/>
              <a:chExt cx="2088112" cy="1074007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845616" y="2336072"/>
                <a:ext cx="2088112" cy="540000"/>
                <a:chOff x="1619672" y="2425901"/>
                <a:chExt cx="2088112" cy="540000"/>
              </a:xfrm>
            </p:grpSpPr>
            <p:grpSp>
              <p:nvGrpSpPr>
                <p:cNvPr id="30" name="Group 29"/>
                <p:cNvGrpSpPr/>
                <p:nvPr/>
              </p:nvGrpSpPr>
              <p:grpSpPr>
                <a:xfrm>
                  <a:off x="1619672" y="2425901"/>
                  <a:ext cx="1044056" cy="540000"/>
                  <a:chOff x="1619672" y="2425901"/>
                  <a:chExt cx="1044056" cy="540000"/>
                </a:xfrm>
              </p:grpSpPr>
              <p:pic>
                <p:nvPicPr>
                  <p:cNvPr id="34" name="Picture 33"/>
                  <p:cNvPicPr/>
                  <p:nvPr/>
                </p:nvPicPr>
                <p:blipFill rotWithShape="1">
                  <a:blip r:embed="rId3"/>
                  <a:srcRect l="17110" t="83071" r="78405" b="9274"/>
                  <a:stretch/>
                </p:blipFill>
                <p:spPr bwMode="auto">
                  <a:xfrm>
                    <a:off x="1619672" y="2425901"/>
                    <a:ext cx="540000" cy="540000"/>
                  </a:xfrm>
                  <a:prstGeom prst="rect">
                    <a:avLst/>
                  </a:prstGeom>
                  <a:ln>
                    <a:noFill/>
                  </a:ln>
                  <a:extLst>
                    <a:ext uri="{53640926-AAD7-44D8-BBD7-CCE9431645EC}">
                      <a14:shadowObscured xmlns:a14="http://schemas.microsoft.com/office/drawing/2010/main"/>
                    </a:ext>
                  </a:extLst>
                </p:spPr>
              </p:pic>
              <p:pic>
                <p:nvPicPr>
                  <p:cNvPr id="35" name="Picture 34"/>
                  <p:cNvPicPr/>
                  <p:nvPr/>
                </p:nvPicPr>
                <p:blipFill rotWithShape="1">
                  <a:blip r:embed="rId3"/>
                  <a:srcRect l="17110" t="83071" r="78405" b="9274"/>
                  <a:stretch/>
                </p:blipFill>
                <p:spPr bwMode="auto">
                  <a:xfrm>
                    <a:off x="2123728" y="2425901"/>
                    <a:ext cx="540000" cy="540000"/>
                  </a:xfrm>
                  <a:prstGeom prst="rect">
                    <a:avLst/>
                  </a:prstGeom>
                  <a:ln>
                    <a:noFill/>
                  </a:ln>
                  <a:extLst>
                    <a:ext uri="{53640926-AAD7-44D8-BBD7-CCE9431645EC}">
                      <a14:shadowObscured xmlns:a14="http://schemas.microsoft.com/office/drawing/2010/main"/>
                    </a:ext>
                  </a:extLst>
                </p:spPr>
              </p:pic>
            </p:grpSp>
            <p:grpSp>
              <p:nvGrpSpPr>
                <p:cNvPr id="31" name="Group 30"/>
                <p:cNvGrpSpPr/>
                <p:nvPr/>
              </p:nvGrpSpPr>
              <p:grpSpPr>
                <a:xfrm>
                  <a:off x="2663728" y="2425901"/>
                  <a:ext cx="1044056" cy="540000"/>
                  <a:chOff x="1619672" y="2425901"/>
                  <a:chExt cx="1044056" cy="540000"/>
                </a:xfrm>
              </p:grpSpPr>
              <p:pic>
                <p:nvPicPr>
                  <p:cNvPr id="32" name="Picture 31"/>
                  <p:cNvPicPr/>
                  <p:nvPr/>
                </p:nvPicPr>
                <p:blipFill rotWithShape="1">
                  <a:blip r:embed="rId3"/>
                  <a:srcRect l="17110" t="83071" r="78405" b="9274"/>
                  <a:stretch/>
                </p:blipFill>
                <p:spPr bwMode="auto">
                  <a:xfrm>
                    <a:off x="1619672" y="2425901"/>
                    <a:ext cx="540000" cy="540000"/>
                  </a:xfrm>
                  <a:prstGeom prst="rect">
                    <a:avLst/>
                  </a:prstGeom>
                  <a:ln>
                    <a:noFill/>
                  </a:ln>
                  <a:extLst>
                    <a:ext uri="{53640926-AAD7-44D8-BBD7-CCE9431645EC}">
                      <a14:shadowObscured xmlns:a14="http://schemas.microsoft.com/office/drawing/2010/main"/>
                    </a:ext>
                  </a:extLst>
                </p:spPr>
              </p:pic>
              <p:pic>
                <p:nvPicPr>
                  <p:cNvPr id="33" name="Picture 32"/>
                  <p:cNvPicPr/>
                  <p:nvPr/>
                </p:nvPicPr>
                <p:blipFill rotWithShape="1">
                  <a:blip r:embed="rId3"/>
                  <a:srcRect l="17110" t="83071" r="78405" b="9274"/>
                  <a:stretch/>
                </p:blipFill>
                <p:spPr bwMode="auto">
                  <a:xfrm>
                    <a:off x="2123728" y="2425901"/>
                    <a:ext cx="540000" cy="540000"/>
                  </a:xfrm>
                  <a:prstGeom prst="rect">
                    <a:avLst/>
                  </a:prstGeom>
                  <a:ln>
                    <a:noFill/>
                  </a:ln>
                  <a:extLst>
                    <a:ext uri="{53640926-AAD7-44D8-BBD7-CCE9431645EC}">
                      <a14:shadowObscured xmlns:a14="http://schemas.microsoft.com/office/drawing/2010/main"/>
                    </a:ext>
                  </a:extLst>
                </p:spPr>
              </p:pic>
            </p:grpSp>
          </p:grpSp>
          <p:grpSp>
            <p:nvGrpSpPr>
              <p:cNvPr id="23" name="Group 22"/>
              <p:cNvGrpSpPr/>
              <p:nvPr/>
            </p:nvGrpSpPr>
            <p:grpSpPr>
              <a:xfrm>
                <a:off x="845616" y="2870079"/>
                <a:ext cx="2088112" cy="540000"/>
                <a:chOff x="1619672" y="2425901"/>
                <a:chExt cx="2088112" cy="540000"/>
              </a:xfrm>
            </p:grpSpPr>
            <p:grpSp>
              <p:nvGrpSpPr>
                <p:cNvPr id="24" name="Group 23"/>
                <p:cNvGrpSpPr/>
                <p:nvPr/>
              </p:nvGrpSpPr>
              <p:grpSpPr>
                <a:xfrm>
                  <a:off x="1619672" y="2425901"/>
                  <a:ext cx="1044056" cy="540000"/>
                  <a:chOff x="1619672" y="2425901"/>
                  <a:chExt cx="1044056" cy="540000"/>
                </a:xfrm>
              </p:grpSpPr>
              <p:pic>
                <p:nvPicPr>
                  <p:cNvPr id="28" name="Picture 27"/>
                  <p:cNvPicPr/>
                  <p:nvPr/>
                </p:nvPicPr>
                <p:blipFill rotWithShape="1">
                  <a:blip r:embed="rId3"/>
                  <a:srcRect l="17110" t="83071" r="78405" b="9274"/>
                  <a:stretch/>
                </p:blipFill>
                <p:spPr bwMode="auto">
                  <a:xfrm>
                    <a:off x="1619672" y="2425901"/>
                    <a:ext cx="540000" cy="540000"/>
                  </a:xfrm>
                  <a:prstGeom prst="rect">
                    <a:avLst/>
                  </a:prstGeom>
                  <a:ln>
                    <a:noFill/>
                  </a:ln>
                  <a:extLst>
                    <a:ext uri="{53640926-AAD7-44D8-BBD7-CCE9431645EC}">
                      <a14:shadowObscured xmlns:a14="http://schemas.microsoft.com/office/drawing/2010/main"/>
                    </a:ext>
                  </a:extLst>
                </p:spPr>
              </p:pic>
              <p:pic>
                <p:nvPicPr>
                  <p:cNvPr id="29" name="Picture 28"/>
                  <p:cNvPicPr/>
                  <p:nvPr/>
                </p:nvPicPr>
                <p:blipFill rotWithShape="1">
                  <a:blip r:embed="rId3"/>
                  <a:srcRect l="17110" t="83071" r="78405" b="9274"/>
                  <a:stretch/>
                </p:blipFill>
                <p:spPr bwMode="auto">
                  <a:xfrm>
                    <a:off x="2123728" y="2425901"/>
                    <a:ext cx="540000" cy="540000"/>
                  </a:xfrm>
                  <a:prstGeom prst="rect">
                    <a:avLst/>
                  </a:prstGeom>
                  <a:ln>
                    <a:noFill/>
                  </a:ln>
                  <a:extLst>
                    <a:ext uri="{53640926-AAD7-44D8-BBD7-CCE9431645EC}">
                      <a14:shadowObscured xmlns:a14="http://schemas.microsoft.com/office/drawing/2010/main"/>
                    </a:ext>
                  </a:extLst>
                </p:spPr>
              </p:pic>
            </p:grpSp>
            <p:grpSp>
              <p:nvGrpSpPr>
                <p:cNvPr id="25" name="Group 24"/>
                <p:cNvGrpSpPr/>
                <p:nvPr/>
              </p:nvGrpSpPr>
              <p:grpSpPr>
                <a:xfrm>
                  <a:off x="2663728" y="2425901"/>
                  <a:ext cx="1044056" cy="540000"/>
                  <a:chOff x="1619672" y="2425901"/>
                  <a:chExt cx="1044056" cy="540000"/>
                </a:xfrm>
              </p:grpSpPr>
              <p:pic>
                <p:nvPicPr>
                  <p:cNvPr id="26" name="Picture 25"/>
                  <p:cNvPicPr/>
                  <p:nvPr/>
                </p:nvPicPr>
                <p:blipFill rotWithShape="1">
                  <a:blip r:embed="rId3"/>
                  <a:srcRect l="17110" t="83071" r="78405" b="9274"/>
                  <a:stretch/>
                </p:blipFill>
                <p:spPr bwMode="auto">
                  <a:xfrm>
                    <a:off x="1619672" y="2425901"/>
                    <a:ext cx="540000" cy="540000"/>
                  </a:xfrm>
                  <a:prstGeom prst="rect">
                    <a:avLst/>
                  </a:prstGeom>
                  <a:ln>
                    <a:noFill/>
                  </a:ln>
                  <a:extLst>
                    <a:ext uri="{53640926-AAD7-44D8-BBD7-CCE9431645EC}">
                      <a14:shadowObscured xmlns:a14="http://schemas.microsoft.com/office/drawing/2010/main"/>
                    </a:ext>
                  </a:extLst>
                </p:spPr>
              </p:pic>
              <p:pic>
                <p:nvPicPr>
                  <p:cNvPr id="27" name="Picture 26"/>
                  <p:cNvPicPr/>
                  <p:nvPr/>
                </p:nvPicPr>
                <p:blipFill rotWithShape="1">
                  <a:blip r:embed="rId3"/>
                  <a:srcRect l="17110" t="83071" r="78405" b="9274"/>
                  <a:stretch/>
                </p:blipFill>
                <p:spPr bwMode="auto">
                  <a:xfrm>
                    <a:off x="2123728" y="2425901"/>
                    <a:ext cx="540000" cy="540000"/>
                  </a:xfrm>
                  <a:prstGeom prst="rect">
                    <a:avLst/>
                  </a:prstGeom>
                  <a:ln>
                    <a:noFill/>
                  </a:ln>
                  <a:extLst>
                    <a:ext uri="{53640926-AAD7-44D8-BBD7-CCE9431645EC}">
                      <a14:shadowObscured xmlns:a14="http://schemas.microsoft.com/office/drawing/2010/main"/>
                    </a:ext>
                  </a:extLst>
                </p:spPr>
              </p:pic>
            </p:grpSp>
          </p:grpSp>
        </p:grpSp>
      </p:grpSp>
      <p:grpSp>
        <p:nvGrpSpPr>
          <p:cNvPr id="117" name="Group 116"/>
          <p:cNvGrpSpPr/>
          <p:nvPr/>
        </p:nvGrpSpPr>
        <p:grpSpPr>
          <a:xfrm>
            <a:off x="1225559" y="135123"/>
            <a:ext cx="638939" cy="652350"/>
            <a:chOff x="394825" y="293796"/>
            <a:chExt cx="638939" cy="652350"/>
          </a:xfrm>
        </p:grpSpPr>
        <p:sp>
          <p:nvSpPr>
            <p:cNvPr id="118" name="Oval 117"/>
            <p:cNvSpPr/>
            <p:nvPr/>
          </p:nvSpPr>
          <p:spPr>
            <a:xfrm>
              <a:off x="394825" y="307207"/>
              <a:ext cx="638939" cy="638939"/>
            </a:xfrm>
            <a:prstGeom prst="ellipse">
              <a:avLst/>
            </a:prstGeom>
            <a:solidFill>
              <a:srgbClr val="FF6600">
                <a:alpha val="95000"/>
              </a:srgbClr>
            </a:solidFill>
            <a:ln w="76200"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479266" y="293796"/>
              <a:ext cx="47961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cs typeface="Arial" panose="020B0604020202020204" pitchFamily="34" charset="0"/>
                </a:rPr>
                <a:t>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768566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48148E-6 L 0.44778 1.48148E-6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1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59" grpId="0" animBg="1"/>
      <p:bldP spid="1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835"/>
          <a:stretch/>
        </p:blipFill>
        <p:spPr bwMode="auto">
          <a:xfrm>
            <a:off x="2670088" y="3003913"/>
            <a:ext cx="1315385" cy="1737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45079" y="348955"/>
            <a:ext cx="40335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3600" b="1" dirty="0">
                <a:solidFill>
                  <a:srgbClr val="FF6600"/>
                </a:solidFill>
                <a:cs typeface="Arial" panose="020B0604020202020204" pitchFamily="34" charset="0"/>
              </a:rPr>
              <a:t>Pembagian Pecahan</a:t>
            </a:r>
            <a:endParaRPr lang="en-US" sz="3600" b="1" dirty="0">
              <a:solidFill>
                <a:srgbClr val="FF6600"/>
              </a:solidFill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52430" y="1075916"/>
            <a:ext cx="10237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2788" indent="-712788">
              <a:tabLst>
                <a:tab pos="712788" algn="l"/>
              </a:tabLst>
            </a:pPr>
            <a:r>
              <a:rPr lang="en-US" sz="3200" b="1" dirty="0">
                <a:solidFill>
                  <a:srgbClr val="FF6600"/>
                </a:solidFill>
                <a:cs typeface="Arial" panose="020B0604020202020204" pitchFamily="34" charset="0"/>
              </a:rPr>
              <a:t>1.  	</a:t>
            </a:r>
            <a:r>
              <a:rPr lang="id-ID" sz="3200" b="1" dirty="0">
                <a:solidFill>
                  <a:srgbClr val="FF6600"/>
                </a:solidFill>
                <a:cs typeface="Arial" panose="020B0604020202020204" pitchFamily="34" charset="0"/>
              </a:rPr>
              <a:t>Pembagian Pecahan dengan Hasil Bilangan Cacah</a:t>
            </a:r>
            <a:endParaRPr lang="en-US" sz="3200" b="1" dirty="0">
              <a:solidFill>
                <a:srgbClr val="FF6600"/>
              </a:solidFill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89205" y="1677408"/>
            <a:ext cx="7778828" cy="5004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id-ID" sz="2400" dirty="0">
                <a:solidFill>
                  <a:schemeClr val="tx1"/>
                </a:solidFill>
                <a:cs typeface="Arial" pitchFamily="34" charset="0"/>
              </a:rPr>
              <a:t>Ada 15 permen yang akan dibungkus kecil-kecil.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989205" y="2205263"/>
            <a:ext cx="7778828" cy="4035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id-ID" sz="2400" dirty="0">
                <a:solidFill>
                  <a:schemeClr val="tx1"/>
                </a:solidFill>
                <a:cs typeface="Arial" pitchFamily="34" charset="0"/>
              </a:rPr>
              <a:t>Setiap bungkus berisi 3 permen.</a:t>
            </a:r>
          </a:p>
        </p:txBody>
      </p:sp>
      <p:sp>
        <p:nvSpPr>
          <p:cNvPr id="4" name="Rectangle 3"/>
          <p:cNvSpPr/>
          <p:nvPr/>
        </p:nvSpPr>
        <p:spPr>
          <a:xfrm>
            <a:off x="2855640" y="4856546"/>
            <a:ext cx="864096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b="1" dirty="0">
                <a:solidFill>
                  <a:sysClr val="windowText" lastClr="000000"/>
                </a:solidFill>
                <a:cs typeface="Arial" pitchFamily="34" charset="0"/>
              </a:rPr>
              <a:t>15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101451" y="4856546"/>
            <a:ext cx="864096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b="1" dirty="0">
                <a:solidFill>
                  <a:sysClr val="windowText" lastClr="000000"/>
                </a:solidFill>
                <a:cs typeface="Arial" pitchFamily="34" charset="0"/>
              </a:rPr>
              <a:t>3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345206" y="4856546"/>
            <a:ext cx="864096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b="1" dirty="0">
                <a:solidFill>
                  <a:sysClr val="windowText" lastClr="000000"/>
                </a:solidFill>
                <a:cs typeface="Arial" pitchFamily="34" charset="0"/>
              </a:rPr>
              <a:t>3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569342" y="4856546"/>
            <a:ext cx="864096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b="1" dirty="0">
                <a:solidFill>
                  <a:sysClr val="windowText" lastClr="000000"/>
                </a:solidFill>
                <a:cs typeface="Arial" pitchFamily="34" charset="0"/>
              </a:rPr>
              <a:t>3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873598" y="4856546"/>
            <a:ext cx="864096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b="1" dirty="0">
                <a:solidFill>
                  <a:sysClr val="windowText" lastClr="000000"/>
                </a:solidFill>
                <a:cs typeface="Arial" pitchFamily="34" charset="0"/>
              </a:rPr>
              <a:t>3</a:t>
            </a:r>
          </a:p>
        </p:txBody>
      </p:sp>
      <p:sp>
        <p:nvSpPr>
          <p:cNvPr id="17" name="Rectangle 16"/>
          <p:cNvSpPr/>
          <p:nvPr/>
        </p:nvSpPr>
        <p:spPr>
          <a:xfrm>
            <a:off x="9665686" y="4856546"/>
            <a:ext cx="864096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b="1" dirty="0">
                <a:solidFill>
                  <a:sysClr val="windowText" lastClr="000000"/>
                </a:solidFill>
                <a:cs typeface="Arial" pitchFamily="34" charset="0"/>
              </a:rPr>
              <a:t>0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793478" y="4856546"/>
            <a:ext cx="864096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b="1" dirty="0">
                <a:solidFill>
                  <a:sysClr val="windowText" lastClr="000000"/>
                </a:solidFill>
                <a:cs typeface="Arial" pitchFamily="34" charset="0"/>
              </a:rPr>
              <a:t>3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753381" y="5039840"/>
            <a:ext cx="464182" cy="425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ysClr val="windowText" lastClr="000000"/>
                </a:solidFill>
                <a:cs typeface="Arial" pitchFamily="34" charset="0"/>
              </a:rPr>
              <a:t>– </a:t>
            </a:r>
            <a:endParaRPr lang="id-ID" sz="2800" b="1" dirty="0">
              <a:solidFill>
                <a:sysClr val="windowText" lastClr="000000"/>
              </a:solidFill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841150" y="5039840"/>
            <a:ext cx="464182" cy="425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ysClr val="windowText" lastClr="000000"/>
                </a:solidFill>
                <a:cs typeface="Arial" pitchFamily="34" charset="0"/>
              </a:rPr>
              <a:t>–</a:t>
            </a:r>
            <a:endParaRPr lang="id-ID" sz="2800" b="1" dirty="0">
              <a:solidFill>
                <a:sysClr val="windowText" lastClr="000000"/>
              </a:solidFill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173400" y="5039840"/>
            <a:ext cx="464182" cy="425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ysClr val="windowText" lastClr="000000"/>
                </a:solidFill>
                <a:cs typeface="Arial" pitchFamily="34" charset="0"/>
              </a:rPr>
              <a:t>–</a:t>
            </a:r>
            <a:endParaRPr lang="id-ID" sz="2800" b="1" dirty="0">
              <a:solidFill>
                <a:sysClr val="windowText" lastClr="000000"/>
              </a:solidFill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366472" y="5039840"/>
            <a:ext cx="464182" cy="425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ysClr val="windowText" lastClr="000000"/>
                </a:solidFill>
                <a:cs typeface="Arial" pitchFamily="34" charset="0"/>
              </a:rPr>
              <a:t>–</a:t>
            </a:r>
            <a:endParaRPr lang="id-ID" sz="2800" b="1" dirty="0">
              <a:solidFill>
                <a:sysClr val="windowText" lastClr="000000"/>
              </a:solidFill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522368" y="5039840"/>
            <a:ext cx="464182" cy="425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ysClr val="windowText" lastClr="000000"/>
                </a:solidFill>
                <a:cs typeface="Arial" pitchFamily="34" charset="0"/>
              </a:rPr>
              <a:t>–</a:t>
            </a:r>
            <a:endParaRPr lang="id-ID" sz="2800" b="1" dirty="0">
              <a:solidFill>
                <a:sysClr val="windowText" lastClr="000000"/>
              </a:solidFill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489536" y="5039840"/>
            <a:ext cx="464182" cy="425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b="1" dirty="0">
                <a:solidFill>
                  <a:sysClr val="windowText" lastClr="000000"/>
                </a:solidFill>
                <a:cs typeface="Arial" pitchFamily="34" charset="0"/>
              </a:rPr>
              <a:t>=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30" r="58418"/>
          <a:stretch/>
        </p:blipFill>
        <p:spPr bwMode="auto">
          <a:xfrm>
            <a:off x="4137214" y="3003913"/>
            <a:ext cx="792571" cy="1737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2741321" y="5648635"/>
            <a:ext cx="6673760" cy="499251"/>
          </a:xfrm>
          <a:prstGeom prst="roundRect">
            <a:avLst/>
          </a:prstGeom>
          <a:solidFill>
            <a:srgbClr val="FFD5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dirty="0">
                <a:solidFill>
                  <a:sysClr val="windowText" lastClr="000000"/>
                </a:solidFill>
                <a:cs typeface="Arial" pitchFamily="34" charset="0"/>
              </a:rPr>
              <a:t>Jadi, ada 5 bungkus permen </a:t>
            </a:r>
            <a:r>
              <a:rPr lang="id-ID" sz="2400" b="1" dirty="0">
                <a:solidFill>
                  <a:sysClr val="windowText" lastClr="000000"/>
                </a:solidFill>
                <a:cs typeface="Arial" pitchFamily="34" charset="0"/>
              </a:rPr>
              <a:t>atau 15 : 3 = </a:t>
            </a:r>
            <a:r>
              <a:rPr lang="id-ID" sz="2400" b="1" dirty="0" smtClean="0">
                <a:solidFill>
                  <a:sysClr val="windowText" lastClr="000000"/>
                </a:solidFill>
                <a:cs typeface="Arial" pitchFamily="34" charset="0"/>
              </a:rPr>
              <a:t>5</a:t>
            </a:r>
            <a:r>
              <a:rPr lang="en-US" sz="2400" b="1" dirty="0" smtClean="0">
                <a:solidFill>
                  <a:sysClr val="windowText" lastClr="000000"/>
                </a:solidFill>
                <a:cs typeface="Arial" pitchFamily="34" charset="0"/>
              </a:rPr>
              <a:t>.</a:t>
            </a:r>
            <a:endParaRPr lang="id-ID" sz="2400" b="1" dirty="0">
              <a:solidFill>
                <a:sysClr val="windowText" lastClr="000000"/>
              </a:solidFill>
              <a:cs typeface="Arial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150044" y="181858"/>
            <a:ext cx="638939" cy="651574"/>
            <a:chOff x="394825" y="294572"/>
            <a:chExt cx="638939" cy="651574"/>
          </a:xfrm>
        </p:grpSpPr>
        <p:sp>
          <p:nvSpPr>
            <p:cNvPr id="26" name="Oval 25"/>
            <p:cNvSpPr/>
            <p:nvPr/>
          </p:nvSpPr>
          <p:spPr>
            <a:xfrm>
              <a:off x="394825" y="307207"/>
              <a:ext cx="638939" cy="638939"/>
            </a:xfrm>
            <a:prstGeom prst="ellipse">
              <a:avLst/>
            </a:prstGeom>
            <a:solidFill>
              <a:srgbClr val="FF6600">
                <a:alpha val="95000"/>
              </a:srgbClr>
            </a:solidFill>
            <a:ln w="76200"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80042" y="294572"/>
              <a:ext cx="47641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cs typeface="Arial" panose="020B0604020202020204" pitchFamily="34" charset="0"/>
                </a:rPr>
                <a:t>H</a:t>
              </a:r>
            </a:p>
          </p:txBody>
        </p:sp>
      </p:grpSp>
      <p:pic>
        <p:nvPicPr>
          <p:cNvPr id="28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25" r="43653"/>
          <a:stretch/>
        </p:blipFill>
        <p:spPr bwMode="auto">
          <a:xfrm>
            <a:off x="5287217" y="3003913"/>
            <a:ext cx="790984" cy="1737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43" r="14178"/>
          <a:stretch/>
        </p:blipFill>
        <p:spPr bwMode="auto">
          <a:xfrm>
            <a:off x="7816390" y="3003913"/>
            <a:ext cx="766976" cy="1737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12" r="28095"/>
          <a:stretch/>
        </p:blipFill>
        <p:spPr bwMode="auto">
          <a:xfrm>
            <a:off x="6526581" y="3003913"/>
            <a:ext cx="843397" cy="1737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93"/>
          <a:stretch/>
        </p:blipFill>
        <p:spPr bwMode="auto">
          <a:xfrm>
            <a:off x="8940387" y="3003913"/>
            <a:ext cx="779311" cy="1737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57087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7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9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10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4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807" y="2300443"/>
            <a:ext cx="2926080" cy="28526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9271" y="289583"/>
            <a:ext cx="93044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8163" indent="-538163">
              <a:tabLst>
                <a:tab pos="538163" algn="l"/>
              </a:tabLst>
            </a:pPr>
            <a:r>
              <a:rPr lang="en-US" sz="3200" b="1" dirty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2. </a:t>
            </a:r>
            <a:r>
              <a:rPr lang="id-ID" sz="3200" b="1" dirty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	Pembagian Pecahan dengan Hasil Bilangan Cacah</a:t>
            </a:r>
            <a:endParaRPr lang="en-US" sz="3200" b="1" dirty="0">
              <a:solidFill>
                <a:srgbClr val="FF6600"/>
              </a:solidFill>
              <a:latin typeface="+mj-lt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ounded Rectangle 29"/>
              <p:cNvSpPr/>
              <p:nvPr/>
            </p:nvSpPr>
            <p:spPr>
              <a:xfrm>
                <a:off x="1191182" y="1031123"/>
                <a:ext cx="6842375" cy="1121946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id-ID" sz="2400" dirty="0">
                    <a:solidFill>
                      <a:sysClr val="windowText" lastClr="000000"/>
                    </a:solidFill>
                    <a:latin typeface="+mj-lt"/>
                    <a:cs typeface="Arial" pitchFamily="34" charset="0"/>
                  </a:rPr>
                  <a:t>Ada 1 piza yang akan dipotong-potong.</a:t>
                </a:r>
              </a:p>
              <a:p>
                <a:r>
                  <a:rPr lang="id-ID" sz="2400" dirty="0">
                    <a:solidFill>
                      <a:sysClr val="windowText" lastClr="000000"/>
                    </a:solidFill>
                    <a:latin typeface="+mj-lt"/>
                    <a:cs typeface="Arial" pitchFamily="34" charset="0"/>
                  </a:rPr>
                  <a:t>Setiap potongan piza bernilai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2400" i="1">
                            <a:solidFill>
                              <a:sysClr val="windowText" lastClr="0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id-ID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id-ID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id-ID" sz="2400" dirty="0">
                    <a:solidFill>
                      <a:sysClr val="windowText" lastClr="000000"/>
                    </a:solidFill>
                    <a:latin typeface="+mj-lt"/>
                    <a:cs typeface="Arial" pitchFamily="34" charset="0"/>
                  </a:rPr>
                  <a:t> bagian.</a:t>
                </a:r>
              </a:p>
            </p:txBody>
          </p:sp>
        </mc:Choice>
        <mc:Fallback xmlns="">
          <p:sp>
            <p:nvSpPr>
              <p:cNvPr id="30" name="Rounded 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1182" y="1031123"/>
                <a:ext cx="6842375" cy="1121946"/>
              </a:xfrm>
              <a:prstGeom prst="roundRect">
                <a:avLst/>
              </a:prstGeom>
              <a:blipFill rotWithShape="1">
                <a:blip r:embed="rId3"/>
                <a:stretch>
                  <a:fillRect l="-53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ounded Rectangle 53"/>
              <p:cNvSpPr/>
              <p:nvPr/>
            </p:nvSpPr>
            <p:spPr>
              <a:xfrm>
                <a:off x="3004420" y="5424884"/>
                <a:ext cx="6126480" cy="731520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id-ID" sz="2400" dirty="0" smtClean="0">
                    <a:solidFill>
                      <a:sysClr val="windowText" lastClr="000000"/>
                    </a:solidFill>
                    <a:latin typeface="+mj-lt"/>
                    <a:cs typeface="Arial" pitchFamily="34" charset="0"/>
                  </a:rPr>
                  <a:t>Jadi, ada 4 potongan piza </a:t>
                </a:r>
                <a:r>
                  <a:rPr lang="id-ID" sz="2400" b="1" dirty="0">
                    <a:solidFill>
                      <a:sysClr val="windowText" lastClr="000000"/>
                    </a:solidFill>
                    <a:latin typeface="+mj-lt"/>
                    <a:cs typeface="Arial" pitchFamily="34" charset="0"/>
                  </a:rPr>
                  <a:t>atau </a:t>
                </a:r>
                <a14:m>
                  <m:oMath xmlns:m="http://schemas.openxmlformats.org/officeDocument/2006/math">
                    <m:r>
                      <a:rPr lang="id-ID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𝟏</m:t>
                    </m:r>
                    <m:r>
                      <a:rPr lang="id-ID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 :</m:t>
                    </m:r>
                    <m:f>
                      <m:fPr>
                        <m:ctrlPr>
                          <a:rPr lang="id-ID" sz="2400" b="1" i="1">
                            <a:solidFill>
                              <a:sysClr val="windowText" lastClr="00000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id-ID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𝟏</m:t>
                        </m:r>
                      </m:num>
                      <m:den>
                        <m:r>
                          <a:rPr lang="id-ID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𝟒</m:t>
                        </m:r>
                      </m:den>
                    </m:f>
                    <m:r>
                      <a:rPr lang="id-ID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=</m:t>
                    </m:r>
                    <m:r>
                      <a:rPr lang="id-ID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𝟒</m:t>
                    </m:r>
                    <m:r>
                      <a:rPr lang="en-US" sz="2400" b="1" i="1" smtClean="0">
                        <a:solidFill>
                          <a:sysClr val="windowText" lastClr="000000"/>
                        </a:solidFill>
                        <a:latin typeface="Cambria Math"/>
                        <a:cs typeface="Arial" pitchFamily="34" charset="0"/>
                      </a:rPr>
                      <m:t>.</m:t>
                    </m:r>
                  </m:oMath>
                </a14:m>
                <a:endParaRPr lang="id-ID" sz="2400" dirty="0">
                  <a:solidFill>
                    <a:sysClr val="windowText" lastClr="000000"/>
                  </a:solidFill>
                  <a:latin typeface="+mj-lt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4" name="Rounded 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4420" y="5424884"/>
                <a:ext cx="6126480" cy="731520"/>
              </a:xfrm>
              <a:prstGeom prst="round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99" r="1" b="53383"/>
          <a:stretch/>
        </p:blipFill>
        <p:spPr>
          <a:xfrm>
            <a:off x="3938235" y="2300209"/>
            <a:ext cx="1597652" cy="132980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99" t="46617" r="1"/>
          <a:stretch/>
        </p:blipFill>
        <p:spPr>
          <a:xfrm>
            <a:off x="3932975" y="3630011"/>
            <a:ext cx="1597652" cy="152281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3" t="46617" r="54870"/>
          <a:stretch/>
        </p:blipFill>
        <p:spPr>
          <a:xfrm>
            <a:off x="2597392" y="3613656"/>
            <a:ext cx="1335584" cy="152281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3" t="176" r="54870" b="53383"/>
          <a:stretch/>
        </p:blipFill>
        <p:spPr>
          <a:xfrm>
            <a:off x="2597391" y="2305236"/>
            <a:ext cx="1335584" cy="1324776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2609807" y="3630245"/>
            <a:ext cx="26816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2604547" y="3656517"/>
            <a:ext cx="26816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1064336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1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1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1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100"/>
                            </p:stCondLst>
                            <p:childTnLst>
                              <p:par>
                                <p:cTn id="3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59259E-6 L 0.2125 -0.00185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25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100"/>
                            </p:stCondLst>
                            <p:childTnLst>
                              <p:par>
                                <p:cTn id="3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11111E-6 L 0.55434 -0.0016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08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100"/>
                            </p:stCondLst>
                            <p:childTnLst>
                              <p:par>
                                <p:cTn id="3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22222E-6 L 0.21129 0.00972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56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100"/>
                            </p:stCondLst>
                            <p:childTnLst>
                              <p:par>
                                <p:cTn id="4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47 -2.96296E-6 L 0.55903 0.0178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16" y="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1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5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4494" y="275089"/>
            <a:ext cx="7886700" cy="759172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rgbClr val="FF6600"/>
                </a:solidFill>
                <a:latin typeface="+mn-lt"/>
                <a:cs typeface="Times New Roman" pitchFamily="18" charset="0"/>
              </a:rPr>
              <a:t>3. </a:t>
            </a:r>
            <a:r>
              <a:rPr lang="id-ID" sz="3200" b="1" dirty="0">
                <a:solidFill>
                  <a:srgbClr val="FF6600"/>
                </a:solidFill>
                <a:latin typeface="+mn-lt"/>
                <a:cs typeface="Times New Roman" pitchFamily="18" charset="0"/>
              </a:rPr>
              <a:t>Pembagian dengan Hasil Pecahan</a:t>
            </a:r>
          </a:p>
        </p:txBody>
      </p:sp>
      <p:sp>
        <p:nvSpPr>
          <p:cNvPr id="5" name="Rectangle 4"/>
          <p:cNvSpPr/>
          <p:nvPr/>
        </p:nvSpPr>
        <p:spPr>
          <a:xfrm>
            <a:off x="2447217" y="1941706"/>
            <a:ext cx="2160000" cy="720000"/>
          </a:xfrm>
          <a:prstGeom prst="rect">
            <a:avLst/>
          </a:prstGeom>
          <a:solidFill>
            <a:srgbClr val="FFCD2D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Rectangle 3"/>
          <p:cNvSpPr/>
          <p:nvPr/>
        </p:nvSpPr>
        <p:spPr>
          <a:xfrm>
            <a:off x="2447217" y="1941706"/>
            <a:ext cx="4320000" cy="7200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8" name="Straight Connector 7"/>
          <p:cNvCxnSpPr/>
          <p:nvPr/>
        </p:nvCxnSpPr>
        <p:spPr>
          <a:xfrm>
            <a:off x="3176484" y="1941626"/>
            <a:ext cx="0" cy="72008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884218" y="1941626"/>
            <a:ext cx="0" cy="72008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619048" y="1941546"/>
            <a:ext cx="0" cy="72008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324138" y="1941626"/>
            <a:ext cx="0" cy="72008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044218" y="1941546"/>
            <a:ext cx="0" cy="72008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ight Brace 32"/>
          <p:cNvSpPr/>
          <p:nvPr/>
        </p:nvSpPr>
        <p:spPr>
          <a:xfrm rot="5400000">
            <a:off x="3425047" y="1760792"/>
            <a:ext cx="198022" cy="2160000"/>
          </a:xfrm>
          <a:prstGeom prst="rightBrace">
            <a:avLst>
              <a:gd name="adj1" fmla="val 59307"/>
              <a:gd name="adj2" fmla="val 50000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" name="Rectangle 33"/>
          <p:cNvSpPr/>
          <p:nvPr/>
        </p:nvSpPr>
        <p:spPr>
          <a:xfrm>
            <a:off x="3248492" y="2868352"/>
            <a:ext cx="563718" cy="543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dirty="0">
                <a:solidFill>
                  <a:sysClr val="windowText" lastClr="000000"/>
                </a:solidFill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3812210" y="1142134"/>
                <a:ext cx="2232008" cy="648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d-ID" sz="2800" dirty="0">
                    <a:solidFill>
                      <a:sysClr val="windowText" lastClr="000000"/>
                    </a:solidFill>
                  </a:rPr>
                  <a:t>dibagi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2800" i="1">
                            <a:solidFill>
                              <a:sysClr val="windowText" lastClr="0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id-ID" sz="2800" i="1">
                            <a:solidFill>
                              <a:sysClr val="windowText" lastClr="00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id-ID" sz="2800" i="1">
                            <a:solidFill>
                              <a:sysClr val="windowText" lastClr="000000"/>
                            </a:solidFill>
                            <a:latin typeface="Cambria Math"/>
                          </a:rPr>
                          <m:t>6</m:t>
                        </m:r>
                      </m:den>
                    </m:f>
                  </m:oMath>
                </a14:m>
                <a:endParaRPr lang="id-ID" sz="28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2210" y="1142134"/>
                <a:ext cx="2232008" cy="648000"/>
              </a:xfrm>
              <a:prstGeom prst="rect">
                <a:avLst/>
              </a:prstGeom>
              <a:blipFill>
                <a:blip r:embed="rId2"/>
                <a:stretch>
                  <a:fillRect b="-1682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3176484" y="1034261"/>
                <a:ext cx="720000" cy="720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d-ID" sz="2800" i="1" dirty="0">
                              <a:solidFill>
                                <a:sysClr val="windowText" lastClr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id-ID" sz="2800" i="1" dirty="0">
                              <a:solidFill>
                                <a:sysClr val="windowText" lastClr="00000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id-ID" sz="2800" i="1" dirty="0">
                              <a:solidFill>
                                <a:sysClr val="windowText" lastClr="00000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id-ID" sz="28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6484" y="1034261"/>
                <a:ext cx="720000" cy="720000"/>
              </a:xfrm>
              <a:prstGeom prst="rect">
                <a:avLst/>
              </a:prstGeom>
              <a:blipFill>
                <a:blip r:embed="rId3"/>
                <a:stretch>
                  <a:fillRect b="-593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7196586" y="1669560"/>
                <a:ext cx="2664056" cy="10801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id-ID" sz="2800" dirty="0" smtClean="0">
                    <a:solidFill>
                      <a:sysClr val="windowText" lastClr="000000"/>
                    </a:solidFill>
                    <a:cs typeface="Times New Roman" pitchFamily="18" charset="0"/>
                  </a:rPr>
                  <a:t>Jadi,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2800" i="1">
                            <a:solidFill>
                              <a:sysClr val="windowText" lastClr="0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id-ID" sz="2800" i="1">
                            <a:solidFill>
                              <a:sysClr val="windowText" lastClr="00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id-ID" sz="2800" i="1">
                            <a:solidFill>
                              <a:sysClr val="windowText" lastClr="00000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id-ID" sz="2800" i="1">
                        <a:solidFill>
                          <a:sysClr val="windowText" lastClr="000000"/>
                        </a:solidFill>
                        <a:latin typeface="Cambria Math"/>
                      </a:rPr>
                      <m:t>:</m:t>
                    </m:r>
                    <m:f>
                      <m:fPr>
                        <m:ctrlPr>
                          <a:rPr lang="id-ID" sz="2800" i="1">
                            <a:solidFill>
                              <a:sysClr val="windowText" lastClr="0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id-ID" sz="2800" i="1">
                            <a:solidFill>
                              <a:sysClr val="windowText" lastClr="00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id-ID" sz="2800" i="1">
                            <a:solidFill>
                              <a:sysClr val="windowText" lastClr="000000"/>
                            </a:solidFill>
                            <a:latin typeface="Cambria Math"/>
                          </a:rPr>
                          <m:t>6</m:t>
                        </m:r>
                      </m:den>
                    </m:f>
                    <m:r>
                      <a:rPr lang="id-ID" sz="2800" i="1">
                        <a:solidFill>
                          <a:sysClr val="windowText" lastClr="000000"/>
                        </a:solidFill>
                        <a:latin typeface="Cambria Math"/>
                      </a:rPr>
                      <m:t>=3</m:t>
                    </m:r>
                    <m:r>
                      <a:rPr lang="en-US" sz="2800" b="0" i="1" smtClean="0">
                        <a:solidFill>
                          <a:sysClr val="windowText" lastClr="000000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id-ID" sz="2800" dirty="0">
                  <a:solidFill>
                    <a:sysClr val="windowText" lastClr="000000"/>
                  </a:solidFill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6586" y="1669560"/>
                <a:ext cx="2664056" cy="1080120"/>
              </a:xfrm>
              <a:prstGeom prst="rect">
                <a:avLst/>
              </a:prstGeom>
              <a:blipFill rotWithShape="1">
                <a:blip r:embed="rId4"/>
                <a:stretch>
                  <a:fillRect l="-480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ectangle 42"/>
          <p:cNvSpPr/>
          <p:nvPr/>
        </p:nvSpPr>
        <p:spPr>
          <a:xfrm>
            <a:off x="2481944" y="4467552"/>
            <a:ext cx="3588634" cy="720000"/>
          </a:xfrm>
          <a:prstGeom prst="rect">
            <a:avLst/>
          </a:prstGeom>
          <a:solidFill>
            <a:srgbClr val="FFCD2D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2" name="Rectangle 41"/>
          <p:cNvSpPr/>
          <p:nvPr/>
        </p:nvSpPr>
        <p:spPr>
          <a:xfrm>
            <a:off x="2481464" y="4467552"/>
            <a:ext cx="4320000" cy="7200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44" name="Straight Connector 43"/>
          <p:cNvCxnSpPr/>
          <p:nvPr/>
        </p:nvCxnSpPr>
        <p:spPr>
          <a:xfrm>
            <a:off x="3214370" y="4458716"/>
            <a:ext cx="0" cy="72008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3922104" y="4458716"/>
            <a:ext cx="0" cy="72008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641944" y="4458636"/>
            <a:ext cx="0" cy="72008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362024" y="4458716"/>
            <a:ext cx="0" cy="72008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6072466" y="4458636"/>
            <a:ext cx="0" cy="72008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ight Brace 48"/>
          <p:cNvSpPr/>
          <p:nvPr/>
        </p:nvSpPr>
        <p:spPr>
          <a:xfrm rot="5400000">
            <a:off x="3838833" y="3920511"/>
            <a:ext cx="198022" cy="2880000"/>
          </a:xfrm>
          <a:prstGeom prst="rightBrace">
            <a:avLst>
              <a:gd name="adj1" fmla="val 98288"/>
              <a:gd name="adj2" fmla="val 50000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0" name="Rectangle 49"/>
          <p:cNvSpPr/>
          <p:nvPr/>
        </p:nvSpPr>
        <p:spPr>
          <a:xfrm>
            <a:off x="3651200" y="5416494"/>
            <a:ext cx="563718" cy="543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dirty="0">
                <a:solidFill>
                  <a:sysClr val="windowText" lastClr="000000"/>
                </a:solidFill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3864952" y="3650129"/>
                <a:ext cx="2176950" cy="648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d-ID" sz="2800" dirty="0">
                    <a:solidFill>
                      <a:sysClr val="windowText" lastClr="000000"/>
                    </a:solidFill>
                  </a:rPr>
                  <a:t>dibagi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2800" i="1">
                            <a:solidFill>
                              <a:sysClr val="windowText" lastClr="0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id-ID" sz="2800" i="1">
                            <a:solidFill>
                              <a:sysClr val="windowText" lastClr="00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id-ID" sz="2800" i="1">
                            <a:solidFill>
                              <a:sysClr val="windowText" lastClr="000000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endParaRPr lang="id-ID" sz="28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4952" y="3650129"/>
                <a:ext cx="2176950" cy="648000"/>
              </a:xfrm>
              <a:prstGeom prst="rect">
                <a:avLst/>
              </a:prstGeom>
              <a:blipFill>
                <a:blip r:embed="rId5"/>
                <a:stretch>
                  <a:fillRect b="-1792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3176484" y="3582597"/>
                <a:ext cx="720000" cy="720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d-ID" sz="2400" i="1" dirty="0">
                              <a:solidFill>
                                <a:sysClr val="windowText" lastClr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id-ID" sz="2400" i="1" dirty="0">
                              <a:solidFill>
                                <a:sysClr val="windowText" lastClr="000000"/>
                              </a:solidFill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id-ID" sz="2400" i="1" dirty="0">
                              <a:solidFill>
                                <a:sysClr val="windowText" lastClr="000000"/>
                              </a:solidFill>
                              <a:latin typeface="Cambria Math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id-ID" sz="24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6484" y="3582597"/>
                <a:ext cx="720000" cy="7200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ight Brace 52"/>
          <p:cNvSpPr/>
          <p:nvPr/>
        </p:nvSpPr>
        <p:spPr>
          <a:xfrm rot="5400000">
            <a:off x="5619969" y="5000086"/>
            <a:ext cx="198022" cy="684000"/>
          </a:xfrm>
          <a:prstGeom prst="rightBrace">
            <a:avLst>
              <a:gd name="adj1" fmla="val 74300"/>
              <a:gd name="adj2" fmla="val 50000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4" name="Rectangle 53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369200" y="5531786"/>
            <a:ext cx="720000" cy="720000"/>
          </a:xfrm>
          <a:prstGeom prst="rect">
            <a:avLst/>
          </a:prstGeom>
          <a:blipFill rotWithShape="1">
            <a:blip r:embed="rId7"/>
            <a:stretch>
              <a:fillRect/>
            </a:stretch>
          </a:blipFill>
          <a:ln>
            <a:noFill/>
          </a:ln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7196586" y="4287492"/>
                <a:ext cx="2664056" cy="10801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id-ID" sz="2800" dirty="0" smtClean="0">
                    <a:solidFill>
                      <a:sysClr val="windowText" lastClr="000000"/>
                    </a:solidFill>
                    <a:cs typeface="Times New Roman" pitchFamily="18" charset="0"/>
                  </a:rPr>
                  <a:t>Jadi,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2800" i="1">
                            <a:solidFill>
                              <a:sysClr val="windowText" lastClr="0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id-ID" sz="2800" i="1">
                            <a:solidFill>
                              <a:sysClr val="windowText" lastClr="000000"/>
                            </a:solidFill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id-ID" sz="2800" i="1">
                            <a:solidFill>
                              <a:sysClr val="windowText" lastClr="000000"/>
                            </a:solidFill>
                            <a:latin typeface="Cambria Math"/>
                          </a:rPr>
                          <m:t>6</m:t>
                        </m:r>
                      </m:den>
                    </m:f>
                    <m:r>
                      <a:rPr lang="id-ID" sz="2800" i="1">
                        <a:solidFill>
                          <a:sysClr val="windowText" lastClr="000000"/>
                        </a:solidFill>
                        <a:latin typeface="Cambria Math"/>
                      </a:rPr>
                      <m:t>:</m:t>
                    </m:r>
                    <m:f>
                      <m:fPr>
                        <m:ctrlPr>
                          <a:rPr lang="id-ID" sz="2800" i="1">
                            <a:solidFill>
                              <a:sysClr val="windowText" lastClr="0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id-ID" sz="2800" i="1">
                            <a:solidFill>
                              <a:sysClr val="windowText" lastClr="00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id-ID" sz="2800" i="1">
                            <a:solidFill>
                              <a:sysClr val="windowText" lastClr="000000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id-ID" sz="2800" i="1">
                        <a:solidFill>
                          <a:sysClr val="windowText" lastClr="000000"/>
                        </a:solidFill>
                        <a:latin typeface="Cambria Math"/>
                      </a:rPr>
                      <m:t>=2</m:t>
                    </m:r>
                    <m:f>
                      <m:fPr>
                        <m:ctrlPr>
                          <a:rPr lang="id-ID" sz="2800" i="1">
                            <a:solidFill>
                              <a:sysClr val="windowText" lastClr="0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id-ID" sz="2800" i="1">
                            <a:solidFill>
                              <a:sysClr val="windowText" lastClr="00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id-ID" sz="2800" i="1">
                            <a:solidFill>
                              <a:sysClr val="windowText" lastClr="00000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800" b="0" i="1" smtClean="0">
                        <a:solidFill>
                          <a:sysClr val="windowText" lastClr="000000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id-ID" sz="2800" dirty="0">
                  <a:solidFill>
                    <a:sysClr val="windowText" lastClr="000000"/>
                  </a:solidFill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6586" y="4287492"/>
                <a:ext cx="2664056" cy="1080120"/>
              </a:xfrm>
              <a:prstGeom prst="rect">
                <a:avLst/>
              </a:prstGeom>
              <a:blipFill rotWithShape="1">
                <a:blip r:embed="rId8"/>
                <a:stretch>
                  <a:fillRect l="-480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472267" y="1959132"/>
            <a:ext cx="722999" cy="648000"/>
          </a:xfrm>
          <a:prstGeom prst="rect">
            <a:avLst/>
          </a:prstGeom>
          <a:blipFill rotWithShape="1">
            <a:blip r:embed="rId9"/>
            <a:stretch>
              <a:fillRect/>
            </a:stretch>
          </a:blipFill>
          <a:ln w="9525">
            <a:noFill/>
          </a:ln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32" name="Rectangle 3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801938" y="4523786"/>
            <a:ext cx="722999" cy="648000"/>
          </a:xfrm>
          <a:prstGeom prst="rect">
            <a:avLst/>
          </a:prstGeom>
          <a:blipFill rotWithShape="1">
            <a:blip r:embed="rId10"/>
            <a:stretch>
              <a:fillRect/>
            </a:stretch>
          </a:blipFill>
          <a:ln>
            <a:noFill/>
          </a:ln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1875141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35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4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25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6250"/>
                            </p:stCondLst>
                            <p:childTnLst>
                              <p:par>
                                <p:cTn id="7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7250"/>
                            </p:stCondLst>
                            <p:childTnLst>
                              <p:par>
                                <p:cTn id="7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8250"/>
                            </p:stCondLst>
                            <p:childTnLst>
                              <p:par>
                                <p:cTn id="8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9250"/>
                            </p:stCondLst>
                            <p:childTnLst>
                              <p:par>
                                <p:cTn id="8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250"/>
                            </p:stCondLst>
                            <p:childTnLst>
                              <p:par>
                                <p:cTn id="8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1250"/>
                            </p:stCondLst>
                            <p:childTnLst>
                              <p:par>
                                <p:cTn id="93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3250"/>
                            </p:stCondLst>
                            <p:childTnLst>
                              <p:par>
                                <p:cTn id="97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4250"/>
                            </p:stCondLst>
                            <p:childTnLst>
                              <p:par>
                                <p:cTn id="101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25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625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7250"/>
                            </p:stCondLst>
                            <p:childTnLst>
                              <p:par>
                                <p:cTn id="1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825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9250"/>
                            </p:stCondLst>
                            <p:childTnLst>
                              <p:par>
                                <p:cTn id="1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0250"/>
                            </p:stCondLst>
                            <p:childTnLst>
                              <p:par>
                                <p:cTn id="1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33" grpId="0" animBg="1"/>
      <p:bldP spid="34" grpId="0"/>
      <p:bldP spid="35" grpId="0" animBg="1"/>
      <p:bldP spid="36" grpId="0" animBg="1"/>
      <p:bldP spid="39" grpId="0" animBg="1"/>
      <p:bldP spid="43" grpId="0" animBg="1"/>
      <p:bldP spid="42" grpId="0" animBg="1"/>
      <p:bldP spid="49" grpId="0" animBg="1"/>
      <p:bldP spid="50" grpId="0"/>
      <p:bldP spid="51" grpId="0" animBg="1"/>
      <p:bldP spid="52" grpId="0" animBg="1"/>
      <p:bldP spid="53" grpId="0" animBg="1"/>
      <p:bldP spid="54" grpId="0" animBg="1"/>
      <p:bldP spid="55" grpId="0" animBg="1"/>
      <p:bldP spid="31" grpId="0" animBg="1"/>
      <p:bldP spid="3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2659304" y="2758541"/>
            <a:ext cx="2160000" cy="720000"/>
          </a:xfrm>
          <a:prstGeom prst="rect">
            <a:avLst/>
          </a:prstGeom>
          <a:solidFill>
            <a:srgbClr val="FFCD2D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Rectangle 4"/>
          <p:cNvSpPr/>
          <p:nvPr/>
        </p:nvSpPr>
        <p:spPr>
          <a:xfrm>
            <a:off x="2639616" y="1750349"/>
            <a:ext cx="2160000" cy="720000"/>
          </a:xfrm>
          <a:prstGeom prst="rect">
            <a:avLst/>
          </a:prstGeom>
          <a:solidFill>
            <a:srgbClr val="FFCD2D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603" y="513704"/>
            <a:ext cx="8507288" cy="659633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rgbClr val="FF6600"/>
                </a:solidFill>
                <a:latin typeface="+mn-lt"/>
              </a:rPr>
              <a:t>4. </a:t>
            </a:r>
            <a:r>
              <a:rPr lang="id-ID" sz="3200" b="1" dirty="0">
                <a:solidFill>
                  <a:srgbClr val="FF6600"/>
                </a:solidFill>
                <a:latin typeface="+mn-lt"/>
              </a:rPr>
              <a:t>Hubungan Pembagian dengan Perkalian</a:t>
            </a:r>
          </a:p>
        </p:txBody>
      </p:sp>
      <p:sp>
        <p:nvSpPr>
          <p:cNvPr id="4" name="Rectangle 3"/>
          <p:cNvSpPr/>
          <p:nvPr/>
        </p:nvSpPr>
        <p:spPr>
          <a:xfrm>
            <a:off x="2639616" y="1750349"/>
            <a:ext cx="2880000" cy="7200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7" name="Straight Connector 6"/>
          <p:cNvCxnSpPr/>
          <p:nvPr/>
        </p:nvCxnSpPr>
        <p:spPr>
          <a:xfrm>
            <a:off x="3359616" y="1750349"/>
            <a:ext cx="0" cy="72000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059928" y="1750349"/>
            <a:ext cx="0" cy="72000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799616" y="1750349"/>
            <a:ext cx="0" cy="72000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659304" y="2758541"/>
            <a:ext cx="2880000" cy="7200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19" name="Straight Connector 18"/>
          <p:cNvCxnSpPr/>
          <p:nvPr/>
        </p:nvCxnSpPr>
        <p:spPr>
          <a:xfrm rot="5400000">
            <a:off x="4099304" y="1498541"/>
            <a:ext cx="0" cy="288000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4079616" y="1678502"/>
            <a:ext cx="0" cy="288000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4099304" y="1863073"/>
            <a:ext cx="0" cy="288000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6616268" y="1750350"/>
                <a:ext cx="2405228" cy="90015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id-ID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id-ID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id-ID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id-ID" sz="2400" dirty="0">
                    <a:solidFill>
                      <a:schemeClr val="tx1"/>
                    </a:solidFill>
                  </a:rPr>
                  <a:t> bagian kue</a:t>
                </a: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6268" y="1750350"/>
                <a:ext cx="2405228" cy="90015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Curved Left Arrow 24"/>
          <p:cNvSpPr/>
          <p:nvPr/>
        </p:nvSpPr>
        <p:spPr>
          <a:xfrm>
            <a:off x="5807968" y="2038382"/>
            <a:ext cx="432048" cy="1224255"/>
          </a:xfrm>
          <a:prstGeom prst="curvedLef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654612" y="2686534"/>
            <a:ext cx="3083222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2400" dirty="0">
                <a:solidFill>
                  <a:schemeClr val="tx1"/>
                </a:solidFill>
              </a:rPr>
              <a:t>dibagi ke 4 anak,</a:t>
            </a:r>
          </a:p>
        </p:txBody>
      </p:sp>
      <p:sp>
        <p:nvSpPr>
          <p:cNvPr id="27" name="Right Brace 26"/>
          <p:cNvSpPr/>
          <p:nvPr/>
        </p:nvSpPr>
        <p:spPr>
          <a:xfrm rot="5400000">
            <a:off x="3620605" y="2569560"/>
            <a:ext cx="198022" cy="2160000"/>
          </a:xfrm>
          <a:prstGeom prst="rightBrace">
            <a:avLst>
              <a:gd name="adj1" fmla="val 68414"/>
              <a:gd name="adj2" fmla="val 50000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8" name="Rectangle 27"/>
          <p:cNvSpPr/>
          <p:nvPr/>
        </p:nvSpPr>
        <p:spPr>
          <a:xfrm>
            <a:off x="3444050" y="3753320"/>
            <a:ext cx="563718" cy="543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dirty="0">
                <a:solidFill>
                  <a:sysClr val="windowText" lastClr="000000"/>
                </a:solidFill>
              </a:rPr>
              <a:t>3</a:t>
            </a:r>
          </a:p>
        </p:txBody>
      </p:sp>
      <p:sp>
        <p:nvSpPr>
          <p:cNvPr id="29" name="Oval 28"/>
          <p:cNvSpPr/>
          <p:nvPr/>
        </p:nvSpPr>
        <p:spPr>
          <a:xfrm>
            <a:off x="2279576" y="2349099"/>
            <a:ext cx="3600400" cy="1561491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5087889" y="3766574"/>
            <a:ext cx="258717" cy="258717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5086872" y="3910589"/>
            <a:ext cx="937120" cy="7244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dirty="0">
                <a:solidFill>
                  <a:sysClr val="windowText" lastClr="000000"/>
                </a:solidFill>
              </a:rPr>
              <a:t>16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6611578" y="3150033"/>
                <a:ext cx="4056423" cy="106405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id-ID" sz="2400" dirty="0">
                    <a:solidFill>
                      <a:schemeClr val="tx1"/>
                    </a:solidFill>
                  </a:rPr>
                  <a:t>maka setiap anak memperoleh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id-ID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id-ID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id-ID" sz="2400" dirty="0">
                    <a:solidFill>
                      <a:schemeClr val="tx1"/>
                    </a:solidFill>
                  </a:rPr>
                  <a:t> dari bagian </a:t>
                </a:r>
                <a:r>
                  <a:rPr lang="id-ID" sz="2400" dirty="0" smtClean="0">
                    <a:solidFill>
                      <a:schemeClr val="tx1"/>
                    </a:solidFill>
                  </a:rPr>
                  <a:t>kue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.</a:t>
                </a:r>
                <a:endParaRPr lang="id-ID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1578" y="3150033"/>
                <a:ext cx="4056423" cy="1064058"/>
              </a:xfrm>
              <a:prstGeom prst="rect">
                <a:avLst/>
              </a:prstGeom>
              <a:blipFill rotWithShape="1">
                <a:blip r:embed="rId3"/>
                <a:stretch>
                  <a:fillRect l="-2406" t="-575" r="-2406" b="-229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ounded Rectangle 35"/>
              <p:cNvSpPr/>
              <p:nvPr/>
            </p:nvSpPr>
            <p:spPr>
              <a:xfrm>
                <a:off x="2075794" y="5021602"/>
                <a:ext cx="8245366" cy="835380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d-ID" sz="2400" dirty="0">
                    <a:solidFill>
                      <a:schemeClr val="tx1"/>
                    </a:solidFill>
                  </a:rPr>
                  <a:t>Dihitung sebagai operasi perkalian,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id-ID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id-ID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id-ID" sz="2400" i="1">
                        <a:solidFill>
                          <a:schemeClr val="tx1"/>
                        </a:solidFill>
                        <a:latin typeface="Cambria Math"/>
                      </a:rPr>
                      <m:t>×</m:t>
                    </m:r>
                    <m:f>
                      <m:fPr>
                        <m:ctrlPr>
                          <a:rPr lang="id-ID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id-ID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id-ID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id-ID" sz="24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id-ID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id-ID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id-ID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16</m:t>
                        </m:r>
                      </m:den>
                    </m:f>
                  </m:oMath>
                </a14:m>
                <a:r>
                  <a:rPr lang="id-ID" sz="2400" dirty="0">
                    <a:solidFill>
                      <a:schemeClr val="tx1"/>
                    </a:solidFill>
                  </a:rPr>
                  <a:t> bagian </a:t>
                </a:r>
                <a:r>
                  <a:rPr lang="id-ID" sz="2400" dirty="0" smtClean="0">
                    <a:solidFill>
                      <a:schemeClr val="tx1"/>
                    </a:solidFill>
                  </a:rPr>
                  <a:t>kue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.</a:t>
                </a:r>
                <a:endParaRPr lang="id-ID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Rounded 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5794" y="5021602"/>
                <a:ext cx="8245366" cy="835380"/>
              </a:xfrm>
              <a:prstGeom prst="round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2664036" y="3311014"/>
            <a:ext cx="2160000" cy="180001"/>
          </a:xfrm>
          <a:prstGeom prst="rect">
            <a:avLst/>
          </a:prstGeom>
          <a:solidFill>
            <a:srgbClr val="83D103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18" name="Straight Connector 17"/>
          <p:cNvCxnSpPr/>
          <p:nvPr/>
        </p:nvCxnSpPr>
        <p:spPr>
          <a:xfrm>
            <a:off x="3379304" y="2758541"/>
            <a:ext cx="0" cy="72000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079616" y="2758541"/>
            <a:ext cx="0" cy="72000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819304" y="2758541"/>
            <a:ext cx="0" cy="72000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74921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1000"/>
                            </p:stCondLst>
                            <p:childTnLst>
                              <p:par>
                                <p:cTn id="5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000"/>
                            </p:stCondLst>
                            <p:childTnLst>
                              <p:par>
                                <p:cTn id="5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4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6000"/>
                            </p:stCondLst>
                            <p:childTnLst>
                              <p:par>
                                <p:cTn id="7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7000"/>
                            </p:stCondLst>
                            <p:childTnLst>
                              <p:par>
                                <p:cTn id="7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80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9000"/>
                            </p:stCondLst>
                            <p:childTnLst>
                              <p:par>
                                <p:cTn id="86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8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0"/>
                            </p:stCondLst>
                            <p:childTnLst>
                              <p:par>
                                <p:cTn id="9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1000"/>
                            </p:stCondLst>
                            <p:childTnLst>
                              <p:par>
                                <p:cTn id="9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5" grpId="0" animBg="1"/>
      <p:bldP spid="4" grpId="0" animBg="1"/>
      <p:bldP spid="16" grpId="0" animBg="1"/>
      <p:bldP spid="24" grpId="0" animBg="1"/>
      <p:bldP spid="25" grpId="0" animBg="1"/>
      <p:bldP spid="26" grpId="0"/>
      <p:bldP spid="27" grpId="0" animBg="1"/>
      <p:bldP spid="28" grpId="0"/>
      <p:bldP spid="29" grpId="0" animBg="1"/>
      <p:bldP spid="32" grpId="0"/>
      <p:bldP spid="35" grpId="0" animBg="1"/>
      <p:bldP spid="36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502189" y="663008"/>
            <a:ext cx="8432927" cy="1081057"/>
            <a:chOff x="1611544" y="3352296"/>
            <a:chExt cx="5883878" cy="625617"/>
          </a:xfrm>
        </p:grpSpPr>
        <p:sp>
          <p:nvSpPr>
            <p:cNvPr id="17" name="Parallelogram 16"/>
            <p:cNvSpPr/>
            <p:nvPr/>
          </p:nvSpPr>
          <p:spPr>
            <a:xfrm>
              <a:off x="1611544" y="3352296"/>
              <a:ext cx="5883878" cy="609244"/>
            </a:xfrm>
            <a:prstGeom prst="parallelogram">
              <a:avLst>
                <a:gd name="adj" fmla="val 45313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00"/>
            </a:p>
          </p:txBody>
        </p:sp>
        <p:sp>
          <p:nvSpPr>
            <p:cNvPr id="18" name="テキスト プレースホルダー 17"/>
            <p:cNvSpPr txBox="1">
              <a:spLocks/>
            </p:cNvSpPr>
            <p:nvPr/>
          </p:nvSpPr>
          <p:spPr>
            <a:xfrm>
              <a:off x="2534568" y="3368313"/>
              <a:ext cx="4415612" cy="609600"/>
            </a:xfrm>
            <a:prstGeom prst="rect">
              <a:avLst/>
            </a:prstGeom>
          </p:spPr>
          <p:txBody>
            <a:bodyPr vert="horz" lIns="36000" tIns="36000" rIns="36000" bIns="36000" rtlCol="0" anchor="ctr">
              <a:noAutofit/>
            </a:bodyPr>
            <a:lstStyle>
              <a:lvl1pPr marL="342900" indent="-342900" algn="l" defTabSz="1632753" rtl="0" eaLnBrk="1" latinLnBrk="0" hangingPunct="1">
                <a:lnSpc>
                  <a:spcPct val="120000"/>
                </a:lnSpc>
                <a:spcBef>
                  <a:spcPts val="1200"/>
                </a:spcBef>
                <a:buClr>
                  <a:schemeClr val="accent5"/>
                </a:buClr>
                <a:buFont typeface="Wingdings" panose="05000000000000000000" pitchFamily="2" charset="2"/>
                <a:buChar char="l"/>
                <a:defRPr kumimoji="1" sz="20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1326612" indent="-510235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5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040941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857317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73693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490070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306446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122822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939199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Clr>
                  <a:srgbClr val="FFA513"/>
                </a:buClr>
                <a:buNone/>
                <a:defRPr/>
              </a:pPr>
              <a:r>
                <a:rPr lang="fi-FI" sz="3200" b="1" dirty="0" smtClean="0">
                  <a:solidFill>
                    <a:schemeClr val="tx1"/>
                  </a:solidFill>
                </a:rPr>
                <a:t>PECAHAN</a:t>
              </a:r>
              <a:endParaRPr lang="nn-NO" sz="32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9" name="直角三角形 28"/>
          <p:cNvSpPr/>
          <p:nvPr/>
        </p:nvSpPr>
        <p:spPr>
          <a:xfrm rot="2700000">
            <a:off x="421352" y="447737"/>
            <a:ext cx="1543896" cy="1543896"/>
          </a:xfrm>
          <a:prstGeom prst="rtTriangle">
            <a:avLst/>
          </a:prstGeom>
          <a:solidFill>
            <a:schemeClr val="accent4">
              <a:lumMod val="75000"/>
            </a:schemeClr>
          </a:solidFill>
          <a:ln w="25400" cap="flat" cmpd="sng" algn="ctr">
            <a:noFill/>
            <a:prstDash val="sysDot"/>
          </a:ln>
          <a:effectLst/>
        </p:spPr>
        <p:txBody>
          <a:bodyPr rot="0" spcFirstLastPara="0" vertOverflow="overflow" horzOverflow="overflow" vert="horz" wrap="square" lIns="162552" tIns="81275" rIns="162552" bIns="812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625519">
              <a:defRPr/>
            </a:pPr>
            <a:endParaRPr kumimoji="1" lang="ja-JP" altLang="en-US" kern="0" dirty="0">
              <a:solidFill>
                <a:srgbClr val="5BB8D1"/>
              </a:solidFill>
              <a:latin typeface="Open Sans"/>
            </a:endParaRPr>
          </a:p>
        </p:txBody>
      </p:sp>
      <p:sp>
        <p:nvSpPr>
          <p:cNvPr id="20" name="直角三角形 8"/>
          <p:cNvSpPr/>
          <p:nvPr/>
        </p:nvSpPr>
        <p:spPr>
          <a:xfrm rot="2700000">
            <a:off x="718392" y="447752"/>
            <a:ext cx="1543896" cy="1543896"/>
          </a:xfrm>
          <a:prstGeom prst="rtTriangle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noFill/>
            <a:prstDash val="sysDot"/>
          </a:ln>
          <a:effectLst/>
        </p:spPr>
        <p:txBody>
          <a:bodyPr rot="0" spcFirstLastPara="0" vertOverflow="overflow" horzOverflow="overflow" vert="horz" wrap="square" lIns="162552" tIns="81275" rIns="162552" bIns="812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625519">
              <a:defRPr/>
            </a:pPr>
            <a:endParaRPr kumimoji="1" lang="ja-JP" altLang="en-US" kern="0" dirty="0">
              <a:solidFill>
                <a:srgbClr val="5BB8D1"/>
              </a:solidFill>
              <a:latin typeface="Open Sans"/>
            </a:endParaRPr>
          </a:p>
        </p:txBody>
      </p:sp>
      <p:sp>
        <p:nvSpPr>
          <p:cNvPr id="21" name="直角三角形 4"/>
          <p:cNvSpPr/>
          <p:nvPr/>
        </p:nvSpPr>
        <p:spPr>
          <a:xfrm rot="13500000">
            <a:off x="718392" y="447751"/>
            <a:ext cx="1543896" cy="1543896"/>
          </a:xfrm>
          <a:prstGeom prst="rtTriangle">
            <a:avLst/>
          </a:prstGeom>
          <a:solidFill>
            <a:schemeClr val="accent4">
              <a:lumMod val="40000"/>
              <a:lumOff val="60000"/>
            </a:schemeClr>
          </a:solidFill>
          <a:ln w="25400" cap="flat" cmpd="sng" algn="ctr">
            <a:noFill/>
            <a:prstDash val="sysDot"/>
          </a:ln>
          <a:effectLst/>
        </p:spPr>
        <p:txBody>
          <a:bodyPr rot="0" spcFirstLastPara="0" vertOverflow="overflow" horzOverflow="overflow" vert="horz" wrap="square" lIns="162552" tIns="81275" rIns="162552" bIns="812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625519">
              <a:defRPr/>
            </a:pPr>
            <a:endParaRPr kumimoji="1" lang="ja-JP" altLang="en-US" kern="0">
              <a:solidFill>
                <a:srgbClr val="5BB8D1"/>
              </a:solidFill>
              <a:latin typeface="Open Sans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821730" y="599236"/>
            <a:ext cx="1337223" cy="1337224"/>
            <a:chOff x="2895601" y="-542991"/>
            <a:chExt cx="960519" cy="960519"/>
          </a:xfrm>
        </p:grpSpPr>
        <p:grpSp>
          <p:nvGrpSpPr>
            <p:cNvPr id="23" name="Group 22"/>
            <p:cNvGrpSpPr/>
            <p:nvPr/>
          </p:nvGrpSpPr>
          <p:grpSpPr>
            <a:xfrm>
              <a:off x="2895601" y="-542991"/>
              <a:ext cx="960519" cy="960519"/>
              <a:chOff x="2895601" y="-542991"/>
              <a:chExt cx="960519" cy="960519"/>
            </a:xfrm>
          </p:grpSpPr>
          <p:sp>
            <p:nvSpPr>
              <p:cNvPr id="26" name="Oval 25"/>
              <p:cNvSpPr/>
              <p:nvPr/>
            </p:nvSpPr>
            <p:spPr>
              <a:xfrm>
                <a:off x="2895601" y="-542991"/>
                <a:ext cx="960519" cy="9605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500" dirty="0">
                  <a:solidFill>
                    <a:srgbClr val="4F81BD"/>
                  </a:solidFill>
                </a:endParaRPr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2926336" y="-512255"/>
                <a:ext cx="898264" cy="898263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500" dirty="0"/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3010234" y="-488577"/>
              <a:ext cx="730466" cy="525050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pPr algn="ctr"/>
              <a:r>
                <a:rPr lang="en-US" sz="43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Bab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234455" y="-119089"/>
              <a:ext cx="299832" cy="525050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pPr algn="ctr"/>
              <a:r>
                <a:rPr lang="en-US" sz="4300" b="1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</a:t>
              </a:r>
              <a:endParaRPr lang="en-US" sz="43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836416" y="2671337"/>
            <a:ext cx="4622275" cy="2866877"/>
            <a:chOff x="836416" y="2671337"/>
            <a:chExt cx="4622275" cy="2866877"/>
          </a:xfrm>
        </p:grpSpPr>
        <p:grpSp>
          <p:nvGrpSpPr>
            <p:cNvPr id="4" name="Group 3"/>
            <p:cNvGrpSpPr/>
            <p:nvPr/>
          </p:nvGrpSpPr>
          <p:grpSpPr>
            <a:xfrm>
              <a:off x="836416" y="2671337"/>
              <a:ext cx="4622275" cy="2866877"/>
              <a:chOff x="836416" y="2671337"/>
              <a:chExt cx="4622275" cy="2866877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836416" y="3229890"/>
                <a:ext cx="4622275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+mj-lt"/>
                  <a:buAutoNum type="arabicPeriod"/>
                </a:pPr>
                <a:r>
                  <a:rPr lang="en-US" sz="1600" dirty="0" err="1" smtClean="0"/>
                  <a:t>Menjelaskan</a:t>
                </a:r>
                <a:r>
                  <a:rPr lang="en-US" sz="1600" dirty="0" smtClean="0"/>
                  <a:t> </a:t>
                </a:r>
                <a:r>
                  <a:rPr lang="en-US" sz="1600" dirty="0" err="1"/>
                  <a:t>dan</a:t>
                </a:r>
                <a:r>
                  <a:rPr lang="en-US" sz="1600" dirty="0"/>
                  <a:t> </a:t>
                </a:r>
                <a:r>
                  <a:rPr lang="en-US" sz="1600" dirty="0" err="1" smtClean="0"/>
                  <a:t>mengidentifikasi</a:t>
                </a:r>
                <a:r>
                  <a:rPr lang="en-US" sz="1600" dirty="0" smtClean="0"/>
                  <a:t> </a:t>
                </a:r>
                <a:r>
                  <a:rPr lang="en-US" sz="1600" dirty="0" err="1"/>
                  <a:t>pecahan</a:t>
                </a:r>
                <a:r>
                  <a:rPr lang="en-US" sz="1600" dirty="0"/>
                  <a:t> </a:t>
                </a:r>
                <a:r>
                  <a:rPr lang="en-US" sz="1600" dirty="0" err="1"/>
                  <a:t>senilai</a:t>
                </a:r>
                <a:r>
                  <a:rPr lang="en-US" sz="1600" dirty="0"/>
                  <a:t> </a:t>
                </a:r>
                <a:r>
                  <a:rPr lang="en-US" sz="1600" dirty="0" err="1"/>
                  <a:t>dengan</a:t>
                </a:r>
                <a:r>
                  <a:rPr lang="en-US" sz="1600" dirty="0"/>
                  <a:t> </a:t>
                </a:r>
                <a:r>
                  <a:rPr lang="en-US" sz="1600" dirty="0" err="1"/>
                  <a:t>menggunakan</a:t>
                </a:r>
                <a:r>
                  <a:rPr lang="en-US" sz="1600" dirty="0"/>
                  <a:t> </a:t>
                </a:r>
                <a:r>
                  <a:rPr lang="en-US" sz="1600" dirty="0" err="1"/>
                  <a:t>gambar</a:t>
                </a:r>
                <a:r>
                  <a:rPr lang="en-US" sz="1600" dirty="0"/>
                  <a:t> </a:t>
                </a:r>
                <a:r>
                  <a:rPr lang="en-US" sz="1600" dirty="0" err="1" smtClean="0"/>
                  <a:t>dan</a:t>
                </a:r>
                <a:r>
                  <a:rPr lang="en-US" sz="1600" dirty="0"/>
                  <a:t> </a:t>
                </a:r>
                <a:r>
                  <a:rPr lang="en-US" sz="1600" dirty="0" smtClean="0"/>
                  <a:t>model </a:t>
                </a:r>
                <a:r>
                  <a:rPr lang="en-US" sz="1600" dirty="0" err="1" smtClean="0"/>
                  <a:t>konkret</a:t>
                </a:r>
                <a:r>
                  <a:rPr lang="en-US" sz="1600" dirty="0" smtClean="0"/>
                  <a:t>.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600" dirty="0" err="1" smtClean="0"/>
                  <a:t>Menjelaskan</a:t>
                </a:r>
                <a:r>
                  <a:rPr lang="en-US" sz="1600" dirty="0" smtClean="0"/>
                  <a:t> </a:t>
                </a:r>
                <a:r>
                  <a:rPr lang="en-US" sz="1600" dirty="0" err="1"/>
                  <a:t>dan</a:t>
                </a:r>
                <a:r>
                  <a:rPr lang="en-US" sz="1600" dirty="0"/>
                  <a:t> </a:t>
                </a:r>
                <a:r>
                  <a:rPr lang="en-US" sz="1600" dirty="0" err="1" smtClean="0"/>
                  <a:t>mengidentifikasi</a:t>
                </a:r>
                <a:r>
                  <a:rPr lang="en-US" sz="1600" dirty="0" smtClean="0"/>
                  <a:t> </a:t>
                </a:r>
                <a:r>
                  <a:rPr lang="en-US" sz="1600" dirty="0" err="1"/>
                  <a:t>berbagai</a:t>
                </a:r>
                <a:r>
                  <a:rPr lang="en-US" sz="1600" dirty="0"/>
                  <a:t> </a:t>
                </a:r>
                <a:r>
                  <a:rPr lang="en-US" sz="1600" dirty="0" err="1"/>
                  <a:t>bentuk</a:t>
                </a:r>
                <a:r>
                  <a:rPr lang="en-US" sz="1600" dirty="0"/>
                  <a:t> </a:t>
                </a:r>
                <a:r>
                  <a:rPr lang="en-US" sz="1600" dirty="0" err="1"/>
                  <a:t>pecahan</a:t>
                </a:r>
                <a:r>
                  <a:rPr lang="en-US" sz="1600" dirty="0"/>
                  <a:t> </a:t>
                </a:r>
                <a:r>
                  <a:rPr lang="en-US" sz="1600" dirty="0" err="1"/>
                  <a:t>dan</a:t>
                </a:r>
                <a:r>
                  <a:rPr lang="en-US" sz="1600" dirty="0"/>
                  <a:t> </a:t>
                </a:r>
                <a:r>
                  <a:rPr lang="en-US" sz="1600" dirty="0" err="1" smtClean="0"/>
                  <a:t>hubungan</a:t>
                </a:r>
                <a:r>
                  <a:rPr lang="en-US" sz="1600" dirty="0"/>
                  <a:t> </a:t>
                </a:r>
                <a:r>
                  <a:rPr lang="en-US" sz="1600" dirty="0" err="1" smtClean="0"/>
                  <a:t>antarpecahan</a:t>
                </a:r>
                <a:r>
                  <a:rPr lang="en-US" sz="1600" dirty="0" smtClean="0"/>
                  <a:t>.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fi-FI" sz="1600" dirty="0" smtClean="0"/>
                  <a:t>Menjelaskan </a:t>
                </a:r>
                <a:r>
                  <a:rPr lang="fi-FI" sz="1600" dirty="0"/>
                  <a:t>dan melakukan penaksiran, serta menyelesaikan masalah </a:t>
                </a:r>
                <a:r>
                  <a:rPr lang="fi-FI" sz="1600" dirty="0" smtClean="0"/>
                  <a:t>yang </a:t>
                </a:r>
                <a:r>
                  <a:rPr lang="sv-SE" sz="1600" dirty="0" smtClean="0"/>
                  <a:t>berhubungan </a:t>
                </a:r>
                <a:r>
                  <a:rPr lang="sv-SE" sz="1600" dirty="0"/>
                  <a:t>dengan penaksiran jumlah, selisih, hasil kali, dan hasil bagi </a:t>
                </a:r>
                <a:r>
                  <a:rPr lang="sv-SE" sz="1600" dirty="0" smtClean="0"/>
                  <a:t>pecahan </a:t>
                </a:r>
                <a:r>
                  <a:rPr lang="en-US" sz="1600" dirty="0" err="1" smtClean="0"/>
                  <a:t>maupun</a:t>
                </a:r>
                <a:r>
                  <a:rPr lang="en-US" sz="1600" dirty="0" smtClean="0"/>
                  <a:t> </a:t>
                </a:r>
                <a:r>
                  <a:rPr lang="en-US" sz="1600" dirty="0" err="1"/>
                  <a:t>desimal</a:t>
                </a:r>
                <a:r>
                  <a:rPr lang="en-US" sz="1600" dirty="0"/>
                  <a:t>.</a:t>
                </a:r>
                <a:endParaRPr lang="en-US" sz="1600" dirty="0">
                  <a:latin typeface="+mj-lt"/>
                  <a:cs typeface="Arial" panose="020B0604020202020204" pitchFamily="34" charset="0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836416" y="2671337"/>
                <a:ext cx="2819132" cy="457200"/>
              </a:xfrm>
              <a:prstGeom prst="rect">
                <a:avLst/>
              </a:prstGeom>
              <a:solidFill>
                <a:srgbClr val="8EB4E3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j-lt"/>
                </a:endParaRPr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923144" y="2699881"/>
              <a:ext cx="24316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>
                  <a:latin typeface="+mj-lt"/>
                </a:rPr>
                <a:t>Tujuan</a:t>
              </a:r>
              <a:r>
                <a:rPr lang="en-US" sz="2000" b="1" dirty="0">
                  <a:latin typeface="+mj-lt"/>
                </a:rPr>
                <a:t> </a:t>
              </a:r>
              <a:r>
                <a:rPr lang="en-US" sz="2000" b="1" dirty="0" err="1">
                  <a:latin typeface="+mj-lt"/>
                </a:rPr>
                <a:t>Pembelajaran</a:t>
              </a:r>
              <a:endParaRPr lang="en-US" sz="2000" b="1" dirty="0">
                <a:latin typeface="+mj-lt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787542" y="-1394254"/>
            <a:ext cx="7699023" cy="7699023"/>
            <a:chOff x="5989376" y="-1402329"/>
            <a:chExt cx="7699023" cy="7699023"/>
          </a:xfrm>
        </p:grpSpPr>
        <p:grpSp>
          <p:nvGrpSpPr>
            <p:cNvPr id="29" name="Group 28"/>
            <p:cNvGrpSpPr/>
            <p:nvPr/>
          </p:nvGrpSpPr>
          <p:grpSpPr>
            <a:xfrm>
              <a:off x="5989376" y="-1402329"/>
              <a:ext cx="7699023" cy="7699023"/>
              <a:chOff x="-8747562" y="446509"/>
              <a:chExt cx="7067550" cy="7067550"/>
            </a:xfrm>
          </p:grpSpPr>
          <p:sp>
            <p:nvSpPr>
              <p:cNvPr id="34" name="Oval 33"/>
              <p:cNvSpPr/>
              <p:nvPr/>
            </p:nvSpPr>
            <p:spPr>
              <a:xfrm>
                <a:off x="-8747562" y="446509"/>
                <a:ext cx="7067550" cy="7067550"/>
              </a:xfrm>
              <a:prstGeom prst="ellipse">
                <a:avLst/>
              </a:prstGeom>
              <a:solidFill>
                <a:srgbClr val="FFFFFF">
                  <a:alpha val="21961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-8328462" y="842301"/>
                <a:ext cx="6229350" cy="6229350"/>
              </a:xfrm>
              <a:prstGeom prst="ellipse">
                <a:avLst/>
              </a:prstGeom>
              <a:noFill/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5922" y="-1046160"/>
              <a:ext cx="6923714" cy="6850467"/>
            </a:xfrm>
            <a:prstGeom prst="ellipse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355166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5301129"/>
              </p:ext>
            </p:extLst>
          </p:nvPr>
        </p:nvGraphicFramePr>
        <p:xfrm>
          <a:off x="3051230" y="5131065"/>
          <a:ext cx="387350" cy="100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5" name="Equation" r:id="rId3" imgW="152334" imgH="393529" progId="Equation.3">
                  <p:embed/>
                </p:oleObj>
              </mc:Choice>
              <mc:Fallback>
                <p:oleObj name="Equation" r:id="rId3" imgW="152334" imgH="393529" progId="Equation.3">
                  <p:embed/>
                  <p:pic>
                    <p:nvPicPr>
                      <p:cNvPr id="0" name="Picture 3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1230" y="5131065"/>
                        <a:ext cx="387350" cy="1001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24957" y="1487306"/>
            <a:ext cx="6452782" cy="581115"/>
          </a:xfrm>
        </p:spPr>
        <p:txBody>
          <a:bodyPr>
            <a:noAutofit/>
          </a:bodyPr>
          <a:lstStyle/>
          <a:p>
            <a:pPr algn="just"/>
            <a:r>
              <a:rPr lang="id-ID" sz="2800" dirty="0">
                <a:solidFill>
                  <a:srgbClr val="FF6600"/>
                </a:solidFill>
                <a:latin typeface="+mn-lt"/>
              </a:rPr>
              <a:t>Mengubah pecahan menjadi persen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5813700"/>
              </p:ext>
            </p:extLst>
          </p:nvPr>
        </p:nvGraphicFramePr>
        <p:xfrm>
          <a:off x="2853841" y="3655598"/>
          <a:ext cx="711204" cy="10021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6" name="Equation" r:id="rId5" imgW="279360" imgH="393480" progId="Equation.3">
                  <p:embed/>
                </p:oleObj>
              </mc:Choice>
              <mc:Fallback>
                <p:oleObj name="Equation" r:id="rId5" imgW="279360" imgH="393480" progId="Equation.3">
                  <p:embed/>
                  <p:pic>
                    <p:nvPicPr>
                      <p:cNvPr id="0" name="Picture 3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3841" y="3655598"/>
                        <a:ext cx="711204" cy="10021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8721804"/>
              </p:ext>
            </p:extLst>
          </p:nvPr>
        </p:nvGraphicFramePr>
        <p:xfrm flipV="1">
          <a:off x="3813085" y="4012787"/>
          <a:ext cx="642942" cy="306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7" name="Equation" r:id="rId7" imgW="126780" imgH="101424" progId="Equation.3">
                  <p:embed/>
                </p:oleObj>
              </mc:Choice>
              <mc:Fallback>
                <p:oleObj name="Equation" r:id="rId7" imgW="126780" imgH="101424" progId="Equation.3">
                  <p:embed/>
                  <p:pic>
                    <p:nvPicPr>
                      <p:cNvPr id="0" name="Picture 3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 flipV="1">
                        <a:off x="3813085" y="4012787"/>
                        <a:ext cx="642942" cy="3063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336309" y="3869912"/>
            <a:ext cx="114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dirty="0"/>
              <a:t>24 %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829629" y="5122452"/>
            <a:ext cx="4857784" cy="1003300"/>
            <a:chOff x="1755303" y="2673736"/>
            <a:chExt cx="4857784" cy="1003300"/>
          </a:xfrm>
        </p:grpSpPr>
        <p:graphicFrame>
          <p:nvGraphicFramePr>
            <p:cNvPr id="1030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80343750"/>
                </p:ext>
              </p:extLst>
            </p:nvPr>
          </p:nvGraphicFramePr>
          <p:xfrm>
            <a:off x="1755303" y="3011870"/>
            <a:ext cx="642937" cy="3063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78" name="Equation" r:id="rId9" imgW="126780" imgH="101424" progId="Equation.3">
                    <p:embed/>
                  </p:oleObj>
                </mc:Choice>
                <mc:Fallback>
                  <p:oleObj name="Equation" r:id="rId9" imgW="126780" imgH="101424" progId="Equation.3">
                    <p:embed/>
                    <p:pic>
                      <p:nvPicPr>
                        <p:cNvPr id="0" name="Picture 3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55303" y="3011870"/>
                          <a:ext cx="642937" cy="3063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31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37114630"/>
                </p:ext>
              </p:extLst>
            </p:nvPr>
          </p:nvGraphicFramePr>
          <p:xfrm>
            <a:off x="2301745" y="2675323"/>
            <a:ext cx="1549400" cy="10017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79" name="Equation" r:id="rId11" imgW="609480" imgH="393480" progId="Equation.3">
                    <p:embed/>
                  </p:oleObj>
                </mc:Choice>
                <mc:Fallback>
                  <p:oleObj name="Equation" r:id="rId11" imgW="609480" imgH="393480" progId="Equation.3">
                    <p:embed/>
                    <p:pic>
                      <p:nvPicPr>
                        <p:cNvPr id="0" name="Picture 3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01745" y="2675323"/>
                          <a:ext cx="1549400" cy="10017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32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26803646"/>
                </p:ext>
              </p:extLst>
            </p:nvPr>
          </p:nvGraphicFramePr>
          <p:xfrm>
            <a:off x="3898443" y="3018438"/>
            <a:ext cx="642937" cy="3063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80" name="Equation" r:id="rId13" imgW="126780" imgH="101424" progId="Equation.3">
                    <p:embed/>
                  </p:oleObj>
                </mc:Choice>
                <mc:Fallback>
                  <p:oleObj name="Equation" r:id="rId13" imgW="126780" imgH="101424" progId="Equation.3">
                    <p:embed/>
                    <p:pic>
                      <p:nvPicPr>
                        <p:cNvPr id="0" name="Picture 3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98443" y="3018438"/>
                          <a:ext cx="642937" cy="3063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33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93837511"/>
                </p:ext>
              </p:extLst>
            </p:nvPr>
          </p:nvGraphicFramePr>
          <p:xfrm>
            <a:off x="4482661" y="2673736"/>
            <a:ext cx="2130426" cy="10017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81" name="Equation" r:id="rId14" imgW="837836" imgH="393529" progId="Equation.3">
                    <p:embed/>
                  </p:oleObj>
                </mc:Choice>
                <mc:Fallback>
                  <p:oleObj name="Equation" r:id="rId14" imgW="837836" imgH="393529" progId="Equation.3">
                    <p:embed/>
                    <p:pic>
                      <p:nvPicPr>
                        <p:cNvPr id="0" name="Picture 3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82661" y="2673736"/>
                          <a:ext cx="2130426" cy="10017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2" name="TextBox 31"/>
          <p:cNvSpPr txBox="1"/>
          <p:nvPr/>
        </p:nvSpPr>
        <p:spPr>
          <a:xfrm>
            <a:off x="1787905" y="292090"/>
            <a:ext cx="50547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3600" b="1" dirty="0">
                <a:solidFill>
                  <a:srgbClr val="FF6600"/>
                </a:solidFill>
                <a:cs typeface="Arial" panose="020B0604020202020204" pitchFamily="34" charset="0"/>
              </a:rPr>
              <a:t>Berbagai Bentuk Pecahan</a:t>
            </a:r>
            <a:endParaRPr lang="en-US" sz="3600" b="1" dirty="0">
              <a:solidFill>
                <a:srgbClr val="FF6600"/>
              </a:solidFill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149044" y="1032700"/>
            <a:ext cx="34950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631825" algn="l"/>
              </a:tabLst>
            </a:pPr>
            <a:r>
              <a:rPr lang="en-US" sz="3200" b="1" dirty="0">
                <a:solidFill>
                  <a:srgbClr val="FF6600"/>
                </a:solidFill>
                <a:cs typeface="Arial" panose="020B0604020202020204" pitchFamily="34" charset="0"/>
              </a:rPr>
              <a:t>1.  	</a:t>
            </a:r>
            <a:r>
              <a:rPr lang="id-ID" sz="3200" b="1" dirty="0">
                <a:solidFill>
                  <a:srgbClr val="FF6600"/>
                </a:solidFill>
                <a:cs typeface="Arial" panose="020B0604020202020204" pitchFamily="34" charset="0"/>
              </a:rPr>
              <a:t>Pecahan Persen</a:t>
            </a:r>
            <a:endParaRPr lang="en-US" sz="3200" b="1" dirty="0">
              <a:solidFill>
                <a:srgbClr val="FF6600"/>
              </a:solidFill>
              <a:cs typeface="Arial" panose="020B0604020202020204" pitchFamily="34" charset="0"/>
            </a:endParaRPr>
          </a:p>
        </p:txBody>
      </p:sp>
      <p:sp>
        <p:nvSpPr>
          <p:cNvPr id="37" name="Isosceles Triangle 36"/>
          <p:cNvSpPr/>
          <p:nvPr/>
        </p:nvSpPr>
        <p:spPr>
          <a:xfrm rot="5400000">
            <a:off x="1922142" y="1715846"/>
            <a:ext cx="290193" cy="250166"/>
          </a:xfrm>
          <a:prstGeom prst="triangle">
            <a:avLst/>
          </a:prstGeom>
          <a:solidFill>
            <a:srgbClr val="3155ED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3565045" y="3469801"/>
            <a:ext cx="3475214" cy="972048"/>
            <a:chOff x="1675181" y="1753732"/>
            <a:chExt cx="3475214" cy="972048"/>
          </a:xfrm>
        </p:grpSpPr>
        <p:sp>
          <p:nvSpPr>
            <p:cNvPr id="19" name="TextBox 18"/>
            <p:cNvSpPr txBox="1"/>
            <p:nvPr/>
          </p:nvSpPr>
          <p:spPr>
            <a:xfrm>
              <a:off x="2485114" y="1753732"/>
              <a:ext cx="266528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d-ID" sz="2000" dirty="0"/>
                <a:t>Penyebutnya </a:t>
              </a:r>
              <a:r>
                <a:rPr lang="en-US" sz="2000" dirty="0" err="1"/>
                <a:t>sudah</a:t>
              </a:r>
              <a:r>
                <a:rPr lang="en-US" sz="2000" dirty="0"/>
                <a:t> </a:t>
              </a:r>
              <a:r>
                <a:rPr lang="id-ID" sz="2000" dirty="0"/>
                <a:t>100</a:t>
              </a:r>
            </a:p>
          </p:txBody>
        </p:sp>
        <p:sp>
          <p:nvSpPr>
            <p:cNvPr id="10" name="Freeform 9"/>
            <p:cNvSpPr/>
            <p:nvPr/>
          </p:nvSpPr>
          <p:spPr>
            <a:xfrm>
              <a:off x="1675181" y="1953788"/>
              <a:ext cx="809933" cy="771992"/>
            </a:xfrm>
            <a:custGeom>
              <a:avLst/>
              <a:gdLst>
                <a:gd name="connsiteX0" fmla="*/ 0 w 592531"/>
                <a:gd name="connsiteY0" fmla="*/ 885139 h 885139"/>
                <a:gd name="connsiteX1" fmla="*/ 248717 w 592531"/>
                <a:gd name="connsiteY1" fmla="*/ 248717 h 885139"/>
                <a:gd name="connsiteX2" fmla="*/ 592531 w 592531"/>
                <a:gd name="connsiteY2" fmla="*/ 0 h 885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92531" h="885139">
                  <a:moveTo>
                    <a:pt x="0" y="885139"/>
                  </a:moveTo>
                  <a:cubicBezTo>
                    <a:pt x="74981" y="640689"/>
                    <a:pt x="149962" y="396240"/>
                    <a:pt x="248717" y="248717"/>
                  </a:cubicBezTo>
                  <a:cubicBezTo>
                    <a:pt x="347472" y="101194"/>
                    <a:pt x="470001" y="50597"/>
                    <a:pt x="592531" y="0"/>
                  </a:cubicBezTo>
                </a:path>
              </a:pathLst>
            </a:custGeom>
            <a:noFill/>
            <a:ln>
              <a:solidFill>
                <a:srgbClr val="FF0000"/>
              </a:solidFill>
              <a:prstDash val="sysDot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1877983" y="2169988"/>
            <a:ext cx="7477672" cy="805221"/>
          </a:xfrm>
          <a:prstGeom prst="roundRect">
            <a:avLst/>
          </a:prstGeom>
          <a:solidFill>
            <a:srgbClr val="FFD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>
                <a:solidFill>
                  <a:schemeClr val="tx1"/>
                </a:solidFill>
                <a:cs typeface="Arial" pitchFamily="34" charset="0"/>
              </a:rPr>
              <a:t>Pecahan</a:t>
            </a:r>
            <a:r>
              <a:rPr lang="en-US" sz="2400" b="1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cs typeface="Arial" pitchFamily="34" charset="0"/>
              </a:rPr>
              <a:t>persen</a:t>
            </a:r>
            <a:r>
              <a:rPr lang="en-US" sz="2400" b="1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Arial" pitchFamily="34" charset="0"/>
              </a:rPr>
              <a:t>adalah</a:t>
            </a:r>
            <a:r>
              <a:rPr lang="en-US" sz="2400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Arial" pitchFamily="34" charset="0"/>
              </a:rPr>
              <a:t>pecahan</a:t>
            </a:r>
            <a:r>
              <a:rPr lang="en-US" sz="2400" dirty="0">
                <a:solidFill>
                  <a:schemeClr val="tx1"/>
                </a:solidFill>
                <a:cs typeface="Arial" pitchFamily="34" charset="0"/>
              </a:rPr>
              <a:t> yang </a:t>
            </a:r>
            <a:r>
              <a:rPr lang="en-US" sz="2400" dirty="0" err="1">
                <a:solidFill>
                  <a:schemeClr val="tx1"/>
                </a:solidFill>
                <a:cs typeface="Arial" pitchFamily="34" charset="0"/>
              </a:rPr>
              <a:t>penyebutnya</a:t>
            </a:r>
            <a:r>
              <a:rPr lang="en-US" sz="2400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Arial" pitchFamily="34" charset="0"/>
              </a:rPr>
              <a:t>bernilai</a:t>
            </a:r>
            <a:r>
              <a:rPr lang="en-US" sz="2400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Arial" pitchFamily="34" charset="0"/>
              </a:rPr>
              <a:t>seratus</a:t>
            </a:r>
            <a:r>
              <a:rPr lang="en-US" sz="2400" dirty="0">
                <a:solidFill>
                  <a:schemeClr val="tx1"/>
                </a:solidFill>
                <a:cs typeface="Arial" pitchFamily="34" charset="0"/>
              </a:rPr>
              <a:t>.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1917160" y="2989855"/>
            <a:ext cx="3851604" cy="47994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chemeClr val="tx1"/>
                </a:solidFill>
                <a:cs typeface="Arial" pitchFamily="34" charset="0"/>
              </a:rPr>
              <a:t>Perhatikan</a:t>
            </a:r>
            <a:r>
              <a:rPr lang="en-US" sz="2000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Arial" pitchFamily="34" charset="0"/>
              </a:rPr>
              <a:t>contoh</a:t>
            </a:r>
            <a:r>
              <a:rPr lang="en-US" sz="2000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cs typeface="Arial" pitchFamily="34" charset="0"/>
              </a:rPr>
              <a:t>berikut</a:t>
            </a:r>
            <a:r>
              <a:rPr lang="en-US" sz="2000" dirty="0" smtClean="0">
                <a:solidFill>
                  <a:schemeClr val="tx1"/>
                </a:solidFill>
                <a:cs typeface="Arial" pitchFamily="34" charset="0"/>
              </a:rPr>
              <a:t>.</a:t>
            </a:r>
            <a:endParaRPr lang="en-US" sz="2000" dirty="0">
              <a:solidFill>
                <a:schemeClr val="tx1"/>
              </a:solidFill>
              <a:cs typeface="Arial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038604" y="278678"/>
            <a:ext cx="638939" cy="652350"/>
            <a:chOff x="394825" y="293796"/>
            <a:chExt cx="638939" cy="652350"/>
          </a:xfrm>
        </p:grpSpPr>
        <p:sp>
          <p:nvSpPr>
            <p:cNvPr id="27" name="Oval 26"/>
            <p:cNvSpPr/>
            <p:nvPr/>
          </p:nvSpPr>
          <p:spPr>
            <a:xfrm>
              <a:off x="394825" y="307207"/>
              <a:ext cx="638939" cy="638939"/>
            </a:xfrm>
            <a:prstGeom prst="ellipse">
              <a:avLst/>
            </a:prstGeom>
            <a:solidFill>
              <a:srgbClr val="FF6600">
                <a:alpha val="95000"/>
              </a:srgbClr>
            </a:solidFill>
            <a:ln w="76200"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43106" y="293796"/>
              <a:ext cx="33695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cs typeface="Arial" panose="020B0604020202020204" pitchFamily="34" charset="0"/>
                </a:rPr>
                <a:t>J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512487" y="4749593"/>
            <a:ext cx="6415378" cy="1050878"/>
            <a:chOff x="1675181" y="1674902"/>
            <a:chExt cx="6415378" cy="1050878"/>
          </a:xfrm>
        </p:grpSpPr>
        <p:sp>
          <p:nvSpPr>
            <p:cNvPr id="30" name="TextBox 29"/>
            <p:cNvSpPr txBox="1"/>
            <p:nvPr/>
          </p:nvSpPr>
          <p:spPr>
            <a:xfrm>
              <a:off x="2485114" y="1674902"/>
              <a:ext cx="560544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d-ID" sz="2000" dirty="0"/>
                <a:t>Penyebutnya </a:t>
              </a:r>
              <a:r>
                <a:rPr lang="en-US" sz="2000" dirty="0" err="1"/>
                <a:t>bukan</a:t>
              </a:r>
              <a:r>
                <a:rPr lang="en-US" sz="2000" dirty="0"/>
                <a:t> </a:t>
              </a:r>
              <a:r>
                <a:rPr lang="id-ID" sz="2000" dirty="0"/>
                <a:t>100</a:t>
              </a:r>
              <a:r>
                <a:rPr lang="en-US" sz="2000" dirty="0"/>
                <a:t>, </a:t>
              </a:r>
              <a:r>
                <a:rPr lang="en-US" sz="2000" dirty="0" err="1"/>
                <a:t>maka</a:t>
              </a:r>
              <a:r>
                <a:rPr lang="en-US" sz="2000" dirty="0"/>
                <a:t> </a:t>
              </a:r>
              <a:r>
                <a:rPr lang="en-US" sz="2000" dirty="0" err="1"/>
                <a:t>kalikan</a:t>
              </a:r>
              <a:r>
                <a:rPr lang="en-US" sz="2000" dirty="0"/>
                <a:t> </a:t>
              </a:r>
              <a:r>
                <a:rPr lang="en-US" sz="2000" dirty="0" err="1"/>
                <a:t>dengan</a:t>
              </a:r>
              <a:r>
                <a:rPr lang="en-US" sz="2000" dirty="0"/>
                <a:t> 100%</a:t>
              </a:r>
              <a:endParaRPr lang="id-ID" sz="2000" dirty="0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1675181" y="1953788"/>
              <a:ext cx="809933" cy="771992"/>
            </a:xfrm>
            <a:custGeom>
              <a:avLst/>
              <a:gdLst>
                <a:gd name="connsiteX0" fmla="*/ 0 w 592531"/>
                <a:gd name="connsiteY0" fmla="*/ 885139 h 885139"/>
                <a:gd name="connsiteX1" fmla="*/ 248717 w 592531"/>
                <a:gd name="connsiteY1" fmla="*/ 248717 h 885139"/>
                <a:gd name="connsiteX2" fmla="*/ 592531 w 592531"/>
                <a:gd name="connsiteY2" fmla="*/ 0 h 885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92531" h="885139">
                  <a:moveTo>
                    <a:pt x="0" y="885139"/>
                  </a:moveTo>
                  <a:cubicBezTo>
                    <a:pt x="74981" y="640689"/>
                    <a:pt x="149962" y="396240"/>
                    <a:pt x="248717" y="248717"/>
                  </a:cubicBezTo>
                  <a:cubicBezTo>
                    <a:pt x="347472" y="101194"/>
                    <a:pt x="470001" y="50597"/>
                    <a:pt x="592531" y="0"/>
                  </a:cubicBezTo>
                </a:path>
              </a:pathLst>
            </a:custGeom>
            <a:noFill/>
            <a:ln>
              <a:solidFill>
                <a:srgbClr val="FF0000"/>
              </a:solidFill>
              <a:prstDash val="sysDot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924087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75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75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75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75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animBg="1"/>
      <p:bldP spid="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4530234"/>
              </p:ext>
            </p:extLst>
          </p:nvPr>
        </p:nvGraphicFramePr>
        <p:xfrm>
          <a:off x="2469438" y="1974749"/>
          <a:ext cx="1071569" cy="6000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7" name="Equation" r:id="rId3" imgW="317087" imgH="177569" progId="Equation.3">
                  <p:embed/>
                </p:oleObj>
              </mc:Choice>
              <mc:Fallback>
                <p:oleObj name="Equation" r:id="rId3" imgW="317087" imgH="177569" progId="Equation.3">
                  <p:embed/>
                  <p:pic>
                    <p:nvPicPr>
                      <p:cNvPr id="0" name="Picture 1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9438" y="1974749"/>
                        <a:ext cx="1071569" cy="60007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9883963"/>
              </p:ext>
            </p:extLst>
          </p:nvPr>
        </p:nvGraphicFramePr>
        <p:xfrm>
          <a:off x="3623078" y="1661299"/>
          <a:ext cx="1253622" cy="12144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8" name="Equation" r:id="rId5" imgW="406048" imgH="393359" progId="Equation.3">
                  <p:embed/>
                </p:oleObj>
              </mc:Choice>
              <mc:Fallback>
                <p:oleObj name="Equation" r:id="rId5" imgW="406048" imgH="393359" progId="Equation.3">
                  <p:embed/>
                  <p:pic>
                    <p:nvPicPr>
                      <p:cNvPr id="0" name="Picture 1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3078" y="1661299"/>
                        <a:ext cx="1253622" cy="121444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212733" y="3128767"/>
            <a:ext cx="39862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>
                <a:solidFill>
                  <a:schemeClr val="accent6">
                    <a:lumMod val="75000"/>
                  </a:schemeClr>
                </a:solidFill>
              </a:rPr>
              <a:t>Pembilang dan penyebut dibagi dengan 10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5778189"/>
              </p:ext>
            </p:extLst>
          </p:nvPr>
        </p:nvGraphicFramePr>
        <p:xfrm>
          <a:off x="4958177" y="1686038"/>
          <a:ext cx="996991" cy="1188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9" name="Equation" r:id="rId7" imgW="330057" imgH="393529" progId="Equation.3">
                  <p:embed/>
                </p:oleObj>
              </mc:Choice>
              <mc:Fallback>
                <p:oleObj name="Equation" r:id="rId7" imgW="330057" imgH="393529" progId="Equation.3">
                  <p:embed/>
                  <p:pic>
                    <p:nvPicPr>
                      <p:cNvPr id="0" name="Picture 1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8177" y="1686038"/>
                        <a:ext cx="996991" cy="11887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Arrow Connector 14"/>
          <p:cNvCxnSpPr/>
          <p:nvPr/>
        </p:nvCxnSpPr>
        <p:spPr>
          <a:xfrm>
            <a:off x="5969899" y="2289075"/>
            <a:ext cx="642942" cy="1588"/>
          </a:xfrm>
          <a:prstGeom prst="straightConnector1">
            <a:avLst/>
          </a:prstGeom>
          <a:ln w="952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684279" y="2057988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>
                <a:solidFill>
                  <a:schemeClr val="accent6">
                    <a:lumMod val="75000"/>
                  </a:schemeClr>
                </a:solidFill>
              </a:rPr>
              <a:t>Pecahan sederhana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450212" y="474864"/>
            <a:ext cx="7158540" cy="6932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id-ID" sz="2800" dirty="0">
                <a:solidFill>
                  <a:srgbClr val="FF6600"/>
                </a:solidFill>
                <a:latin typeface="+mn-lt"/>
              </a:rPr>
              <a:t>Mengubah </a:t>
            </a:r>
            <a:r>
              <a:rPr lang="en-US" sz="2800" dirty="0" err="1">
                <a:solidFill>
                  <a:srgbClr val="FF6600"/>
                </a:solidFill>
                <a:latin typeface="+mn-lt"/>
              </a:rPr>
              <a:t>persen</a:t>
            </a:r>
            <a:r>
              <a:rPr lang="en-US" sz="2800" dirty="0">
                <a:solidFill>
                  <a:srgbClr val="FF6600"/>
                </a:solidFill>
                <a:latin typeface="+mn-lt"/>
              </a:rPr>
              <a:t> </a:t>
            </a:r>
            <a:r>
              <a:rPr lang="id-ID" sz="2800" dirty="0">
                <a:solidFill>
                  <a:srgbClr val="FF6600"/>
                </a:solidFill>
                <a:latin typeface="+mn-lt"/>
              </a:rPr>
              <a:t>menjadi </a:t>
            </a:r>
            <a:r>
              <a:rPr lang="en-US" sz="2800" dirty="0" err="1">
                <a:solidFill>
                  <a:srgbClr val="FF6600"/>
                </a:solidFill>
                <a:latin typeface="+mn-lt"/>
              </a:rPr>
              <a:t>pecahan</a:t>
            </a:r>
            <a:r>
              <a:rPr lang="en-US" sz="2800" dirty="0">
                <a:solidFill>
                  <a:srgbClr val="FF660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FF6600"/>
                </a:solidFill>
                <a:latin typeface="+mn-lt"/>
              </a:rPr>
              <a:t>biasa</a:t>
            </a:r>
            <a:endParaRPr lang="id-ID" sz="2800" dirty="0">
              <a:solidFill>
                <a:srgbClr val="FF6600"/>
              </a:solidFill>
              <a:latin typeface="+mn-lt"/>
            </a:endParaRPr>
          </a:p>
        </p:txBody>
      </p:sp>
      <p:sp>
        <p:nvSpPr>
          <p:cNvPr id="14" name="Isosceles Triangle 13"/>
          <p:cNvSpPr/>
          <p:nvPr/>
        </p:nvSpPr>
        <p:spPr>
          <a:xfrm rot="5400000">
            <a:off x="1942662" y="684185"/>
            <a:ext cx="396000" cy="288000"/>
          </a:xfrm>
          <a:prstGeom prst="triangle">
            <a:avLst/>
          </a:prstGeom>
          <a:solidFill>
            <a:srgbClr val="3155ED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4816143"/>
              </p:ext>
            </p:extLst>
          </p:nvPr>
        </p:nvGraphicFramePr>
        <p:xfrm>
          <a:off x="3476960" y="4698188"/>
          <a:ext cx="822960" cy="4608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90" name="Equation" r:id="rId9" imgW="317087" imgH="177569" progId="Equation.3">
                  <p:embed/>
                </p:oleObj>
              </mc:Choice>
              <mc:Fallback>
                <p:oleObj name="Equation" r:id="rId9" imgW="317087" imgH="177569" progId="Equation.3">
                  <p:embed/>
                  <p:pic>
                    <p:nvPicPr>
                      <p:cNvPr id="0" name="Picture 1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6960" y="4698188"/>
                        <a:ext cx="822960" cy="46085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5988619"/>
              </p:ext>
            </p:extLst>
          </p:nvPr>
        </p:nvGraphicFramePr>
        <p:xfrm>
          <a:off x="4358364" y="4370442"/>
          <a:ext cx="914400" cy="1089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91" name="Equation" r:id="rId10" imgW="330120" imgH="393480" progId="Equation.3">
                  <p:embed/>
                </p:oleObj>
              </mc:Choice>
              <mc:Fallback>
                <p:oleObj name="Equation" r:id="rId10" imgW="330120" imgH="393480" progId="Equation.3">
                  <p:embed/>
                  <p:pic>
                    <p:nvPicPr>
                      <p:cNvPr id="0" name="Picture 1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8364" y="4370442"/>
                        <a:ext cx="914400" cy="108958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2334624" y="4578929"/>
            <a:ext cx="1160060" cy="5732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</a:rPr>
              <a:t>Jadi</a:t>
            </a:r>
            <a:r>
              <a:rPr lang="en-US" sz="3200" dirty="0">
                <a:solidFill>
                  <a:schemeClr val="tx1"/>
                </a:solidFill>
              </a:rPr>
              <a:t>,</a:t>
            </a:r>
          </a:p>
        </p:txBody>
      </p:sp>
      <p:cxnSp>
        <p:nvCxnSpPr>
          <p:cNvPr id="19" name="Elbow Connector 18"/>
          <p:cNvCxnSpPr/>
          <p:nvPr/>
        </p:nvCxnSpPr>
        <p:spPr>
          <a:xfrm>
            <a:off x="4428933" y="2952631"/>
            <a:ext cx="735497" cy="397566"/>
          </a:xfrm>
          <a:prstGeom prst="bentConnector3">
            <a:avLst>
              <a:gd name="adj1" fmla="val -1351"/>
            </a:avLst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45600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3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3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430082" y="157636"/>
            <a:ext cx="4693082" cy="7496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id-ID" sz="3200" b="1" dirty="0">
                <a:solidFill>
                  <a:srgbClr val="FF6600"/>
                </a:solidFill>
                <a:latin typeface="+mn-lt"/>
              </a:rPr>
              <a:t>2. Pecahan Desimal</a:t>
            </a:r>
          </a:p>
        </p:txBody>
      </p:sp>
      <p:sp>
        <p:nvSpPr>
          <p:cNvPr id="5" name="Rectangle 4"/>
          <p:cNvSpPr/>
          <p:nvPr/>
        </p:nvSpPr>
        <p:spPr>
          <a:xfrm>
            <a:off x="6686946" y="739652"/>
            <a:ext cx="13458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4000" dirty="0">
                <a:solidFill>
                  <a:srgbClr val="00B0F0"/>
                </a:solidFill>
                <a:cs typeface="Arial" pitchFamily="34" charset="0"/>
              </a:rPr>
              <a:t>2</a:t>
            </a:r>
            <a:r>
              <a:rPr lang="id-ID" sz="4000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,</a:t>
            </a:r>
            <a:r>
              <a:rPr lang="id-ID" sz="4000" dirty="0">
                <a:solidFill>
                  <a:srgbClr val="FF0000"/>
                </a:solidFill>
                <a:cs typeface="Arial" pitchFamily="34" charset="0"/>
              </a:rPr>
              <a:t>45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29494" y="1444502"/>
            <a:ext cx="36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320214" y="1444502"/>
            <a:ext cx="46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978616" y="1527270"/>
            <a:ext cx="0" cy="25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/>
          <p:nvPr/>
        </p:nvCxnSpPr>
        <p:spPr>
          <a:xfrm>
            <a:off x="7523946" y="1527271"/>
            <a:ext cx="661200" cy="200025"/>
          </a:xfrm>
          <a:prstGeom prst="bentConnector3">
            <a:avLst>
              <a:gd name="adj1" fmla="val 102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6002946" y="1736820"/>
            <a:ext cx="2182200" cy="552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dirty="0">
                <a:solidFill>
                  <a:srgbClr val="00B0F0"/>
                </a:solidFill>
                <a:cs typeface="Arial" pitchFamily="34" charset="0"/>
              </a:rPr>
              <a:t>Bilangan Bulat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144416" y="1444502"/>
            <a:ext cx="2417001" cy="552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dirty="0">
                <a:solidFill>
                  <a:srgbClr val="FF0000"/>
                </a:solidFill>
                <a:cs typeface="Arial" pitchFamily="34" charset="0"/>
              </a:rPr>
              <a:t>Bilangan Pecahan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2247485" y="4228488"/>
            <a:ext cx="7850025" cy="85476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2400" dirty="0">
                <a:solidFill>
                  <a:schemeClr val="tx1"/>
                </a:solidFill>
                <a:cs typeface="Arial" pitchFamily="34" charset="0"/>
              </a:rPr>
              <a:t>Secara umum, bilangan desimal dapat dituliskan dalam bentuk berikut :</a:t>
            </a:r>
          </a:p>
        </p:txBody>
      </p:sp>
      <p:sp>
        <p:nvSpPr>
          <p:cNvPr id="11" name="Rectangle 10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279017" y="4923162"/>
            <a:ext cx="1238004" cy="708992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13" name="Rectangle 12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371807" y="4850275"/>
            <a:ext cx="2000263" cy="854766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14" name="Rectangle 13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371806" y="5389498"/>
            <a:ext cx="5848918" cy="854766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94782" y="2271784"/>
            <a:ext cx="5356518" cy="569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id-ID" sz="2400" dirty="0">
                <a:solidFill>
                  <a:schemeClr val="tx1"/>
                </a:solidFill>
              </a:rPr>
              <a:t>Perhatikan bilangan 125,23 </a:t>
            </a:r>
            <a:r>
              <a:rPr lang="id-ID" sz="2400" dirty="0" smtClean="0">
                <a:solidFill>
                  <a:schemeClr val="tx1"/>
                </a:solidFill>
              </a:rPr>
              <a:t>berikut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  <a:endParaRPr lang="id-ID" sz="2400" dirty="0">
              <a:solidFill>
                <a:schemeClr val="tx1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424792" y="2904146"/>
            <a:ext cx="1280160" cy="1147594"/>
            <a:chOff x="916558" y="2904146"/>
            <a:chExt cx="1280160" cy="1147594"/>
          </a:xfrm>
        </p:grpSpPr>
        <p:sp>
          <p:nvSpPr>
            <p:cNvPr id="18" name="Rectangle 17"/>
            <p:cNvSpPr/>
            <p:nvPr/>
          </p:nvSpPr>
          <p:spPr>
            <a:xfrm>
              <a:off x="961695" y="3195810"/>
              <a:ext cx="1188720" cy="85593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ounded Rectangle 1"/>
            <p:cNvSpPr/>
            <p:nvPr/>
          </p:nvSpPr>
          <p:spPr>
            <a:xfrm rot="-600000">
              <a:off x="916558" y="2904146"/>
              <a:ext cx="1280160" cy="457200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id-ID" b="1" dirty="0">
                  <a:solidFill>
                    <a:schemeClr val="bg1"/>
                  </a:solidFill>
                </a:rPr>
                <a:t>Ratusan</a:t>
              </a:r>
            </a:p>
          </p:txBody>
        </p:sp>
      </p:grpSp>
      <p:sp>
        <p:nvSpPr>
          <p:cNvPr id="38" name="Rectangle 37"/>
          <p:cNvSpPr/>
          <p:nvPr/>
        </p:nvSpPr>
        <p:spPr>
          <a:xfrm>
            <a:off x="1730870" y="845637"/>
            <a:ext cx="4008108" cy="13632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dirty="0" err="1">
                <a:solidFill>
                  <a:schemeClr val="tx1"/>
                </a:solidFill>
              </a:rPr>
              <a:t>Pecahan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desimal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adalah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bilangan</a:t>
            </a:r>
            <a:r>
              <a:rPr lang="en-US" sz="2400" dirty="0">
                <a:solidFill>
                  <a:schemeClr val="tx1"/>
                </a:solidFill>
              </a:rPr>
              <a:t> yang </a:t>
            </a:r>
            <a:r>
              <a:rPr lang="en-US" sz="2400" dirty="0" err="1">
                <a:solidFill>
                  <a:schemeClr val="tx1"/>
                </a:solidFill>
              </a:rPr>
              <a:t>dituliskan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dengan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tanda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koma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  <a:endParaRPr lang="id-ID" sz="2400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64648" y="3363675"/>
            <a:ext cx="45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832897" y="3344212"/>
            <a:ext cx="45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047084" y="3346582"/>
            <a:ext cx="45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2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269450" y="3359978"/>
            <a:ext cx="45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5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693271" y="3342808"/>
            <a:ext cx="45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3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3602212" y="2903825"/>
            <a:ext cx="1280160" cy="1151970"/>
            <a:chOff x="2093978" y="2903825"/>
            <a:chExt cx="1280160" cy="1151970"/>
          </a:xfrm>
        </p:grpSpPr>
        <p:sp>
          <p:nvSpPr>
            <p:cNvPr id="43" name="Rectangle 42"/>
            <p:cNvSpPr/>
            <p:nvPr/>
          </p:nvSpPr>
          <p:spPr>
            <a:xfrm>
              <a:off x="2138487" y="3199865"/>
              <a:ext cx="1186793" cy="855930"/>
            </a:xfrm>
            <a:prstGeom prst="rect">
              <a:avLst/>
            </a:prstGeom>
            <a:noFill/>
            <a:ln>
              <a:solidFill>
                <a:srgbClr val="F6BB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ounded Rectangle 26"/>
            <p:cNvSpPr/>
            <p:nvPr/>
          </p:nvSpPr>
          <p:spPr>
            <a:xfrm rot="-600000">
              <a:off x="2093978" y="2903825"/>
              <a:ext cx="1280160" cy="457200"/>
            </a:xfrm>
            <a:prstGeom prst="roundRect">
              <a:avLst/>
            </a:prstGeom>
            <a:solidFill>
              <a:srgbClr val="F6BB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id-ID" b="1" dirty="0">
                  <a:solidFill>
                    <a:schemeClr val="bg1"/>
                  </a:solidFill>
                </a:rPr>
                <a:t>Puluhan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813032" y="2903825"/>
            <a:ext cx="1280160" cy="1151970"/>
            <a:chOff x="3304798" y="2903825"/>
            <a:chExt cx="1280160" cy="1151970"/>
          </a:xfrm>
        </p:grpSpPr>
        <p:sp>
          <p:nvSpPr>
            <p:cNvPr id="44" name="Rectangle 43"/>
            <p:cNvSpPr/>
            <p:nvPr/>
          </p:nvSpPr>
          <p:spPr>
            <a:xfrm>
              <a:off x="3320590" y="3199865"/>
              <a:ext cx="1188720" cy="855930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ounded Rectangle 29"/>
            <p:cNvSpPr/>
            <p:nvPr/>
          </p:nvSpPr>
          <p:spPr>
            <a:xfrm rot="-600000">
              <a:off x="3304798" y="2903825"/>
              <a:ext cx="1280160" cy="457200"/>
            </a:xfrm>
            <a:prstGeom prst="round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id-ID" b="1" dirty="0">
                  <a:solidFill>
                    <a:schemeClr val="bg1"/>
                  </a:solidFill>
                </a:rPr>
                <a:t>Satuan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011234" y="2899863"/>
            <a:ext cx="1926136" cy="1155933"/>
            <a:chOff x="4503000" y="2899862"/>
            <a:chExt cx="1926136" cy="1155933"/>
          </a:xfrm>
        </p:grpSpPr>
        <p:sp>
          <p:nvSpPr>
            <p:cNvPr id="45" name="Rectangle 44"/>
            <p:cNvSpPr/>
            <p:nvPr/>
          </p:nvSpPr>
          <p:spPr>
            <a:xfrm>
              <a:off x="4503000" y="3199865"/>
              <a:ext cx="1828800" cy="855930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ounded Rectangle 32"/>
            <p:cNvSpPr/>
            <p:nvPr/>
          </p:nvSpPr>
          <p:spPr>
            <a:xfrm rot="-600000">
              <a:off x="4508896" y="2899862"/>
              <a:ext cx="1920240" cy="4572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id-ID" b="1" dirty="0">
                  <a:solidFill>
                    <a:schemeClr val="bg1"/>
                  </a:solidFill>
                </a:rPr>
                <a:t>Persepuluhan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7821958" y="2889547"/>
            <a:ext cx="1920240" cy="1166249"/>
            <a:chOff x="6313724" y="2889546"/>
            <a:chExt cx="1920240" cy="1166249"/>
          </a:xfrm>
        </p:grpSpPr>
        <p:sp>
          <p:nvSpPr>
            <p:cNvPr id="46" name="Rectangle 45"/>
            <p:cNvSpPr/>
            <p:nvPr/>
          </p:nvSpPr>
          <p:spPr>
            <a:xfrm>
              <a:off x="6331816" y="3199865"/>
              <a:ext cx="1828800" cy="855930"/>
            </a:xfrm>
            <a:prstGeom prst="rect">
              <a:avLst/>
            </a:prstGeom>
            <a:noFill/>
            <a:ln>
              <a:solidFill>
                <a:srgbClr val="E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ounded Rectangle 35"/>
            <p:cNvSpPr/>
            <p:nvPr/>
          </p:nvSpPr>
          <p:spPr>
            <a:xfrm rot="-600000">
              <a:off x="6313724" y="2889546"/>
              <a:ext cx="1920240" cy="457200"/>
            </a:xfrm>
            <a:prstGeom prst="roundRect">
              <a:avLst/>
            </a:prstGeom>
            <a:solidFill>
              <a:srgbClr val="E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id-ID" b="1" dirty="0">
                  <a:solidFill>
                    <a:schemeClr val="bg1"/>
                  </a:solidFill>
                </a:rPr>
                <a:t>Perseratusan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070287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5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5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35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45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500"/>
                            </p:stCondLst>
                            <p:childTnLst>
                              <p:par>
                                <p:cTn id="6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6500"/>
                            </p:stCondLst>
                            <p:childTnLst>
                              <p:par>
                                <p:cTn id="7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7500"/>
                            </p:stCondLst>
                            <p:childTnLst>
                              <p:par>
                                <p:cTn id="7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8500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9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1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0" grpId="0"/>
      <p:bldP spid="21" grpId="0"/>
      <p:bldP spid="22" grpId="0"/>
      <p:bldP spid="11" grpId="0" animBg="1"/>
      <p:bldP spid="13" grpId="0" animBg="1"/>
      <p:bldP spid="14" grpId="0" animBg="1"/>
      <p:bldP spid="15" grpId="0"/>
      <p:bldP spid="38" grpId="0"/>
      <p:bldP spid="17" grpId="0"/>
      <p:bldP spid="39" grpId="0"/>
      <p:bldP spid="40" grpId="0"/>
      <p:bldP spid="41" grpId="0"/>
      <p:bldP spid="4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8701219"/>
              </p:ext>
            </p:extLst>
          </p:nvPr>
        </p:nvGraphicFramePr>
        <p:xfrm>
          <a:off x="2374635" y="1340214"/>
          <a:ext cx="928695" cy="6460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90" name="Equation" r:id="rId3" imgW="291973" imgH="203112" progId="Equation.3">
                  <p:embed/>
                </p:oleObj>
              </mc:Choice>
              <mc:Fallback>
                <p:oleObj name="Equation" r:id="rId3" imgW="291973" imgH="203112" progId="Equation.3">
                  <p:embed/>
                  <p:pic>
                    <p:nvPicPr>
                      <p:cNvPr id="0" name="Picture 3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4635" y="1340214"/>
                        <a:ext cx="928695" cy="64604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9395066"/>
              </p:ext>
            </p:extLst>
          </p:nvPr>
        </p:nvGraphicFramePr>
        <p:xfrm>
          <a:off x="3374767" y="985616"/>
          <a:ext cx="2906712" cy="1252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91" name="Microsoft Equation 3.0" r:id="rId5" imgW="914400" imgH="393700" progId="Equation.3">
                  <p:embed/>
                </p:oleObj>
              </mc:Choice>
              <mc:Fallback>
                <p:oleObj name="Microsoft Equation 3.0" r:id="rId5" imgW="914400" imgH="393700" progId="Equation.3">
                  <p:embed/>
                  <p:pic>
                    <p:nvPicPr>
                      <p:cNvPr id="0" name="Picture 3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4767" y="985616"/>
                        <a:ext cx="2906712" cy="1252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596744" y="1429336"/>
            <a:ext cx="35242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000" dirty="0">
                <a:solidFill>
                  <a:srgbClr val="00B0F0"/>
                </a:solidFill>
              </a:rPr>
              <a:t>Samakan penyebut menjadi 100</a:t>
            </a:r>
          </a:p>
        </p:txBody>
      </p:sp>
      <p:graphicFrame>
        <p:nvGraphicFramePr>
          <p:cNvPr id="10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6158441"/>
              </p:ext>
            </p:extLst>
          </p:nvPr>
        </p:nvGraphicFramePr>
        <p:xfrm>
          <a:off x="3374768" y="2709204"/>
          <a:ext cx="403225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92" name="Equation" r:id="rId7" imgW="126780" imgH="101424" progId="Equation.3">
                  <p:embed/>
                </p:oleObj>
              </mc:Choice>
              <mc:Fallback>
                <p:oleObj name="Equation" r:id="rId7" imgW="126780" imgH="101424" progId="Equation.3">
                  <p:embed/>
                  <p:pic>
                    <p:nvPicPr>
                      <p:cNvPr id="0" name="Picture 3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4768" y="2709204"/>
                        <a:ext cx="403225" cy="322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8538398"/>
              </p:ext>
            </p:extLst>
          </p:nvPr>
        </p:nvGraphicFramePr>
        <p:xfrm>
          <a:off x="3731957" y="2259716"/>
          <a:ext cx="3023440" cy="11430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93" name="Equation" r:id="rId9" imgW="1040948" imgH="393529" progId="Equation.3">
                  <p:embed/>
                </p:oleObj>
              </mc:Choice>
              <mc:Fallback>
                <p:oleObj name="Equation" r:id="rId9" imgW="1040948" imgH="393529" progId="Equation.3">
                  <p:embed/>
                  <p:pic>
                    <p:nvPicPr>
                      <p:cNvPr id="0" name="Picture 3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1957" y="2259716"/>
                        <a:ext cx="3023440" cy="114300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455258"/>
              </p:ext>
            </p:extLst>
          </p:nvPr>
        </p:nvGraphicFramePr>
        <p:xfrm>
          <a:off x="3374768" y="4066526"/>
          <a:ext cx="403225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94" name="Equation" r:id="rId11" imgW="126780" imgH="101424" progId="Equation.3">
                  <p:embed/>
                </p:oleObj>
              </mc:Choice>
              <mc:Fallback>
                <p:oleObj name="Equation" r:id="rId11" imgW="126780" imgH="101424" progId="Equation.3">
                  <p:embed/>
                  <p:pic>
                    <p:nvPicPr>
                      <p:cNvPr id="0" name="Picture 3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4768" y="4066526"/>
                        <a:ext cx="403225" cy="322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2952243"/>
              </p:ext>
            </p:extLst>
          </p:nvPr>
        </p:nvGraphicFramePr>
        <p:xfrm>
          <a:off x="3803396" y="3602970"/>
          <a:ext cx="968375" cy="1249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95" name="Equation" r:id="rId13" imgW="304536" imgH="393359" progId="Equation.3">
                  <p:embed/>
                </p:oleObj>
              </mc:Choice>
              <mc:Fallback>
                <p:oleObj name="Equation" r:id="rId13" imgW="304536" imgH="393359" progId="Equation.3">
                  <p:embed/>
                  <p:pic>
                    <p:nvPicPr>
                      <p:cNvPr id="0" name="Picture 3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3396" y="3602970"/>
                        <a:ext cx="968375" cy="1249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596745" y="4041728"/>
            <a:ext cx="36517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000" dirty="0">
                <a:solidFill>
                  <a:srgbClr val="00B0F0"/>
                </a:solidFill>
              </a:rPr>
              <a:t>Pembilang dan penyebut dibagi 5</a:t>
            </a:r>
          </a:p>
        </p:txBody>
      </p:sp>
      <p:graphicFrame>
        <p:nvGraphicFramePr>
          <p:cNvPr id="103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390736"/>
              </p:ext>
            </p:extLst>
          </p:nvPr>
        </p:nvGraphicFramePr>
        <p:xfrm>
          <a:off x="3374767" y="5458763"/>
          <a:ext cx="365760" cy="292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96" name="Equation" r:id="rId15" imgW="126780" imgH="101424" progId="Equation.3">
                  <p:embed/>
                </p:oleObj>
              </mc:Choice>
              <mc:Fallback>
                <p:oleObj name="Equation" r:id="rId15" imgW="126780" imgH="101424" progId="Equation.3">
                  <p:embed/>
                  <p:pic>
                    <p:nvPicPr>
                      <p:cNvPr id="0" name="Picture 3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4767" y="5458763"/>
                        <a:ext cx="365760" cy="2923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1419360"/>
              </p:ext>
            </p:extLst>
          </p:nvPr>
        </p:nvGraphicFramePr>
        <p:xfrm>
          <a:off x="3731957" y="4960292"/>
          <a:ext cx="2501900" cy="1249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97" name="Equation" r:id="rId16" imgW="787058" imgH="393529" progId="Equation.3">
                  <p:embed/>
                </p:oleObj>
              </mc:Choice>
              <mc:Fallback>
                <p:oleObj name="Equation" r:id="rId16" imgW="787058" imgH="393529" progId="Equation.3">
                  <p:embed/>
                  <p:pic>
                    <p:nvPicPr>
                      <p:cNvPr id="0" name="Picture 3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1957" y="4960292"/>
                        <a:ext cx="2501900" cy="1249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596745" y="5386607"/>
            <a:ext cx="22196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000" dirty="0">
                <a:solidFill>
                  <a:srgbClr val="00B0F0"/>
                </a:solidFill>
              </a:rPr>
              <a:t>Pecahan sederhana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322778" y="231041"/>
            <a:ext cx="8077200" cy="6905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2800" dirty="0">
                <a:solidFill>
                  <a:srgbClr val="FF6600"/>
                </a:solidFill>
                <a:latin typeface="+mn-lt"/>
              </a:rPr>
              <a:t>Mengubah pecahan desimal menjadi pecahan biasa</a:t>
            </a:r>
          </a:p>
        </p:txBody>
      </p:sp>
      <p:sp>
        <p:nvSpPr>
          <p:cNvPr id="17" name="Isosceles Triangle 16"/>
          <p:cNvSpPr/>
          <p:nvPr/>
        </p:nvSpPr>
        <p:spPr>
          <a:xfrm rot="5400000">
            <a:off x="1948033" y="397099"/>
            <a:ext cx="365760" cy="274320"/>
          </a:xfrm>
          <a:prstGeom prst="triangle">
            <a:avLst/>
          </a:prstGeom>
          <a:solidFill>
            <a:srgbClr val="3155ED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6267452" y="1643038"/>
            <a:ext cx="329292" cy="0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199248" y="4237264"/>
            <a:ext cx="1397496" cy="0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266848" y="5586662"/>
            <a:ext cx="329292" cy="0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76787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8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7496285"/>
              </p:ext>
            </p:extLst>
          </p:nvPr>
        </p:nvGraphicFramePr>
        <p:xfrm>
          <a:off x="2482291" y="1149090"/>
          <a:ext cx="460101" cy="1188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62" name="Equation" r:id="rId3" imgW="152334" imgH="393529" progId="Equation.3">
                  <p:embed/>
                </p:oleObj>
              </mc:Choice>
              <mc:Fallback>
                <p:oleObj name="Equation" r:id="rId3" imgW="152334" imgH="393529" progId="Equation.3">
                  <p:embed/>
                  <p:pic>
                    <p:nvPicPr>
                      <p:cNvPr id="0" name="Picture 1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2291" y="1149090"/>
                        <a:ext cx="460101" cy="11887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9450671"/>
              </p:ext>
            </p:extLst>
          </p:nvPr>
        </p:nvGraphicFramePr>
        <p:xfrm>
          <a:off x="2948199" y="1158833"/>
          <a:ext cx="1380060" cy="1188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63" name="Equation" r:id="rId5" imgW="457002" imgH="393529" progId="Equation.3">
                  <p:embed/>
                </p:oleObj>
              </mc:Choice>
              <mc:Fallback>
                <p:oleObj name="Equation" r:id="rId5" imgW="457002" imgH="393529" progId="Equation.3">
                  <p:embed/>
                  <p:pic>
                    <p:nvPicPr>
                      <p:cNvPr id="0" name="Picture 1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8199" y="1158833"/>
                        <a:ext cx="1380060" cy="11887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709029" y="1610632"/>
            <a:ext cx="35735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400" dirty="0">
                <a:solidFill>
                  <a:srgbClr val="0070C0"/>
                </a:solidFill>
              </a:rPr>
              <a:t>Ubah penyebut menjadi 10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1009412"/>
              </p:ext>
            </p:extLst>
          </p:nvPr>
        </p:nvGraphicFramePr>
        <p:xfrm>
          <a:off x="2962509" y="2446304"/>
          <a:ext cx="95885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64" name="Equation" r:id="rId7" imgW="330057" imgH="393529" progId="Equation.3">
                  <p:embed/>
                </p:oleObj>
              </mc:Choice>
              <mc:Fallback>
                <p:oleObj name="Equation" r:id="rId7" imgW="330057" imgH="393529" progId="Equation.3">
                  <p:embed/>
                  <p:pic>
                    <p:nvPicPr>
                      <p:cNvPr id="0" name="Picture 1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2509" y="2446304"/>
                        <a:ext cx="958850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561467"/>
              </p:ext>
            </p:extLst>
          </p:nvPr>
        </p:nvGraphicFramePr>
        <p:xfrm>
          <a:off x="3942874" y="2723323"/>
          <a:ext cx="995363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65" name="Equation" r:id="rId9" imgW="342751" imgH="203112" progId="Equation.3">
                  <p:embed/>
                </p:oleObj>
              </mc:Choice>
              <mc:Fallback>
                <p:oleObj name="Equation" r:id="rId9" imgW="342751" imgH="203112" progId="Equation.3">
                  <p:embed/>
                  <p:pic>
                    <p:nvPicPr>
                      <p:cNvPr id="0" name="Picture 1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2874" y="2723323"/>
                        <a:ext cx="995363" cy="588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5706033" y="2023050"/>
            <a:ext cx="22909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400" dirty="0">
                <a:solidFill>
                  <a:srgbClr val="0070C0"/>
                </a:solidFill>
              </a:rPr>
              <a:t>Kalikan dengan 5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401608" y="425709"/>
            <a:ext cx="8077200" cy="6905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2800" dirty="0">
                <a:solidFill>
                  <a:srgbClr val="FF6600"/>
                </a:solidFill>
                <a:latin typeface="+mn-lt"/>
              </a:rPr>
              <a:t>Mengubah pecahan biasa menjadi pecahan desimal</a:t>
            </a:r>
          </a:p>
        </p:txBody>
      </p:sp>
      <p:sp>
        <p:nvSpPr>
          <p:cNvPr id="11" name="Isosceles Triangle 10"/>
          <p:cNvSpPr/>
          <p:nvPr/>
        </p:nvSpPr>
        <p:spPr>
          <a:xfrm rot="5400000">
            <a:off x="1991642" y="619610"/>
            <a:ext cx="365760" cy="250166"/>
          </a:xfrm>
          <a:prstGeom prst="triangle">
            <a:avLst/>
          </a:prstGeom>
          <a:solidFill>
            <a:srgbClr val="3155ED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534684" y="1812484"/>
            <a:ext cx="1005840" cy="0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7611137"/>
              </p:ext>
            </p:extLst>
          </p:nvPr>
        </p:nvGraphicFramePr>
        <p:xfrm>
          <a:off x="2482288" y="3886103"/>
          <a:ext cx="393391" cy="11109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66" name="Equation" r:id="rId11" imgW="139680" imgH="393480" progId="Equation.3">
                  <p:embed/>
                </p:oleObj>
              </mc:Choice>
              <mc:Fallback>
                <p:oleObj name="Equation" r:id="rId11" imgW="1396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2288" y="3886103"/>
                        <a:ext cx="393391" cy="111098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7188219"/>
              </p:ext>
            </p:extLst>
          </p:nvPr>
        </p:nvGraphicFramePr>
        <p:xfrm>
          <a:off x="2974505" y="3894430"/>
          <a:ext cx="1646710" cy="11090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67" name="Equation" r:id="rId13" imgW="583920" imgH="393480" progId="Equation.3">
                  <p:embed/>
                </p:oleObj>
              </mc:Choice>
              <mc:Fallback>
                <p:oleObj name="Equation" r:id="rId13" imgW="5839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4505" y="3894430"/>
                        <a:ext cx="1646710" cy="110900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735924" y="4205953"/>
            <a:ext cx="39614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400" dirty="0">
                <a:solidFill>
                  <a:srgbClr val="0070C0"/>
                </a:solidFill>
              </a:rPr>
              <a:t>Ubah penyebut menjadi 1.000</a:t>
            </a: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3179146"/>
              </p:ext>
            </p:extLst>
          </p:nvPr>
        </p:nvGraphicFramePr>
        <p:xfrm>
          <a:off x="2974505" y="5075060"/>
          <a:ext cx="1481854" cy="11207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68" name="Equation" r:id="rId15" imgW="520560" imgH="393480" progId="Equation.3">
                  <p:embed/>
                </p:oleObj>
              </mc:Choice>
              <mc:Fallback>
                <p:oleObj name="Equation" r:id="rId15" imgW="5205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4505" y="5075060"/>
                        <a:ext cx="1481854" cy="112073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176336"/>
              </p:ext>
            </p:extLst>
          </p:nvPr>
        </p:nvGraphicFramePr>
        <p:xfrm>
          <a:off x="4504431" y="5345039"/>
          <a:ext cx="1385766" cy="5831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69" name="Equation" r:id="rId17" imgW="482400" imgH="203040" progId="Equation.3">
                  <p:embed/>
                </p:oleObj>
              </mc:Choice>
              <mc:Fallback>
                <p:oleObj name="Equation" r:id="rId17" imgW="4824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4431" y="5345039"/>
                        <a:ext cx="1385766" cy="58316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5735924" y="4567724"/>
            <a:ext cx="2601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400" dirty="0">
                <a:solidFill>
                  <a:srgbClr val="0070C0"/>
                </a:solidFill>
              </a:rPr>
              <a:t>Kalikan dengan 125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4786144" y="4444788"/>
            <a:ext cx="754380" cy="0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77089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25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7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75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75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75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75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7" grpId="0"/>
      <p:bldP spid="15" grpId="0"/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347117" y="1028139"/>
            <a:ext cx="8174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/>
            <a:r>
              <a:rPr lang="en-US" sz="2400" dirty="0"/>
              <a:t>a. 13,45 + 4,73 = . . . .	                      b. 236,43 – 19,6 = . . . 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343806" y="1489804"/>
            <a:ext cx="22962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/>
            <a:r>
              <a:rPr lang="en-US" sz="2200" dirty="0" err="1">
                <a:solidFill>
                  <a:srgbClr val="00B050"/>
                </a:solidFill>
              </a:rPr>
              <a:t>Penyelesaian</a:t>
            </a:r>
            <a:r>
              <a:rPr lang="en-US" sz="2200" dirty="0">
                <a:solidFill>
                  <a:srgbClr val="00B050"/>
                </a:solidFill>
              </a:rPr>
              <a:t>:</a:t>
            </a:r>
            <a:endParaRPr lang="en-US" sz="2200" b="1" dirty="0">
              <a:solidFill>
                <a:srgbClr val="00B05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62137" y="4058806"/>
            <a:ext cx="1066800" cy="519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2400" dirty="0"/>
              <a:t>13,45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814537" y="4439806"/>
            <a:ext cx="800100" cy="519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2400" dirty="0"/>
              <a:t>4,73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3662137" y="4592206"/>
            <a:ext cx="1511300" cy="519822"/>
            <a:chOff x="4419600" y="3810000"/>
            <a:chExt cx="1295400" cy="519822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4419600" y="4114800"/>
              <a:ext cx="82296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5257800" y="3810000"/>
              <a:ext cx="457200" cy="519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en-US" sz="2400" dirty="0"/>
                <a:t>+</a:t>
              </a: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3649437" y="4897006"/>
            <a:ext cx="317500" cy="519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2400" dirty="0"/>
              <a:t>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043137" y="4897006"/>
            <a:ext cx="317500" cy="519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2400" dirty="0"/>
              <a:t>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195537" y="4897006"/>
            <a:ext cx="317500" cy="519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2400" dirty="0"/>
              <a:t>8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814537" y="4897006"/>
            <a:ext cx="317500" cy="519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2400" dirty="0"/>
              <a:t>8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954237" y="4917604"/>
            <a:ext cx="317500" cy="519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2400" dirty="0"/>
              <a:t>,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2563301" y="1996890"/>
            <a:ext cx="3489960" cy="403980"/>
            <a:chOff x="1600200" y="2724090"/>
            <a:chExt cx="3489960" cy="403980"/>
          </a:xfrm>
        </p:grpSpPr>
        <p:sp>
          <p:nvSpPr>
            <p:cNvPr id="44" name="TextBox 43"/>
            <p:cNvSpPr txBox="1"/>
            <p:nvPr/>
          </p:nvSpPr>
          <p:spPr>
            <a:xfrm>
              <a:off x="1981200" y="2724090"/>
              <a:ext cx="3108960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36538" indent="-236538"/>
              <a:r>
                <a:rPr lang="en-US" sz="1900" dirty="0" err="1"/>
                <a:t>Susun</a:t>
              </a:r>
              <a:r>
                <a:rPr lang="en-US" sz="1900" dirty="0"/>
                <a:t> </a:t>
              </a:r>
              <a:r>
                <a:rPr lang="en-US" sz="1900" dirty="0" err="1"/>
                <a:t>bilangan</a:t>
              </a:r>
              <a:r>
                <a:rPr lang="en-US" sz="1900" dirty="0"/>
                <a:t> </a:t>
              </a:r>
              <a:r>
                <a:rPr lang="en-US" sz="1900" dirty="0" err="1"/>
                <a:t>ke</a:t>
              </a:r>
              <a:r>
                <a:rPr lang="en-US" sz="1900" dirty="0"/>
                <a:t> </a:t>
              </a:r>
              <a:r>
                <a:rPr lang="en-US" sz="1900" dirty="0" err="1"/>
                <a:t>bawah</a:t>
              </a:r>
              <a:r>
                <a:rPr lang="en-US" sz="1900" dirty="0"/>
                <a:t>.</a:t>
              </a:r>
              <a:endParaRPr lang="en-US" sz="1900" b="1" dirty="0"/>
            </a:p>
          </p:txBody>
        </p:sp>
        <p:grpSp>
          <p:nvGrpSpPr>
            <p:cNvPr id="49" name="Group 48"/>
            <p:cNvGrpSpPr/>
            <p:nvPr/>
          </p:nvGrpSpPr>
          <p:grpSpPr>
            <a:xfrm>
              <a:off x="1600200" y="2743200"/>
              <a:ext cx="365760" cy="384870"/>
              <a:chOff x="4343400" y="3257490"/>
              <a:chExt cx="365760" cy="384870"/>
            </a:xfrm>
          </p:grpSpPr>
          <p:sp>
            <p:nvSpPr>
              <p:cNvPr id="47" name="Oval 46"/>
              <p:cNvSpPr/>
              <p:nvPr/>
            </p:nvSpPr>
            <p:spPr>
              <a:xfrm>
                <a:off x="4343400" y="3276600"/>
                <a:ext cx="365760" cy="36576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900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4379958" y="3257490"/>
                <a:ext cx="268242" cy="384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36538" indent="-236538"/>
                <a:r>
                  <a:rPr lang="en-US" sz="1900" b="1" dirty="0"/>
                  <a:t>1</a:t>
                </a:r>
              </a:p>
            </p:txBody>
          </p:sp>
        </p:grpSp>
      </p:grpSp>
      <p:grpSp>
        <p:nvGrpSpPr>
          <p:cNvPr id="57" name="Group 56"/>
          <p:cNvGrpSpPr/>
          <p:nvPr/>
        </p:nvGrpSpPr>
        <p:grpSpPr>
          <a:xfrm>
            <a:off x="2563301" y="2432599"/>
            <a:ext cx="3128210" cy="384870"/>
            <a:chOff x="2895600" y="3276600"/>
            <a:chExt cx="3095623" cy="384870"/>
          </a:xfrm>
        </p:grpSpPr>
        <p:sp>
          <p:nvSpPr>
            <p:cNvPr id="45" name="TextBox 44"/>
            <p:cNvSpPr txBox="1"/>
            <p:nvPr/>
          </p:nvSpPr>
          <p:spPr>
            <a:xfrm>
              <a:off x="3276599" y="3276600"/>
              <a:ext cx="2714624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36538" indent="-236538"/>
              <a:r>
                <a:rPr lang="en-US" sz="1900" dirty="0" err="1"/>
                <a:t>Luruskan</a:t>
              </a:r>
              <a:r>
                <a:rPr lang="en-US" sz="1900" dirty="0"/>
                <a:t> </a:t>
              </a:r>
              <a:r>
                <a:rPr lang="en-US" sz="1900" dirty="0" err="1"/>
                <a:t>tanda</a:t>
              </a:r>
              <a:r>
                <a:rPr lang="en-US" sz="1900" dirty="0"/>
                <a:t> </a:t>
              </a:r>
              <a:r>
                <a:rPr lang="en-US" sz="1900" dirty="0" err="1"/>
                <a:t>koma</a:t>
              </a:r>
              <a:r>
                <a:rPr lang="en-US" sz="1900" dirty="0"/>
                <a:t>.</a:t>
              </a:r>
              <a:endParaRPr lang="en-US" sz="1900" b="1" dirty="0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2895600" y="3276600"/>
              <a:ext cx="365760" cy="384870"/>
              <a:chOff x="4343400" y="3257490"/>
              <a:chExt cx="365760" cy="384870"/>
            </a:xfrm>
          </p:grpSpPr>
          <p:sp>
            <p:nvSpPr>
              <p:cNvPr id="51" name="Oval 50"/>
              <p:cNvSpPr/>
              <p:nvPr/>
            </p:nvSpPr>
            <p:spPr>
              <a:xfrm>
                <a:off x="4343400" y="3276600"/>
                <a:ext cx="365760" cy="36576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900">
                  <a:solidFill>
                    <a:schemeClr val="tx1"/>
                  </a:solidFill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4379958" y="3257490"/>
                <a:ext cx="268242" cy="384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36538" indent="-236538"/>
                <a:r>
                  <a:rPr lang="en-US" sz="1900" b="1" dirty="0"/>
                  <a:t>2</a:t>
                </a:r>
              </a:p>
            </p:txBody>
          </p:sp>
        </p:grpSp>
      </p:grpSp>
      <p:grpSp>
        <p:nvGrpSpPr>
          <p:cNvPr id="56" name="Group 55"/>
          <p:cNvGrpSpPr/>
          <p:nvPr/>
        </p:nvGrpSpPr>
        <p:grpSpPr>
          <a:xfrm>
            <a:off x="2572404" y="2893670"/>
            <a:ext cx="3849642" cy="687655"/>
            <a:chOff x="4495800" y="3581400"/>
            <a:chExt cx="3849642" cy="687655"/>
          </a:xfrm>
        </p:grpSpPr>
        <p:sp>
          <p:nvSpPr>
            <p:cNvPr id="46" name="TextBox 45"/>
            <p:cNvSpPr txBox="1"/>
            <p:nvPr/>
          </p:nvSpPr>
          <p:spPr>
            <a:xfrm>
              <a:off x="4876800" y="3591947"/>
              <a:ext cx="3468642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900" dirty="0" err="1"/>
                <a:t>Tambah</a:t>
              </a:r>
              <a:r>
                <a:rPr lang="en-US" sz="1900" dirty="0"/>
                <a:t> </a:t>
              </a:r>
              <a:r>
                <a:rPr lang="en-US" sz="1900" dirty="0" err="1"/>
                <a:t>bilangan</a:t>
              </a:r>
              <a:r>
                <a:rPr lang="en-US" sz="1900" dirty="0"/>
                <a:t>, </a:t>
              </a:r>
              <a:r>
                <a:rPr lang="en-US" sz="1900" dirty="0" err="1"/>
                <a:t>urut</a:t>
              </a:r>
              <a:r>
                <a:rPr lang="en-US" sz="1900" dirty="0"/>
                <a:t> </a:t>
              </a:r>
              <a:r>
                <a:rPr lang="en-US" sz="1900" dirty="0" err="1"/>
                <a:t>dari</a:t>
              </a:r>
              <a:r>
                <a:rPr lang="en-US" sz="1900" dirty="0"/>
                <a:t> </a:t>
              </a:r>
              <a:r>
                <a:rPr lang="en-US" sz="1900" dirty="0" err="1"/>
                <a:t>kanan</a:t>
              </a:r>
              <a:r>
                <a:rPr lang="en-US" sz="1900" dirty="0"/>
                <a:t>.</a:t>
              </a:r>
              <a:endParaRPr lang="en-US" sz="1900" b="1" dirty="0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4495800" y="3581400"/>
              <a:ext cx="365760" cy="384870"/>
              <a:chOff x="4343400" y="3257490"/>
              <a:chExt cx="365760" cy="384870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4343400" y="3276600"/>
                <a:ext cx="365760" cy="36576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900">
                  <a:solidFill>
                    <a:schemeClr val="tx1"/>
                  </a:solidFill>
                </a:endParaRP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4379958" y="3257490"/>
                <a:ext cx="268242" cy="384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36538" indent="-236538"/>
                <a:r>
                  <a:rPr lang="en-US" sz="1900" b="1" dirty="0"/>
                  <a:t>3</a:t>
                </a:r>
              </a:p>
            </p:txBody>
          </p:sp>
        </p:grpSp>
      </p:grpSp>
      <p:grpSp>
        <p:nvGrpSpPr>
          <p:cNvPr id="63" name="Group 62"/>
          <p:cNvGrpSpPr/>
          <p:nvPr/>
        </p:nvGrpSpPr>
        <p:grpSpPr>
          <a:xfrm>
            <a:off x="3768817" y="4117876"/>
            <a:ext cx="871220" cy="1685658"/>
            <a:chOff x="5257800" y="3810000"/>
            <a:chExt cx="871220" cy="1685658"/>
          </a:xfrm>
        </p:grpSpPr>
        <p:cxnSp>
          <p:nvCxnSpPr>
            <p:cNvPr id="60" name="Straight Connector 59"/>
            <p:cNvCxnSpPr/>
            <p:nvPr/>
          </p:nvCxnSpPr>
          <p:spPr>
            <a:xfrm rot="5400000">
              <a:off x="4876006" y="4495006"/>
              <a:ext cx="1371600" cy="1588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>
              <a:off x="5257800" y="5047074"/>
              <a:ext cx="871220" cy="4485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en-US" sz="2000" dirty="0" err="1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lurus</a:t>
              </a:r>
              <a:endPara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3865337" y="3857342"/>
            <a:ext cx="317500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</a:p>
        </p:txBody>
      </p:sp>
      <p:grpSp>
        <p:nvGrpSpPr>
          <p:cNvPr id="75" name="Group 74"/>
          <p:cNvGrpSpPr/>
          <p:nvPr/>
        </p:nvGrpSpPr>
        <p:grpSpPr>
          <a:xfrm>
            <a:off x="6672214" y="2073090"/>
            <a:ext cx="3581400" cy="403980"/>
            <a:chOff x="1600200" y="2724090"/>
            <a:chExt cx="3581400" cy="403980"/>
          </a:xfrm>
        </p:grpSpPr>
        <p:sp>
          <p:nvSpPr>
            <p:cNvPr id="76" name="TextBox 75"/>
            <p:cNvSpPr txBox="1"/>
            <p:nvPr/>
          </p:nvSpPr>
          <p:spPr>
            <a:xfrm>
              <a:off x="1981200" y="2724090"/>
              <a:ext cx="3200400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36538" indent="-236538"/>
              <a:r>
                <a:rPr lang="en-US" sz="1900" dirty="0" err="1"/>
                <a:t>Susun</a:t>
              </a:r>
              <a:r>
                <a:rPr lang="en-US" sz="1900" dirty="0"/>
                <a:t> </a:t>
              </a:r>
              <a:r>
                <a:rPr lang="en-US" sz="1900" dirty="0" err="1"/>
                <a:t>bilangan</a:t>
              </a:r>
              <a:r>
                <a:rPr lang="en-US" sz="1900" dirty="0"/>
                <a:t> </a:t>
              </a:r>
              <a:r>
                <a:rPr lang="en-US" sz="1900" dirty="0" err="1"/>
                <a:t>ke</a:t>
              </a:r>
              <a:r>
                <a:rPr lang="en-US" sz="1900" dirty="0"/>
                <a:t> </a:t>
              </a:r>
              <a:r>
                <a:rPr lang="en-US" sz="1900" dirty="0" err="1"/>
                <a:t>bawah</a:t>
              </a:r>
              <a:r>
                <a:rPr lang="en-US" sz="1900" dirty="0"/>
                <a:t>.</a:t>
              </a:r>
              <a:endParaRPr lang="en-US" sz="1900" b="1" dirty="0"/>
            </a:p>
          </p:txBody>
        </p:sp>
        <p:grpSp>
          <p:nvGrpSpPr>
            <p:cNvPr id="77" name="Group 48"/>
            <p:cNvGrpSpPr/>
            <p:nvPr/>
          </p:nvGrpSpPr>
          <p:grpSpPr>
            <a:xfrm>
              <a:off x="1600200" y="2743200"/>
              <a:ext cx="365760" cy="384870"/>
              <a:chOff x="4343400" y="3257490"/>
              <a:chExt cx="365760" cy="384870"/>
            </a:xfrm>
          </p:grpSpPr>
          <p:sp>
            <p:nvSpPr>
              <p:cNvPr id="78" name="Oval 77"/>
              <p:cNvSpPr/>
              <p:nvPr/>
            </p:nvSpPr>
            <p:spPr>
              <a:xfrm>
                <a:off x="4343400" y="3276600"/>
                <a:ext cx="365760" cy="36576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900"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4379958" y="3257490"/>
                <a:ext cx="268242" cy="384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36538" indent="-236538"/>
                <a:r>
                  <a:rPr lang="en-US" sz="1900" b="1" dirty="0"/>
                  <a:t>1</a:t>
                </a:r>
              </a:p>
            </p:txBody>
          </p:sp>
        </p:grpSp>
      </p:grpSp>
      <p:grpSp>
        <p:nvGrpSpPr>
          <p:cNvPr id="80" name="Group 79"/>
          <p:cNvGrpSpPr/>
          <p:nvPr/>
        </p:nvGrpSpPr>
        <p:grpSpPr>
          <a:xfrm>
            <a:off x="6672214" y="2530290"/>
            <a:ext cx="3124200" cy="384870"/>
            <a:chOff x="2895600" y="3276600"/>
            <a:chExt cx="3124200" cy="384870"/>
          </a:xfrm>
        </p:grpSpPr>
        <p:sp>
          <p:nvSpPr>
            <p:cNvPr id="81" name="TextBox 80"/>
            <p:cNvSpPr txBox="1"/>
            <p:nvPr/>
          </p:nvSpPr>
          <p:spPr>
            <a:xfrm>
              <a:off x="3276600" y="3276600"/>
              <a:ext cx="2743200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36538" indent="-236538"/>
              <a:r>
                <a:rPr lang="en-US" sz="1900" dirty="0" err="1"/>
                <a:t>Luruskan</a:t>
              </a:r>
              <a:r>
                <a:rPr lang="en-US" sz="1900" dirty="0"/>
                <a:t> </a:t>
              </a:r>
              <a:r>
                <a:rPr lang="en-US" sz="1900" dirty="0" err="1"/>
                <a:t>tanda</a:t>
              </a:r>
              <a:r>
                <a:rPr lang="en-US" sz="1900" dirty="0"/>
                <a:t> </a:t>
              </a:r>
              <a:r>
                <a:rPr lang="en-US" sz="1900" dirty="0" err="1"/>
                <a:t>koma</a:t>
              </a:r>
              <a:r>
                <a:rPr lang="en-US" sz="1900" dirty="0"/>
                <a:t>.</a:t>
              </a:r>
              <a:endParaRPr lang="en-US" sz="1900" b="1" dirty="0"/>
            </a:p>
          </p:txBody>
        </p:sp>
        <p:grpSp>
          <p:nvGrpSpPr>
            <p:cNvPr id="82" name="Group 49"/>
            <p:cNvGrpSpPr/>
            <p:nvPr/>
          </p:nvGrpSpPr>
          <p:grpSpPr>
            <a:xfrm>
              <a:off x="2895600" y="3276600"/>
              <a:ext cx="365760" cy="384870"/>
              <a:chOff x="4343400" y="3257490"/>
              <a:chExt cx="365760" cy="384870"/>
            </a:xfrm>
          </p:grpSpPr>
          <p:sp>
            <p:nvSpPr>
              <p:cNvPr id="83" name="Oval 82"/>
              <p:cNvSpPr/>
              <p:nvPr/>
            </p:nvSpPr>
            <p:spPr>
              <a:xfrm>
                <a:off x="4343400" y="3276600"/>
                <a:ext cx="365760" cy="36576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900">
                  <a:solidFill>
                    <a:schemeClr val="tx1"/>
                  </a:solidFill>
                </a:endParaRPr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4379958" y="3257490"/>
                <a:ext cx="268242" cy="384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36538" indent="-236538"/>
                <a:r>
                  <a:rPr lang="en-US" sz="1900" b="1" dirty="0"/>
                  <a:t>2</a:t>
                </a:r>
              </a:p>
            </p:txBody>
          </p:sp>
        </p:grpSp>
      </p:grpSp>
      <p:grpSp>
        <p:nvGrpSpPr>
          <p:cNvPr id="85" name="Group 84"/>
          <p:cNvGrpSpPr/>
          <p:nvPr/>
        </p:nvGrpSpPr>
        <p:grpSpPr>
          <a:xfrm>
            <a:off x="6672214" y="2969870"/>
            <a:ext cx="3849642" cy="687655"/>
            <a:chOff x="4495800" y="3581400"/>
            <a:chExt cx="3849642" cy="687655"/>
          </a:xfrm>
        </p:grpSpPr>
        <p:sp>
          <p:nvSpPr>
            <p:cNvPr id="86" name="TextBox 85"/>
            <p:cNvSpPr txBox="1"/>
            <p:nvPr/>
          </p:nvSpPr>
          <p:spPr>
            <a:xfrm>
              <a:off x="4876800" y="3591947"/>
              <a:ext cx="3468642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900" dirty="0" err="1"/>
                <a:t>Kurangkan</a:t>
              </a:r>
              <a:r>
                <a:rPr lang="en-US" sz="1900" dirty="0"/>
                <a:t> </a:t>
              </a:r>
              <a:r>
                <a:rPr lang="en-US" sz="1900" dirty="0" err="1"/>
                <a:t>bilangan</a:t>
              </a:r>
              <a:r>
                <a:rPr lang="en-US" sz="1900" dirty="0"/>
                <a:t>, </a:t>
              </a:r>
              <a:r>
                <a:rPr lang="en-US" sz="1900" dirty="0" err="1"/>
                <a:t>urut</a:t>
              </a:r>
              <a:r>
                <a:rPr lang="en-US" sz="1900" dirty="0"/>
                <a:t> </a:t>
              </a:r>
              <a:r>
                <a:rPr lang="en-US" sz="1900" dirty="0" err="1"/>
                <a:t>dari</a:t>
              </a:r>
              <a:r>
                <a:rPr lang="en-US" sz="1900" dirty="0"/>
                <a:t> </a:t>
              </a:r>
              <a:r>
                <a:rPr lang="en-US" sz="1900" dirty="0" err="1"/>
                <a:t>kanan</a:t>
              </a:r>
              <a:r>
                <a:rPr lang="en-US" sz="1900" dirty="0"/>
                <a:t>.</a:t>
              </a:r>
              <a:endParaRPr lang="en-US" sz="1900" b="1" dirty="0"/>
            </a:p>
          </p:txBody>
        </p:sp>
        <p:grpSp>
          <p:nvGrpSpPr>
            <p:cNvPr id="87" name="Group 52"/>
            <p:cNvGrpSpPr/>
            <p:nvPr/>
          </p:nvGrpSpPr>
          <p:grpSpPr>
            <a:xfrm>
              <a:off x="4495800" y="3581400"/>
              <a:ext cx="365760" cy="384870"/>
              <a:chOff x="4343400" y="3257490"/>
              <a:chExt cx="365760" cy="384870"/>
            </a:xfrm>
          </p:grpSpPr>
          <p:sp>
            <p:nvSpPr>
              <p:cNvPr id="88" name="Oval 87"/>
              <p:cNvSpPr/>
              <p:nvPr/>
            </p:nvSpPr>
            <p:spPr>
              <a:xfrm>
                <a:off x="4343400" y="3276600"/>
                <a:ext cx="365760" cy="36576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900">
                  <a:solidFill>
                    <a:schemeClr val="tx1"/>
                  </a:solidFill>
                </a:endParaRPr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4379958" y="3257490"/>
                <a:ext cx="268242" cy="384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36538" indent="-236538"/>
                <a:r>
                  <a:rPr lang="en-US" sz="1900" b="1" dirty="0"/>
                  <a:t>3</a:t>
                </a:r>
              </a:p>
            </p:txBody>
          </p:sp>
        </p:grpSp>
      </p:grpSp>
      <p:sp>
        <p:nvSpPr>
          <p:cNvPr id="101" name="TextBox 100"/>
          <p:cNvSpPr txBox="1"/>
          <p:nvPr/>
        </p:nvSpPr>
        <p:spPr>
          <a:xfrm>
            <a:off x="7854854" y="4058686"/>
            <a:ext cx="1066800" cy="519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2400" dirty="0"/>
              <a:t>236,43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8007254" y="4439686"/>
            <a:ext cx="990600" cy="519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2400" dirty="0"/>
              <a:t>19,6</a:t>
            </a:r>
          </a:p>
        </p:txBody>
      </p:sp>
      <p:grpSp>
        <p:nvGrpSpPr>
          <p:cNvPr id="103" name="Group 102"/>
          <p:cNvGrpSpPr/>
          <p:nvPr/>
        </p:nvGrpSpPr>
        <p:grpSpPr>
          <a:xfrm>
            <a:off x="7915816" y="4592086"/>
            <a:ext cx="1539241" cy="519822"/>
            <a:chOff x="4395651" y="3810000"/>
            <a:chExt cx="1319349" cy="519822"/>
          </a:xfrm>
        </p:grpSpPr>
        <p:cxnSp>
          <p:nvCxnSpPr>
            <p:cNvPr id="104" name="Straight Connector 103"/>
            <p:cNvCxnSpPr/>
            <p:nvPr/>
          </p:nvCxnSpPr>
          <p:spPr>
            <a:xfrm>
              <a:off x="4395651" y="4114800"/>
              <a:ext cx="862149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/>
            <p:cNvSpPr txBox="1"/>
            <p:nvPr/>
          </p:nvSpPr>
          <p:spPr>
            <a:xfrm>
              <a:off x="5257800" y="3810000"/>
              <a:ext cx="457200" cy="519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en-US" sz="2400" dirty="0"/>
                <a:t>−</a:t>
              </a:r>
            </a:p>
          </p:txBody>
        </p:sp>
      </p:grpSp>
      <p:sp>
        <p:nvSpPr>
          <p:cNvPr id="106" name="TextBox 105"/>
          <p:cNvSpPr txBox="1"/>
          <p:nvPr/>
        </p:nvSpPr>
        <p:spPr>
          <a:xfrm>
            <a:off x="8007254" y="4903424"/>
            <a:ext cx="317500" cy="519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2400" dirty="0"/>
              <a:t>1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8424812" y="4903424"/>
            <a:ext cx="317500" cy="519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2400" dirty="0"/>
              <a:t>8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8577212" y="4903424"/>
            <a:ext cx="317500" cy="519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2400" dirty="0"/>
              <a:t>3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8159654" y="4903424"/>
            <a:ext cx="317500" cy="519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2400" dirty="0"/>
              <a:t>6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8312054" y="4917484"/>
            <a:ext cx="317500" cy="519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2400" dirty="0"/>
              <a:t>,</a:t>
            </a:r>
          </a:p>
        </p:txBody>
      </p:sp>
      <p:grpSp>
        <p:nvGrpSpPr>
          <p:cNvPr id="111" name="Group 110"/>
          <p:cNvGrpSpPr/>
          <p:nvPr/>
        </p:nvGrpSpPr>
        <p:grpSpPr>
          <a:xfrm>
            <a:off x="8150492" y="4117756"/>
            <a:ext cx="1037864" cy="1685658"/>
            <a:chOff x="5257800" y="3810000"/>
            <a:chExt cx="1037864" cy="1685658"/>
          </a:xfrm>
        </p:grpSpPr>
        <p:cxnSp>
          <p:nvCxnSpPr>
            <p:cNvPr id="112" name="Straight Connector 111"/>
            <p:cNvCxnSpPr/>
            <p:nvPr/>
          </p:nvCxnSpPr>
          <p:spPr>
            <a:xfrm rot="5400000">
              <a:off x="4876006" y="4495006"/>
              <a:ext cx="1371600" cy="1588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13" name="TextBox 112"/>
            <p:cNvSpPr txBox="1"/>
            <p:nvPr/>
          </p:nvSpPr>
          <p:spPr>
            <a:xfrm>
              <a:off x="5257800" y="5047074"/>
              <a:ext cx="1037864" cy="4485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en-US" sz="2000" dirty="0" err="1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lurus</a:t>
              </a:r>
              <a:endPara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114" name="TextBox 113"/>
          <p:cNvSpPr txBox="1"/>
          <p:nvPr/>
        </p:nvSpPr>
        <p:spPr>
          <a:xfrm>
            <a:off x="8170812" y="3781022"/>
            <a:ext cx="522242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15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8388254" y="3933422"/>
            <a:ext cx="609600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10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8007254" y="3857222"/>
            <a:ext cx="317500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</a:p>
        </p:txBody>
      </p:sp>
      <p:cxnSp>
        <p:nvCxnSpPr>
          <p:cNvPr id="117" name="Straight Connector 116"/>
          <p:cNvCxnSpPr/>
          <p:nvPr/>
        </p:nvCxnSpPr>
        <p:spPr>
          <a:xfrm rot="5400000">
            <a:off x="8235854" y="4314422"/>
            <a:ext cx="228600" cy="762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rot="5400000">
            <a:off x="8083454" y="4314422"/>
            <a:ext cx="228600" cy="762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/>
          <p:cNvSpPr txBox="1"/>
          <p:nvPr/>
        </p:nvSpPr>
        <p:spPr>
          <a:xfrm>
            <a:off x="7854854" y="4903424"/>
            <a:ext cx="317500" cy="519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2400" dirty="0"/>
              <a:t>2</a:t>
            </a:r>
          </a:p>
        </p:txBody>
      </p:sp>
      <p:sp>
        <p:nvSpPr>
          <p:cNvPr id="70" name="Title 1"/>
          <p:cNvSpPr txBox="1">
            <a:spLocks/>
          </p:cNvSpPr>
          <p:nvPr/>
        </p:nvSpPr>
        <p:spPr>
          <a:xfrm>
            <a:off x="2280741" y="155505"/>
            <a:ext cx="7851913" cy="6905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2800" dirty="0">
                <a:solidFill>
                  <a:srgbClr val="FF6600"/>
                </a:solidFill>
                <a:latin typeface="+mn-lt"/>
              </a:rPr>
              <a:t>Penjumlahan dan Pengurangan Pecahan Desimal</a:t>
            </a:r>
          </a:p>
        </p:txBody>
      </p:sp>
      <p:sp>
        <p:nvSpPr>
          <p:cNvPr id="71" name="Isosceles Triangle 70"/>
          <p:cNvSpPr/>
          <p:nvPr/>
        </p:nvSpPr>
        <p:spPr>
          <a:xfrm rot="5400000">
            <a:off x="1864554" y="375148"/>
            <a:ext cx="365760" cy="250166"/>
          </a:xfrm>
          <a:prstGeom prst="triangle">
            <a:avLst/>
          </a:prstGeom>
          <a:solidFill>
            <a:srgbClr val="3155ED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4300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6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6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8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6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3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1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7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1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4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19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19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7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4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1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6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80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32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7000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3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0000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14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4000"/>
                            </p:stCondLst>
                            <p:childTnLst>
                              <p:par>
                                <p:cTn id="9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51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14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6500"/>
                            </p:stCondLst>
                            <p:childTnLst>
                              <p:par>
                                <p:cTn id="10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7500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75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17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96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9600"/>
                            </p:stCondLst>
                            <p:childTnLst>
                              <p:par>
                                <p:cTn id="116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11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1200"/>
                            </p:stCondLst>
                            <p:childTnLst>
                              <p:par>
                                <p:cTn id="1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11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2300"/>
                            </p:stCondLst>
                            <p:childTnLst>
                              <p:par>
                                <p:cTn id="124" presetID="2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16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8" grpId="0"/>
      <p:bldP spid="33" grpId="0"/>
      <p:bldP spid="38" grpId="0"/>
      <p:bldP spid="39" grpId="0"/>
      <p:bldP spid="40" grpId="0"/>
      <p:bldP spid="41" grpId="0"/>
      <p:bldP spid="43" grpId="0"/>
      <p:bldP spid="64" grpId="0"/>
      <p:bldP spid="101" grpId="0"/>
      <p:bldP spid="102" grpId="0"/>
      <p:bldP spid="106" grpId="0"/>
      <p:bldP spid="107" grpId="0"/>
      <p:bldP spid="108" grpId="0"/>
      <p:bldP spid="109" grpId="0"/>
      <p:bldP spid="110" grpId="0"/>
      <p:bldP spid="114" grpId="0"/>
      <p:bldP spid="115" grpId="0"/>
      <p:bldP spid="116" grpId="0"/>
      <p:bldP spid="11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2354490" y="925100"/>
            <a:ext cx="26148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cs typeface="Arial" panose="020B0604020202020204" pitchFamily="34" charset="0"/>
              </a:rPr>
              <a:t>3,42 × 1,74 = . . .</a:t>
            </a:r>
            <a:endParaRPr lang="en-US" sz="2800" baseline="30000" dirty="0"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354490" y="1461777"/>
            <a:ext cx="18906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B050"/>
                </a:solidFill>
                <a:cs typeface="Arial" panose="020B0604020202020204" pitchFamily="34" charset="0"/>
              </a:rPr>
              <a:t>Penyelesaian</a:t>
            </a:r>
            <a:r>
              <a:rPr lang="en-US" sz="2400" dirty="0">
                <a:solidFill>
                  <a:srgbClr val="00B050"/>
                </a:solidFill>
                <a:cs typeface="Arial" panose="020B0604020202020204" pitchFamily="34" charset="0"/>
              </a:rPr>
              <a:t>:</a:t>
            </a:r>
            <a:endParaRPr lang="en-US" sz="2800" dirty="0">
              <a:solidFill>
                <a:srgbClr val="00B050"/>
              </a:solidFill>
              <a:cs typeface="Arial" panose="020B0604020202020204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4215162" y="2805661"/>
            <a:ext cx="1127232" cy="962243"/>
            <a:chOff x="3700186" y="2444715"/>
            <a:chExt cx="1127232" cy="962243"/>
          </a:xfrm>
        </p:grpSpPr>
        <p:sp>
          <p:nvSpPr>
            <p:cNvPr id="32" name="TextBox 31"/>
            <p:cNvSpPr txBox="1"/>
            <p:nvPr/>
          </p:nvSpPr>
          <p:spPr>
            <a:xfrm>
              <a:off x="3700186" y="2444715"/>
              <a:ext cx="1127232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dirty="0">
                  <a:cs typeface="Arial" panose="020B0604020202020204" pitchFamily="34" charset="0"/>
                </a:rPr>
                <a:t>3 , 4 2</a:t>
              </a:r>
              <a:endParaRPr lang="en-US" sz="3000" baseline="30000" dirty="0">
                <a:cs typeface="Arial" panose="020B0604020202020204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700186" y="2852960"/>
              <a:ext cx="1127232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dirty="0">
                  <a:cs typeface="Arial" panose="020B0604020202020204" pitchFamily="34" charset="0"/>
                </a:rPr>
                <a:t>1 , 7 4</a:t>
              </a:r>
              <a:endParaRPr lang="en-US" sz="3000" baseline="30000" dirty="0">
                <a:cs typeface="Arial" panose="020B06040202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046722" y="3459007"/>
            <a:ext cx="1790185" cy="584775"/>
            <a:chOff x="3700186" y="3377692"/>
            <a:chExt cx="1790185" cy="584775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3700186" y="3717378"/>
              <a:ext cx="132279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5100521" y="3377692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×</a:t>
              </a:r>
              <a:endParaRPr lang="en-US" dirty="0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4104800" y="3746613"/>
            <a:ext cx="122661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cs typeface="Arial" panose="020B0604020202020204" pitchFamily="34" charset="0"/>
              </a:rPr>
              <a:t>1 3 6 8</a:t>
            </a:r>
            <a:endParaRPr lang="en-US" sz="3000" baseline="30000" dirty="0"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821850" y="4139922"/>
            <a:ext cx="150874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cs typeface="Arial" panose="020B0604020202020204" pitchFamily="34" charset="0"/>
              </a:rPr>
              <a:t>2 3 9 4 0</a:t>
            </a:r>
            <a:endParaRPr lang="en-US" sz="3000" baseline="30000" dirty="0"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821850" y="4541528"/>
            <a:ext cx="150874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cs typeface="Arial" panose="020B0604020202020204" pitchFamily="34" charset="0"/>
              </a:rPr>
              <a:t>3 4 2 0 0</a:t>
            </a:r>
            <a:endParaRPr lang="en-US" sz="3000" baseline="30000" dirty="0">
              <a:cs typeface="Arial" panose="020B0604020202020204" pitchFamily="34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3653410" y="4771697"/>
            <a:ext cx="2231623" cy="584775"/>
            <a:chOff x="3258748" y="4891182"/>
            <a:chExt cx="2231623" cy="599590"/>
          </a:xfrm>
        </p:grpSpPr>
        <p:cxnSp>
          <p:nvCxnSpPr>
            <p:cNvPr id="39" name="Straight Connector 38"/>
            <p:cNvCxnSpPr/>
            <p:nvPr/>
          </p:nvCxnSpPr>
          <p:spPr>
            <a:xfrm>
              <a:off x="3258748" y="5230868"/>
              <a:ext cx="176423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5100521" y="4891182"/>
              <a:ext cx="389850" cy="5995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+</a:t>
              </a:r>
              <a:endParaRPr lang="en-US" dirty="0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3766256" y="5130661"/>
            <a:ext cx="159530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cs typeface="Arial" panose="020B0604020202020204" pitchFamily="34" charset="0"/>
              </a:rPr>
              <a:t>5  9 5 0 8</a:t>
            </a:r>
            <a:endParaRPr lang="en-US" sz="3000" baseline="30000" dirty="0"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468799" y="4640499"/>
            <a:ext cx="13853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cs typeface="Arial" panose="020B0604020202020204" pitchFamily="34" charset="0"/>
              </a:rPr>
              <a:t>(100 × 342)</a:t>
            </a:r>
            <a:endParaRPr lang="en-US" sz="2000" baseline="30000" dirty="0">
              <a:cs typeface="Arial" panose="020B0604020202020204" pitchFamily="34" charset="0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>
            <a:off x="4207689" y="5662342"/>
            <a:ext cx="1097280" cy="0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5648995" y="3838945"/>
            <a:ext cx="1921371" cy="400110"/>
            <a:chOff x="5182144" y="3814054"/>
            <a:chExt cx="1921371" cy="400110"/>
          </a:xfrm>
        </p:grpSpPr>
        <p:sp>
          <p:nvSpPr>
            <p:cNvPr id="42" name="TextBox 41"/>
            <p:cNvSpPr txBox="1"/>
            <p:nvPr/>
          </p:nvSpPr>
          <p:spPr>
            <a:xfrm>
              <a:off x="5977886" y="3814054"/>
              <a:ext cx="11256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cs typeface="Arial" panose="020B0604020202020204" pitchFamily="34" charset="0"/>
                </a:rPr>
                <a:t>(4 × 342)</a:t>
              </a:r>
              <a:endParaRPr lang="en-US" sz="2000" baseline="30000" dirty="0">
                <a:cs typeface="Arial" panose="020B0604020202020204" pitchFamily="34" charset="0"/>
              </a:endParaRPr>
            </a:p>
          </p:txBody>
        </p:sp>
        <p:cxnSp>
          <p:nvCxnSpPr>
            <p:cNvPr id="46" name="Straight Connector 45"/>
            <p:cNvCxnSpPr/>
            <p:nvPr/>
          </p:nvCxnSpPr>
          <p:spPr>
            <a:xfrm>
              <a:off x="5182144" y="4048455"/>
              <a:ext cx="731520" cy="0"/>
            </a:xfrm>
            <a:prstGeom prst="line">
              <a:avLst/>
            </a:prstGeom>
            <a:ln w="3175">
              <a:solidFill>
                <a:srgbClr val="00B0F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5648995" y="4247190"/>
            <a:ext cx="2075277" cy="400110"/>
            <a:chOff x="5182144" y="4270425"/>
            <a:chExt cx="2075277" cy="400110"/>
          </a:xfrm>
        </p:grpSpPr>
        <p:sp>
          <p:nvSpPr>
            <p:cNvPr id="43" name="TextBox 42"/>
            <p:cNvSpPr txBox="1"/>
            <p:nvPr/>
          </p:nvSpPr>
          <p:spPr>
            <a:xfrm>
              <a:off x="6001949" y="4270425"/>
              <a:ext cx="125547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cs typeface="Arial" panose="020B0604020202020204" pitchFamily="34" charset="0"/>
                </a:rPr>
                <a:t>(70 × 342)</a:t>
              </a:r>
              <a:endParaRPr lang="en-US" sz="2000" baseline="30000" dirty="0">
                <a:cs typeface="Arial" panose="020B0604020202020204" pitchFamily="34" charset="0"/>
              </a:endParaRPr>
            </a:p>
          </p:txBody>
        </p:sp>
        <p:cxnSp>
          <p:nvCxnSpPr>
            <p:cNvPr id="48" name="Straight Connector 47"/>
            <p:cNvCxnSpPr/>
            <p:nvPr/>
          </p:nvCxnSpPr>
          <p:spPr>
            <a:xfrm>
              <a:off x="5182144" y="4489889"/>
              <a:ext cx="731520" cy="0"/>
            </a:xfrm>
            <a:prstGeom prst="line">
              <a:avLst/>
            </a:prstGeom>
            <a:ln w="3175">
              <a:solidFill>
                <a:srgbClr val="00B0F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9" name="Straight Connector 48"/>
          <p:cNvCxnSpPr/>
          <p:nvPr/>
        </p:nvCxnSpPr>
        <p:spPr>
          <a:xfrm>
            <a:off x="5648994" y="4852495"/>
            <a:ext cx="731520" cy="0"/>
          </a:xfrm>
          <a:prstGeom prst="line">
            <a:avLst/>
          </a:prstGeom>
          <a:ln w="3175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8031319" y="5475233"/>
            <a:ext cx="1707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cs typeface="Arial" panose="020B0604020202020204" pitchFamily="34" charset="0"/>
              </a:rPr>
              <a:t>4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angka</a:t>
            </a:r>
            <a:r>
              <a:rPr lang="en-US" dirty="0">
                <a:cs typeface="Arial" panose="020B0604020202020204" pitchFamily="34" charset="0"/>
              </a:rPr>
              <a:t> di </a:t>
            </a:r>
            <a:r>
              <a:rPr lang="en-US" dirty="0" err="1">
                <a:cs typeface="Arial" panose="020B0604020202020204" pitchFamily="34" charset="0"/>
              </a:rPr>
              <a:t>belakang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koma</a:t>
            </a:r>
            <a:endParaRPr lang="en-US" baseline="30000" dirty="0"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662477" y="2845532"/>
            <a:ext cx="661401" cy="8229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5477501" y="3097129"/>
            <a:ext cx="3188247" cy="2365209"/>
          </a:xfrm>
          <a:custGeom>
            <a:avLst/>
            <a:gdLst>
              <a:gd name="connsiteX0" fmla="*/ 0 w 2857500"/>
              <a:gd name="connsiteY0" fmla="*/ 0 h 2838450"/>
              <a:gd name="connsiteX1" fmla="*/ 2838450 w 2857500"/>
              <a:gd name="connsiteY1" fmla="*/ 0 h 2838450"/>
              <a:gd name="connsiteX2" fmla="*/ 2857500 w 2857500"/>
              <a:gd name="connsiteY2" fmla="*/ 2838450 h 283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7500" h="2838450">
                <a:moveTo>
                  <a:pt x="0" y="0"/>
                </a:moveTo>
                <a:lnTo>
                  <a:pt x="2838450" y="0"/>
                </a:lnTo>
                <a:lnTo>
                  <a:pt x="2857500" y="2838450"/>
                </a:lnTo>
              </a:path>
            </a:pathLst>
          </a:custGeom>
          <a:noFill/>
          <a:ln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5572443" y="2708838"/>
            <a:ext cx="3075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cs typeface="Arial" panose="020B0604020202020204" pitchFamily="34" charset="0"/>
              </a:rPr>
              <a:t>(2 + 2) </a:t>
            </a:r>
            <a:r>
              <a:rPr lang="en-US" dirty="0" err="1">
                <a:cs typeface="Arial" panose="020B0604020202020204" pitchFamily="34" charset="0"/>
              </a:rPr>
              <a:t>angka</a:t>
            </a:r>
            <a:r>
              <a:rPr lang="en-US" dirty="0">
                <a:cs typeface="Arial" panose="020B0604020202020204" pitchFamily="34" charset="0"/>
              </a:rPr>
              <a:t> di </a:t>
            </a:r>
            <a:r>
              <a:rPr lang="en-US" dirty="0" err="1">
                <a:cs typeface="Arial" panose="020B0604020202020204" pitchFamily="34" charset="0"/>
              </a:rPr>
              <a:t>belakang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koma</a:t>
            </a:r>
            <a:endParaRPr lang="en-US" baseline="30000" dirty="0">
              <a:cs typeface="Arial" panose="020B0604020202020204" pitchFamily="34" charset="0"/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2354491" y="266084"/>
            <a:ext cx="4401077" cy="6905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2800" dirty="0">
                <a:solidFill>
                  <a:srgbClr val="FF6600"/>
                </a:solidFill>
                <a:latin typeface="+mn-lt"/>
              </a:rPr>
              <a:t>Perkalian Pecahan</a:t>
            </a:r>
            <a:r>
              <a:rPr lang="en-US" sz="2800" dirty="0">
                <a:solidFill>
                  <a:srgbClr val="FF660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FF6600"/>
                </a:solidFill>
                <a:latin typeface="+mn-lt"/>
              </a:rPr>
              <a:t>Desimal</a:t>
            </a:r>
            <a:endParaRPr lang="id-ID" sz="2800" dirty="0">
              <a:solidFill>
                <a:srgbClr val="FF6600"/>
              </a:solidFill>
              <a:latin typeface="+mn-lt"/>
            </a:endParaRPr>
          </a:p>
        </p:txBody>
      </p:sp>
      <p:sp>
        <p:nvSpPr>
          <p:cNvPr id="52" name="Isosceles Triangle 51"/>
          <p:cNvSpPr/>
          <p:nvPr/>
        </p:nvSpPr>
        <p:spPr>
          <a:xfrm rot="5400000">
            <a:off x="1960110" y="462652"/>
            <a:ext cx="365760" cy="250166"/>
          </a:xfrm>
          <a:prstGeom prst="triangle">
            <a:avLst/>
          </a:prstGeom>
          <a:solidFill>
            <a:srgbClr val="3155ED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/>
          <p:cNvSpPr/>
          <p:nvPr/>
        </p:nvSpPr>
        <p:spPr>
          <a:xfrm rot="5400000" flipV="1">
            <a:off x="6271876" y="4156874"/>
            <a:ext cx="182880" cy="3200400"/>
          </a:xfrm>
          <a:custGeom>
            <a:avLst/>
            <a:gdLst>
              <a:gd name="connsiteX0" fmla="*/ 0 w 2857500"/>
              <a:gd name="connsiteY0" fmla="*/ 0 h 2838450"/>
              <a:gd name="connsiteX1" fmla="*/ 2838450 w 2857500"/>
              <a:gd name="connsiteY1" fmla="*/ 0 h 2838450"/>
              <a:gd name="connsiteX2" fmla="*/ 2857500 w 2857500"/>
              <a:gd name="connsiteY2" fmla="*/ 2838450 h 283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7500" h="2838450">
                <a:moveTo>
                  <a:pt x="0" y="0"/>
                </a:moveTo>
                <a:lnTo>
                  <a:pt x="2838450" y="0"/>
                </a:lnTo>
                <a:lnTo>
                  <a:pt x="2857500" y="2838450"/>
                </a:lnTo>
              </a:path>
            </a:pathLst>
          </a:custGeom>
          <a:noFill/>
          <a:ln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3356539" y="1934163"/>
            <a:ext cx="25288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Susun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ke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bawah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luruskan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tanda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koma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997485" y="5125402"/>
            <a:ext cx="2872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cs typeface="Arial" panose="020B0604020202020204" pitchFamily="34" charset="0"/>
              </a:rPr>
              <a:t>,</a:t>
            </a:r>
            <a:endParaRPr lang="en-US" sz="3200" baseline="30000" dirty="0">
              <a:cs typeface="Arial" panose="020B0604020202020204" pitchFamily="34" charset="0"/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 rot="5400000">
            <a:off x="4091059" y="3170690"/>
            <a:ext cx="1005840" cy="158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33977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5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5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9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65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9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15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9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65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4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4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05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980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18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305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9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1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7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41" grpId="0"/>
      <p:bldP spid="44" grpId="0"/>
      <p:bldP spid="50" grpId="0"/>
      <p:bldP spid="16" grpId="0" animBg="1"/>
      <p:bldP spid="18" grpId="0" animBg="1"/>
      <p:bldP spid="54" grpId="0"/>
      <p:bldP spid="53" grpId="0" animBg="1"/>
      <p:bldP spid="57" grpId="0"/>
      <p:bldP spid="5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2354491" y="758137"/>
            <a:ext cx="23182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j-lt"/>
                <a:cs typeface="Arial" panose="020B0604020202020204" pitchFamily="34" charset="0"/>
              </a:rPr>
              <a:t>2,42 : 0,4 = . . .</a:t>
            </a:r>
            <a:endParaRPr lang="en-US" sz="2800" baseline="300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354490" y="1277356"/>
            <a:ext cx="18906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B050"/>
                </a:solidFill>
                <a:latin typeface="+mj-lt"/>
                <a:cs typeface="Arial" panose="020B0604020202020204" pitchFamily="34" charset="0"/>
              </a:rPr>
              <a:t>Penyelesaian</a:t>
            </a:r>
            <a:r>
              <a:rPr lang="en-US" sz="2400" dirty="0">
                <a:solidFill>
                  <a:srgbClr val="00B050"/>
                </a:solidFill>
                <a:latin typeface="+mj-lt"/>
                <a:cs typeface="Arial" panose="020B0604020202020204" pitchFamily="34" charset="0"/>
              </a:rPr>
              <a:t>: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4711630" y="4179272"/>
            <a:ext cx="1477120" cy="523220"/>
            <a:chOff x="3700186" y="3377692"/>
            <a:chExt cx="1477120" cy="523220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3700186" y="3717378"/>
              <a:ext cx="106789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4813104" y="3377692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+mj-lt"/>
                </a:rPr>
                <a:t>−</a:t>
              </a: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2392057" y="1798526"/>
            <a:ext cx="3700840" cy="899815"/>
            <a:chOff x="1398042" y="1981351"/>
            <a:chExt cx="3700840" cy="899815"/>
          </a:xfrm>
        </p:grpSpPr>
        <p:sp>
          <p:nvSpPr>
            <p:cNvPr id="61" name="TextBox 60"/>
            <p:cNvSpPr txBox="1"/>
            <p:nvPr/>
          </p:nvSpPr>
          <p:spPr>
            <a:xfrm>
              <a:off x="1398042" y="1981351"/>
              <a:ext cx="7280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+mj-lt"/>
                  <a:cs typeface="Arial" panose="020B0604020202020204" pitchFamily="34" charset="0"/>
                </a:rPr>
                <a:t>2,42</a:t>
              </a:r>
              <a:endParaRPr lang="en-US" sz="2400" baseline="30000" dirty="0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457750" y="2419501"/>
              <a:ext cx="5725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+mj-lt"/>
                  <a:cs typeface="Arial" panose="020B0604020202020204" pitchFamily="34" charset="0"/>
                </a:rPr>
                <a:t>0,4</a:t>
              </a:r>
              <a:endParaRPr lang="en-US" sz="2400" baseline="30000" dirty="0">
                <a:latin typeface="+mj-lt"/>
                <a:cs typeface="Arial" panose="020B0604020202020204" pitchFamily="34" charset="0"/>
              </a:endParaRPr>
            </a:p>
          </p:txBody>
        </p:sp>
        <p:cxnSp>
          <p:nvCxnSpPr>
            <p:cNvPr id="63" name="Straight Connector 62"/>
            <p:cNvCxnSpPr/>
            <p:nvPr/>
          </p:nvCxnSpPr>
          <p:spPr>
            <a:xfrm>
              <a:off x="1438986" y="2454054"/>
              <a:ext cx="6400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/>
            <p:cNvSpPr txBox="1"/>
            <p:nvPr/>
          </p:nvSpPr>
          <p:spPr>
            <a:xfrm>
              <a:off x="2486450" y="1981351"/>
              <a:ext cx="151195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+mj-lt"/>
                  <a:cs typeface="Arial" panose="020B0604020202020204" pitchFamily="34" charset="0"/>
                </a:rPr>
                <a:t>2,42 × 100</a:t>
              </a:r>
              <a:endParaRPr lang="en-US" sz="2400" baseline="30000" dirty="0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2573454" y="2419501"/>
              <a:ext cx="13564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+mj-lt"/>
                  <a:cs typeface="Arial" panose="020B0604020202020204" pitchFamily="34" charset="0"/>
                </a:rPr>
                <a:t>0,4 × 100</a:t>
              </a:r>
              <a:endParaRPr lang="en-US" sz="2400" baseline="30000" dirty="0">
                <a:latin typeface="+mj-lt"/>
                <a:cs typeface="Arial" panose="020B0604020202020204" pitchFamily="34" charset="0"/>
              </a:endParaRPr>
            </a:p>
          </p:txBody>
        </p:sp>
        <p:cxnSp>
          <p:nvCxnSpPr>
            <p:cNvPr id="68" name="Straight Connector 67"/>
            <p:cNvCxnSpPr/>
            <p:nvPr/>
          </p:nvCxnSpPr>
          <p:spPr>
            <a:xfrm>
              <a:off x="2527394" y="2454054"/>
              <a:ext cx="15544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/>
            <p:cNvSpPr txBox="1"/>
            <p:nvPr/>
          </p:nvSpPr>
          <p:spPr>
            <a:xfrm>
              <a:off x="4447742" y="1981351"/>
              <a:ext cx="6511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+mj-lt"/>
                  <a:cs typeface="Arial" panose="020B0604020202020204" pitchFamily="34" charset="0"/>
                </a:rPr>
                <a:t>242</a:t>
              </a:r>
              <a:endParaRPr lang="en-US" sz="2400" baseline="30000" dirty="0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4548394" y="2419501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+mj-lt"/>
                  <a:cs typeface="Arial" panose="020B0604020202020204" pitchFamily="34" charset="0"/>
                </a:rPr>
                <a:t>40</a:t>
              </a:r>
              <a:endParaRPr lang="en-US" sz="2400" baseline="30000" dirty="0">
                <a:latin typeface="+mj-lt"/>
                <a:cs typeface="Arial" panose="020B0604020202020204" pitchFamily="34" charset="0"/>
              </a:endParaRPr>
            </a:p>
          </p:txBody>
        </p:sp>
        <p:cxnSp>
          <p:nvCxnSpPr>
            <p:cNvPr id="72" name="Straight Connector 71"/>
            <p:cNvCxnSpPr/>
            <p:nvPr/>
          </p:nvCxnSpPr>
          <p:spPr>
            <a:xfrm>
              <a:off x="4543278" y="2454054"/>
              <a:ext cx="54864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/>
            <p:cNvSpPr txBox="1"/>
            <p:nvPr/>
          </p:nvSpPr>
          <p:spPr>
            <a:xfrm>
              <a:off x="2124500" y="2209951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+mj-lt"/>
                  <a:cs typeface="Arial" panose="020B0604020202020204" pitchFamily="34" charset="0"/>
                </a:rPr>
                <a:t>=</a:t>
              </a:r>
              <a:endParaRPr lang="en-US" sz="2400" baseline="30000" dirty="0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4140384" y="2209951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+mj-lt"/>
                  <a:cs typeface="Arial" panose="020B0604020202020204" pitchFamily="34" charset="0"/>
                </a:rPr>
                <a:t>=</a:t>
              </a:r>
              <a:endParaRPr lang="en-US" sz="2400" baseline="30000" dirty="0"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4002490" y="3608276"/>
            <a:ext cx="2188474" cy="553861"/>
            <a:chOff x="2574026" y="3676515"/>
            <a:chExt cx="2188474" cy="553861"/>
          </a:xfrm>
        </p:grpSpPr>
        <p:sp>
          <p:nvSpPr>
            <p:cNvPr id="36" name="TextBox 35"/>
            <p:cNvSpPr txBox="1"/>
            <p:nvPr/>
          </p:nvSpPr>
          <p:spPr>
            <a:xfrm>
              <a:off x="3270174" y="3707156"/>
              <a:ext cx="89639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+mj-lt"/>
                  <a:cs typeface="Arial" panose="020B0604020202020204" pitchFamily="34" charset="0"/>
                </a:rPr>
                <a:t>2 4 2</a:t>
              </a:r>
              <a:endParaRPr lang="en-US" sz="2800" baseline="30000" dirty="0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2990850" y="3701350"/>
              <a:ext cx="1771650" cy="474870"/>
            </a:xfrm>
            <a:custGeom>
              <a:avLst/>
              <a:gdLst>
                <a:gd name="connsiteX0" fmla="*/ 0 w 1771650"/>
                <a:gd name="connsiteY0" fmla="*/ 685800 h 685800"/>
                <a:gd name="connsiteX1" fmla="*/ 266700 w 1771650"/>
                <a:gd name="connsiteY1" fmla="*/ 0 h 685800"/>
                <a:gd name="connsiteX2" fmla="*/ 1771650 w 1771650"/>
                <a:gd name="connsiteY2" fmla="*/ 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71650" h="685800">
                  <a:moveTo>
                    <a:pt x="0" y="685800"/>
                  </a:moveTo>
                  <a:lnTo>
                    <a:pt x="266700" y="0"/>
                  </a:lnTo>
                  <a:lnTo>
                    <a:pt x="1771650" y="0"/>
                  </a:lnTo>
                </a:path>
              </a:pathLst>
            </a:cu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2574026" y="3676515"/>
              <a:ext cx="5501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+mj-lt"/>
                  <a:cs typeface="Arial" panose="020B0604020202020204" pitchFamily="34" charset="0"/>
                </a:rPr>
                <a:t>40</a:t>
              </a:r>
              <a:endParaRPr lang="en-US" sz="2800" baseline="30000" dirty="0"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4698638" y="4016987"/>
            <a:ext cx="3429666" cy="523220"/>
            <a:chOff x="3270174" y="4248802"/>
            <a:chExt cx="3429666" cy="523220"/>
          </a:xfrm>
        </p:grpSpPr>
        <p:grpSp>
          <p:nvGrpSpPr>
            <p:cNvPr id="21" name="Group 20"/>
            <p:cNvGrpSpPr/>
            <p:nvPr/>
          </p:nvGrpSpPr>
          <p:grpSpPr>
            <a:xfrm>
              <a:off x="4698256" y="4295271"/>
              <a:ext cx="2001584" cy="461665"/>
              <a:chOff x="5182144" y="3814054"/>
              <a:chExt cx="2001584" cy="461665"/>
            </a:xfrm>
          </p:grpSpPr>
          <p:sp>
            <p:nvSpPr>
              <p:cNvPr id="42" name="TextBox 41"/>
              <p:cNvSpPr txBox="1"/>
              <p:nvPr/>
            </p:nvSpPr>
            <p:spPr>
              <a:xfrm>
                <a:off x="6029245" y="3814054"/>
                <a:ext cx="115448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+mj-lt"/>
                    <a:cs typeface="Arial" panose="020B0604020202020204" pitchFamily="34" charset="0"/>
                  </a:rPr>
                  <a:t>(6 × 40)</a:t>
                </a:r>
                <a:endParaRPr lang="en-US" sz="2400" baseline="30000" dirty="0">
                  <a:latin typeface="+mj-lt"/>
                  <a:cs typeface="Arial" panose="020B0604020202020204" pitchFamily="34" charset="0"/>
                </a:endParaRPr>
              </a:p>
            </p:txBody>
          </p:sp>
          <p:cxnSp>
            <p:nvCxnSpPr>
              <p:cNvPr id="46" name="Straight Connector 45"/>
              <p:cNvCxnSpPr/>
              <p:nvPr/>
            </p:nvCxnSpPr>
            <p:spPr>
              <a:xfrm>
                <a:off x="5182144" y="4021159"/>
                <a:ext cx="792990" cy="0"/>
              </a:xfrm>
              <a:prstGeom prst="line">
                <a:avLst/>
              </a:prstGeom>
              <a:ln w="3175">
                <a:solidFill>
                  <a:srgbClr val="00B0F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6" name="TextBox 75"/>
            <p:cNvSpPr txBox="1"/>
            <p:nvPr/>
          </p:nvSpPr>
          <p:spPr>
            <a:xfrm>
              <a:off x="3270174" y="4248802"/>
              <a:ext cx="89639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+mj-lt"/>
                  <a:cs typeface="Arial" panose="020B0604020202020204" pitchFamily="34" charset="0"/>
                </a:rPr>
                <a:t>2 4 </a:t>
              </a:r>
              <a:r>
                <a:rPr lang="en-US" sz="2800" dirty="0">
                  <a:solidFill>
                    <a:srgbClr val="FF0000"/>
                  </a:solidFill>
                  <a:latin typeface="+mj-lt"/>
                  <a:cs typeface="Arial" panose="020B0604020202020204" pitchFamily="34" charset="0"/>
                </a:rPr>
                <a:t>0</a:t>
              </a:r>
              <a:endParaRPr lang="en-US" sz="2800" baseline="300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  <p:sp>
        <p:nvSpPr>
          <p:cNvPr id="77" name="TextBox 76"/>
          <p:cNvSpPr txBox="1"/>
          <p:nvPr/>
        </p:nvSpPr>
        <p:spPr>
          <a:xfrm>
            <a:off x="4676914" y="3124351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j-lt"/>
                <a:cs typeface="Arial" panose="020B0604020202020204" pitchFamily="34" charset="0"/>
              </a:rPr>
              <a:t>6</a:t>
            </a:r>
            <a:endParaRPr lang="en-US" sz="2800" baseline="30000" dirty="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5201613" y="4528006"/>
            <a:ext cx="8963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j-lt"/>
                <a:cs typeface="Arial" panose="020B0604020202020204" pitchFamily="34" charset="0"/>
              </a:rPr>
              <a:t>2 </a:t>
            </a:r>
            <a:r>
              <a:rPr lang="en-US" sz="28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0 0</a:t>
            </a:r>
            <a:endParaRPr lang="en-US" sz="2800" baseline="30000" dirty="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81" name="Group 80"/>
          <p:cNvGrpSpPr/>
          <p:nvPr/>
        </p:nvGrpSpPr>
        <p:grpSpPr>
          <a:xfrm>
            <a:off x="5233654" y="5043709"/>
            <a:ext cx="1477120" cy="523220"/>
            <a:chOff x="3700186" y="3377692"/>
            <a:chExt cx="1477120" cy="523220"/>
          </a:xfrm>
        </p:grpSpPr>
        <p:cxnSp>
          <p:nvCxnSpPr>
            <p:cNvPr id="82" name="Straight Connector 81"/>
            <p:cNvCxnSpPr/>
            <p:nvPr/>
          </p:nvCxnSpPr>
          <p:spPr>
            <a:xfrm>
              <a:off x="3700186" y="3717378"/>
              <a:ext cx="106789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/>
          </p:nvSpPr>
          <p:spPr>
            <a:xfrm>
              <a:off x="4813104" y="3377692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+mj-lt"/>
                </a:rPr>
                <a:t>−</a:t>
              </a:r>
            </a:p>
          </p:txBody>
        </p:sp>
      </p:grpSp>
      <p:sp>
        <p:nvSpPr>
          <p:cNvPr id="89" name="TextBox 88"/>
          <p:cNvSpPr txBox="1"/>
          <p:nvPr/>
        </p:nvSpPr>
        <p:spPr>
          <a:xfrm>
            <a:off x="5448054" y="537086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  <a:cs typeface="Arial" panose="020B0604020202020204" pitchFamily="34" charset="0"/>
              </a:rPr>
              <a:t>0</a:t>
            </a:r>
            <a:endParaRPr lang="en-US" sz="2400" baseline="30000" dirty="0"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201612" y="4900474"/>
            <a:ext cx="2918446" cy="523220"/>
            <a:chOff x="3936924" y="5391802"/>
            <a:chExt cx="2918446" cy="523220"/>
          </a:xfrm>
        </p:grpSpPr>
        <p:sp>
          <p:nvSpPr>
            <p:cNvPr id="80" name="TextBox 79"/>
            <p:cNvSpPr txBox="1"/>
            <p:nvPr/>
          </p:nvSpPr>
          <p:spPr>
            <a:xfrm>
              <a:off x="3936924" y="5391802"/>
              <a:ext cx="89639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+mj-lt"/>
                  <a:cs typeface="Arial" panose="020B0604020202020204" pitchFamily="34" charset="0"/>
                </a:rPr>
                <a:t>2 0 0</a:t>
              </a:r>
              <a:endParaRPr lang="en-US" sz="2800" baseline="30000" dirty="0">
                <a:latin typeface="+mj-lt"/>
                <a:cs typeface="Arial" panose="020B0604020202020204" pitchFamily="34" charset="0"/>
              </a:endParaRPr>
            </a:p>
          </p:txBody>
        </p:sp>
        <p:grpSp>
          <p:nvGrpSpPr>
            <p:cNvPr id="91" name="Group 90"/>
            <p:cNvGrpSpPr/>
            <p:nvPr/>
          </p:nvGrpSpPr>
          <p:grpSpPr>
            <a:xfrm>
              <a:off x="4910077" y="5443673"/>
              <a:ext cx="1945293" cy="461665"/>
              <a:chOff x="5032015" y="3800406"/>
              <a:chExt cx="1945293" cy="461665"/>
            </a:xfrm>
          </p:grpSpPr>
          <p:sp>
            <p:nvSpPr>
              <p:cNvPr id="92" name="TextBox 91"/>
              <p:cNvSpPr txBox="1"/>
              <p:nvPr/>
            </p:nvSpPr>
            <p:spPr>
              <a:xfrm>
                <a:off x="5822825" y="3800406"/>
                <a:ext cx="115448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+mj-lt"/>
                    <a:cs typeface="Arial" panose="020B0604020202020204" pitchFamily="34" charset="0"/>
                  </a:rPr>
                  <a:t>(5 × 40)</a:t>
                </a:r>
                <a:endParaRPr lang="en-US" sz="2400" baseline="30000" dirty="0">
                  <a:latin typeface="+mj-lt"/>
                  <a:cs typeface="Arial" panose="020B0604020202020204" pitchFamily="34" charset="0"/>
                </a:endParaRPr>
              </a:p>
            </p:txBody>
          </p:sp>
          <p:cxnSp>
            <p:nvCxnSpPr>
              <p:cNvPr id="93" name="Straight Connector 92"/>
              <p:cNvCxnSpPr/>
              <p:nvPr/>
            </p:nvCxnSpPr>
            <p:spPr>
              <a:xfrm>
                <a:off x="5032015" y="4007511"/>
                <a:ext cx="731520" cy="0"/>
              </a:xfrm>
              <a:prstGeom prst="line">
                <a:avLst/>
              </a:prstGeom>
              <a:ln w="3175">
                <a:solidFill>
                  <a:srgbClr val="00B0F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4" name="Group 63"/>
          <p:cNvGrpSpPr/>
          <p:nvPr/>
        </p:nvGrpSpPr>
        <p:grpSpPr>
          <a:xfrm>
            <a:off x="6134485" y="3667863"/>
            <a:ext cx="2626960" cy="461665"/>
            <a:chOff x="4725071" y="3719896"/>
            <a:chExt cx="2626960" cy="461665"/>
          </a:xfrm>
        </p:grpSpPr>
        <p:sp>
          <p:nvSpPr>
            <p:cNvPr id="94" name="TextBox 93"/>
            <p:cNvSpPr txBox="1"/>
            <p:nvPr/>
          </p:nvSpPr>
          <p:spPr>
            <a:xfrm>
              <a:off x="5537111" y="3719896"/>
              <a:ext cx="18149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+mj-lt"/>
                  <a:cs typeface="Arial" panose="020B0604020202020204" pitchFamily="34" charset="0"/>
                </a:rPr>
                <a:t>(24</a:t>
              </a:r>
              <a:r>
                <a:rPr lang="id-ID" sz="2400" dirty="0">
                  <a:latin typeface="+mj-lt"/>
                  <a:cs typeface="Arial" panose="020B0604020202020204" pitchFamily="34" charset="0"/>
                </a:rPr>
                <a:t>0</a:t>
              </a:r>
              <a:r>
                <a:rPr lang="en-US" sz="2400" dirty="0">
                  <a:latin typeface="+mj-lt"/>
                  <a:cs typeface="Arial" panose="020B0604020202020204" pitchFamily="34" charset="0"/>
                </a:rPr>
                <a:t> : 4</a:t>
              </a:r>
              <a:r>
                <a:rPr lang="id-ID" sz="2400" dirty="0">
                  <a:latin typeface="+mj-lt"/>
                  <a:cs typeface="Arial" panose="020B0604020202020204" pitchFamily="34" charset="0"/>
                </a:rPr>
                <a:t>0</a:t>
              </a:r>
              <a:r>
                <a:rPr lang="en-US" sz="2400" dirty="0">
                  <a:latin typeface="+mj-lt"/>
                  <a:cs typeface="Arial" panose="020B0604020202020204" pitchFamily="34" charset="0"/>
                </a:rPr>
                <a:t>) = 6</a:t>
              </a:r>
              <a:endParaRPr lang="en-US" sz="2400" baseline="30000" dirty="0">
                <a:latin typeface="+mj-lt"/>
                <a:cs typeface="Arial" panose="020B0604020202020204" pitchFamily="34" charset="0"/>
              </a:endParaRPr>
            </a:p>
          </p:txBody>
        </p:sp>
        <p:cxnSp>
          <p:nvCxnSpPr>
            <p:cNvPr id="96" name="Straight Connector 95"/>
            <p:cNvCxnSpPr/>
            <p:nvPr/>
          </p:nvCxnSpPr>
          <p:spPr>
            <a:xfrm>
              <a:off x="4725071" y="3919951"/>
              <a:ext cx="792990" cy="0"/>
            </a:xfrm>
            <a:prstGeom prst="line">
              <a:avLst/>
            </a:prstGeom>
            <a:ln w="3175">
              <a:solidFill>
                <a:srgbClr val="00B0F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Freeform 68"/>
          <p:cNvSpPr/>
          <p:nvPr/>
        </p:nvSpPr>
        <p:spPr>
          <a:xfrm>
            <a:off x="5143214" y="2944610"/>
            <a:ext cx="3265680" cy="789190"/>
          </a:xfrm>
          <a:custGeom>
            <a:avLst/>
            <a:gdLst>
              <a:gd name="connsiteX0" fmla="*/ 2971800 w 2971800"/>
              <a:gd name="connsiteY0" fmla="*/ 789190 h 789190"/>
              <a:gd name="connsiteX1" fmla="*/ 857250 w 2971800"/>
              <a:gd name="connsiteY1" fmla="*/ 46240 h 789190"/>
              <a:gd name="connsiteX2" fmla="*/ 0 w 2971800"/>
              <a:gd name="connsiteY2" fmla="*/ 141490 h 789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71800" h="789190">
                <a:moveTo>
                  <a:pt x="2971800" y="789190"/>
                </a:moveTo>
                <a:cubicBezTo>
                  <a:pt x="2162175" y="471690"/>
                  <a:pt x="1352550" y="154190"/>
                  <a:pt x="857250" y="46240"/>
                </a:cubicBezTo>
                <a:cubicBezTo>
                  <a:pt x="361950" y="-61710"/>
                  <a:pt x="180975" y="39890"/>
                  <a:pt x="0" y="141490"/>
                </a:cubicBezTo>
              </a:path>
            </a:pathLst>
          </a:custGeom>
          <a:noFill/>
          <a:ln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+mj-lt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4954822" y="3124351"/>
            <a:ext cx="4571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,0</a:t>
            </a:r>
            <a:endParaRPr lang="en-US" sz="2800" baseline="30000" dirty="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291000" y="3124351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5</a:t>
            </a:r>
            <a:endParaRPr lang="en-US" sz="2800" baseline="30000" dirty="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7" name="Title 1"/>
          <p:cNvSpPr txBox="1">
            <a:spLocks/>
          </p:cNvSpPr>
          <p:nvPr/>
        </p:nvSpPr>
        <p:spPr>
          <a:xfrm>
            <a:off x="2354490" y="160197"/>
            <a:ext cx="4880762" cy="6040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2800" dirty="0">
                <a:solidFill>
                  <a:srgbClr val="FF6600"/>
                </a:solidFill>
              </a:rPr>
              <a:t>Pembagian Pecahan</a:t>
            </a:r>
            <a:r>
              <a:rPr lang="en-US" sz="2800" dirty="0">
                <a:solidFill>
                  <a:srgbClr val="FF6600"/>
                </a:solidFill>
              </a:rPr>
              <a:t> </a:t>
            </a:r>
            <a:r>
              <a:rPr lang="en-US" sz="2800" dirty="0" err="1">
                <a:solidFill>
                  <a:srgbClr val="FF6600"/>
                </a:solidFill>
              </a:rPr>
              <a:t>Desimal</a:t>
            </a:r>
            <a:endParaRPr lang="id-ID" sz="2800" dirty="0">
              <a:solidFill>
                <a:srgbClr val="FF6600"/>
              </a:solidFill>
            </a:endParaRPr>
          </a:p>
        </p:txBody>
      </p:sp>
      <p:sp>
        <p:nvSpPr>
          <p:cNvPr id="48" name="Isosceles Triangle 47"/>
          <p:cNvSpPr/>
          <p:nvPr/>
        </p:nvSpPr>
        <p:spPr>
          <a:xfrm rot="5400000">
            <a:off x="1959193" y="320199"/>
            <a:ext cx="365760" cy="252000"/>
          </a:xfrm>
          <a:prstGeom prst="triangle">
            <a:avLst/>
          </a:prstGeom>
          <a:solidFill>
            <a:srgbClr val="3155ED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605875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2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25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7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90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9" grpId="0"/>
      <p:bldP spid="89" grpId="0"/>
      <p:bldP spid="69" grpId="0" animBg="1"/>
      <p:bldP spid="69" grpId="1" animBg="1"/>
      <p:bldP spid="97" grpId="0"/>
      <p:bldP spid="4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258954" y="160196"/>
            <a:ext cx="8077200" cy="6905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2800" dirty="0">
                <a:solidFill>
                  <a:srgbClr val="FF6600"/>
                </a:solidFill>
              </a:rPr>
              <a:t>Pembulatan pecahan </a:t>
            </a:r>
            <a:r>
              <a:rPr lang="en-US" sz="2800" dirty="0">
                <a:solidFill>
                  <a:srgbClr val="FF6600"/>
                </a:solidFill>
              </a:rPr>
              <a:t>D</a:t>
            </a:r>
            <a:r>
              <a:rPr lang="id-ID" sz="2800" dirty="0">
                <a:solidFill>
                  <a:srgbClr val="FF6600"/>
                </a:solidFill>
              </a:rPr>
              <a:t>esimal</a:t>
            </a:r>
          </a:p>
        </p:txBody>
      </p:sp>
      <p:sp>
        <p:nvSpPr>
          <p:cNvPr id="5" name="Isosceles Triangle 4"/>
          <p:cNvSpPr/>
          <p:nvPr/>
        </p:nvSpPr>
        <p:spPr>
          <a:xfrm rot="5400000">
            <a:off x="1863657" y="374791"/>
            <a:ext cx="365760" cy="252000"/>
          </a:xfrm>
          <a:prstGeom prst="triangle">
            <a:avLst/>
          </a:prstGeom>
          <a:solidFill>
            <a:srgbClr val="3155ED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58955" y="769138"/>
            <a:ext cx="5086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400" dirty="0">
                <a:solidFill>
                  <a:srgbClr val="00B0F0"/>
                </a:solidFill>
              </a:rPr>
              <a:t>Pembulatan 1 angka di belakang koma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45307" y="3289084"/>
            <a:ext cx="4492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>
                <a:solidFill>
                  <a:srgbClr val="00B0F0"/>
                </a:solidFill>
              </a:rPr>
              <a:t>Pembulatan tanpa angka desimal</a:t>
            </a:r>
          </a:p>
        </p:txBody>
      </p:sp>
      <p:sp>
        <p:nvSpPr>
          <p:cNvPr id="8" name="Rectangle 7"/>
          <p:cNvSpPr/>
          <p:nvPr/>
        </p:nvSpPr>
        <p:spPr>
          <a:xfrm>
            <a:off x="2258954" y="1864411"/>
            <a:ext cx="3079468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3600" dirty="0">
                <a:solidFill>
                  <a:schemeClr val="tx1"/>
                </a:solidFill>
                <a:cs typeface="Arial" pitchFamily="34" charset="0"/>
              </a:rPr>
              <a:t>3, 5 7 = </a:t>
            </a:r>
          </a:p>
        </p:txBody>
      </p:sp>
      <p:cxnSp>
        <p:nvCxnSpPr>
          <p:cNvPr id="12" name="Elbow Connector 11"/>
          <p:cNvCxnSpPr/>
          <p:nvPr/>
        </p:nvCxnSpPr>
        <p:spPr>
          <a:xfrm flipV="1">
            <a:off x="3240369" y="1844534"/>
            <a:ext cx="661200" cy="200025"/>
          </a:xfrm>
          <a:prstGeom prst="bentConnector3">
            <a:avLst>
              <a:gd name="adj1" fmla="val 102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766535" y="2534493"/>
            <a:ext cx="2182200" cy="552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dirty="0">
                <a:solidFill>
                  <a:schemeClr val="tx1"/>
                </a:solidFill>
                <a:cs typeface="Arial" pitchFamily="34" charset="0"/>
              </a:rPr>
              <a:t>1 angka desimal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742546" y="1588808"/>
            <a:ext cx="1742679" cy="552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dirty="0">
                <a:solidFill>
                  <a:schemeClr val="tx1"/>
                </a:solidFill>
                <a:cs typeface="Arial" pitchFamily="34" charset="0"/>
              </a:rPr>
              <a:t>lebih dari 5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2888371" y="1628057"/>
            <a:ext cx="0" cy="396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2588536" y="1228514"/>
            <a:ext cx="718938" cy="552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dirty="0">
                <a:solidFill>
                  <a:schemeClr val="tx1"/>
                </a:solidFill>
                <a:cs typeface="Arial" pitchFamily="34" charset="0"/>
              </a:rPr>
              <a:t>+ 1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4327353" y="2528263"/>
            <a:ext cx="27432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/>
          <p:nvPr/>
        </p:nvCxnSpPr>
        <p:spPr>
          <a:xfrm>
            <a:off x="4485103" y="2564142"/>
            <a:ext cx="457200" cy="200025"/>
          </a:xfrm>
          <a:prstGeom prst="bentConnector3">
            <a:avLst>
              <a:gd name="adj1" fmla="val 1020"/>
            </a:avLst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2320571" y="4510457"/>
            <a:ext cx="2066551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3600" dirty="0">
                <a:solidFill>
                  <a:schemeClr val="tx1"/>
                </a:solidFill>
                <a:cs typeface="Arial" pitchFamily="34" charset="0"/>
              </a:rPr>
              <a:t>3, 5 7 = </a:t>
            </a:r>
          </a:p>
        </p:txBody>
      </p:sp>
      <p:cxnSp>
        <p:nvCxnSpPr>
          <p:cNvPr id="29" name="Elbow Connector 28"/>
          <p:cNvCxnSpPr/>
          <p:nvPr/>
        </p:nvCxnSpPr>
        <p:spPr>
          <a:xfrm flipV="1">
            <a:off x="2977707" y="4490580"/>
            <a:ext cx="661200" cy="200025"/>
          </a:xfrm>
          <a:prstGeom prst="bentConnector3">
            <a:avLst>
              <a:gd name="adj1" fmla="val 102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4657855" y="5139595"/>
            <a:ext cx="2448078" cy="552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dirty="0">
                <a:solidFill>
                  <a:schemeClr val="tx1"/>
                </a:solidFill>
                <a:cs typeface="Arial" pitchFamily="34" charset="0"/>
              </a:rPr>
              <a:t>tanpa angka desimal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417873" y="4214976"/>
            <a:ext cx="3500627" cy="552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dirty="0">
                <a:solidFill>
                  <a:schemeClr val="tx1"/>
                </a:solidFill>
                <a:cs typeface="Arial" pitchFamily="34" charset="0"/>
              </a:rPr>
              <a:t>lebih besar sama dengan  5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2515047" y="4274103"/>
            <a:ext cx="0" cy="396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2170442" y="3859814"/>
            <a:ext cx="718938" cy="552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dirty="0">
                <a:solidFill>
                  <a:schemeClr val="tx1"/>
                </a:solidFill>
                <a:cs typeface="Arial" pitchFamily="34" charset="0"/>
              </a:rPr>
              <a:t>+ 1</a:t>
            </a:r>
          </a:p>
        </p:txBody>
      </p:sp>
      <p:cxnSp>
        <p:nvCxnSpPr>
          <p:cNvPr id="34" name="Elbow Connector 33"/>
          <p:cNvCxnSpPr/>
          <p:nvPr/>
        </p:nvCxnSpPr>
        <p:spPr>
          <a:xfrm>
            <a:off x="4094857" y="5182892"/>
            <a:ext cx="661200" cy="200025"/>
          </a:xfrm>
          <a:prstGeom prst="bentConnector3">
            <a:avLst>
              <a:gd name="adj1" fmla="val 1020"/>
            </a:avLst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851729" y="5167259"/>
            <a:ext cx="4572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3886176" y="1839046"/>
            <a:ext cx="857842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3600" dirty="0">
                <a:solidFill>
                  <a:schemeClr val="tx1"/>
                </a:solidFill>
                <a:cs typeface="Arial" pitchFamily="34" charset="0"/>
              </a:rPr>
              <a:t>3,6</a:t>
            </a:r>
          </a:p>
        </p:txBody>
      </p:sp>
      <p:sp>
        <p:nvSpPr>
          <p:cNvPr id="37" name="Rectangle 36"/>
          <p:cNvSpPr/>
          <p:nvPr/>
        </p:nvSpPr>
        <p:spPr>
          <a:xfrm>
            <a:off x="3854997" y="4512943"/>
            <a:ext cx="562327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3600" dirty="0">
                <a:solidFill>
                  <a:schemeClr val="tx1"/>
                </a:solidFill>
                <a:cs typeface="Arial" pitchFamily="34" charset="0"/>
              </a:rPr>
              <a:t>4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494654" y="2219318"/>
            <a:ext cx="2926080" cy="1323439"/>
          </a:xfrm>
          <a:prstGeom prst="rect">
            <a:avLst/>
          </a:prstGeom>
          <a:solidFill>
            <a:srgbClr val="FFD54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341313" indent="-341313">
              <a:buFont typeface="Wingdings" pitchFamily="2" charset="2"/>
              <a:buChar char="Ø"/>
            </a:pPr>
            <a:r>
              <a:rPr lang="id-ID" sz="2000" dirty="0"/>
              <a:t>Jika angka paling akhir lebih dari atau sama dengan 5, maka dibulatkan ke atas.</a:t>
            </a:r>
            <a:endParaRPr lang="en-US" sz="2000" dirty="0"/>
          </a:p>
        </p:txBody>
      </p:sp>
      <p:sp>
        <p:nvSpPr>
          <p:cNvPr id="40" name="TextBox 39"/>
          <p:cNvSpPr txBox="1"/>
          <p:nvPr/>
        </p:nvSpPr>
        <p:spPr>
          <a:xfrm>
            <a:off x="7496931" y="3490834"/>
            <a:ext cx="2926080" cy="1323439"/>
          </a:xfrm>
          <a:prstGeom prst="rect">
            <a:avLst/>
          </a:prstGeom>
          <a:solidFill>
            <a:srgbClr val="FFD54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341313" indent="-341313">
              <a:buFont typeface="Wingdings" pitchFamily="2" charset="2"/>
              <a:buChar char="Ø"/>
            </a:pPr>
            <a:r>
              <a:rPr lang="id-ID" sz="2000" dirty="0"/>
              <a:t>Jika angka paling akhir kurang dari 5, maka dibulatkan ke bawah atau diabaikan.</a:t>
            </a:r>
          </a:p>
        </p:txBody>
      </p:sp>
    </p:spTree>
    <p:extLst>
      <p:ext uri="{BB962C8B-B14F-4D97-AF65-F5344CB8AC3E}">
        <p14:creationId xmlns:p14="http://schemas.microsoft.com/office/powerpoint/2010/main" val="24436255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70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0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9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0"/>
                            </p:stCondLst>
                            <p:childTnLst>
                              <p:par>
                                <p:cTn id="8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1000"/>
                            </p:stCondLst>
                            <p:childTnLst>
                              <p:par>
                                <p:cTn id="89" presetID="22" presetClass="entr" presetSubtype="1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3" grpId="0"/>
      <p:bldP spid="14" grpId="0"/>
      <p:bldP spid="24" grpId="0"/>
      <p:bldP spid="28" grpId="0"/>
      <p:bldP spid="30" grpId="0"/>
      <p:bldP spid="31" grpId="0"/>
      <p:bldP spid="33" grpId="0"/>
      <p:bldP spid="36" grpId="0"/>
      <p:bldP spid="37" grpId="0"/>
      <p:bldP spid="38" grpId="0" animBg="1"/>
      <p:bldP spid="4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1612914" y="172251"/>
            <a:ext cx="35521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3600" b="1" dirty="0">
                <a:solidFill>
                  <a:srgbClr val="FF6600"/>
                </a:solidFill>
                <a:cs typeface="Arial" panose="020B0604020202020204" pitchFamily="34" charset="0"/>
              </a:rPr>
              <a:t>Bilangan Pecahan</a:t>
            </a:r>
            <a:endParaRPr lang="en-US" sz="3600" b="1" dirty="0">
              <a:solidFill>
                <a:srgbClr val="FF6600"/>
              </a:solidFill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74052" y="899213"/>
            <a:ext cx="40504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631825" algn="l"/>
              </a:tabLst>
            </a:pPr>
            <a:r>
              <a:rPr lang="en-US" sz="3200" b="1" dirty="0">
                <a:solidFill>
                  <a:srgbClr val="FF6600"/>
                </a:solidFill>
                <a:cs typeface="Arial" panose="020B0604020202020204" pitchFamily="34" charset="0"/>
              </a:rPr>
              <a:t>1.  	</a:t>
            </a:r>
            <a:r>
              <a:rPr lang="id-ID" sz="3200" b="1" dirty="0">
                <a:solidFill>
                  <a:srgbClr val="FF6600"/>
                </a:solidFill>
                <a:cs typeface="Arial" panose="020B0604020202020204" pitchFamily="34" charset="0"/>
              </a:rPr>
              <a:t>Mengenal Pecahan</a:t>
            </a:r>
            <a:endParaRPr lang="en-US" sz="3200" b="1" dirty="0">
              <a:solidFill>
                <a:srgbClr val="FF6600"/>
              </a:solidFill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072" y="1584282"/>
            <a:ext cx="4879554" cy="292491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7" name="Rectangle 16"/>
          <p:cNvSpPr/>
          <p:nvPr/>
        </p:nvSpPr>
        <p:spPr>
          <a:xfrm>
            <a:off x="6673931" y="1567663"/>
            <a:ext cx="3329051" cy="1098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id-ID" sz="2000" dirty="0">
                <a:solidFill>
                  <a:sysClr val="windowText" lastClr="000000"/>
                </a:solidFill>
                <a:cs typeface="Arial" pitchFamily="34" charset="0"/>
              </a:rPr>
              <a:t>Kucing belang hitam putih ada 2 dari 5 kucing yang ada.</a:t>
            </a:r>
          </a:p>
        </p:txBody>
      </p:sp>
      <p:sp>
        <p:nvSpPr>
          <p:cNvPr id="19" name="Rectangle 18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702347" y="4870005"/>
            <a:ext cx="495300" cy="1162050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3315388" y="5231955"/>
            <a:ext cx="360000" cy="0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3315387" y="5784405"/>
            <a:ext cx="360000" cy="0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ounded Rectangle 77"/>
          <p:cNvSpPr/>
          <p:nvPr/>
        </p:nvSpPr>
        <p:spPr>
          <a:xfrm>
            <a:off x="7451338" y="5546280"/>
            <a:ext cx="1584000" cy="476250"/>
          </a:xfrm>
          <a:prstGeom prst="roundRect">
            <a:avLst/>
          </a:prstGeom>
          <a:solidFill>
            <a:srgbClr val="FFD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dirty="0">
                <a:solidFill>
                  <a:sysClr val="windowText" lastClr="000000"/>
                </a:solidFill>
                <a:cs typeface="Arial" pitchFamily="34" charset="0"/>
              </a:rPr>
              <a:t>(penyebut)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7451338" y="4993830"/>
            <a:ext cx="1584000" cy="476250"/>
          </a:xfrm>
          <a:prstGeom prst="roundRect">
            <a:avLst/>
          </a:prstGeom>
          <a:solidFill>
            <a:srgbClr val="FFD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dirty="0">
                <a:solidFill>
                  <a:schemeClr val="tx1"/>
                </a:solidFill>
                <a:cs typeface="Arial" pitchFamily="34" charset="0"/>
              </a:rPr>
              <a:t>(pembilang)</a:t>
            </a:r>
          </a:p>
        </p:txBody>
      </p:sp>
      <p:sp>
        <p:nvSpPr>
          <p:cNvPr id="81" name="Rectangle 80"/>
          <p:cNvSpPr/>
          <p:nvPr/>
        </p:nvSpPr>
        <p:spPr>
          <a:xfrm>
            <a:off x="3635338" y="4993830"/>
            <a:ext cx="5400000" cy="476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2000" dirty="0">
                <a:solidFill>
                  <a:sysClr val="windowText" lastClr="000000"/>
                </a:solidFill>
                <a:cs typeface="Arial" pitchFamily="34" charset="0"/>
              </a:rPr>
              <a:t>banyak benda yang dibicarakan</a:t>
            </a:r>
          </a:p>
        </p:txBody>
      </p:sp>
      <p:sp>
        <p:nvSpPr>
          <p:cNvPr id="82" name="Rectangle 81"/>
          <p:cNvSpPr/>
          <p:nvPr/>
        </p:nvSpPr>
        <p:spPr>
          <a:xfrm>
            <a:off x="3635337" y="5546280"/>
            <a:ext cx="5400000" cy="476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2000" dirty="0">
                <a:solidFill>
                  <a:sysClr val="windowText" lastClr="000000"/>
                </a:solidFill>
                <a:cs typeface="Arial" pitchFamily="34" charset="0"/>
              </a:rPr>
              <a:t>banyaknya keseluruhan benda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873133" y="164108"/>
            <a:ext cx="638939" cy="681554"/>
            <a:chOff x="394825" y="264592"/>
            <a:chExt cx="638939" cy="681554"/>
          </a:xfrm>
        </p:grpSpPr>
        <p:sp>
          <p:nvSpPr>
            <p:cNvPr id="21" name="Oval 20"/>
            <p:cNvSpPr/>
            <p:nvPr/>
          </p:nvSpPr>
          <p:spPr>
            <a:xfrm>
              <a:off x="394825" y="307207"/>
              <a:ext cx="638939" cy="638939"/>
            </a:xfrm>
            <a:prstGeom prst="ellipse">
              <a:avLst/>
            </a:prstGeom>
            <a:solidFill>
              <a:srgbClr val="FF6600">
                <a:alpha val="95000"/>
              </a:srgbClr>
            </a:solidFill>
            <a:ln w="76200"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80042" y="264592"/>
              <a:ext cx="46519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cs typeface="Arial" panose="020B0604020202020204" pitchFamily="34" charset="0"/>
                </a:rPr>
                <a:t>A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688922" y="2545961"/>
            <a:ext cx="3771260" cy="1963237"/>
            <a:chOff x="6328704" y="2565220"/>
            <a:chExt cx="3771260" cy="1963237"/>
          </a:xfrm>
        </p:grpSpPr>
        <p:sp>
          <p:nvSpPr>
            <p:cNvPr id="18" name="Rectangle 17"/>
            <p:cNvSpPr/>
            <p:nvPr/>
          </p:nvSpPr>
          <p:spPr>
            <a:xfrm>
              <a:off x="6328704" y="2565220"/>
              <a:ext cx="3771260" cy="196323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2000" dirty="0" err="1">
                  <a:solidFill>
                    <a:sysClr val="windowText" lastClr="000000"/>
                  </a:solidFill>
                  <a:cs typeface="Arial" pitchFamily="34" charset="0"/>
                </a:rPr>
                <a:t>Banyaknya</a:t>
              </a:r>
              <a:r>
                <a:rPr lang="en-US" sz="2000" dirty="0">
                  <a:solidFill>
                    <a:sysClr val="windowText" lastClr="000000"/>
                  </a:solidFill>
                  <a:cs typeface="Arial" pitchFamily="34" charset="0"/>
                </a:rPr>
                <a:t> </a:t>
              </a:r>
              <a:r>
                <a:rPr lang="en-US" sz="2000" dirty="0" err="1">
                  <a:solidFill>
                    <a:sysClr val="windowText" lastClr="000000"/>
                  </a:solidFill>
                  <a:cs typeface="Arial" pitchFamily="34" charset="0"/>
                </a:rPr>
                <a:t>kucing</a:t>
              </a:r>
              <a:r>
                <a:rPr lang="en-US" sz="2000" dirty="0">
                  <a:solidFill>
                    <a:sysClr val="windowText" lastClr="000000"/>
                  </a:solidFill>
                  <a:cs typeface="Arial" pitchFamily="34" charset="0"/>
                </a:rPr>
                <a:t> </a:t>
              </a:r>
              <a:r>
                <a:rPr lang="en-US" sz="2000" dirty="0" err="1">
                  <a:solidFill>
                    <a:sysClr val="windowText" lastClr="000000"/>
                  </a:solidFill>
                  <a:cs typeface="Arial" pitchFamily="34" charset="0"/>
                </a:rPr>
                <a:t>belang</a:t>
              </a:r>
              <a:r>
                <a:rPr lang="en-US" sz="2000" dirty="0">
                  <a:solidFill>
                    <a:sysClr val="windowText" lastClr="000000"/>
                  </a:solidFill>
                  <a:cs typeface="Arial" pitchFamily="34" charset="0"/>
                </a:rPr>
                <a:t> </a:t>
              </a:r>
              <a:r>
                <a:rPr lang="en-US" sz="2000" dirty="0" err="1">
                  <a:solidFill>
                    <a:sysClr val="windowText" lastClr="000000"/>
                  </a:solidFill>
                  <a:cs typeface="Arial" pitchFamily="34" charset="0"/>
                </a:rPr>
                <a:t>hitam</a:t>
              </a:r>
              <a:r>
                <a:rPr lang="en-US" sz="2000" dirty="0">
                  <a:solidFill>
                    <a:sysClr val="windowText" lastClr="000000"/>
                  </a:solidFill>
                  <a:cs typeface="Arial" pitchFamily="34" charset="0"/>
                </a:rPr>
                <a:t> </a:t>
              </a:r>
              <a:r>
                <a:rPr lang="en-US" sz="2000" dirty="0" err="1">
                  <a:solidFill>
                    <a:sysClr val="windowText" lastClr="000000"/>
                  </a:solidFill>
                  <a:cs typeface="Arial" pitchFamily="34" charset="0"/>
                </a:rPr>
                <a:t>putih</a:t>
              </a:r>
              <a:r>
                <a:rPr lang="en-US" sz="2000" dirty="0">
                  <a:solidFill>
                    <a:sysClr val="windowText" lastClr="000000"/>
                  </a:solidFill>
                  <a:cs typeface="Arial" pitchFamily="34" charset="0"/>
                </a:rPr>
                <a:t> </a:t>
              </a:r>
              <a:r>
                <a:rPr lang="en-US" sz="2000" dirty="0" smtClean="0">
                  <a:solidFill>
                    <a:sysClr val="windowText" lastClr="000000"/>
                  </a:solidFill>
                  <a:cs typeface="Arial" pitchFamily="34" charset="0"/>
                </a:rPr>
                <a:t> </a:t>
              </a:r>
              <a:r>
                <a:rPr lang="en-US" sz="2000" dirty="0" err="1" smtClean="0">
                  <a:solidFill>
                    <a:sysClr val="windowText" lastClr="000000"/>
                  </a:solidFill>
                  <a:cs typeface="Arial" pitchFamily="34" charset="0"/>
                </a:rPr>
                <a:t>ditulis</a:t>
              </a:r>
              <a:r>
                <a:rPr lang="en-US" sz="2000" dirty="0" smtClean="0">
                  <a:solidFill>
                    <a:sysClr val="windowText" lastClr="000000"/>
                  </a:solidFill>
                  <a:cs typeface="Arial" pitchFamily="34" charset="0"/>
                </a:rPr>
                <a:t> </a:t>
              </a:r>
              <a:r>
                <a:rPr lang="en-US" sz="2000" dirty="0" err="1">
                  <a:solidFill>
                    <a:sysClr val="windowText" lastClr="000000"/>
                  </a:solidFill>
                  <a:cs typeface="Arial" pitchFamily="34" charset="0"/>
                </a:rPr>
                <a:t>sebagai</a:t>
              </a:r>
              <a:r>
                <a:rPr lang="en-US" sz="2000" dirty="0">
                  <a:solidFill>
                    <a:sysClr val="windowText" lastClr="000000"/>
                  </a:solidFill>
                  <a:cs typeface="Arial" pitchFamily="34" charset="0"/>
                </a:rPr>
                <a:t>     </a:t>
              </a:r>
            </a:p>
            <a:p>
              <a:r>
                <a:rPr lang="en-US" sz="2000" dirty="0" err="1">
                  <a:solidFill>
                    <a:sysClr val="windowText" lastClr="000000"/>
                  </a:solidFill>
                  <a:cs typeface="Arial" pitchFamily="34" charset="0"/>
                </a:rPr>
                <a:t>terhadap</a:t>
              </a:r>
              <a:r>
                <a:rPr lang="en-US" sz="2000" dirty="0">
                  <a:solidFill>
                    <a:sysClr val="windowText" lastClr="000000"/>
                  </a:solidFill>
                  <a:cs typeface="Arial" pitchFamily="34" charset="0"/>
                </a:rPr>
                <a:t> </a:t>
              </a:r>
              <a:r>
                <a:rPr lang="en-US" sz="2000" dirty="0" err="1">
                  <a:solidFill>
                    <a:sysClr val="windowText" lastClr="000000"/>
                  </a:solidFill>
                  <a:cs typeface="Arial" pitchFamily="34" charset="0"/>
                </a:rPr>
                <a:t>keseluruhan</a:t>
              </a:r>
              <a:r>
                <a:rPr lang="en-US" sz="2000" dirty="0">
                  <a:solidFill>
                    <a:sysClr val="windowText" lastClr="000000"/>
                  </a:solidFill>
                  <a:cs typeface="Arial" pitchFamily="34" charset="0"/>
                </a:rPr>
                <a:t> </a:t>
              </a:r>
              <a:r>
                <a:rPr lang="en-US" sz="2000" dirty="0" err="1">
                  <a:solidFill>
                    <a:sysClr val="windowText" lastClr="000000"/>
                  </a:solidFill>
                  <a:cs typeface="Arial" pitchFamily="34" charset="0"/>
                </a:rPr>
                <a:t>kucing</a:t>
              </a:r>
              <a:r>
                <a:rPr lang="en-US" sz="2000" dirty="0">
                  <a:solidFill>
                    <a:sysClr val="windowText" lastClr="000000"/>
                  </a:solidFill>
                  <a:cs typeface="Arial" pitchFamily="34" charset="0"/>
                </a:rPr>
                <a:t>.</a:t>
              </a:r>
              <a:endParaRPr lang="id-ID" sz="2000" dirty="0">
                <a:solidFill>
                  <a:sysClr val="windowText" lastClr="000000"/>
                </a:solidFill>
                <a:cs typeface="Arial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7902837" y="3672257"/>
                  <a:ext cx="365806" cy="6127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5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02837" y="3672257"/>
                  <a:ext cx="365806" cy="612796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7931346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 animBg="1"/>
      <p:bldP spid="78" grpId="0" animBg="1"/>
      <p:bldP spid="79" grpId="0" animBg="1"/>
      <p:bldP spid="81" grpId="0"/>
      <p:bldP spid="8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495336" y="1044782"/>
            <a:ext cx="2928958" cy="292895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6" name="Straight Connector 5"/>
          <p:cNvCxnSpPr>
            <a:stCxn id="4" idx="0"/>
            <a:endCxn id="4" idx="4"/>
          </p:cNvCxnSpPr>
          <p:nvPr/>
        </p:nvCxnSpPr>
        <p:spPr>
          <a:xfrm rot="16200000" flipH="1">
            <a:off x="4495336" y="2509262"/>
            <a:ext cx="2928958" cy="1588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10800000" flipH="1">
            <a:off x="4495336" y="2502776"/>
            <a:ext cx="2928958" cy="1588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4" idx="1"/>
            <a:endCxn id="4" idx="5"/>
          </p:cNvCxnSpPr>
          <p:nvPr/>
        </p:nvCxnSpPr>
        <p:spPr>
          <a:xfrm rot="16200000" flipH="1">
            <a:off x="4924272" y="1473719"/>
            <a:ext cx="2071086" cy="2071086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6200000" flipH="1" flipV="1">
            <a:off x="4924272" y="1445582"/>
            <a:ext cx="2071086" cy="2071086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212719" y="1112260"/>
            <a:ext cx="22765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400" dirty="0"/>
              <a:t>Dibagi menjadi 8</a:t>
            </a:r>
          </a:p>
        </p:txBody>
      </p:sp>
      <p:sp>
        <p:nvSpPr>
          <p:cNvPr id="20" name="Pie 19"/>
          <p:cNvSpPr/>
          <p:nvPr/>
        </p:nvSpPr>
        <p:spPr>
          <a:xfrm rot="8100000">
            <a:off x="4488235" y="1051750"/>
            <a:ext cx="2928958" cy="2928958"/>
          </a:xfrm>
          <a:prstGeom prst="pie">
            <a:avLst>
              <a:gd name="adj1" fmla="val 13485297"/>
              <a:gd name="adj2" fmla="val 16200000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21" name="Pie 20"/>
          <p:cNvSpPr/>
          <p:nvPr/>
        </p:nvSpPr>
        <p:spPr>
          <a:xfrm rot="10800000">
            <a:off x="4481268" y="1044782"/>
            <a:ext cx="2928958" cy="2928958"/>
          </a:xfrm>
          <a:prstGeom prst="pie">
            <a:avLst>
              <a:gd name="adj1" fmla="val 13485297"/>
              <a:gd name="adj2" fmla="val 16200000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22" name="Pie 21"/>
          <p:cNvSpPr/>
          <p:nvPr/>
        </p:nvSpPr>
        <p:spPr>
          <a:xfrm rot="13500000">
            <a:off x="4487699" y="1044997"/>
            <a:ext cx="2928958" cy="2928958"/>
          </a:xfrm>
          <a:prstGeom prst="pie">
            <a:avLst>
              <a:gd name="adj1" fmla="val 13485367"/>
              <a:gd name="adj2" fmla="val 16200000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13" name="Pie 12"/>
          <p:cNvSpPr/>
          <p:nvPr/>
        </p:nvSpPr>
        <p:spPr>
          <a:xfrm rot="16200000">
            <a:off x="4495336" y="1030152"/>
            <a:ext cx="2928958" cy="2928958"/>
          </a:xfrm>
          <a:prstGeom prst="pie">
            <a:avLst>
              <a:gd name="adj1" fmla="val 13510400"/>
              <a:gd name="adj2" fmla="val 16200000"/>
            </a:avLst>
          </a:prstGeom>
          <a:solidFill>
            <a:srgbClr val="00B0F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15" name="Pie 14"/>
          <p:cNvSpPr/>
          <p:nvPr/>
        </p:nvSpPr>
        <p:spPr>
          <a:xfrm>
            <a:off x="4495336" y="1058850"/>
            <a:ext cx="2928958" cy="2928958"/>
          </a:xfrm>
          <a:prstGeom prst="pie">
            <a:avLst>
              <a:gd name="adj1" fmla="val 13510400"/>
              <a:gd name="adj2" fmla="val 16200000"/>
            </a:avLst>
          </a:prstGeom>
          <a:solidFill>
            <a:srgbClr val="00B0F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16" name="Pie 15"/>
          <p:cNvSpPr/>
          <p:nvPr/>
        </p:nvSpPr>
        <p:spPr>
          <a:xfrm rot="5400000">
            <a:off x="4481268" y="1044783"/>
            <a:ext cx="2928958" cy="2928958"/>
          </a:xfrm>
          <a:prstGeom prst="pie">
            <a:avLst>
              <a:gd name="adj1" fmla="val 13510400"/>
              <a:gd name="adj2" fmla="val 16200000"/>
            </a:avLst>
          </a:prstGeom>
          <a:solidFill>
            <a:srgbClr val="00B0F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2173703" y="4744230"/>
            <a:ext cx="2982794" cy="1366272"/>
            <a:chOff x="4071934" y="5689971"/>
            <a:chExt cx="4235541" cy="1227451"/>
          </a:xfrm>
        </p:grpSpPr>
        <p:sp>
          <p:nvSpPr>
            <p:cNvPr id="24" name="TextBox 23"/>
            <p:cNvSpPr txBox="1"/>
            <p:nvPr/>
          </p:nvSpPr>
          <p:spPr>
            <a:xfrm>
              <a:off x="4071934" y="5689971"/>
              <a:ext cx="4235541" cy="1026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id-ID" sz="2400" dirty="0"/>
                <a:t>Bagian warna biru adalah </a:t>
              </a:r>
            </a:p>
          </p:txBody>
        </p:sp>
        <p:graphicFrame>
          <p:nvGraphicFramePr>
            <p:cNvPr id="25" name="Objec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5642981"/>
                </p:ext>
              </p:extLst>
            </p:nvPr>
          </p:nvGraphicFramePr>
          <p:xfrm>
            <a:off x="5588953" y="6112120"/>
            <a:ext cx="285752" cy="8053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22" name="Equation" r:id="rId3" imgW="139680" imgH="393480" progId="Equation.3">
                    <p:embed/>
                  </p:oleObj>
                </mc:Choice>
                <mc:Fallback>
                  <p:oleObj name="Equation" r:id="rId3" imgW="139680" imgH="393480" progId="Equation.3">
                    <p:embed/>
                    <p:pic>
                      <p:nvPicPr>
                        <p:cNvPr id="0" name="Picture 17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88953" y="6112120"/>
                          <a:ext cx="285752" cy="80530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9" name="Group 28"/>
          <p:cNvGrpSpPr/>
          <p:nvPr/>
        </p:nvGrpSpPr>
        <p:grpSpPr>
          <a:xfrm>
            <a:off x="6370230" y="4117805"/>
            <a:ext cx="4109091" cy="805301"/>
            <a:chOff x="2855485" y="4481087"/>
            <a:chExt cx="6207311" cy="805301"/>
          </a:xfrm>
        </p:grpSpPr>
        <p:sp>
          <p:nvSpPr>
            <p:cNvPr id="26" name="TextBox 25"/>
            <p:cNvSpPr txBox="1"/>
            <p:nvPr/>
          </p:nvSpPr>
          <p:spPr>
            <a:xfrm>
              <a:off x="2855485" y="4643446"/>
              <a:ext cx="62073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2400" dirty="0"/>
                <a:t>Bagian </a:t>
              </a:r>
              <a:r>
                <a:rPr lang="en-US" sz="2400" dirty="0" err="1"/>
                <a:t>warna</a:t>
              </a:r>
              <a:r>
                <a:rPr lang="en-US" sz="2400" dirty="0"/>
                <a:t> </a:t>
              </a:r>
              <a:r>
                <a:rPr lang="id-ID" sz="2400" dirty="0"/>
                <a:t>putih adalah </a:t>
              </a:r>
            </a:p>
          </p:txBody>
        </p:sp>
        <p:graphicFrame>
          <p:nvGraphicFramePr>
            <p:cNvPr id="27" name="Object 26"/>
            <p:cNvGraphicFramePr>
              <a:graphicFrameLocks noChangeAspect="1"/>
            </p:cNvGraphicFramePr>
            <p:nvPr/>
          </p:nvGraphicFramePr>
          <p:xfrm>
            <a:off x="8104270" y="4481087"/>
            <a:ext cx="285752" cy="8053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23" name="Equation" r:id="rId5" imgW="139639" imgH="393529" progId="Equation.3">
                    <p:embed/>
                  </p:oleObj>
                </mc:Choice>
                <mc:Fallback>
                  <p:oleObj name="Equation" r:id="rId5" imgW="139639" imgH="393529" progId="Equation.3">
                    <p:embed/>
                    <p:pic>
                      <p:nvPicPr>
                        <p:cNvPr id="0" name="Picture 17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04270" y="4481087"/>
                          <a:ext cx="285752" cy="80530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5731548"/>
              </p:ext>
            </p:extLst>
          </p:nvPr>
        </p:nvGraphicFramePr>
        <p:xfrm>
          <a:off x="6461114" y="4916976"/>
          <a:ext cx="355602" cy="10466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4" name="Equation" r:id="rId7" imgW="139639" imgH="393529" progId="Equation.3">
                  <p:embed/>
                </p:oleObj>
              </mc:Choice>
              <mc:Fallback>
                <p:oleObj name="Equation" r:id="rId7" imgW="139639" imgH="393529" progId="Equation.3">
                  <p:embed/>
                  <p:pic>
                    <p:nvPicPr>
                      <p:cNvPr id="0" name="Picture 1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1114" y="4916976"/>
                        <a:ext cx="355602" cy="104660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2180203"/>
              </p:ext>
            </p:extLst>
          </p:nvPr>
        </p:nvGraphicFramePr>
        <p:xfrm>
          <a:off x="9891731" y="4931490"/>
          <a:ext cx="355599" cy="10469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5" name="Equation" r:id="rId9" imgW="139639" imgH="393529" progId="Equation.3">
                  <p:embed/>
                </p:oleObj>
              </mc:Choice>
              <mc:Fallback>
                <p:oleObj name="Equation" r:id="rId9" imgW="139639" imgH="393529" progId="Equation.3">
                  <p:embed/>
                  <p:pic>
                    <p:nvPicPr>
                      <p:cNvPr id="0" name="Picture 1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91731" y="4931490"/>
                        <a:ext cx="355599" cy="104696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2" name="Straight Arrow Connector 31"/>
          <p:cNvCxnSpPr/>
          <p:nvPr/>
        </p:nvCxnSpPr>
        <p:spPr>
          <a:xfrm>
            <a:off x="6900193" y="5202727"/>
            <a:ext cx="396001" cy="1588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9291339" y="5202727"/>
            <a:ext cx="396001" cy="1588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6889037" y="5765064"/>
            <a:ext cx="396001" cy="1588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9291339" y="5783392"/>
            <a:ext cx="396001" cy="1588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359650" y="4916974"/>
            <a:ext cx="17099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800" dirty="0">
                <a:solidFill>
                  <a:srgbClr val="FF0000"/>
                </a:solidFill>
              </a:rPr>
              <a:t>Pembilang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416699" y="5518972"/>
            <a:ext cx="15578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800" dirty="0">
                <a:solidFill>
                  <a:srgbClr val="00B0F0"/>
                </a:solidFill>
              </a:rPr>
              <a:t>Penyebut</a:t>
            </a:r>
          </a:p>
        </p:txBody>
      </p:sp>
      <p:sp>
        <p:nvSpPr>
          <p:cNvPr id="19" name="Pie 18"/>
          <p:cNvSpPr/>
          <p:nvPr/>
        </p:nvSpPr>
        <p:spPr>
          <a:xfrm rot="2700000">
            <a:off x="4502302" y="1051748"/>
            <a:ext cx="2928958" cy="2928958"/>
          </a:xfrm>
          <a:prstGeom prst="pie">
            <a:avLst>
              <a:gd name="adj1" fmla="val 13485297"/>
              <a:gd name="adj2" fmla="val 16200000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18" name="Pie 17"/>
          <p:cNvSpPr/>
          <p:nvPr/>
        </p:nvSpPr>
        <p:spPr>
          <a:xfrm rot="18900000">
            <a:off x="4511408" y="1062085"/>
            <a:ext cx="2928958" cy="2928958"/>
          </a:xfrm>
          <a:prstGeom prst="pie">
            <a:avLst>
              <a:gd name="adj1" fmla="val 13485297"/>
              <a:gd name="adj2" fmla="val 16200000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162559" y="277727"/>
            <a:ext cx="29543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800" dirty="0">
                <a:solidFill>
                  <a:srgbClr val="FF6600"/>
                </a:solidFill>
                <a:cs typeface="Arial" panose="020B0604020202020204" pitchFamily="34" charset="0"/>
              </a:rPr>
              <a:t>Mengenal Pecahan</a:t>
            </a:r>
            <a:endParaRPr lang="en-US" sz="2800" dirty="0">
              <a:solidFill>
                <a:srgbClr val="FF6600"/>
              </a:solidFill>
              <a:cs typeface="Arial" panose="020B0604020202020204" pitchFamily="34" charset="0"/>
            </a:endParaRPr>
          </a:p>
        </p:txBody>
      </p:sp>
      <p:sp>
        <p:nvSpPr>
          <p:cNvPr id="39" name="Isosceles Triangle 38"/>
          <p:cNvSpPr/>
          <p:nvPr/>
        </p:nvSpPr>
        <p:spPr>
          <a:xfrm rot="5400000">
            <a:off x="1825406" y="403717"/>
            <a:ext cx="290193" cy="250166"/>
          </a:xfrm>
          <a:prstGeom prst="triangle">
            <a:avLst/>
          </a:prstGeom>
          <a:solidFill>
            <a:srgbClr val="3155ED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697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6000"/>
                            </p:stCondLst>
                            <p:childTnLst>
                              <p:par>
                                <p:cTn id="61" presetID="49" presetClass="path" presetSubtype="0" accel="50000" decel="5000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08333E-6 2.59259E-6 L -0.27422 -0.00139 " pathEditMode="relative" rAng="0" ptsTypes="AA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11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56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46821E-7 L 0.34341 -0.03699 " pathEditMode="relative" rAng="0" ptsTypes="AA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70" y="-18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49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15607E-6 L -0.18004 0.2511 " pathEditMode="relative" rAng="0" ptsTypes="AA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10" y="125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98844E-6 L 0.36823 -0.0245 " pathEditMode="relative" rAng="0" ptsTypes="AA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03" y="-12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49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08092E-6 L -0.41528 0.27445 " pathEditMode="relative" rAng="0" ptsTypes="AA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64" y="137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98844E-6 L 0.32587 0.01573 " pathEditMode="relative" rAng="0" ptsTypes="AA">
                                      <p:cBhvr>
                                        <p:cTn id="7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85" y="7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08092E-6 L 0.31111 0.04139 " pathEditMode="relative" rAng="0" ptsTypes="AA">
                                      <p:cBhvr>
                                        <p:cTn id="8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56" y="20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08092E-6 L 0.2599 0.01572 " pathEditMode="relative" rAng="0" ptsTypes="AA">
                                      <p:cBhvr>
                                        <p:cTn id="8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86" y="7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600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7000"/>
                            </p:stCondLst>
                            <p:childTnLst>
                              <p:par>
                                <p:cTn id="9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8000"/>
                            </p:stCondLst>
                            <p:childTnLst>
                              <p:par>
                                <p:cTn id="10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9000"/>
                            </p:stCondLst>
                            <p:childTnLst>
                              <p:par>
                                <p:cTn id="10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000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1000"/>
                            </p:stCondLst>
                            <p:childTnLst>
                              <p:par>
                                <p:cTn id="1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2000"/>
                            </p:stCondLst>
                            <p:childTnLst>
                              <p:par>
                                <p:cTn id="1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3000"/>
                            </p:stCondLst>
                            <p:childTnLst>
                              <p:par>
                                <p:cTn id="1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13" grpId="0" animBg="1"/>
      <p:bldP spid="13" grpId="1" animBg="1"/>
      <p:bldP spid="15" grpId="0" animBg="1"/>
      <p:bldP spid="15" grpId="1" animBg="1"/>
      <p:bldP spid="16" grpId="0" animBg="1"/>
      <p:bldP spid="16" grpId="1" animBg="1"/>
      <p:bldP spid="36" grpId="0"/>
      <p:bldP spid="37" grpId="0"/>
      <p:bldP spid="19" grpId="0" animBg="1"/>
      <p:bldP spid="19" grpId="1" animBg="1"/>
      <p:bldP spid="18" grpId="0" animBg="1"/>
      <p:bldP spid="1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4248" y="298648"/>
            <a:ext cx="4028596" cy="522727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id-ID" sz="3200" b="1" dirty="0">
                <a:solidFill>
                  <a:srgbClr val="FF6600"/>
                </a:solidFill>
                <a:latin typeface="+mn-lt"/>
              </a:rPr>
              <a:t>2. Pecahan Senilai</a:t>
            </a:r>
          </a:p>
        </p:txBody>
      </p:sp>
      <p:grpSp>
        <p:nvGrpSpPr>
          <p:cNvPr id="3" name="Group 7"/>
          <p:cNvGrpSpPr/>
          <p:nvPr/>
        </p:nvGrpSpPr>
        <p:grpSpPr>
          <a:xfrm>
            <a:off x="1938546" y="1026367"/>
            <a:ext cx="1800000" cy="1214446"/>
            <a:chOff x="428596" y="1142984"/>
            <a:chExt cx="2571768" cy="1428760"/>
          </a:xfrm>
        </p:grpSpPr>
        <p:sp>
          <p:nvSpPr>
            <p:cNvPr id="5" name="Rectangle 4"/>
            <p:cNvSpPr/>
            <p:nvPr/>
          </p:nvSpPr>
          <p:spPr>
            <a:xfrm>
              <a:off x="428596" y="1142984"/>
              <a:ext cx="1285884" cy="1428760"/>
            </a:xfrm>
            <a:prstGeom prst="rect">
              <a:avLst/>
            </a:prstGeom>
            <a:solidFill>
              <a:srgbClr val="A9DA74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714480" y="1142984"/>
              <a:ext cx="1285884" cy="142876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3466254"/>
              </p:ext>
            </p:extLst>
          </p:nvPr>
        </p:nvGraphicFramePr>
        <p:xfrm>
          <a:off x="2666976" y="2324327"/>
          <a:ext cx="283168" cy="731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5" name="Equation" r:id="rId3" imgW="152334" imgH="393529" progId="Equation.3">
                  <p:embed/>
                </p:oleObj>
              </mc:Choice>
              <mc:Fallback>
                <p:oleObj name="Equation" r:id="rId3" imgW="152334" imgH="393529" progId="Equation.3">
                  <p:embed/>
                  <p:pic>
                    <p:nvPicPr>
                      <p:cNvPr id="0" name="Picture 2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6976" y="2324327"/>
                        <a:ext cx="283168" cy="7315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7"/>
          <p:cNvGrpSpPr/>
          <p:nvPr/>
        </p:nvGrpSpPr>
        <p:grpSpPr>
          <a:xfrm>
            <a:off x="4081686" y="1026367"/>
            <a:ext cx="1800000" cy="1214446"/>
            <a:chOff x="428596" y="1142984"/>
            <a:chExt cx="2571768" cy="1428760"/>
          </a:xfrm>
        </p:grpSpPr>
        <p:sp>
          <p:nvSpPr>
            <p:cNvPr id="13" name="Rectangle 12"/>
            <p:cNvSpPr/>
            <p:nvPr/>
          </p:nvSpPr>
          <p:spPr>
            <a:xfrm>
              <a:off x="428596" y="1142984"/>
              <a:ext cx="1285884" cy="1428760"/>
            </a:xfrm>
            <a:prstGeom prst="rect">
              <a:avLst/>
            </a:prstGeom>
            <a:solidFill>
              <a:srgbClr val="A9DA74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714480" y="1142984"/>
              <a:ext cx="1285884" cy="142876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cxnSp>
        <p:nvCxnSpPr>
          <p:cNvPr id="16" name="Straight Connector 15"/>
          <p:cNvCxnSpPr/>
          <p:nvPr/>
        </p:nvCxnSpPr>
        <p:spPr>
          <a:xfrm rot="10800000" flipH="1">
            <a:off x="4081686" y="1633590"/>
            <a:ext cx="1800000" cy="1588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8763895"/>
              </p:ext>
            </p:extLst>
          </p:nvPr>
        </p:nvGraphicFramePr>
        <p:xfrm>
          <a:off x="4810113" y="2325633"/>
          <a:ext cx="282872" cy="731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6" name="Equation" r:id="rId5" imgW="152334" imgH="393529" progId="Equation.3">
                  <p:embed/>
                </p:oleObj>
              </mc:Choice>
              <mc:Fallback>
                <p:oleObj name="Equation" r:id="rId5" imgW="152334" imgH="393529" progId="Equation.3">
                  <p:embed/>
                  <p:pic>
                    <p:nvPicPr>
                      <p:cNvPr id="0" name="Picture 2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0113" y="2325633"/>
                        <a:ext cx="282872" cy="7315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22"/>
          <p:cNvGrpSpPr/>
          <p:nvPr/>
        </p:nvGrpSpPr>
        <p:grpSpPr>
          <a:xfrm>
            <a:off x="6296264" y="1026367"/>
            <a:ext cx="1800000" cy="1214446"/>
            <a:chOff x="642910" y="3750471"/>
            <a:chExt cx="2071702" cy="1214446"/>
          </a:xfrm>
        </p:grpSpPr>
        <p:grpSp>
          <p:nvGrpSpPr>
            <p:cNvPr id="8" name="Group 7"/>
            <p:cNvGrpSpPr/>
            <p:nvPr/>
          </p:nvGrpSpPr>
          <p:grpSpPr>
            <a:xfrm>
              <a:off x="642910" y="3750471"/>
              <a:ext cx="2071702" cy="1214446"/>
              <a:chOff x="428596" y="1142984"/>
              <a:chExt cx="2571768" cy="1428760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428596" y="1142984"/>
                <a:ext cx="1285884" cy="1428760"/>
              </a:xfrm>
              <a:prstGeom prst="rect">
                <a:avLst/>
              </a:prstGeom>
              <a:solidFill>
                <a:srgbClr val="A9DA74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714480" y="1142984"/>
                <a:ext cx="1285884" cy="142876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cxnSp>
          <p:nvCxnSpPr>
            <p:cNvPr id="22" name="Straight Connector 21"/>
            <p:cNvCxnSpPr/>
            <p:nvPr/>
          </p:nvCxnSpPr>
          <p:spPr>
            <a:xfrm rot="10800000" flipH="1">
              <a:off x="642910" y="4357694"/>
              <a:ext cx="2071702" cy="1588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Straight Connector 23"/>
          <p:cNvCxnSpPr/>
          <p:nvPr/>
        </p:nvCxnSpPr>
        <p:spPr>
          <a:xfrm rot="10800000" flipH="1">
            <a:off x="6296264" y="1347838"/>
            <a:ext cx="1800000" cy="1588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0800000" flipH="1">
            <a:off x="6310314" y="1948370"/>
            <a:ext cx="1800000" cy="1588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4958044"/>
              </p:ext>
            </p:extLst>
          </p:nvPr>
        </p:nvGraphicFramePr>
        <p:xfrm>
          <a:off x="7024691" y="2325633"/>
          <a:ext cx="282872" cy="731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7" name="Equation" r:id="rId7" imgW="152334" imgH="393529" progId="Equation.3">
                  <p:embed/>
                </p:oleObj>
              </mc:Choice>
              <mc:Fallback>
                <p:oleObj name="Equation" r:id="rId7" imgW="152334" imgH="393529" progId="Equation.3">
                  <p:embed/>
                  <p:pic>
                    <p:nvPicPr>
                      <p:cNvPr id="0" name="Picture 2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4691" y="2325633"/>
                        <a:ext cx="282872" cy="7315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34"/>
          <p:cNvGrpSpPr/>
          <p:nvPr/>
        </p:nvGrpSpPr>
        <p:grpSpPr>
          <a:xfrm>
            <a:off x="8439404" y="1025573"/>
            <a:ext cx="1800000" cy="1214446"/>
            <a:chOff x="642910" y="5214950"/>
            <a:chExt cx="2071702" cy="1214446"/>
          </a:xfrm>
        </p:grpSpPr>
        <p:grpSp>
          <p:nvGrpSpPr>
            <p:cNvPr id="12" name="Group 27"/>
            <p:cNvGrpSpPr/>
            <p:nvPr/>
          </p:nvGrpSpPr>
          <p:grpSpPr>
            <a:xfrm>
              <a:off x="642910" y="5214950"/>
              <a:ext cx="2071702" cy="1214446"/>
              <a:chOff x="642910" y="3750471"/>
              <a:chExt cx="2071702" cy="1214446"/>
            </a:xfrm>
          </p:grpSpPr>
          <p:grpSp>
            <p:nvGrpSpPr>
              <p:cNvPr id="15" name="Group 7"/>
              <p:cNvGrpSpPr/>
              <p:nvPr/>
            </p:nvGrpSpPr>
            <p:grpSpPr>
              <a:xfrm>
                <a:off x="642910" y="3750471"/>
                <a:ext cx="2071702" cy="1214446"/>
                <a:chOff x="428596" y="1142984"/>
                <a:chExt cx="2571768" cy="1428760"/>
              </a:xfrm>
            </p:grpSpPr>
            <p:sp>
              <p:nvSpPr>
                <p:cNvPr id="31" name="Rectangle 30"/>
                <p:cNvSpPr/>
                <p:nvPr/>
              </p:nvSpPr>
              <p:spPr>
                <a:xfrm>
                  <a:off x="428596" y="1142984"/>
                  <a:ext cx="1285884" cy="1428760"/>
                </a:xfrm>
                <a:prstGeom prst="rect">
                  <a:avLst/>
                </a:prstGeom>
                <a:solidFill>
                  <a:srgbClr val="A9DA74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32" name="Rectangle 31"/>
                <p:cNvSpPr/>
                <p:nvPr/>
              </p:nvSpPr>
              <p:spPr>
                <a:xfrm>
                  <a:off x="1714480" y="1142984"/>
                  <a:ext cx="1285884" cy="142876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</p:grpSp>
          <p:cxnSp>
            <p:nvCxnSpPr>
              <p:cNvPr id="30" name="Straight Connector 29"/>
              <p:cNvCxnSpPr/>
              <p:nvPr/>
            </p:nvCxnSpPr>
            <p:spPr>
              <a:xfrm rot="10800000" flipH="1">
                <a:off x="642910" y="4372208"/>
                <a:ext cx="2071702" cy="1588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Straight Connector 32"/>
            <p:cNvCxnSpPr/>
            <p:nvPr/>
          </p:nvCxnSpPr>
          <p:spPr>
            <a:xfrm rot="10800000" flipH="1">
              <a:off x="642910" y="5536421"/>
              <a:ext cx="2071702" cy="1588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10800000" flipH="1">
              <a:off x="642910" y="6122439"/>
              <a:ext cx="2071702" cy="1588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7" name="Straight Connector 36"/>
          <p:cNvCxnSpPr/>
          <p:nvPr/>
        </p:nvCxnSpPr>
        <p:spPr>
          <a:xfrm rot="5400000" flipH="1">
            <a:off x="8287911" y="1632796"/>
            <a:ext cx="1214446" cy="1588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5400000" flipH="1">
            <a:off x="9190297" y="1632002"/>
            <a:ext cx="1214446" cy="1588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5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1427958"/>
              </p:ext>
            </p:extLst>
          </p:nvPr>
        </p:nvGraphicFramePr>
        <p:xfrm>
          <a:off x="9116221" y="2325633"/>
          <a:ext cx="376776" cy="731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8" name="Equation" r:id="rId9" imgW="203112" imgH="393529" progId="Equation.3">
                  <p:embed/>
                </p:oleObj>
              </mc:Choice>
              <mc:Fallback>
                <p:oleObj name="Equation" r:id="rId9" imgW="203112" imgH="393529" progId="Equation.3">
                  <p:embed/>
                  <p:pic>
                    <p:nvPicPr>
                      <p:cNvPr id="0" name="Picture 2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16221" y="2325633"/>
                        <a:ext cx="376776" cy="7315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1952596" y="3139845"/>
            <a:ext cx="5143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/>
              <a:t>Besar daerah yang diwarnai sama. Maka,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796998" y="3613186"/>
            <a:ext cx="3500462" cy="2032754"/>
          </a:xfrm>
          <a:prstGeom prst="roundRect">
            <a:avLst>
              <a:gd name="adj" fmla="val 8704"/>
            </a:avLst>
          </a:prstGeom>
          <a:solidFill>
            <a:srgbClr val="FFD54F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id-ID" sz="2400" b="1" dirty="0"/>
              <a:t>Pecahan senilai </a:t>
            </a:r>
            <a:r>
              <a:rPr lang="id-ID" sz="2400" dirty="0"/>
              <a:t>adalah pecahan yang mempunyai nilai yang sama meskipun angka yang digunakan berbeda.</a:t>
            </a:r>
            <a:endParaRPr lang="en-US" sz="2400" dirty="0"/>
          </a:p>
        </p:txBody>
      </p:sp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6466958"/>
              </p:ext>
            </p:extLst>
          </p:nvPr>
        </p:nvGraphicFramePr>
        <p:xfrm>
          <a:off x="3211504" y="3989418"/>
          <a:ext cx="167005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9" name="Equation" r:id="rId11" imgW="723586" imgH="393529" progId="Equation.3">
                  <p:embed/>
                </p:oleObj>
              </mc:Choice>
              <mc:Fallback>
                <p:oleObj name="Equation" r:id="rId11" imgW="723586" imgH="393529" progId="Equation.3">
                  <p:embed/>
                  <p:pic>
                    <p:nvPicPr>
                      <p:cNvPr id="0" name="Picture 2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1504" y="3989418"/>
                        <a:ext cx="1670050" cy="927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2137044" y="5144677"/>
            <a:ext cx="38875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400" dirty="0"/>
              <a:t>pecahan yang </a:t>
            </a:r>
            <a:r>
              <a:rPr lang="id-ID" sz="2400" b="1" dirty="0"/>
              <a:t>senilai</a:t>
            </a:r>
            <a:r>
              <a:rPr lang="id-ID" sz="2400" dirty="0"/>
              <a:t> atau </a:t>
            </a:r>
            <a:r>
              <a:rPr lang="id-ID" sz="2400" b="1" dirty="0"/>
              <a:t>ekuivalen</a:t>
            </a:r>
            <a:r>
              <a:rPr lang="id-ID" sz="2400" dirty="0"/>
              <a:t>.</a:t>
            </a:r>
            <a:endParaRPr lang="id-ID" sz="2400" b="1" dirty="0"/>
          </a:p>
        </p:txBody>
      </p:sp>
      <p:sp>
        <p:nvSpPr>
          <p:cNvPr id="43" name="Right Brace 42"/>
          <p:cNvSpPr/>
          <p:nvPr/>
        </p:nvSpPr>
        <p:spPr>
          <a:xfrm rot="5400000">
            <a:off x="3964003" y="4063095"/>
            <a:ext cx="214314" cy="1951112"/>
          </a:xfrm>
          <a:prstGeom prst="rightBrace">
            <a:avLst>
              <a:gd name="adj1" fmla="val 41337"/>
              <a:gd name="adj2" fmla="val 50000"/>
            </a:avLst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513698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0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4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64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2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81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9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6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14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19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4" grpId="0" animBg="1"/>
      <p:bldP spid="40" grpId="0"/>
      <p:bldP spid="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28151" y="101601"/>
            <a:ext cx="7452865" cy="577876"/>
          </a:xfrm>
        </p:spPr>
        <p:txBody>
          <a:bodyPr>
            <a:noAutofit/>
          </a:bodyPr>
          <a:lstStyle/>
          <a:p>
            <a:r>
              <a:rPr lang="id-ID" sz="3200" dirty="0">
                <a:solidFill>
                  <a:srgbClr val="FF6600"/>
                </a:solidFill>
                <a:latin typeface="+mn-lt"/>
              </a:rPr>
              <a:t>Cara memperoleh pecahan senilai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952728" y="2857497"/>
          <a:ext cx="504828" cy="13041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1" name="Equation" r:id="rId3" imgW="152334" imgH="393529" progId="Equation.3">
                  <p:embed/>
                </p:oleObj>
              </mc:Choice>
              <mc:Fallback>
                <p:oleObj name="Equation" r:id="rId3" imgW="152334" imgH="393529" progId="Equation.3">
                  <p:embed/>
                  <p:pic>
                    <p:nvPicPr>
                      <p:cNvPr id="0" name="Picture 2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2728" y="2857497"/>
                        <a:ext cx="504828" cy="130413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881422" y="3286124"/>
          <a:ext cx="428628" cy="496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2" name="Equation" r:id="rId5" imgW="126780" imgH="101424" progId="Equation.3">
                  <p:embed/>
                </p:oleObj>
              </mc:Choice>
              <mc:Fallback>
                <p:oleObj name="Equation" r:id="rId5" imgW="126780" imgH="101424" progId="Equation.3">
                  <p:embed/>
                  <p:pic>
                    <p:nvPicPr>
                      <p:cNvPr id="0" name="Picture 2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1422" y="3286124"/>
                        <a:ext cx="428628" cy="4968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4824459" y="2858595"/>
          <a:ext cx="504825" cy="1304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3" name="Equation" r:id="rId7" imgW="152334" imgH="393529" progId="Equation.3">
                  <p:embed/>
                </p:oleObj>
              </mc:Choice>
              <mc:Fallback>
                <p:oleObj name="Equation" r:id="rId7" imgW="152334" imgH="393529" progId="Equation.3">
                  <p:embed/>
                  <p:pic>
                    <p:nvPicPr>
                      <p:cNvPr id="0" name="Picture 2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4459" y="2858595"/>
                        <a:ext cx="504825" cy="1304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5738814" y="3289302"/>
          <a:ext cx="428625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4" name="Equation" r:id="rId9" imgW="126780" imgH="101424" progId="Equation.3">
                  <p:embed/>
                </p:oleObj>
              </mc:Choice>
              <mc:Fallback>
                <p:oleObj name="Equation" r:id="rId9" imgW="126780" imgH="101424" progId="Equation.3">
                  <p:embed/>
                  <p:pic>
                    <p:nvPicPr>
                      <p:cNvPr id="0" name="Picture 2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8814" y="3289302"/>
                        <a:ext cx="428625" cy="496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7453326" y="3286124"/>
          <a:ext cx="428625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5" name="Equation" r:id="rId11" imgW="126780" imgH="101424" progId="Equation.3">
                  <p:embed/>
                </p:oleObj>
              </mc:Choice>
              <mc:Fallback>
                <p:oleObj name="Equation" r:id="rId11" imgW="126780" imgH="101424" progId="Equation.3">
                  <p:embed/>
                  <p:pic>
                    <p:nvPicPr>
                      <p:cNvPr id="0" name="Picture 2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3326" y="3286124"/>
                        <a:ext cx="428625" cy="496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2" name="Object 8"/>
          <p:cNvGraphicFramePr>
            <a:graphicFrameLocks noChangeAspect="1"/>
          </p:cNvGraphicFramePr>
          <p:nvPr/>
        </p:nvGraphicFramePr>
        <p:xfrm>
          <a:off x="6662746" y="2852524"/>
          <a:ext cx="504825" cy="1304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6" name="Equation" r:id="rId12" imgW="152334" imgH="393529" progId="Equation.3">
                  <p:embed/>
                </p:oleObj>
              </mc:Choice>
              <mc:Fallback>
                <p:oleObj name="Equation" r:id="rId12" imgW="152334" imgH="393529" progId="Equation.3">
                  <p:embed/>
                  <p:pic>
                    <p:nvPicPr>
                      <p:cNvPr id="0" name="Picture 2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2746" y="2852524"/>
                        <a:ext cx="504825" cy="1304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3" name="Object 9"/>
          <p:cNvGraphicFramePr>
            <a:graphicFrameLocks noChangeAspect="1"/>
          </p:cNvGraphicFramePr>
          <p:nvPr/>
        </p:nvGraphicFramePr>
        <p:xfrm>
          <a:off x="8280420" y="2852739"/>
          <a:ext cx="673100" cy="1304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7" name="Equation" r:id="rId14" imgW="203112" imgH="393529" progId="Equation.3">
                  <p:embed/>
                </p:oleObj>
              </mc:Choice>
              <mc:Fallback>
                <p:oleObj name="Equation" r:id="rId14" imgW="203112" imgH="393529" progId="Equation.3">
                  <p:embed/>
                  <p:pic>
                    <p:nvPicPr>
                      <p:cNvPr id="0" name="Picture 2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80420" y="2852739"/>
                        <a:ext cx="673100" cy="1304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U-Turn Arrow 14"/>
          <p:cNvSpPr/>
          <p:nvPr/>
        </p:nvSpPr>
        <p:spPr>
          <a:xfrm>
            <a:off x="3167042" y="2143116"/>
            <a:ext cx="2069149" cy="714380"/>
          </a:xfrm>
          <a:prstGeom prst="uturnArrow">
            <a:avLst>
              <a:gd name="adj1" fmla="val 14397"/>
              <a:gd name="adj2" fmla="val 25000"/>
              <a:gd name="adj3" fmla="val 39222"/>
              <a:gd name="adj4" fmla="val 43750"/>
              <a:gd name="adj5" fmla="val 99068"/>
            </a:avLst>
          </a:prstGeom>
          <a:solidFill>
            <a:srgbClr val="C00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16" name="U-Turn Arrow 15"/>
          <p:cNvSpPr/>
          <p:nvPr/>
        </p:nvSpPr>
        <p:spPr>
          <a:xfrm flipV="1">
            <a:off x="3167041" y="4204368"/>
            <a:ext cx="2096446" cy="714380"/>
          </a:xfrm>
          <a:prstGeom prst="uturnArrow">
            <a:avLst>
              <a:gd name="adj1" fmla="val 14397"/>
              <a:gd name="adj2" fmla="val 25000"/>
              <a:gd name="adj3" fmla="val 39222"/>
              <a:gd name="adj4" fmla="val 43750"/>
              <a:gd name="adj5" fmla="val 99068"/>
            </a:avLst>
          </a:prstGeom>
          <a:solidFill>
            <a:srgbClr val="C00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09984" y="2428868"/>
            <a:ext cx="6286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× 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09984" y="4324090"/>
            <a:ext cx="6286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× 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81554" y="1334144"/>
            <a:ext cx="6286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× 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980552" y="983262"/>
            <a:ext cx="6286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× 8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881554" y="5061624"/>
            <a:ext cx="6286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× 4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024695" y="5487142"/>
            <a:ext cx="7104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× 8 </a:t>
            </a:r>
          </a:p>
        </p:txBody>
      </p:sp>
      <p:sp>
        <p:nvSpPr>
          <p:cNvPr id="27" name="U-Turn Arrow 26"/>
          <p:cNvSpPr/>
          <p:nvPr/>
        </p:nvSpPr>
        <p:spPr>
          <a:xfrm flipV="1">
            <a:off x="5024430" y="4233602"/>
            <a:ext cx="2054209" cy="714380"/>
          </a:xfrm>
          <a:prstGeom prst="uturnArrow">
            <a:avLst>
              <a:gd name="adj1" fmla="val 14397"/>
              <a:gd name="adj2" fmla="val 25000"/>
              <a:gd name="adj3" fmla="val 39222"/>
              <a:gd name="adj4" fmla="val 43750"/>
              <a:gd name="adj5" fmla="val 99068"/>
            </a:avLst>
          </a:prstGeom>
          <a:solidFill>
            <a:srgbClr val="C00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595934" y="4395528"/>
            <a:ext cx="6286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× 2</a:t>
            </a:r>
          </a:p>
        </p:txBody>
      </p:sp>
      <p:sp>
        <p:nvSpPr>
          <p:cNvPr id="29" name="U-Turn Arrow 28"/>
          <p:cNvSpPr/>
          <p:nvPr/>
        </p:nvSpPr>
        <p:spPr>
          <a:xfrm flipV="1">
            <a:off x="6846627" y="4275806"/>
            <a:ext cx="1964017" cy="714380"/>
          </a:xfrm>
          <a:prstGeom prst="uturnArrow">
            <a:avLst>
              <a:gd name="adj1" fmla="val 14397"/>
              <a:gd name="adj2" fmla="val 25000"/>
              <a:gd name="adj3" fmla="val 39222"/>
              <a:gd name="adj4" fmla="val 43750"/>
              <a:gd name="adj5" fmla="val 99068"/>
            </a:avLst>
          </a:prstGeom>
          <a:solidFill>
            <a:srgbClr val="C00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453322" y="4395528"/>
            <a:ext cx="6286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× 2</a:t>
            </a:r>
          </a:p>
        </p:txBody>
      </p:sp>
      <p:sp>
        <p:nvSpPr>
          <p:cNvPr id="31" name="U-Turn Arrow 30"/>
          <p:cNvSpPr/>
          <p:nvPr/>
        </p:nvSpPr>
        <p:spPr>
          <a:xfrm>
            <a:off x="5017828" y="2143116"/>
            <a:ext cx="2060811" cy="714380"/>
          </a:xfrm>
          <a:prstGeom prst="uturnArrow">
            <a:avLst>
              <a:gd name="adj1" fmla="val 14397"/>
              <a:gd name="adj2" fmla="val 25000"/>
              <a:gd name="adj3" fmla="val 39222"/>
              <a:gd name="adj4" fmla="val 43750"/>
              <a:gd name="adj5" fmla="val 99068"/>
            </a:avLst>
          </a:prstGeom>
          <a:solidFill>
            <a:srgbClr val="C00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595934" y="2428868"/>
            <a:ext cx="6286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× 2</a:t>
            </a:r>
          </a:p>
        </p:txBody>
      </p:sp>
      <p:sp>
        <p:nvSpPr>
          <p:cNvPr id="33" name="U-Turn Arrow 32"/>
          <p:cNvSpPr/>
          <p:nvPr/>
        </p:nvSpPr>
        <p:spPr>
          <a:xfrm>
            <a:off x="6860276" y="2129051"/>
            <a:ext cx="1964017" cy="691642"/>
          </a:xfrm>
          <a:prstGeom prst="uturnArrow">
            <a:avLst>
              <a:gd name="adj1" fmla="val 14397"/>
              <a:gd name="adj2" fmla="val 25000"/>
              <a:gd name="adj3" fmla="val 46864"/>
              <a:gd name="adj4" fmla="val 43750"/>
              <a:gd name="adj5" fmla="val 99068"/>
            </a:avLst>
          </a:prstGeom>
          <a:solidFill>
            <a:srgbClr val="C00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453322" y="2405714"/>
            <a:ext cx="6286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× 2</a:t>
            </a:r>
          </a:p>
        </p:txBody>
      </p:sp>
      <p:sp>
        <p:nvSpPr>
          <p:cNvPr id="19" name="U-Turn Arrow 18"/>
          <p:cNvSpPr/>
          <p:nvPr/>
        </p:nvSpPr>
        <p:spPr>
          <a:xfrm>
            <a:off x="3181110" y="941696"/>
            <a:ext cx="5715040" cy="1915800"/>
          </a:xfrm>
          <a:prstGeom prst="uturnArrow">
            <a:avLst>
              <a:gd name="adj1" fmla="val 5464"/>
              <a:gd name="adj2" fmla="val 12341"/>
              <a:gd name="adj3" fmla="val 23748"/>
              <a:gd name="adj4" fmla="val 43750"/>
              <a:gd name="adj5" fmla="val 99068"/>
            </a:avLst>
          </a:prstGeom>
          <a:solidFill>
            <a:srgbClr val="00B05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20" name="U-Turn Arrow 19"/>
          <p:cNvSpPr/>
          <p:nvPr/>
        </p:nvSpPr>
        <p:spPr>
          <a:xfrm flipV="1">
            <a:off x="3167042" y="4218436"/>
            <a:ext cx="5715040" cy="1854818"/>
          </a:xfrm>
          <a:prstGeom prst="uturnArrow">
            <a:avLst>
              <a:gd name="adj1" fmla="val 6261"/>
              <a:gd name="adj2" fmla="val 12959"/>
              <a:gd name="adj3" fmla="val 22932"/>
              <a:gd name="adj4" fmla="val 43750"/>
              <a:gd name="adj5" fmla="val 99068"/>
            </a:avLst>
          </a:prstGeom>
          <a:solidFill>
            <a:srgbClr val="00B05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17" name="U-Turn Arrow 16"/>
          <p:cNvSpPr/>
          <p:nvPr/>
        </p:nvSpPr>
        <p:spPr>
          <a:xfrm>
            <a:off x="3167043" y="1285860"/>
            <a:ext cx="3966188" cy="1571636"/>
          </a:xfrm>
          <a:prstGeom prst="uturnArrow">
            <a:avLst>
              <a:gd name="adj1" fmla="val 9215"/>
              <a:gd name="adj2" fmla="val 14706"/>
              <a:gd name="adj3" fmla="val 23110"/>
              <a:gd name="adj4" fmla="val 43750"/>
              <a:gd name="adj5" fmla="val 99068"/>
            </a:avLst>
          </a:prstGeom>
          <a:solidFill>
            <a:srgbClr val="FFFF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18" name="U-Turn Arrow 17"/>
          <p:cNvSpPr/>
          <p:nvPr/>
        </p:nvSpPr>
        <p:spPr>
          <a:xfrm flipV="1">
            <a:off x="3167042" y="4204368"/>
            <a:ext cx="3952540" cy="1500198"/>
          </a:xfrm>
          <a:prstGeom prst="uturnArrow">
            <a:avLst>
              <a:gd name="adj1" fmla="val 9215"/>
              <a:gd name="adj2" fmla="val 14685"/>
              <a:gd name="adj3" fmla="val 22343"/>
              <a:gd name="adj4" fmla="val 43750"/>
              <a:gd name="adj5" fmla="val 98130"/>
            </a:avLst>
          </a:prstGeom>
          <a:solidFill>
            <a:srgbClr val="FFFF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2750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7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75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75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7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7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7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75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75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375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475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75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675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775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875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975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75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175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275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3750"/>
                            </p:stCondLst>
                            <p:childTnLst>
                              <p:par>
                                <p:cTn id="9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475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575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675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775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1" grpId="0"/>
      <p:bldP spid="22" grpId="0"/>
      <p:bldP spid="23" grpId="0"/>
      <p:bldP spid="24" grpId="0"/>
      <p:bldP spid="25" grpId="0"/>
      <p:bldP spid="26" grpId="0"/>
      <p:bldP spid="27" grpId="0" animBg="1"/>
      <p:bldP spid="28" grpId="0"/>
      <p:bldP spid="29" grpId="0" animBg="1"/>
      <p:bldP spid="30" grpId="0"/>
      <p:bldP spid="31" grpId="0" animBg="1"/>
      <p:bldP spid="32" grpId="0"/>
      <p:bldP spid="33" grpId="0" animBg="1"/>
      <p:bldP spid="34" grpId="0"/>
      <p:bldP spid="19" grpId="0" animBg="1"/>
      <p:bldP spid="20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5390882"/>
              </p:ext>
            </p:extLst>
          </p:nvPr>
        </p:nvGraphicFramePr>
        <p:xfrm>
          <a:off x="2123368" y="1887012"/>
          <a:ext cx="711204" cy="10021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79" name="Equation" r:id="rId3" imgW="279279" imgH="393529" progId="Equation.3">
                  <p:embed/>
                </p:oleObj>
              </mc:Choice>
              <mc:Fallback>
                <p:oleObj name="Equation" r:id="rId3" imgW="279279" imgH="393529" progId="Equation.3">
                  <p:embed/>
                  <p:pic>
                    <p:nvPicPr>
                      <p:cNvPr id="0" name="Picture 4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368" y="1887012"/>
                        <a:ext cx="711204" cy="10021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6713413"/>
              </p:ext>
            </p:extLst>
          </p:nvPr>
        </p:nvGraphicFramePr>
        <p:xfrm>
          <a:off x="2766310" y="2193401"/>
          <a:ext cx="982902" cy="4079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80" name="Equation" r:id="rId5" imgW="126780" imgH="101424" progId="Equation.3">
                  <p:embed/>
                </p:oleObj>
              </mc:Choice>
              <mc:Fallback>
                <p:oleObj name="Equation" r:id="rId5" imgW="126780" imgH="101424" progId="Equation.3">
                  <p:embed/>
                  <p:pic>
                    <p:nvPicPr>
                      <p:cNvPr id="0" name="Picture 4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6310" y="2193401"/>
                        <a:ext cx="982902" cy="4079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52062" y="1184884"/>
            <a:ext cx="52149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dirty="0">
                <a:solidFill>
                  <a:schemeClr val="accent5">
                    <a:lumMod val="75000"/>
                  </a:schemeClr>
                </a:solidFill>
              </a:rPr>
              <a:t>Pembilang dan penyebut dapat dibagi dengan 5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2383398"/>
              </p:ext>
            </p:extLst>
          </p:nvPr>
        </p:nvGraphicFramePr>
        <p:xfrm>
          <a:off x="5995308" y="1993375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81" name="Equation" r:id="rId7" imgW="114151" imgH="215619" progId="Equation.3">
                  <p:embed/>
                </p:oleObj>
              </mc:Choice>
              <mc:Fallback>
                <p:oleObj name="Equation" r:id="rId7" imgW="114151" imgH="215619" progId="Equation.3">
                  <p:embed/>
                  <p:pic>
                    <p:nvPicPr>
                      <p:cNvPr id="0" name="Picture 4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5308" y="1993375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5908561"/>
              </p:ext>
            </p:extLst>
          </p:nvPr>
        </p:nvGraphicFramePr>
        <p:xfrm>
          <a:off x="3337814" y="1870746"/>
          <a:ext cx="1212318" cy="10737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82" name="Equation" r:id="rId9" imgW="444307" imgH="393529" progId="Equation.3">
                  <p:embed/>
                </p:oleObj>
              </mc:Choice>
              <mc:Fallback>
                <p:oleObj name="Equation" r:id="rId9" imgW="444307" imgH="393529" progId="Equation.3">
                  <p:embed/>
                  <p:pic>
                    <p:nvPicPr>
                      <p:cNvPr id="0" name="Picture 4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7814" y="1870746"/>
                        <a:ext cx="1212318" cy="10737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7880831"/>
              </p:ext>
            </p:extLst>
          </p:nvPr>
        </p:nvGraphicFramePr>
        <p:xfrm>
          <a:off x="4498292" y="2201997"/>
          <a:ext cx="982663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83" name="Equation" r:id="rId11" imgW="126780" imgH="101424" progId="Equation.3">
                  <p:embed/>
                </p:oleObj>
              </mc:Choice>
              <mc:Fallback>
                <p:oleObj name="Equation" r:id="rId11" imgW="126780" imgH="101424" progId="Equation.3">
                  <p:embed/>
                  <p:pic>
                    <p:nvPicPr>
                      <p:cNvPr id="0" name="Picture 4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8292" y="2201997"/>
                        <a:ext cx="982663" cy="407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7284476"/>
              </p:ext>
            </p:extLst>
          </p:nvPr>
        </p:nvGraphicFramePr>
        <p:xfrm>
          <a:off x="5203146" y="1958451"/>
          <a:ext cx="550862" cy="1001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84" name="Equation" r:id="rId13" imgW="215713" imgH="393359" progId="Equation.3">
                  <p:embed/>
                </p:oleObj>
              </mc:Choice>
              <mc:Fallback>
                <p:oleObj name="Equation" r:id="rId13" imgW="215713" imgH="393359" progId="Equation.3">
                  <p:embed/>
                  <p:pic>
                    <p:nvPicPr>
                      <p:cNvPr id="0" name="Picture 4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3146" y="1958451"/>
                        <a:ext cx="550862" cy="1001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052458" y="3234562"/>
            <a:ext cx="4214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dirty="0">
                <a:solidFill>
                  <a:schemeClr val="accent5">
                    <a:lumMod val="75000"/>
                  </a:schemeClr>
                </a:solidFill>
              </a:rPr>
              <a:t>Pembilang dan penyebut masih dapat  disederhanakan, dibagi dengan 7</a:t>
            </a:r>
          </a:p>
        </p:txBody>
      </p:sp>
      <p:graphicFrame>
        <p:nvGraphicFramePr>
          <p:cNvPr id="103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1250918"/>
              </p:ext>
            </p:extLst>
          </p:nvPr>
        </p:nvGraphicFramePr>
        <p:xfrm>
          <a:off x="5712738" y="2244201"/>
          <a:ext cx="982662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85" name="Equation" r:id="rId15" imgW="126780" imgH="101424" progId="Equation.3">
                  <p:embed/>
                </p:oleObj>
              </mc:Choice>
              <mc:Fallback>
                <p:oleObj name="Equation" r:id="rId15" imgW="126780" imgH="101424" progId="Equation.3">
                  <p:embed/>
                  <p:pic>
                    <p:nvPicPr>
                      <p:cNvPr id="0" name="Picture 4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2738" y="2244201"/>
                        <a:ext cx="982662" cy="407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6101808"/>
              </p:ext>
            </p:extLst>
          </p:nvPr>
        </p:nvGraphicFramePr>
        <p:xfrm>
          <a:off x="6366792" y="1956863"/>
          <a:ext cx="971550" cy="100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86" name="Equation" r:id="rId16" imgW="380835" imgH="393529" progId="Equation.3">
                  <p:embed/>
                </p:oleObj>
              </mc:Choice>
              <mc:Fallback>
                <p:oleObj name="Equation" r:id="rId16" imgW="380835" imgH="393529" progId="Equation.3">
                  <p:embed/>
                  <p:pic>
                    <p:nvPicPr>
                      <p:cNvPr id="0" name="Picture 4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6792" y="1956863"/>
                        <a:ext cx="971550" cy="1001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0303458"/>
              </p:ext>
            </p:extLst>
          </p:nvPr>
        </p:nvGraphicFramePr>
        <p:xfrm>
          <a:off x="7284374" y="2235813"/>
          <a:ext cx="982663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87" name="Equation" r:id="rId18" imgW="126780" imgH="101424" progId="Equation.3">
                  <p:embed/>
                </p:oleObj>
              </mc:Choice>
              <mc:Fallback>
                <p:oleObj name="Equation" r:id="rId18" imgW="126780" imgH="101424" progId="Equation.3">
                  <p:embed/>
                  <p:pic>
                    <p:nvPicPr>
                      <p:cNvPr id="0" name="Picture 4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4374" y="2235813"/>
                        <a:ext cx="982663" cy="407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0091946"/>
              </p:ext>
            </p:extLst>
          </p:nvPr>
        </p:nvGraphicFramePr>
        <p:xfrm>
          <a:off x="8027305" y="1956478"/>
          <a:ext cx="355600" cy="1001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88" name="Equation" r:id="rId19" imgW="139639" imgH="393529" progId="Equation.3">
                  <p:embed/>
                </p:oleObj>
              </mc:Choice>
              <mc:Fallback>
                <p:oleObj name="Equation" r:id="rId19" imgW="139639" imgH="393529" progId="Equation.3">
                  <p:embed/>
                  <p:pic>
                    <p:nvPicPr>
                      <p:cNvPr id="0" name="Picture 4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27305" y="1956478"/>
                        <a:ext cx="355600" cy="1001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2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1088113"/>
              </p:ext>
            </p:extLst>
          </p:nvPr>
        </p:nvGraphicFramePr>
        <p:xfrm>
          <a:off x="2194806" y="4442514"/>
          <a:ext cx="355600" cy="1001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89" name="Equation" r:id="rId21" imgW="139639" imgH="393529" progId="Equation.3">
                  <p:embed/>
                </p:oleObj>
              </mc:Choice>
              <mc:Fallback>
                <p:oleObj name="Equation" r:id="rId21" imgW="139639" imgH="393529" progId="Equation.3">
                  <p:embed/>
                  <p:pic>
                    <p:nvPicPr>
                      <p:cNvPr id="0" name="Picture 4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4806" y="4442514"/>
                        <a:ext cx="355600" cy="1001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3194938" y="4513953"/>
            <a:ext cx="3000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/>
              <a:t>tidak dapat disederhanakan lagi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695400" y="4585391"/>
            <a:ext cx="23574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b="1" dirty="0">
                <a:solidFill>
                  <a:schemeClr val="accent6">
                    <a:lumMod val="75000"/>
                  </a:schemeClr>
                </a:solidFill>
              </a:rPr>
              <a:t>Pecahan paling 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id-ID" sz="2400" b="1" dirty="0">
                <a:solidFill>
                  <a:schemeClr val="accent6">
                    <a:lumMod val="75000"/>
                  </a:schemeClr>
                </a:solidFill>
              </a:rPr>
              <a:t>sederhana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5170926" y="2994760"/>
            <a:ext cx="881532" cy="447622"/>
            <a:chOff x="3690468" y="2912750"/>
            <a:chExt cx="881532" cy="447622"/>
          </a:xfrm>
        </p:grpSpPr>
        <p:grpSp>
          <p:nvGrpSpPr>
            <p:cNvPr id="25" name="Group 24"/>
            <p:cNvGrpSpPr/>
            <p:nvPr/>
          </p:nvGrpSpPr>
          <p:grpSpPr>
            <a:xfrm>
              <a:off x="4000496" y="3000372"/>
              <a:ext cx="571504" cy="360000"/>
              <a:chOff x="4000496" y="3000372"/>
              <a:chExt cx="571504" cy="360000"/>
            </a:xfrm>
          </p:grpSpPr>
          <p:cxnSp>
            <p:nvCxnSpPr>
              <p:cNvPr id="21" name="Straight Arrow Connector 20"/>
              <p:cNvCxnSpPr/>
              <p:nvPr/>
            </p:nvCxnSpPr>
            <p:spPr>
              <a:xfrm rot="5400000">
                <a:off x="3820496" y="3180372"/>
                <a:ext cx="360000" cy="0"/>
              </a:xfrm>
              <a:prstGeom prst="straightConnector1">
                <a:avLst/>
              </a:prstGeom>
              <a:ln w="28575">
                <a:solidFill>
                  <a:srgbClr val="E35045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>
              <a:xfrm rot="10800000" flipH="1">
                <a:off x="4000496" y="3357562"/>
                <a:ext cx="571504" cy="0"/>
              </a:xfrm>
              <a:prstGeom prst="straightConnector1">
                <a:avLst/>
              </a:prstGeom>
              <a:ln w="28575">
                <a:solidFill>
                  <a:srgbClr val="E35045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" name="Right Brace 34"/>
            <p:cNvSpPr/>
            <p:nvPr/>
          </p:nvSpPr>
          <p:spPr>
            <a:xfrm rot="5400000">
              <a:off x="3925030" y="2678188"/>
              <a:ext cx="142876" cy="612000"/>
            </a:xfrm>
            <a:prstGeom prst="rightBrace">
              <a:avLst>
                <a:gd name="adj1" fmla="val 36651"/>
                <a:gd name="adj2" fmla="val 50000"/>
              </a:avLst>
            </a:prstGeom>
            <a:ln w="28575">
              <a:solidFill>
                <a:srgbClr val="E3504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37" name="Group 36"/>
          <p:cNvGrpSpPr/>
          <p:nvPr/>
        </p:nvGrpSpPr>
        <p:grpSpPr>
          <a:xfrm flipV="1">
            <a:off x="2170530" y="1370680"/>
            <a:ext cx="881532" cy="447622"/>
            <a:chOff x="3690468" y="2912750"/>
            <a:chExt cx="881532" cy="447622"/>
          </a:xfrm>
        </p:grpSpPr>
        <p:grpSp>
          <p:nvGrpSpPr>
            <p:cNvPr id="38" name="Group 24"/>
            <p:cNvGrpSpPr/>
            <p:nvPr/>
          </p:nvGrpSpPr>
          <p:grpSpPr>
            <a:xfrm>
              <a:off x="4000496" y="3000372"/>
              <a:ext cx="571504" cy="360000"/>
              <a:chOff x="4000496" y="3000372"/>
              <a:chExt cx="571504" cy="360000"/>
            </a:xfrm>
          </p:grpSpPr>
          <p:cxnSp>
            <p:nvCxnSpPr>
              <p:cNvPr id="40" name="Straight Arrow Connector 39"/>
              <p:cNvCxnSpPr/>
              <p:nvPr/>
            </p:nvCxnSpPr>
            <p:spPr>
              <a:xfrm rot="5400000">
                <a:off x="3820496" y="3180372"/>
                <a:ext cx="360000" cy="0"/>
              </a:xfrm>
              <a:prstGeom prst="straightConnector1">
                <a:avLst/>
              </a:prstGeom>
              <a:ln w="28575">
                <a:solidFill>
                  <a:srgbClr val="E35045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/>
              <p:cNvCxnSpPr/>
              <p:nvPr/>
            </p:nvCxnSpPr>
            <p:spPr>
              <a:xfrm rot="10800000" flipH="1">
                <a:off x="4000496" y="3357562"/>
                <a:ext cx="571504" cy="0"/>
              </a:xfrm>
              <a:prstGeom prst="straightConnector1">
                <a:avLst/>
              </a:prstGeom>
              <a:ln w="28575">
                <a:solidFill>
                  <a:srgbClr val="E35045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" name="Right Brace 38"/>
            <p:cNvSpPr/>
            <p:nvPr/>
          </p:nvSpPr>
          <p:spPr>
            <a:xfrm rot="5400000">
              <a:off x="3925030" y="2678188"/>
              <a:ext cx="142876" cy="612000"/>
            </a:xfrm>
            <a:prstGeom prst="rightBrace">
              <a:avLst>
                <a:gd name="adj1" fmla="val 36651"/>
                <a:gd name="adj2" fmla="val 50000"/>
              </a:avLst>
            </a:prstGeom>
            <a:ln w="28575">
              <a:solidFill>
                <a:srgbClr val="E3504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42" name="Right Arrow 41"/>
          <p:cNvSpPr/>
          <p:nvPr/>
        </p:nvSpPr>
        <p:spPr>
          <a:xfrm>
            <a:off x="2766310" y="4799704"/>
            <a:ext cx="357190" cy="285752"/>
          </a:xfrm>
          <a:prstGeom prst="rightArrow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3" name="Right Arrow 42"/>
          <p:cNvSpPr/>
          <p:nvPr/>
        </p:nvSpPr>
        <p:spPr>
          <a:xfrm>
            <a:off x="6123896" y="4799704"/>
            <a:ext cx="357190" cy="285752"/>
          </a:xfrm>
          <a:prstGeom prst="rightArrow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1103896" y="356924"/>
            <a:ext cx="6515444" cy="5834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id-ID" sz="3200" b="1" dirty="0">
                <a:solidFill>
                  <a:srgbClr val="FF6600"/>
                </a:solidFill>
                <a:latin typeface="+mn-lt"/>
              </a:rPr>
              <a:t>3. Menyederhanakan Pecahan</a:t>
            </a:r>
          </a:p>
        </p:txBody>
      </p:sp>
    </p:spTree>
    <p:extLst>
      <p:ext uri="{BB962C8B-B14F-4D97-AF65-F5344CB8AC3E}">
        <p14:creationId xmlns:p14="http://schemas.microsoft.com/office/powerpoint/2010/main" val="6496799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3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3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45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29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/>
          <p:cNvSpPr/>
          <p:nvPr/>
        </p:nvSpPr>
        <p:spPr>
          <a:xfrm>
            <a:off x="2200183" y="1527354"/>
            <a:ext cx="7005600" cy="27432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31" name="Straight Arrow Connector 30"/>
          <p:cNvCxnSpPr/>
          <p:nvPr/>
        </p:nvCxnSpPr>
        <p:spPr>
          <a:xfrm rot="10800000">
            <a:off x="2206903" y="2091999"/>
            <a:ext cx="1000132" cy="1588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10800000">
            <a:off x="2206903" y="2694136"/>
            <a:ext cx="3000396" cy="1588"/>
          </a:xfrm>
          <a:prstGeom prst="straightConnector1">
            <a:avLst/>
          </a:prstGeom>
          <a:ln w="28575">
            <a:solidFill>
              <a:srgbClr val="F4EE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10800000">
            <a:off x="2206903" y="2983976"/>
            <a:ext cx="4000528" cy="0"/>
          </a:xfrm>
          <a:prstGeom prst="straightConnector1">
            <a:avLst/>
          </a:prstGeom>
          <a:ln w="28575">
            <a:solidFill>
              <a:srgbClr val="FF0066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10800000">
            <a:off x="2206903" y="3283110"/>
            <a:ext cx="5000660" cy="0"/>
          </a:xfrm>
          <a:prstGeom prst="straightConnector1">
            <a:avLst/>
          </a:prstGeom>
          <a:ln w="28575">
            <a:solidFill>
              <a:srgbClr val="00B0F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10800000">
            <a:off x="2206903" y="3591538"/>
            <a:ext cx="6000792" cy="1588"/>
          </a:xfrm>
          <a:prstGeom prst="straightConnector1">
            <a:avLst/>
          </a:prstGeom>
          <a:ln w="28575">
            <a:solidFill>
              <a:srgbClr val="7030A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10800000">
            <a:off x="2206903" y="3883292"/>
            <a:ext cx="7000924" cy="1588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1778275" y="4240055"/>
            <a:ext cx="7929618" cy="1612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5400000">
            <a:off x="2135697" y="4252988"/>
            <a:ext cx="144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rot="5400000">
            <a:off x="3134241" y="4254112"/>
            <a:ext cx="144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rot="5400000">
            <a:off x="4134373" y="4254112"/>
            <a:ext cx="144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rot="5400000">
            <a:off x="5134505" y="4254112"/>
            <a:ext cx="144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rot="5400000">
            <a:off x="6134637" y="4254112"/>
            <a:ext cx="144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rot="5400000">
            <a:off x="7134769" y="4254112"/>
            <a:ext cx="144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rot="5400000">
            <a:off x="8134901" y="4254112"/>
            <a:ext cx="144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rot="5400000">
            <a:off x="9136621" y="4254112"/>
            <a:ext cx="144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020725" y="424008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400" dirty="0"/>
              <a:t>0</a:t>
            </a:r>
          </a:p>
        </p:txBody>
      </p:sp>
      <p:cxnSp>
        <p:nvCxnSpPr>
          <p:cNvPr id="28" name="Straight Connector 27"/>
          <p:cNvCxnSpPr/>
          <p:nvPr/>
        </p:nvCxnSpPr>
        <p:spPr>
          <a:xfrm rot="5400000">
            <a:off x="1972595" y="2952951"/>
            <a:ext cx="246888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2680979"/>
              </p:ext>
            </p:extLst>
          </p:nvPr>
        </p:nvGraphicFramePr>
        <p:xfrm>
          <a:off x="3278467" y="1782016"/>
          <a:ext cx="236895" cy="61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8" name="Equation" r:id="rId4" imgW="152334" imgH="393529" progId="Equation.3">
                  <p:embed/>
                </p:oleObj>
              </mc:Choice>
              <mc:Fallback>
                <p:oleObj name="Equation" r:id="rId4" imgW="152334" imgH="393529" progId="Equation.3">
                  <p:embed/>
                  <p:pic>
                    <p:nvPicPr>
                      <p:cNvPr id="0" name="Picture 8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8467" y="1782016"/>
                        <a:ext cx="236895" cy="61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8112445"/>
              </p:ext>
            </p:extLst>
          </p:nvPr>
        </p:nvGraphicFramePr>
        <p:xfrm>
          <a:off x="3064151" y="4287685"/>
          <a:ext cx="250830" cy="6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9" name="Equation" r:id="rId6" imgW="152334" imgH="393529" progId="Equation.3">
                  <p:embed/>
                </p:oleObj>
              </mc:Choice>
              <mc:Fallback>
                <p:oleObj name="Equation" r:id="rId6" imgW="152334" imgH="393529" progId="Equation.3">
                  <p:embed/>
                  <p:pic>
                    <p:nvPicPr>
                      <p:cNvPr id="0" name="Picture 8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4151" y="4287685"/>
                        <a:ext cx="250830" cy="64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2" name="Straight Arrow Connector 31"/>
          <p:cNvCxnSpPr/>
          <p:nvPr/>
        </p:nvCxnSpPr>
        <p:spPr>
          <a:xfrm rot="10800000">
            <a:off x="2197933" y="2376619"/>
            <a:ext cx="1980000" cy="1588"/>
          </a:xfrm>
          <a:prstGeom prst="straightConnector1">
            <a:avLst/>
          </a:prstGeom>
          <a:ln w="28575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6545124"/>
              </p:ext>
            </p:extLst>
          </p:nvPr>
        </p:nvGraphicFramePr>
        <p:xfrm>
          <a:off x="4278599" y="2086371"/>
          <a:ext cx="236895" cy="61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80" name="Equation" r:id="rId8" imgW="152334" imgH="393529" progId="Equation.3">
                  <p:embed/>
                </p:oleObj>
              </mc:Choice>
              <mc:Fallback>
                <p:oleObj name="Equation" r:id="rId8" imgW="152334" imgH="393529" progId="Equation.3">
                  <p:embed/>
                  <p:pic>
                    <p:nvPicPr>
                      <p:cNvPr id="0" name="Picture 8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8599" y="2086371"/>
                        <a:ext cx="236895" cy="61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0" name="Straight Connector 39"/>
          <p:cNvCxnSpPr/>
          <p:nvPr/>
        </p:nvCxnSpPr>
        <p:spPr>
          <a:xfrm rot="5400000">
            <a:off x="2972727" y="3024389"/>
            <a:ext cx="246888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9509207"/>
              </p:ext>
            </p:extLst>
          </p:nvPr>
        </p:nvGraphicFramePr>
        <p:xfrm>
          <a:off x="4064283" y="4287685"/>
          <a:ext cx="250830" cy="6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81" name="Equation" r:id="rId10" imgW="152334" imgH="393529" progId="Equation.3">
                  <p:embed/>
                </p:oleObj>
              </mc:Choice>
              <mc:Fallback>
                <p:oleObj name="Equation" r:id="rId10" imgW="152334" imgH="393529" progId="Equation.3">
                  <p:embed/>
                  <p:pic>
                    <p:nvPicPr>
                      <p:cNvPr id="0" name="Picture 8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283" y="4287685"/>
                        <a:ext cx="250830" cy="64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4371275"/>
              </p:ext>
            </p:extLst>
          </p:nvPr>
        </p:nvGraphicFramePr>
        <p:xfrm>
          <a:off x="5207293" y="2376619"/>
          <a:ext cx="236895" cy="61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82" name="Equation" r:id="rId12" imgW="152334" imgH="393529" progId="Equation.3">
                  <p:embed/>
                </p:oleObj>
              </mc:Choice>
              <mc:Fallback>
                <p:oleObj name="Equation" r:id="rId12" imgW="152334" imgH="393529" progId="Equation.3">
                  <p:embed/>
                  <p:pic>
                    <p:nvPicPr>
                      <p:cNvPr id="0" name="Picture 8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7293" y="2376619"/>
                        <a:ext cx="236895" cy="61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1" name="Straight Connector 40"/>
          <p:cNvCxnSpPr/>
          <p:nvPr/>
        </p:nvCxnSpPr>
        <p:spPr>
          <a:xfrm rot="5400000">
            <a:off x="3972859" y="3031781"/>
            <a:ext cx="246888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3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0583055"/>
              </p:ext>
            </p:extLst>
          </p:nvPr>
        </p:nvGraphicFramePr>
        <p:xfrm>
          <a:off x="5064415" y="4287686"/>
          <a:ext cx="250830" cy="6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83" name="Equation" r:id="rId14" imgW="152334" imgH="393529" progId="Equation.3">
                  <p:embed/>
                </p:oleObj>
              </mc:Choice>
              <mc:Fallback>
                <p:oleObj name="Equation" r:id="rId14" imgW="152334" imgH="393529" progId="Equation.3">
                  <p:embed/>
                  <p:pic>
                    <p:nvPicPr>
                      <p:cNvPr id="0" name="Picture 8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4415" y="4287686"/>
                        <a:ext cx="250830" cy="64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0281898"/>
              </p:ext>
            </p:extLst>
          </p:nvPr>
        </p:nvGraphicFramePr>
        <p:xfrm>
          <a:off x="6207425" y="2675753"/>
          <a:ext cx="236895" cy="61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84" name="Equation" r:id="rId16" imgW="152334" imgH="393529" progId="Equation.3">
                  <p:embed/>
                </p:oleObj>
              </mc:Choice>
              <mc:Fallback>
                <p:oleObj name="Equation" r:id="rId16" imgW="152334" imgH="393529" progId="Equation.3">
                  <p:embed/>
                  <p:pic>
                    <p:nvPicPr>
                      <p:cNvPr id="0" name="Picture 8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7425" y="2675753"/>
                        <a:ext cx="236895" cy="61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2" name="Straight Connector 41"/>
          <p:cNvCxnSpPr/>
          <p:nvPr/>
        </p:nvCxnSpPr>
        <p:spPr>
          <a:xfrm rot="5400000">
            <a:off x="4972991" y="3040155"/>
            <a:ext cx="246888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3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898674"/>
              </p:ext>
            </p:extLst>
          </p:nvPr>
        </p:nvGraphicFramePr>
        <p:xfrm>
          <a:off x="6064547" y="4287686"/>
          <a:ext cx="250830" cy="6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85" name="Equation" r:id="rId18" imgW="152334" imgH="393529" progId="Equation.3">
                  <p:embed/>
                </p:oleObj>
              </mc:Choice>
              <mc:Fallback>
                <p:oleObj name="Equation" r:id="rId18" imgW="152334" imgH="393529" progId="Equation.3">
                  <p:embed/>
                  <p:pic>
                    <p:nvPicPr>
                      <p:cNvPr id="0" name="Picture 8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4547" y="4287686"/>
                        <a:ext cx="250830" cy="64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1297360"/>
              </p:ext>
            </p:extLst>
          </p:nvPr>
        </p:nvGraphicFramePr>
        <p:xfrm>
          <a:off x="7278995" y="2960373"/>
          <a:ext cx="236895" cy="61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86" name="Equation" r:id="rId19" imgW="152334" imgH="393529" progId="Equation.3">
                  <p:embed/>
                </p:oleObj>
              </mc:Choice>
              <mc:Fallback>
                <p:oleObj name="Equation" r:id="rId19" imgW="152334" imgH="393529" progId="Equation.3">
                  <p:embed/>
                  <p:pic>
                    <p:nvPicPr>
                      <p:cNvPr id="0" name="Picture 8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8995" y="2960373"/>
                        <a:ext cx="236895" cy="61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3" name="Straight Connector 42"/>
          <p:cNvCxnSpPr/>
          <p:nvPr/>
        </p:nvCxnSpPr>
        <p:spPr>
          <a:xfrm rot="5400000">
            <a:off x="5973123" y="3040155"/>
            <a:ext cx="246888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3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8185592"/>
              </p:ext>
            </p:extLst>
          </p:nvPr>
        </p:nvGraphicFramePr>
        <p:xfrm>
          <a:off x="7064679" y="4287685"/>
          <a:ext cx="250830" cy="6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87" name="Equation" r:id="rId21" imgW="152334" imgH="393529" progId="Equation.3">
                  <p:embed/>
                </p:oleObj>
              </mc:Choice>
              <mc:Fallback>
                <p:oleObj name="Equation" r:id="rId21" imgW="152334" imgH="393529" progId="Equation.3">
                  <p:embed/>
                  <p:pic>
                    <p:nvPicPr>
                      <p:cNvPr id="0" name="Picture 8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4679" y="4287685"/>
                        <a:ext cx="250830" cy="64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6622531"/>
              </p:ext>
            </p:extLst>
          </p:nvPr>
        </p:nvGraphicFramePr>
        <p:xfrm>
          <a:off x="8279129" y="3259507"/>
          <a:ext cx="236895" cy="61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88" name="Equation" r:id="rId22" imgW="152334" imgH="393529" progId="Equation.3">
                  <p:embed/>
                </p:oleObj>
              </mc:Choice>
              <mc:Fallback>
                <p:oleObj name="Equation" r:id="rId22" imgW="152334" imgH="393529" progId="Equation.3">
                  <p:embed/>
                  <p:pic>
                    <p:nvPicPr>
                      <p:cNvPr id="0" name="Picture 8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9129" y="3259507"/>
                        <a:ext cx="236895" cy="61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6" name="Straight Connector 45"/>
          <p:cNvCxnSpPr/>
          <p:nvPr/>
        </p:nvCxnSpPr>
        <p:spPr>
          <a:xfrm rot="5400000">
            <a:off x="6973255" y="3040155"/>
            <a:ext cx="246888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3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5318796"/>
              </p:ext>
            </p:extLst>
          </p:nvPr>
        </p:nvGraphicFramePr>
        <p:xfrm>
          <a:off x="8064811" y="4287685"/>
          <a:ext cx="250830" cy="6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89" name="Equation" r:id="rId24" imgW="152334" imgH="393529" progId="Equation.3">
                  <p:embed/>
                </p:oleObj>
              </mc:Choice>
              <mc:Fallback>
                <p:oleObj name="Equation" r:id="rId24" imgW="152334" imgH="393529" progId="Equation.3">
                  <p:embed/>
                  <p:pic>
                    <p:nvPicPr>
                      <p:cNvPr id="0" name="Picture 8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4811" y="4287685"/>
                        <a:ext cx="250830" cy="64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8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1757091"/>
              </p:ext>
            </p:extLst>
          </p:nvPr>
        </p:nvGraphicFramePr>
        <p:xfrm>
          <a:off x="9279263" y="3575069"/>
          <a:ext cx="533035" cy="61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90" name="Equation" r:id="rId25" imgW="342751" imgH="393529" progId="Equation.3">
                  <p:embed/>
                </p:oleObj>
              </mc:Choice>
              <mc:Fallback>
                <p:oleObj name="Equation" r:id="rId25" imgW="342751" imgH="393529" progId="Equation.3">
                  <p:embed/>
                  <p:pic>
                    <p:nvPicPr>
                      <p:cNvPr id="0" name="Picture 8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79263" y="3575069"/>
                        <a:ext cx="533035" cy="61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0" name="Straight Connector 49"/>
          <p:cNvCxnSpPr/>
          <p:nvPr/>
        </p:nvCxnSpPr>
        <p:spPr>
          <a:xfrm rot="5400000">
            <a:off x="7973387" y="3047547"/>
            <a:ext cx="246888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3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9337299"/>
              </p:ext>
            </p:extLst>
          </p:nvPr>
        </p:nvGraphicFramePr>
        <p:xfrm>
          <a:off x="8922067" y="4287685"/>
          <a:ext cx="564390" cy="6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91" name="Equation" r:id="rId27" imgW="342751" imgH="393529" progId="Equation.3">
                  <p:embed/>
                </p:oleObj>
              </mc:Choice>
              <mc:Fallback>
                <p:oleObj name="Equation" r:id="rId27" imgW="342751" imgH="393529" progId="Equation.3">
                  <p:embed/>
                  <p:pic>
                    <p:nvPicPr>
                      <p:cNvPr id="0" name="Picture 8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22067" y="4287685"/>
                        <a:ext cx="564390" cy="64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Rectangle 56"/>
          <p:cNvSpPr/>
          <p:nvPr/>
        </p:nvSpPr>
        <p:spPr>
          <a:xfrm>
            <a:off x="2206903" y="1529503"/>
            <a:ext cx="1000132" cy="27432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6" name="Rectangle 65"/>
          <p:cNvSpPr/>
          <p:nvPr/>
        </p:nvSpPr>
        <p:spPr>
          <a:xfrm>
            <a:off x="3207035" y="1529503"/>
            <a:ext cx="1000132" cy="27432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0" name="Rectangle 69"/>
          <p:cNvSpPr/>
          <p:nvPr/>
        </p:nvSpPr>
        <p:spPr>
          <a:xfrm>
            <a:off x="4207199" y="1529503"/>
            <a:ext cx="1000132" cy="27432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1" name="Rectangle 70"/>
          <p:cNvSpPr/>
          <p:nvPr/>
        </p:nvSpPr>
        <p:spPr>
          <a:xfrm>
            <a:off x="5207331" y="1529503"/>
            <a:ext cx="1000132" cy="27432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2" name="Rectangle 71"/>
          <p:cNvSpPr/>
          <p:nvPr/>
        </p:nvSpPr>
        <p:spPr>
          <a:xfrm>
            <a:off x="6207463" y="1529503"/>
            <a:ext cx="1000132" cy="27432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3" name="Rectangle 72"/>
          <p:cNvSpPr/>
          <p:nvPr/>
        </p:nvSpPr>
        <p:spPr>
          <a:xfrm>
            <a:off x="7207595" y="1531330"/>
            <a:ext cx="1000132" cy="27432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4" name="Rectangle 73"/>
          <p:cNvSpPr/>
          <p:nvPr/>
        </p:nvSpPr>
        <p:spPr>
          <a:xfrm>
            <a:off x="8207727" y="1530635"/>
            <a:ext cx="1000132" cy="27432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59" name="Group 58"/>
          <p:cNvGrpSpPr/>
          <p:nvPr/>
        </p:nvGrpSpPr>
        <p:grpSpPr>
          <a:xfrm>
            <a:off x="2186736" y="1521208"/>
            <a:ext cx="7032456" cy="274320"/>
            <a:chOff x="500034" y="1357298"/>
            <a:chExt cx="7032456" cy="274320"/>
          </a:xfrm>
        </p:grpSpPr>
        <p:sp>
          <p:nvSpPr>
            <p:cNvPr id="4" name="Rectangle 3"/>
            <p:cNvSpPr/>
            <p:nvPr/>
          </p:nvSpPr>
          <p:spPr>
            <a:xfrm>
              <a:off x="500034" y="1357298"/>
              <a:ext cx="1000132" cy="27432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500166" y="1357298"/>
              <a:ext cx="1000132" cy="274320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516064" y="1357298"/>
              <a:ext cx="1000132" cy="274320"/>
            </a:xfrm>
            <a:prstGeom prst="rect">
              <a:avLst/>
            </a:prstGeom>
            <a:solidFill>
              <a:srgbClr val="F4EE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531962" y="1357298"/>
              <a:ext cx="1000132" cy="274320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532094" y="1357298"/>
              <a:ext cx="1000132" cy="27432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532226" y="1357298"/>
              <a:ext cx="1000132" cy="274320"/>
            </a:xfrm>
            <a:prstGeom prst="rect">
              <a:avLst/>
            </a:prstGeom>
            <a:solidFill>
              <a:srgbClr val="7030A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532358" y="1357298"/>
              <a:ext cx="1000132" cy="27432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9329213" y="1493058"/>
            <a:ext cx="10262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000" dirty="0"/>
              <a:t>Dibagi 7</a:t>
            </a:r>
          </a:p>
        </p:txBody>
      </p:sp>
      <p:graphicFrame>
        <p:nvGraphicFramePr>
          <p:cNvPr id="91" name="Object 9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0940372"/>
              </p:ext>
            </p:extLst>
          </p:nvPr>
        </p:nvGraphicFramePr>
        <p:xfrm>
          <a:off x="7475833" y="4857337"/>
          <a:ext cx="743227" cy="72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92" name="Equation" r:id="rId28" imgW="406048" imgH="393359" progId="Equation.3">
                  <p:embed/>
                </p:oleObj>
              </mc:Choice>
              <mc:Fallback>
                <p:oleObj name="Equation" r:id="rId28" imgW="406048" imgH="393359" progId="Equation.3">
                  <p:embed/>
                  <p:pic>
                    <p:nvPicPr>
                      <p:cNvPr id="0" name="Picture 8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5833" y="4857337"/>
                        <a:ext cx="743227" cy="72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1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8499433"/>
              </p:ext>
            </p:extLst>
          </p:nvPr>
        </p:nvGraphicFramePr>
        <p:xfrm>
          <a:off x="7809512" y="5573615"/>
          <a:ext cx="743138" cy="72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93" name="Equation" r:id="rId30" imgW="406048" imgH="393359" progId="Equation.3">
                  <p:embed/>
                </p:oleObj>
              </mc:Choice>
              <mc:Fallback>
                <p:oleObj name="Equation" r:id="rId30" imgW="406048" imgH="393359" progId="Equation.3">
                  <p:embed/>
                  <p:pic>
                    <p:nvPicPr>
                      <p:cNvPr id="0" name="Picture 8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09512" y="5573615"/>
                        <a:ext cx="743138" cy="72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2" name="Straight Connector 61"/>
          <p:cNvCxnSpPr/>
          <p:nvPr/>
        </p:nvCxnSpPr>
        <p:spPr>
          <a:xfrm rot="5400000">
            <a:off x="972463" y="3025681"/>
            <a:ext cx="246888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Group 79"/>
          <p:cNvGrpSpPr/>
          <p:nvPr/>
        </p:nvGrpSpPr>
        <p:grpSpPr>
          <a:xfrm>
            <a:off x="2278271" y="4857337"/>
            <a:ext cx="5303183" cy="738958"/>
            <a:chOff x="500034" y="5585848"/>
            <a:chExt cx="5303183" cy="738958"/>
          </a:xfrm>
        </p:grpSpPr>
        <p:sp>
          <p:nvSpPr>
            <p:cNvPr id="79" name="TextBox 78"/>
            <p:cNvSpPr txBox="1"/>
            <p:nvPr/>
          </p:nvSpPr>
          <p:spPr>
            <a:xfrm>
              <a:off x="500034" y="5715016"/>
              <a:ext cx="53031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d-ID" sz="2400" dirty="0"/>
                <a:t>Karena</a:t>
              </a:r>
              <a:r>
                <a:rPr lang="en-US" sz="2400" dirty="0"/>
                <a:t>     </a:t>
              </a:r>
              <a:r>
                <a:rPr lang="id-ID" sz="2400" dirty="0"/>
                <a:t>berada di sebelah kiri     , maka </a:t>
              </a:r>
            </a:p>
          </p:txBody>
        </p:sp>
        <p:graphicFrame>
          <p:nvGraphicFramePr>
            <p:cNvPr id="1042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91775054"/>
                </p:ext>
              </p:extLst>
            </p:nvPr>
          </p:nvGraphicFramePr>
          <p:xfrm>
            <a:off x="1509249" y="5585848"/>
            <a:ext cx="278823" cy="720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794" name="Equation" r:id="rId32" imgW="152334" imgH="393529" progId="Equation.3">
                    <p:embed/>
                  </p:oleObj>
                </mc:Choice>
                <mc:Fallback>
                  <p:oleObj name="Equation" r:id="rId32" imgW="152334" imgH="393529" progId="Equation.3">
                    <p:embed/>
                    <p:pic>
                      <p:nvPicPr>
                        <p:cNvPr id="0" name="Picture 85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09249" y="5585848"/>
                          <a:ext cx="278823" cy="720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43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28788873"/>
                </p:ext>
              </p:extLst>
            </p:nvPr>
          </p:nvGraphicFramePr>
          <p:xfrm>
            <a:off x="4511209" y="5604806"/>
            <a:ext cx="278823" cy="720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795" name="Equation" r:id="rId33" imgW="152334" imgH="393529" progId="Equation.3">
                    <p:embed/>
                  </p:oleObj>
                </mc:Choice>
                <mc:Fallback>
                  <p:oleObj name="Equation" r:id="rId33" imgW="152334" imgH="393529" progId="Equation.3">
                    <p:embed/>
                    <p:pic>
                      <p:nvPicPr>
                        <p:cNvPr id="0" name="Picture 85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11209" y="5604806"/>
                          <a:ext cx="278823" cy="720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1" name="Group 80"/>
          <p:cNvGrpSpPr/>
          <p:nvPr/>
        </p:nvGrpSpPr>
        <p:grpSpPr>
          <a:xfrm>
            <a:off x="2305242" y="5553850"/>
            <a:ext cx="5599290" cy="738958"/>
            <a:chOff x="500034" y="5585848"/>
            <a:chExt cx="5599290" cy="738958"/>
          </a:xfrm>
        </p:grpSpPr>
        <p:sp>
          <p:nvSpPr>
            <p:cNvPr id="82" name="TextBox 81"/>
            <p:cNvSpPr txBox="1"/>
            <p:nvPr/>
          </p:nvSpPr>
          <p:spPr>
            <a:xfrm>
              <a:off x="500034" y="5715016"/>
              <a:ext cx="55992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d-ID" sz="2400" dirty="0"/>
                <a:t>Karena</a:t>
              </a:r>
              <a:r>
                <a:rPr lang="en-US" sz="2400" dirty="0"/>
                <a:t> </a:t>
              </a:r>
              <a:r>
                <a:rPr lang="id-ID" sz="2400" dirty="0"/>
                <a:t>    berada di sebelah kanan</a:t>
              </a:r>
              <a:r>
                <a:rPr lang="en-US" sz="2400" dirty="0"/>
                <a:t>    </a:t>
              </a:r>
              <a:r>
                <a:rPr lang="id-ID" sz="2400" dirty="0"/>
                <a:t>, maka </a:t>
              </a:r>
            </a:p>
          </p:txBody>
        </p:sp>
        <p:graphicFrame>
          <p:nvGraphicFramePr>
            <p:cNvPr id="83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31718396"/>
                </p:ext>
              </p:extLst>
            </p:nvPr>
          </p:nvGraphicFramePr>
          <p:xfrm>
            <a:off x="1498043" y="5585848"/>
            <a:ext cx="278823" cy="720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796" name="Equation" r:id="rId35" imgW="152334" imgH="393529" progId="Equation.3">
                    <p:embed/>
                  </p:oleObj>
                </mc:Choice>
                <mc:Fallback>
                  <p:oleObj name="Equation" r:id="rId35" imgW="152334" imgH="393529" progId="Equation.3">
                    <p:embed/>
                    <p:pic>
                      <p:nvPicPr>
                        <p:cNvPr id="0" name="Picture 86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98043" y="5585848"/>
                          <a:ext cx="278823" cy="720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4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54769274"/>
                </p:ext>
              </p:extLst>
            </p:nvPr>
          </p:nvGraphicFramePr>
          <p:xfrm>
            <a:off x="4813829" y="5604806"/>
            <a:ext cx="278823" cy="720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797" name="Equation" r:id="rId37" imgW="152334" imgH="393529" progId="Equation.3">
                    <p:embed/>
                  </p:oleObj>
                </mc:Choice>
                <mc:Fallback>
                  <p:oleObj name="Equation" r:id="rId37" imgW="152334" imgH="393529" progId="Equation.3">
                    <p:embed/>
                    <p:pic>
                      <p:nvPicPr>
                        <p:cNvPr id="0" name="Picture 86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13829" y="5604806"/>
                          <a:ext cx="278823" cy="720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5" name="TextBox 84"/>
          <p:cNvSpPr txBox="1"/>
          <p:nvPr/>
        </p:nvSpPr>
        <p:spPr>
          <a:xfrm>
            <a:off x="1447380" y="140635"/>
            <a:ext cx="45194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3600" b="1" dirty="0">
                <a:solidFill>
                  <a:srgbClr val="FF6600"/>
                </a:solidFill>
                <a:cs typeface="Arial" panose="020B0604020202020204" pitchFamily="34" charset="0"/>
              </a:rPr>
              <a:t>Mengurutkan Pecahan</a:t>
            </a:r>
            <a:endParaRPr lang="en-US" sz="3600" b="1" dirty="0">
              <a:solidFill>
                <a:srgbClr val="FF6600"/>
              </a:solidFill>
              <a:cs typeface="Arial" panose="020B0604020202020204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817625" y="820174"/>
            <a:ext cx="75991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631825" algn="l"/>
              </a:tabLst>
            </a:pPr>
            <a:r>
              <a:rPr lang="en-US" sz="3200" b="1" dirty="0">
                <a:solidFill>
                  <a:srgbClr val="FF6600"/>
                </a:solidFill>
                <a:cs typeface="Arial" panose="020B0604020202020204" pitchFamily="34" charset="0"/>
              </a:rPr>
              <a:t>1.  	</a:t>
            </a:r>
            <a:r>
              <a:rPr lang="id-ID" sz="3200" b="1" dirty="0">
                <a:solidFill>
                  <a:srgbClr val="FF6600"/>
                </a:solidFill>
                <a:cs typeface="Arial" panose="020B0604020202020204" pitchFamily="34" charset="0"/>
              </a:rPr>
              <a:t>Menyusun Pecahan pada Garis Bilangan</a:t>
            </a:r>
            <a:endParaRPr lang="en-US" sz="3200" b="1" dirty="0">
              <a:solidFill>
                <a:srgbClr val="FF6600"/>
              </a:solidFill>
              <a:cs typeface="Arial" panose="020B0604020202020204" pitchFamily="34" charset="0"/>
            </a:endParaRPr>
          </a:p>
        </p:txBody>
      </p:sp>
      <p:grpSp>
        <p:nvGrpSpPr>
          <p:cNvPr id="77" name="Group 76"/>
          <p:cNvGrpSpPr/>
          <p:nvPr/>
        </p:nvGrpSpPr>
        <p:grpSpPr>
          <a:xfrm>
            <a:off x="682243" y="128258"/>
            <a:ext cx="638939" cy="651574"/>
            <a:chOff x="394825" y="294572"/>
            <a:chExt cx="638939" cy="651574"/>
          </a:xfrm>
        </p:grpSpPr>
        <p:sp>
          <p:nvSpPr>
            <p:cNvPr id="78" name="Oval 77"/>
            <p:cNvSpPr/>
            <p:nvPr/>
          </p:nvSpPr>
          <p:spPr>
            <a:xfrm>
              <a:off x="394825" y="307207"/>
              <a:ext cx="638939" cy="638939"/>
            </a:xfrm>
            <a:prstGeom prst="ellipse">
              <a:avLst/>
            </a:prstGeom>
            <a:solidFill>
              <a:srgbClr val="FF6600">
                <a:alpha val="95000"/>
              </a:srgbClr>
            </a:solidFill>
            <a:ln w="76200"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495032" y="294572"/>
              <a:ext cx="44275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cs typeface="Arial" panose="020B0604020202020204" pitchFamily="34" charset="0"/>
                </a:rPr>
                <a:t>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336622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0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000"/>
                            </p:stCondLst>
                            <p:childTnLst>
                              <p:par>
                                <p:cTn id="55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100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2000"/>
                            </p:stCondLst>
                            <p:childTnLst>
                              <p:par>
                                <p:cTn id="6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3000"/>
                            </p:stCondLst>
                            <p:childTnLst>
                              <p:par>
                                <p:cTn id="7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4000"/>
                            </p:stCondLst>
                            <p:childTnLst>
                              <p:par>
                                <p:cTn id="75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7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0"/>
                            </p:stCondLst>
                            <p:childTnLst>
                              <p:par>
                                <p:cTn id="7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6000"/>
                            </p:stCondLst>
                            <p:childTnLst>
                              <p:par>
                                <p:cTn id="83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7000"/>
                            </p:stCondLst>
                            <p:childTnLst>
                              <p:par>
                                <p:cTn id="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8000"/>
                            </p:stCondLst>
                            <p:childTnLst>
                              <p:par>
                                <p:cTn id="9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9000"/>
                            </p:stCondLst>
                            <p:childTnLst>
                              <p:par>
                                <p:cTn id="9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0"/>
                            </p:stCondLst>
                            <p:childTnLst>
                              <p:par>
                                <p:cTn id="9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1000"/>
                            </p:stCondLst>
                            <p:childTnLst>
                              <p:par>
                                <p:cTn id="103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0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2000"/>
                            </p:stCondLst>
                            <p:childTnLst>
                              <p:par>
                                <p:cTn id="10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3000"/>
                            </p:stCondLst>
                            <p:childTnLst>
                              <p:par>
                                <p:cTn id="111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4000"/>
                            </p:stCondLst>
                            <p:childTnLst>
                              <p:par>
                                <p:cTn id="1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5000"/>
                            </p:stCondLst>
                            <p:childTnLst>
                              <p:par>
                                <p:cTn id="1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1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7000"/>
                            </p:stCondLst>
                            <p:childTnLst>
                              <p:par>
                                <p:cTn id="1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8000"/>
                            </p:stCondLst>
                            <p:childTnLst>
                              <p:par>
                                <p:cTn id="131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32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9000"/>
                            </p:stCondLst>
                            <p:childTnLst>
                              <p:par>
                                <p:cTn id="1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0000"/>
                            </p:stCondLst>
                            <p:childTnLst>
                              <p:par>
                                <p:cTn id="139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31000"/>
                            </p:stCondLst>
                            <p:childTnLst>
                              <p:par>
                                <p:cTn id="1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32000"/>
                            </p:stCondLst>
                            <p:childTnLst>
                              <p:par>
                                <p:cTn id="1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9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33000"/>
                            </p:stCondLst>
                            <p:childTnLst>
                              <p:par>
                                <p:cTn id="1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34000"/>
                            </p:stCondLst>
                            <p:childTnLst>
                              <p:par>
                                <p:cTn id="1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5000"/>
                            </p:stCondLst>
                            <p:childTnLst>
                              <p:par>
                                <p:cTn id="159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0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36000"/>
                            </p:stCondLst>
                            <p:childTnLst>
                              <p:par>
                                <p:cTn id="1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5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37000"/>
                            </p:stCondLst>
                            <p:childTnLst>
                              <p:par>
                                <p:cTn id="167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38000"/>
                            </p:stCondLst>
                            <p:childTnLst>
                              <p:par>
                                <p:cTn id="1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39000"/>
                            </p:stCondLst>
                            <p:childTnLst>
                              <p:par>
                                <p:cTn id="17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7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40000"/>
                            </p:stCondLst>
                            <p:childTnLst>
                              <p:par>
                                <p:cTn id="17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41000"/>
                            </p:stCondLst>
                            <p:childTnLst>
                              <p:par>
                                <p:cTn id="18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42000"/>
                            </p:stCondLst>
                            <p:childTnLst>
                              <p:par>
                                <p:cTn id="187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88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43000"/>
                            </p:stCondLst>
                            <p:childTnLst>
                              <p:par>
                                <p:cTn id="19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3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44000"/>
                            </p:stCondLst>
                            <p:childTnLst>
                              <p:par>
                                <p:cTn id="195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45000"/>
                            </p:stCondLst>
                            <p:childTnLst>
                              <p:par>
                                <p:cTn id="19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46000"/>
                            </p:stCondLst>
                            <p:childTnLst>
                              <p:par>
                                <p:cTn id="20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5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47000"/>
                            </p:stCondLst>
                            <p:childTnLst>
                              <p:par>
                                <p:cTn id="20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48000"/>
                            </p:stCondLst>
                            <p:childTnLst>
                              <p:par>
                                <p:cTn id="2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49000"/>
                            </p:stCondLst>
                            <p:childTnLst>
                              <p:par>
                                <p:cTn id="215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6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50000"/>
                            </p:stCondLst>
                            <p:childTnLst>
                              <p:par>
                                <p:cTn id="2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1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51000"/>
                            </p:stCondLst>
                            <p:childTnLst>
                              <p:par>
                                <p:cTn id="223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52000"/>
                            </p:stCondLst>
                            <p:childTnLst>
                              <p:par>
                                <p:cTn id="2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53000"/>
                            </p:stCondLst>
                            <p:childTnLst>
                              <p:par>
                                <p:cTn id="2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3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54000"/>
                            </p:stCondLst>
                            <p:childTnLst>
                              <p:par>
                                <p:cTn id="2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55000"/>
                            </p:stCondLst>
                            <p:childTnLst>
                              <p:par>
                                <p:cTn id="2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56000"/>
                            </p:stCondLst>
                            <p:childTnLst>
                              <p:par>
                                <p:cTn id="243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4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57000"/>
                            </p:stCondLst>
                            <p:childTnLst>
                              <p:par>
                                <p:cTn id="2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9" dur="1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58000"/>
                            </p:stCondLst>
                            <p:childTnLst>
                              <p:par>
                                <p:cTn id="251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59000"/>
                            </p:stCondLst>
                            <p:childTnLst>
                              <p:par>
                                <p:cTn id="2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60000"/>
                            </p:stCondLst>
                            <p:childTnLst>
                              <p:par>
                                <p:cTn id="2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1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61000"/>
                            </p:stCondLst>
                            <p:childTnLst>
                              <p:par>
                                <p:cTn id="2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5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62000"/>
                            </p:stCondLst>
                            <p:childTnLst>
                              <p:par>
                                <p:cTn id="2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9" dur="10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26" grpId="0"/>
      <p:bldP spid="57" grpId="0" animBg="1"/>
      <p:bldP spid="66" grpId="0" animBg="1"/>
      <p:bldP spid="70" grpId="0" animBg="1"/>
      <p:bldP spid="71" grpId="0" animBg="1"/>
      <p:bldP spid="72" grpId="0" animBg="1"/>
      <p:bldP spid="73" grpId="0" animBg="1"/>
      <p:bldP spid="7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98022" y="1933650"/>
            <a:ext cx="206409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200" dirty="0">
                <a:solidFill>
                  <a:srgbClr val="FF6600"/>
                </a:solidFill>
              </a:rPr>
              <a:t>Dengan gambar</a:t>
            </a:r>
            <a:r>
              <a:rPr lang="en-US" sz="2200" dirty="0">
                <a:solidFill>
                  <a:srgbClr val="FF6600"/>
                </a:solidFill>
              </a:rPr>
              <a:t>:</a:t>
            </a:r>
            <a:endParaRPr lang="id-ID" sz="2200" dirty="0">
              <a:solidFill>
                <a:srgbClr val="FF660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8057062"/>
              </p:ext>
            </p:extLst>
          </p:nvPr>
        </p:nvGraphicFramePr>
        <p:xfrm>
          <a:off x="2565435" y="604790"/>
          <a:ext cx="944282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98" name="Equation" r:id="rId3" imgW="406048" imgH="393359" progId="Equation.3">
                  <p:embed/>
                </p:oleObj>
              </mc:Choice>
              <mc:Fallback>
                <p:oleObj name="Equation" r:id="rId3" imgW="406048" imgH="393359" progId="Equation.3">
                  <p:embed/>
                  <p:pic>
                    <p:nvPicPr>
                      <p:cNvPr id="0" name="Picture 6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5435" y="604790"/>
                        <a:ext cx="944282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2387539" y="2454354"/>
            <a:ext cx="4305950" cy="457200"/>
            <a:chOff x="1928794" y="2643182"/>
            <a:chExt cx="4305950" cy="571504"/>
          </a:xfrm>
        </p:grpSpPr>
        <p:sp>
          <p:nvSpPr>
            <p:cNvPr id="6" name="Rectangle 5"/>
            <p:cNvSpPr/>
            <p:nvPr/>
          </p:nvSpPr>
          <p:spPr>
            <a:xfrm>
              <a:off x="1928794" y="2643182"/>
              <a:ext cx="1440000" cy="57150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365984" y="2643182"/>
              <a:ext cx="1440000" cy="57150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794744" y="2643182"/>
              <a:ext cx="1440000" cy="57150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9" name="Rectangle 8"/>
          <p:cNvSpPr/>
          <p:nvPr/>
        </p:nvSpPr>
        <p:spPr>
          <a:xfrm>
            <a:off x="2387539" y="2454354"/>
            <a:ext cx="1440000" cy="45720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Rectangle 9"/>
          <p:cNvSpPr/>
          <p:nvPr/>
        </p:nvSpPr>
        <p:spPr>
          <a:xfrm>
            <a:off x="3816299" y="2454354"/>
            <a:ext cx="1440000" cy="45720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4698510"/>
              </p:ext>
            </p:extLst>
          </p:nvPr>
        </p:nvGraphicFramePr>
        <p:xfrm>
          <a:off x="6858154" y="2258828"/>
          <a:ext cx="298203" cy="7703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99" name="Equation" r:id="rId5" imgW="152334" imgH="393529" progId="Equation.3">
                  <p:embed/>
                </p:oleObj>
              </mc:Choice>
              <mc:Fallback>
                <p:oleObj name="Equation" r:id="rId5" imgW="152334" imgH="393529" progId="Equation.3">
                  <p:embed/>
                  <p:pic>
                    <p:nvPicPr>
                      <p:cNvPr id="0" name="Picture 6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154" y="2258828"/>
                        <a:ext cx="298203" cy="77035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2408558" y="3153682"/>
            <a:ext cx="4294710" cy="457200"/>
            <a:chOff x="1928794" y="4143380"/>
            <a:chExt cx="4294710" cy="571504"/>
          </a:xfrm>
        </p:grpSpPr>
        <p:sp>
          <p:nvSpPr>
            <p:cNvPr id="13" name="Rectangle 12"/>
            <p:cNvSpPr/>
            <p:nvPr/>
          </p:nvSpPr>
          <p:spPr>
            <a:xfrm>
              <a:off x="1928794" y="4143380"/>
              <a:ext cx="1080000" cy="57150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000364" y="4143380"/>
              <a:ext cx="1080000" cy="57150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071934" y="4143380"/>
              <a:ext cx="1080000" cy="57150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143504" y="4143380"/>
              <a:ext cx="1080000" cy="57150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2408558" y="3153682"/>
            <a:ext cx="10800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" name="Rectangle 17"/>
          <p:cNvSpPr/>
          <p:nvPr/>
        </p:nvSpPr>
        <p:spPr>
          <a:xfrm>
            <a:off x="3480128" y="3153682"/>
            <a:ext cx="10800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" name="Rectangle 18"/>
          <p:cNvSpPr/>
          <p:nvPr/>
        </p:nvSpPr>
        <p:spPr>
          <a:xfrm>
            <a:off x="4551698" y="3153682"/>
            <a:ext cx="10800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4816783"/>
              </p:ext>
            </p:extLst>
          </p:nvPr>
        </p:nvGraphicFramePr>
        <p:xfrm>
          <a:off x="6868325" y="3012664"/>
          <a:ext cx="294549" cy="7609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0" name="Equation" r:id="rId7" imgW="152334" imgH="393529" progId="Equation.3">
                  <p:embed/>
                </p:oleObj>
              </mc:Choice>
              <mc:Fallback>
                <p:oleObj name="Equation" r:id="rId7" imgW="152334" imgH="393529" progId="Equation.3">
                  <p:embed/>
                  <p:pic>
                    <p:nvPicPr>
                      <p:cNvPr id="0" name="Picture 6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68325" y="3012664"/>
                        <a:ext cx="294549" cy="76091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Straight Connector 20"/>
          <p:cNvCxnSpPr/>
          <p:nvPr/>
        </p:nvCxnSpPr>
        <p:spPr>
          <a:xfrm rot="5400000" flipH="1" flipV="1">
            <a:off x="5226778" y="2835994"/>
            <a:ext cx="822960" cy="1588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1158269"/>
              </p:ext>
            </p:extLst>
          </p:nvPr>
        </p:nvGraphicFramePr>
        <p:xfrm>
          <a:off x="7881301" y="2524884"/>
          <a:ext cx="943897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1" name="Equation" r:id="rId9" imgW="406048" imgH="393359" progId="Equation.3">
                  <p:embed/>
                </p:oleObj>
              </mc:Choice>
              <mc:Fallback>
                <p:oleObj name="Equation" r:id="rId9" imgW="406048" imgH="393359" progId="Equation.3">
                  <p:embed/>
                  <p:pic>
                    <p:nvPicPr>
                      <p:cNvPr id="0" name="Picture 6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1301" y="2524884"/>
                        <a:ext cx="943897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2343222" y="3739451"/>
            <a:ext cx="28919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200" dirty="0">
                <a:solidFill>
                  <a:srgbClr val="FF6600"/>
                </a:solidFill>
              </a:rPr>
              <a:t>Tanpa gambar</a:t>
            </a:r>
            <a:r>
              <a:rPr lang="en-US" sz="2200" dirty="0">
                <a:solidFill>
                  <a:srgbClr val="FF6600"/>
                </a:solidFill>
              </a:rPr>
              <a:t>:</a:t>
            </a:r>
            <a:endParaRPr lang="id-ID" sz="2200" dirty="0">
              <a:solidFill>
                <a:srgbClr val="FF6600"/>
              </a:solidFill>
            </a:endParaRPr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4970408"/>
              </p:ext>
            </p:extLst>
          </p:nvPr>
        </p:nvGraphicFramePr>
        <p:xfrm>
          <a:off x="2471204" y="4111546"/>
          <a:ext cx="353962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2" name="Equation" r:id="rId11" imgW="152334" imgH="393529" progId="Equation.3">
                  <p:embed/>
                </p:oleObj>
              </mc:Choice>
              <mc:Fallback>
                <p:oleObj name="Equation" r:id="rId11" imgW="152334" imgH="393529" progId="Equation.3">
                  <p:embed/>
                  <p:pic>
                    <p:nvPicPr>
                      <p:cNvPr id="0" name="Picture 6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1204" y="4111546"/>
                        <a:ext cx="353962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371418"/>
              </p:ext>
            </p:extLst>
          </p:nvPr>
        </p:nvGraphicFramePr>
        <p:xfrm>
          <a:off x="2468519" y="5102236"/>
          <a:ext cx="368693" cy="9531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3" name="Equation" r:id="rId13" imgW="152334" imgH="393529" progId="Equation.3">
                  <p:embed/>
                </p:oleObj>
              </mc:Choice>
              <mc:Fallback>
                <p:oleObj name="Equation" r:id="rId13" imgW="152334" imgH="393529" progId="Equation.3">
                  <p:embed/>
                  <p:pic>
                    <p:nvPicPr>
                      <p:cNvPr id="0" name="Picture 6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8519" y="5102236"/>
                        <a:ext cx="368693" cy="95313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2349984"/>
              </p:ext>
            </p:extLst>
          </p:nvPr>
        </p:nvGraphicFramePr>
        <p:xfrm>
          <a:off x="2802502" y="4443667"/>
          <a:ext cx="510945" cy="274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4" name="Equation" r:id="rId15" imgW="126780" imgH="101424" progId="Equation.3">
                  <p:embed/>
                </p:oleObj>
              </mc:Choice>
              <mc:Fallback>
                <p:oleObj name="Equation" r:id="rId15" imgW="126780" imgH="101424" progId="Equation.3">
                  <p:embed/>
                  <p:pic>
                    <p:nvPicPr>
                      <p:cNvPr id="0" name="Picture 6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2502" y="4443667"/>
                        <a:ext cx="510945" cy="2743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8451230"/>
              </p:ext>
            </p:extLst>
          </p:nvPr>
        </p:nvGraphicFramePr>
        <p:xfrm>
          <a:off x="2802500" y="5434778"/>
          <a:ext cx="571500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5" name="Equation" r:id="rId17" imgW="126780" imgH="101424" progId="Equation.3">
                  <p:embed/>
                </p:oleObj>
              </mc:Choice>
              <mc:Fallback>
                <p:oleObj name="Equation" r:id="rId17" imgW="126780" imgH="101424" progId="Equation.3">
                  <p:embed/>
                  <p:pic>
                    <p:nvPicPr>
                      <p:cNvPr id="0" name="Picture 6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2500" y="5434778"/>
                        <a:ext cx="571500" cy="306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2356289"/>
              </p:ext>
            </p:extLst>
          </p:nvPr>
        </p:nvGraphicFramePr>
        <p:xfrm>
          <a:off x="3259328" y="5130748"/>
          <a:ext cx="766367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6" name="Equation" r:id="rId19" imgW="330057" imgH="393529" progId="Equation.3">
                  <p:embed/>
                </p:oleObj>
              </mc:Choice>
              <mc:Fallback>
                <p:oleObj name="Equation" r:id="rId19" imgW="330057" imgH="393529" progId="Equation.3">
                  <p:embed/>
                  <p:pic>
                    <p:nvPicPr>
                      <p:cNvPr id="0" name="Picture 6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9328" y="5130748"/>
                        <a:ext cx="766367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5084758" y="4302287"/>
            <a:ext cx="2870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>
                <a:solidFill>
                  <a:srgbClr val="FF6600"/>
                </a:solidFill>
              </a:rPr>
              <a:t>(pengali 4 berasal dari penyebut pecahan kedua)</a:t>
            </a:r>
          </a:p>
        </p:txBody>
      </p:sp>
      <p:graphicFrame>
        <p:nvGraphicFramePr>
          <p:cNvPr id="3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413433"/>
              </p:ext>
            </p:extLst>
          </p:nvPr>
        </p:nvGraphicFramePr>
        <p:xfrm>
          <a:off x="3247414" y="4121966"/>
          <a:ext cx="796498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7" name="Equation" r:id="rId21" imgW="342751" imgH="393529" progId="Equation.3">
                  <p:embed/>
                </p:oleObj>
              </mc:Choice>
              <mc:Fallback>
                <p:oleObj name="Equation" r:id="rId21" imgW="342751" imgH="393529" progId="Equation.3">
                  <p:embed/>
                  <p:pic>
                    <p:nvPicPr>
                      <p:cNvPr id="0" name="Picture 6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7414" y="4121966"/>
                        <a:ext cx="796498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5091124" y="5257969"/>
            <a:ext cx="3116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>
                <a:solidFill>
                  <a:srgbClr val="FF6600"/>
                </a:solidFill>
              </a:rPr>
              <a:t>(pengali 3 berasal dari penyebut pecahan pertama)</a:t>
            </a:r>
          </a:p>
        </p:txBody>
      </p:sp>
      <p:graphicFrame>
        <p:nvGraphicFramePr>
          <p:cNvPr id="3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9206429"/>
              </p:ext>
            </p:extLst>
          </p:nvPr>
        </p:nvGraphicFramePr>
        <p:xfrm>
          <a:off x="4013093" y="4472894"/>
          <a:ext cx="548640" cy="2941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8" name="Equation" r:id="rId23" imgW="126780" imgH="101424" progId="Equation.3">
                  <p:embed/>
                </p:oleObj>
              </mc:Choice>
              <mc:Fallback>
                <p:oleObj name="Equation" r:id="rId23" imgW="126780" imgH="101424" progId="Equation.3">
                  <p:embed/>
                  <p:pic>
                    <p:nvPicPr>
                      <p:cNvPr id="0" name="Picture 6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3093" y="4472894"/>
                        <a:ext cx="548640" cy="2941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6342723"/>
              </p:ext>
            </p:extLst>
          </p:nvPr>
        </p:nvGraphicFramePr>
        <p:xfrm>
          <a:off x="4047056" y="5461252"/>
          <a:ext cx="548640" cy="2941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9" name="Equation" r:id="rId24" imgW="126780" imgH="101424" progId="Equation.3">
                  <p:embed/>
                </p:oleObj>
              </mc:Choice>
              <mc:Fallback>
                <p:oleObj name="Equation" r:id="rId24" imgW="126780" imgH="101424" progId="Equation.3">
                  <p:embed/>
                  <p:pic>
                    <p:nvPicPr>
                      <p:cNvPr id="0" name="Picture 6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7056" y="5461252"/>
                        <a:ext cx="548640" cy="2941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4904325"/>
              </p:ext>
            </p:extLst>
          </p:nvPr>
        </p:nvGraphicFramePr>
        <p:xfrm>
          <a:off x="4490376" y="5118493"/>
          <a:ext cx="457200" cy="8864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0" name="Equation" r:id="rId25" imgW="203112" imgH="393529" progId="Equation.3">
                  <p:embed/>
                </p:oleObj>
              </mc:Choice>
              <mc:Fallback>
                <p:oleObj name="Equation" r:id="rId25" imgW="203112" imgH="393529" progId="Equation.3">
                  <p:embed/>
                  <p:pic>
                    <p:nvPicPr>
                      <p:cNvPr id="0" name="Picture 6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0376" y="5118493"/>
                        <a:ext cx="457200" cy="88646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" name="TextBox 75"/>
          <p:cNvSpPr txBox="1"/>
          <p:nvPr/>
        </p:nvSpPr>
        <p:spPr>
          <a:xfrm>
            <a:off x="8123708" y="4923031"/>
            <a:ext cx="739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400" dirty="0"/>
              <a:t>Jadi,</a:t>
            </a:r>
          </a:p>
        </p:txBody>
      </p:sp>
      <p:graphicFrame>
        <p:nvGraphicFramePr>
          <p:cNvPr id="7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2271545"/>
              </p:ext>
            </p:extLst>
          </p:nvPr>
        </p:nvGraphicFramePr>
        <p:xfrm>
          <a:off x="8932679" y="4637279"/>
          <a:ext cx="1031875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1" name="Equation" r:id="rId27" imgW="406048" imgH="393359" progId="Equation.3">
                  <p:embed/>
                </p:oleObj>
              </mc:Choice>
              <mc:Fallback>
                <p:oleObj name="Equation" r:id="rId27" imgW="406048" imgH="393359" progId="Equation.3">
                  <p:embed/>
                  <p:pic>
                    <p:nvPicPr>
                      <p:cNvPr id="0" name="Picture 6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32679" y="4637279"/>
                        <a:ext cx="1031875" cy="1000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ight Arrow 22"/>
          <p:cNvSpPr/>
          <p:nvPr/>
        </p:nvSpPr>
        <p:spPr>
          <a:xfrm>
            <a:off x="7390215" y="2884308"/>
            <a:ext cx="308070" cy="280358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938629" y="85895"/>
            <a:ext cx="50998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631825" algn="l"/>
              </a:tabLst>
            </a:pPr>
            <a:r>
              <a:rPr lang="id-ID" sz="3200" b="1" dirty="0">
                <a:solidFill>
                  <a:srgbClr val="FF6600"/>
                </a:solidFill>
                <a:cs typeface="Arial" panose="020B0604020202020204" pitchFamily="34" charset="0"/>
              </a:rPr>
              <a:t>2</a:t>
            </a:r>
            <a:r>
              <a:rPr lang="en-US" sz="3200" b="1" dirty="0">
                <a:solidFill>
                  <a:srgbClr val="FF6600"/>
                </a:solidFill>
                <a:cs typeface="Arial" panose="020B0604020202020204" pitchFamily="34" charset="0"/>
              </a:rPr>
              <a:t>.  </a:t>
            </a:r>
            <a:r>
              <a:rPr lang="id-ID" sz="3200" b="1" dirty="0">
                <a:solidFill>
                  <a:srgbClr val="FF6600"/>
                </a:solidFill>
                <a:cs typeface="Arial" panose="020B0604020202020204" pitchFamily="34" charset="0"/>
              </a:rPr>
              <a:t>Membandingkan Pecahan</a:t>
            </a:r>
            <a:endParaRPr lang="en-US" sz="3200" b="1" dirty="0">
              <a:solidFill>
                <a:srgbClr val="FF6600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4475439"/>
              </p:ext>
            </p:extLst>
          </p:nvPr>
        </p:nvGraphicFramePr>
        <p:xfrm>
          <a:off x="4499523" y="4157174"/>
          <a:ext cx="457200" cy="8863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2" name="Equation" r:id="rId28" imgW="203040" imgH="393480" progId="Equation.3">
                  <p:embed/>
                </p:oleObj>
              </mc:Choice>
              <mc:Fallback>
                <p:oleObj name="Equation" r:id="rId28" imgW="203040" imgH="393480" progId="Equation.3">
                  <p:embed/>
                  <p:pic>
                    <p:nvPicPr>
                      <p:cNvPr id="0" name="Picture 6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9523" y="4157174"/>
                        <a:ext cx="457200" cy="88637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2298836" y="1519784"/>
            <a:ext cx="22962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/>
            <a:r>
              <a:rPr lang="en-US" sz="2200" dirty="0" err="1">
                <a:solidFill>
                  <a:srgbClr val="00B050"/>
                </a:solidFill>
              </a:rPr>
              <a:t>Penyelesaian</a:t>
            </a:r>
            <a:r>
              <a:rPr lang="en-US" sz="2200" dirty="0">
                <a:solidFill>
                  <a:srgbClr val="00B050"/>
                </a:solidFill>
              </a:rPr>
              <a:t>:</a:t>
            </a:r>
            <a:endParaRPr lang="en-US" sz="2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4844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7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75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75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75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75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75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75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75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75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375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475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75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675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875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975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75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175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275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3750"/>
                            </p:stCondLst>
                            <p:childTnLst>
                              <p:par>
                                <p:cTn id="8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4750"/>
                            </p:stCondLst>
                            <p:childTnLst>
                              <p:par>
                                <p:cTn id="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575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6750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7750"/>
                            </p:stCondLst>
                            <p:childTnLst>
                              <p:par>
                                <p:cTn id="10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8750"/>
                            </p:stCondLst>
                            <p:childTnLst>
                              <p:par>
                                <p:cTn id="10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9750"/>
                            </p:stCondLst>
                            <p:childTnLst>
                              <p:par>
                                <p:cTn id="1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075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1750"/>
                            </p:stCondLst>
                            <p:childTnLst>
                              <p:par>
                                <p:cTn id="1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  <p:bldP spid="10" grpId="0" animBg="1"/>
      <p:bldP spid="17" grpId="0" animBg="1"/>
      <p:bldP spid="18" grpId="0" animBg="1"/>
      <p:bldP spid="19" grpId="0" animBg="1"/>
      <p:bldP spid="31" grpId="0"/>
      <p:bldP spid="33" grpId="0"/>
      <p:bldP spid="76" grpId="0"/>
      <p:bldP spid="23" grpId="0" animBg="1"/>
      <p:bldP spid="40" grpId="0"/>
    </p:bldLst>
  </p:timing>
</p:sld>
</file>

<file path=ppt/theme/theme1.xml><?xml version="1.0" encoding="utf-8"?>
<a:theme xmlns:a="http://schemas.openxmlformats.org/drawingml/2006/main" name="Template NEXIS Matematika SD (2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exi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NEXIS Matematika SD (2)</Template>
  <TotalTime>3065</TotalTime>
  <Words>1083</Words>
  <Application>Microsoft Office PowerPoint</Application>
  <PresentationFormat>Custom</PresentationFormat>
  <Paragraphs>298</Paragraphs>
  <Slides>28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Template NEXIS Matematika SD (2)</vt:lpstr>
      <vt:lpstr>Equation</vt:lpstr>
      <vt:lpstr>Microsoft Equation 3.0</vt:lpstr>
      <vt:lpstr>PowerPoint Presentation</vt:lpstr>
      <vt:lpstr>PowerPoint Presentation</vt:lpstr>
      <vt:lpstr>PowerPoint Presentation</vt:lpstr>
      <vt:lpstr>PowerPoint Presentation</vt:lpstr>
      <vt:lpstr>2. Pecahan Senilai</vt:lpstr>
      <vt:lpstr>Cara memperoleh pecahan senilai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Pembagian dengan Hasil Pecahan</vt:lpstr>
      <vt:lpstr>4. Hubungan Pembagian dengan Perkalian</vt:lpstr>
      <vt:lpstr>Mengubah pecahan menjadi persen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Tuti Aprianti</cp:lastModifiedBy>
  <cp:revision>215</cp:revision>
  <dcterms:created xsi:type="dcterms:W3CDTF">2016-07-20T04:47:34Z</dcterms:created>
  <dcterms:modified xsi:type="dcterms:W3CDTF">2022-04-18T03:01:19Z</dcterms:modified>
</cp:coreProperties>
</file>