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22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F3452-F293-4585-9125-B6087226A9D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49C6-DAE4-4D9C-9BE0-2448722D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7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49C6-DAE4-4D9C-9BE0-2448722D3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C9C011"/>
                </a:solidFill>
                <a:cs typeface="Arial" pitchFamily="34" charset="0"/>
              </a:rPr>
              <a:t>Bahasa</a:t>
            </a: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14638"/>
            <a:ext cx="2377967" cy="31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7" y="842550"/>
            <a:ext cx="3677063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39064"/>
            <a:ext cx="4626963" cy="968336"/>
            <a:chOff x="457199" y="-126500"/>
            <a:chExt cx="4626765" cy="968008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55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d-ID" sz="3000" b="1" dirty="0" smtClean="0">
                  <a:ln w="0"/>
                  <a:latin typeface="+mj-lt"/>
                  <a:cs typeface="Arial" panose="020B0604020202020204" pitchFamily="34" charset="0"/>
                </a:rPr>
                <a:t>TUGASKU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</a:t>
              </a:r>
              <a:r>
                <a:rPr lang="id-ID" altLang="id-ID" sz="28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1199734"/>
            <a:ext cx="5390738" cy="3353216"/>
            <a:chOff x="157162" y="1733550"/>
            <a:chExt cx="4026573" cy="3353216"/>
          </a:xfrm>
        </p:grpSpPr>
        <p:sp>
          <p:nvSpPr>
            <p:cNvPr id="4" name="Rectangle 3"/>
            <p:cNvSpPr/>
            <p:nvPr/>
          </p:nvSpPr>
          <p:spPr>
            <a:xfrm>
              <a:off x="157162" y="1846521"/>
              <a:ext cx="2312535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24444"/>
              <a:ext cx="401803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smtClean="0">
                  <a:latin typeface="+mj-lt"/>
                </a:rPr>
                <a:t>men</a:t>
              </a:r>
              <a:r>
                <a:rPr lang="id-ID" altLang="id-ID" sz="1800" dirty="0" smtClean="0">
                  <a:latin typeface="+mj-lt"/>
                </a:rPr>
                <a:t>ceritakan kembali informasi dari teks yang disimak;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id-ID" altLang="id-ID" dirty="0" smtClean="0">
                  <a:latin typeface="+mj-lt"/>
                </a:rPr>
                <a:t>mengidentifikasi kosakata homonim, awalan </a:t>
              </a:r>
              <a:r>
                <a:rPr lang="id-ID" altLang="id-ID" i="1" dirty="0" smtClean="0">
                  <a:latin typeface="+mj-lt"/>
                </a:rPr>
                <a:t>me-, </a:t>
              </a:r>
              <a:r>
                <a:rPr lang="id-ID" altLang="id-ID" dirty="0" smtClean="0">
                  <a:latin typeface="+mj-lt"/>
                </a:rPr>
                <a:t>kalimat majemuk setara, dan konjungsi intrakalimat dalam teks yang dibaca;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id-ID" altLang="id-ID" sz="1800" dirty="0" smtClean="0">
                  <a:latin typeface="+mj-lt"/>
                </a:rPr>
                <a:t>menuliskan makna kosakata homonim;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id-ID" altLang="id-ID" dirty="0" smtClean="0">
                  <a:latin typeface="+mj-lt"/>
                </a:rPr>
                <a:t>menceritakan kembali informasi dari teks yang dibaca</a:t>
              </a:r>
              <a:r>
                <a:rPr lang="en-US" altLang="id-ID" dirty="0" smtClean="0">
                  <a:latin typeface="+mj-lt"/>
                </a:rPr>
                <a:t>;</a:t>
              </a:r>
              <a:endParaRPr lang="id-ID" altLang="id-ID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id-ID" altLang="id-ID" sz="1800" dirty="0" smtClean="0">
                  <a:latin typeface="+mj-lt"/>
                </a:rPr>
                <a:t>menulis paragraf dengan kalimat majemuk setara, konjungsi intrakalimat, dan tanda baca yang sesuai.</a:t>
              </a:r>
              <a:endParaRPr lang="en-US" altLang="id-ID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09750"/>
            <a:ext cx="4439022" cy="30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1148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04800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Informasi dari Teks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71550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Langkah-langkah menceritakan kembali informasi dari cerita yang disimak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/>
              <a:t>Dengarkan cerita yang dibacakan dengan saksama.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/>
              <a:t>Catatlah informasi yang meliputi unsur pembangun cerita. Misalnya, judul, tokoh, sifat tokoh, jalan cerita, atau urutan peristiwa dan pesan dalam cerita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/>
              <a:t>Ceritakan kembali informasi yang diperoleh dengan bahasa yang santun dan kalimat yang mudah dipahami</a:t>
            </a:r>
            <a:r>
              <a:rPr lang="en-US" sz="20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2114550"/>
            <a:ext cx="2700000" cy="284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581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Homonim Kata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1219200" y="1352550"/>
            <a:ext cx="4733925" cy="2590800"/>
          </a:xfrm>
          <a:prstGeom prst="flowChartMagneticTape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Homonim adalah kata-kata yang ejaan dan pelafalannya sama, tetapi maknanya berbeda. Makna kata-kata yang berhomonim bergantung pada konteks kalimatnya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4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79609"/>
              </p:ext>
            </p:extLst>
          </p:nvPr>
        </p:nvGraphicFramePr>
        <p:xfrm>
          <a:off x="914400" y="1200150"/>
          <a:ext cx="7200000" cy="2407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50000"/>
                <a:gridCol w="2841000"/>
                <a:gridCol w="300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Kata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Makna</a:t>
                      </a:r>
                      <a:r>
                        <a:rPr lang="id-ID" sz="2000" baseline="0" dirty="0" smtClean="0"/>
                        <a:t> 1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Makna 2</a:t>
                      </a:r>
                      <a:endParaRPr lang="id-ID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buku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Bambu</a:t>
                      </a:r>
                      <a:r>
                        <a:rPr lang="id-ID" sz="2000" baseline="0" dirty="0" smtClean="0"/>
                        <a:t> itu dipotong di setiap buku-bukunya.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Rak buku yang ada di belakang kelas terbuat dari rotan.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tahu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Ibu menumis tahu untuk makan</a:t>
                      </a:r>
                      <a:r>
                        <a:rPr lang="id-ID" sz="2000" baseline="0" dirty="0" smtClean="0"/>
                        <a:t> malam nanti.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Adik diberi</a:t>
                      </a:r>
                      <a:r>
                        <a:rPr lang="id-ID" sz="2000" baseline="0" dirty="0" smtClean="0"/>
                        <a:t> tahu bahwa botol plastik dibuang di tempat sampah anorganik. 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F3C8BEDC-9ADF-674B-F1A0-B27DFB3BB9E7}"/>
              </a:ext>
            </a:extLst>
          </p:cNvPr>
          <p:cNvGrpSpPr>
            <a:grpSpLocks/>
          </p:cNvGrpSpPr>
          <p:nvPr/>
        </p:nvGrpSpPr>
        <p:grpSpPr bwMode="auto">
          <a:xfrm>
            <a:off x="533431" y="800094"/>
            <a:ext cx="2700001" cy="628653"/>
            <a:chOff x="3962399" y="374359"/>
            <a:chExt cx="1935477" cy="45110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4DDB2149-31A1-219F-FDDC-017D164D7F24}"/>
                </a:ext>
              </a:extLst>
            </p:cNvPr>
            <p:cNvSpPr/>
            <p:nvPr/>
          </p:nvSpPr>
          <p:spPr>
            <a:xfrm rot="16200000">
              <a:off x="3940299" y="524658"/>
              <a:ext cx="322911" cy="27871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altLang="id-ID" sz="8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017BB9BB-49D0-CB5E-B23B-34608D130258}"/>
                </a:ext>
              </a:extLst>
            </p:cNvPr>
            <p:cNvSpPr/>
            <p:nvPr/>
          </p:nvSpPr>
          <p:spPr>
            <a:xfrm>
              <a:off x="3962399" y="374359"/>
              <a:ext cx="1935477" cy="291912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 smtClean="0"/>
                <a:t>Contoh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0881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352800" cy="587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3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Awalan </a:t>
            </a:r>
            <a:r>
              <a:rPr lang="id-ID" sz="24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me-</a:t>
            </a:r>
            <a:endParaRPr lang="id-ID" sz="2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3400" y="1071396"/>
            <a:ext cx="7200000" cy="3557754"/>
            <a:chOff x="914400" y="755721"/>
            <a:chExt cx="6701584" cy="3953059"/>
          </a:xfrm>
        </p:grpSpPr>
        <p:pic>
          <p:nvPicPr>
            <p:cNvPr id="10" name="Picture 4" descr="E:\ELISA\MEDIA ESPS IPS KELAS 4\BAB 4\Post it pink.png">
              <a:extLst>
                <a:ext uri="{FF2B5EF4-FFF2-40B4-BE49-F238E27FC236}">
                  <a16:creationId xmlns:a16="http://schemas.microsoft.com/office/drawing/2014/main" xmlns="" id="{1666DD56-2004-DABF-39EA-2A26C3BF6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755721"/>
              <a:ext cx="6701584" cy="395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99234" y="983449"/>
              <a:ext cx="5791200" cy="338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chemeClr val="bg1"/>
                  </a:solidFill>
                </a:rPr>
                <a:t>Imbuhan adalah bubuhan pada kata dasar yang dapat membentuk kata baru. Contohnya, </a:t>
              </a:r>
              <a:r>
                <a:rPr lang="id-ID" sz="2400" b="1" dirty="0" smtClean="0">
                  <a:solidFill>
                    <a:schemeClr val="bg1"/>
                  </a:solidFill>
                </a:rPr>
                <a:t>awalan </a:t>
              </a:r>
              <a:r>
                <a:rPr lang="id-ID" sz="2400" b="1" i="1" dirty="0" smtClean="0">
                  <a:solidFill>
                    <a:schemeClr val="bg1"/>
                  </a:solidFill>
                </a:rPr>
                <a:t>me-</a:t>
              </a:r>
              <a:r>
                <a:rPr lang="id-ID" sz="2400" dirty="0" smtClean="0">
                  <a:solidFill>
                    <a:schemeClr val="bg1"/>
                  </a:solidFill>
                </a:rPr>
                <a:t>. Imbuhan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me- </a:t>
              </a:r>
              <a:r>
                <a:rPr lang="id-ID" sz="2400" dirty="0" smtClean="0">
                  <a:solidFill>
                    <a:schemeClr val="bg1"/>
                  </a:solidFill>
                </a:rPr>
                <a:t>ditambahkan pada kata dasar, akan terbentuk kata kerja. Imbuhan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me- </a:t>
              </a:r>
              <a:r>
                <a:rPr lang="id-ID" sz="2400" dirty="0" smtClean="0">
                  <a:solidFill>
                    <a:schemeClr val="bg1"/>
                  </a:solidFill>
                </a:rPr>
                <a:t>juga dapat berubah menjadi imbuhan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men-, meny-, mem-, meng-, </a:t>
              </a:r>
              <a:r>
                <a:rPr lang="id-ID" sz="2400" dirty="0" smtClean="0">
                  <a:solidFill>
                    <a:schemeClr val="bg1"/>
                  </a:solidFill>
                </a:rPr>
                <a:t>atau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 menge-. </a:t>
              </a:r>
              <a:r>
                <a:rPr lang="id-ID" sz="2400" dirty="0" smtClean="0">
                  <a:solidFill>
                    <a:schemeClr val="bg1"/>
                  </a:solidFill>
                </a:rPr>
                <a:t>Contoh kata berimbuhan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me-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adalah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 mengajar</a:t>
              </a:r>
              <a:r>
                <a:rPr lang="id-ID" sz="2400" i="1" dirty="0">
                  <a:solidFill>
                    <a:schemeClr val="bg1"/>
                  </a:solidFill>
                </a:rPr>
                <a:t>, melihat, menulis, meminum, </a:t>
              </a:r>
              <a:r>
                <a:rPr lang="id-ID" sz="2400" dirty="0">
                  <a:solidFill>
                    <a:schemeClr val="bg1"/>
                  </a:solidFill>
                </a:rPr>
                <a:t>dan</a:t>
              </a:r>
              <a:r>
                <a:rPr lang="id-ID" sz="2400" i="1" dirty="0">
                  <a:solidFill>
                    <a:schemeClr val="bg1"/>
                  </a:solidFill>
                </a:rPr>
                <a:t>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membaca</a:t>
              </a:r>
              <a:r>
                <a:rPr lang="en-US" sz="2400" dirty="0" smtClean="0">
                  <a:solidFill>
                    <a:schemeClr val="bg1"/>
                  </a:solidFill>
                </a:rPr>
                <a:t>.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96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90600" y="653797"/>
            <a:ext cx="7010400" cy="4051553"/>
            <a:chOff x="1072442" y="854781"/>
            <a:chExt cx="7269926" cy="4417059"/>
          </a:xfrm>
        </p:grpSpPr>
        <p:pic>
          <p:nvPicPr>
            <p:cNvPr id="15" name="Picture 4" descr="E:\ELISA\MEDIA ESPS IPS KELAS 4\BAB 4\Post it pink.png">
              <a:extLst>
                <a:ext uri="{FF2B5EF4-FFF2-40B4-BE49-F238E27FC236}">
                  <a16:creationId xmlns:a16="http://schemas.microsoft.com/office/drawing/2014/main" xmlns="" id="{1666DD56-2004-DABF-39EA-2A26C3BF6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442" y="854781"/>
              <a:ext cx="7269926" cy="441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447800" y="982485"/>
              <a:ext cx="6705600" cy="420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chemeClr val="bg1"/>
                  </a:solidFill>
                </a:rPr>
                <a:t>Kata dasar yang diawali huruf /p/, /t/, /s/, dan /k/ jika diberikan imbuhan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me-</a:t>
              </a:r>
              <a:r>
                <a:rPr lang="id-ID" sz="2400" dirty="0" smtClean="0">
                  <a:solidFill>
                    <a:schemeClr val="bg1"/>
                  </a:solidFill>
                </a:rPr>
                <a:t> pada awal kata akan menjadi luluh atau hilang. Contoh: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r>
                <a:rPr lang="id-ID" sz="2400" dirty="0" smtClean="0">
                  <a:solidFill>
                    <a:schemeClr val="bg1"/>
                  </a:solidFill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</a:rPr>
                <a:t>-</a:t>
              </a:r>
              <a:r>
                <a:rPr lang="id-ID" sz="2400" dirty="0" smtClean="0">
                  <a:solidFill>
                    <a:schemeClr val="bg1"/>
                  </a:solidFill>
                </a:rPr>
                <a:t> + tulis</a:t>
              </a:r>
              <a:r>
                <a:rPr lang="id-ID" sz="2400" dirty="0" smtClean="0">
                  <a:solidFill>
                    <a:schemeClr val="bg1"/>
                  </a:solidFill>
                  <a:latin typeface="Calibri"/>
                </a:rPr>
                <a:t> → menulis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m</a:t>
              </a:r>
              <a:r>
                <a:rPr lang="id-ID" sz="2400" dirty="0" smtClean="0">
                  <a:solidFill>
                    <a:schemeClr val="bg1"/>
                  </a:solidFill>
                  <a:latin typeface="Calibri"/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-</a:t>
              </a:r>
              <a:r>
                <a:rPr lang="id-ID" sz="2400" dirty="0" smtClean="0">
                  <a:solidFill>
                    <a:schemeClr val="bg1"/>
                  </a:solidFill>
                  <a:latin typeface="Calibri"/>
                </a:rPr>
                <a:t> + pinjam </a:t>
              </a:r>
              <a:r>
                <a:rPr lang="id-ID" sz="2400" dirty="0" smtClean="0">
                  <a:solidFill>
                    <a:schemeClr val="bg1"/>
                  </a:solidFill>
                </a:rPr>
                <a:t>→ meminjam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r>
                <a:rPr lang="id-ID" sz="2400" dirty="0" smtClean="0">
                  <a:solidFill>
                    <a:schemeClr val="bg1"/>
                  </a:solidFill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</a:rPr>
                <a:t>-</a:t>
              </a:r>
              <a:r>
                <a:rPr lang="id-ID" sz="2400" dirty="0" smtClean="0">
                  <a:solidFill>
                    <a:schemeClr val="bg1"/>
                  </a:solidFill>
                </a:rPr>
                <a:t> + silang → menyilang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Apabila kata dasarnya terdiri atas satu suku kata, awalan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me-</a:t>
              </a:r>
              <a:r>
                <a:rPr lang="id-ID" sz="2400" dirty="0" smtClean="0">
                  <a:solidFill>
                    <a:schemeClr val="bg1"/>
                  </a:solidFill>
                </a:rPr>
                <a:t> berubah menjadi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menge-</a:t>
              </a:r>
              <a:r>
                <a:rPr lang="id-ID" sz="2400" dirty="0" smtClean="0">
                  <a:solidFill>
                    <a:schemeClr val="bg1"/>
                  </a:solidFill>
                </a:rPr>
                <a:t>. Contoh :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r>
                <a:rPr lang="id-ID" sz="2400" dirty="0" smtClean="0">
                  <a:solidFill>
                    <a:schemeClr val="bg1"/>
                  </a:solidFill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</a:rPr>
                <a:t>-</a:t>
              </a:r>
              <a:r>
                <a:rPr lang="id-ID" sz="2400" dirty="0" smtClean="0">
                  <a:solidFill>
                    <a:schemeClr val="bg1"/>
                  </a:solidFill>
                </a:rPr>
                <a:t> + tes → mengetes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r>
                <a:rPr lang="id-ID" sz="2400" dirty="0" smtClean="0">
                  <a:solidFill>
                    <a:schemeClr val="bg1"/>
                  </a:solidFill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</a:rPr>
                <a:t>-</a:t>
              </a:r>
              <a:r>
                <a:rPr lang="id-ID" sz="2400" dirty="0" smtClean="0">
                  <a:solidFill>
                    <a:schemeClr val="bg1"/>
                  </a:solidFill>
                </a:rPr>
                <a:t> + pak → mengepak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1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84550"/>
            <a:ext cx="2649600" cy="41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8006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4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Kalimat Majemuk Setara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0015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Kalimat majemuk setara terbentuk dari kalimat-kalimat tunggal yang digabungkan. Hubungan antarkalimat tunggal dengan kalimat majemuk setara ditandai dengan konjungsi atau kata hubung. Konjungsi yang digunakan dalam kalimat majemuk </a:t>
            </a:r>
            <a:r>
              <a:rPr lang="id-ID" sz="2400" dirty="0" smtClean="0"/>
              <a:t>setar</a:t>
            </a:r>
            <a:r>
              <a:rPr lang="en-US" sz="2400" dirty="0" smtClean="0"/>
              <a:t>a</a:t>
            </a:r>
            <a:r>
              <a:rPr lang="id-ID" sz="2400" dirty="0" smtClean="0"/>
              <a:t>, </a:t>
            </a:r>
            <a:r>
              <a:rPr lang="id-ID" sz="2400" dirty="0"/>
              <a:t>antara lain </a:t>
            </a:r>
            <a:r>
              <a:rPr lang="id-ID" sz="2400" i="1" dirty="0"/>
              <a:t>dan, lalu, kemudian, sedangkan, karena, setelah, atau, </a:t>
            </a:r>
            <a:r>
              <a:rPr lang="id-ID" sz="2400" dirty="0"/>
              <a:t>dan </a:t>
            </a:r>
            <a:r>
              <a:rPr lang="id-ID" sz="2400" i="1" dirty="0" smtClean="0"/>
              <a:t>tetapi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79032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84550"/>
            <a:ext cx="2649600" cy="41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618744"/>
            <a:ext cx="5638800" cy="3553206"/>
            <a:chOff x="609600" y="438144"/>
            <a:chExt cx="5638800" cy="3553206"/>
          </a:xfrm>
        </p:grpSpPr>
        <p:sp>
          <p:nvSpPr>
            <p:cNvPr id="3" name="Snip Single Corner Rectangle 2"/>
            <p:cNvSpPr/>
            <p:nvPr/>
          </p:nvSpPr>
          <p:spPr>
            <a:xfrm>
              <a:off x="1066800" y="895350"/>
              <a:ext cx="5181600" cy="3096000"/>
            </a:xfrm>
            <a:prstGeom prst="snip1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xmlns="" id="{F3C8BEDC-9ADF-674B-F1A0-B27DFB3BB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38144"/>
              <a:ext cx="2700001" cy="685806"/>
              <a:chOff x="3931432" y="374356"/>
              <a:chExt cx="1935477" cy="49212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xmlns="" id="{4DDB2149-31A1-219F-FDDC-017D164D7F24}"/>
                  </a:ext>
                </a:extLst>
              </p:cNvPr>
              <p:cNvSpPr/>
              <p:nvPr/>
            </p:nvSpPr>
            <p:spPr>
              <a:xfrm rot="16200000">
                <a:off x="3918349" y="530816"/>
                <a:ext cx="348745" cy="322579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altLang="id-ID" sz="8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017BB9BB-49D0-CB5E-B23B-34608D130258}"/>
                  </a:ext>
                </a:extLst>
              </p:cNvPr>
              <p:cNvSpPr/>
              <p:nvPr/>
            </p:nvSpPr>
            <p:spPr>
              <a:xfrm>
                <a:off x="3931432" y="374356"/>
                <a:ext cx="1935477" cy="322912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 err="1" smtClean="0"/>
                  <a:t>Contoh</a:t>
                </a:r>
                <a:endParaRPr lang="en-US" sz="20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95400" y="1160205"/>
              <a:ext cx="4800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id-ID" sz="2000" dirty="0"/>
                <a:t>Tina suka makan sup ayam </a:t>
              </a:r>
              <a:r>
                <a:rPr lang="id-ID" sz="2000" dirty="0">
                  <a:solidFill>
                    <a:srgbClr val="FF0000"/>
                  </a:solidFill>
                </a:rPr>
                <a:t>dan</a:t>
              </a:r>
              <a:r>
                <a:rPr lang="id-ID" sz="2000" dirty="0"/>
                <a:t> minum jus wortel.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id-ID" sz="2000" dirty="0"/>
                <a:t>Hani membantu ibu membersihkan </a:t>
              </a:r>
              <a:r>
                <a:rPr lang="id-ID" sz="2000" dirty="0" smtClean="0"/>
                <a:t>dapur</a:t>
              </a:r>
              <a:r>
                <a:rPr lang="en-US" sz="2000" dirty="0" smtClean="0"/>
                <a:t>,</a:t>
              </a:r>
              <a:r>
                <a:rPr lang="id-ID" sz="2000" dirty="0" smtClean="0"/>
                <a:t> </a:t>
              </a:r>
              <a:r>
                <a:rPr lang="id-ID" sz="2000" dirty="0">
                  <a:solidFill>
                    <a:srgbClr val="FF0000"/>
                  </a:solidFill>
                </a:rPr>
                <a:t>lalu</a:t>
              </a:r>
              <a:r>
                <a:rPr lang="id-ID" sz="2000" dirty="0"/>
                <a:t> mencuci piring.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id-ID" sz="2000" dirty="0"/>
                <a:t>Cici menyapu halaman, </a:t>
              </a:r>
              <a:r>
                <a:rPr lang="id-ID" sz="2000" dirty="0">
                  <a:solidFill>
                    <a:srgbClr val="FF0000"/>
                  </a:solidFill>
                </a:rPr>
                <a:t>kemudian</a:t>
              </a:r>
              <a:r>
                <a:rPr lang="id-ID" sz="2000" dirty="0"/>
                <a:t> menyiram bunga.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id-ID" sz="2000" dirty="0"/>
                <a:t>Hani suka makan es krim cokelat, </a:t>
              </a:r>
              <a:r>
                <a:rPr lang="id-ID" sz="2000" dirty="0">
                  <a:solidFill>
                    <a:srgbClr val="FF0000"/>
                  </a:solidFill>
                </a:rPr>
                <a:t>tetapi</a:t>
              </a:r>
              <a:r>
                <a:rPr lang="id-ID" sz="2000" dirty="0"/>
                <a:t> Cici suka makan es krim vanila</a:t>
              </a:r>
              <a:r>
                <a:rPr lang="id-ID" sz="2000" dirty="0" smtClean="0"/>
                <a:t>.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61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453</Words>
  <Application>Microsoft Office PowerPoint</Application>
  <PresentationFormat>On-screen Show (16:9)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40</cp:revision>
  <dcterms:created xsi:type="dcterms:W3CDTF">2022-01-17T01:37:52Z</dcterms:created>
  <dcterms:modified xsi:type="dcterms:W3CDTF">2022-05-12T02:54:48Z</dcterms:modified>
</cp:coreProperties>
</file>