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D85B"/>
    <a:srgbClr val="B8E08C"/>
    <a:srgbClr val="A9DA74"/>
    <a:srgbClr val="FF6600"/>
    <a:srgbClr val="FFCC00"/>
    <a:srgbClr val="FFE311"/>
    <a:srgbClr val="000000"/>
    <a:srgbClr val="FFC819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3" autoAdjust="0"/>
    <p:restoredTop sz="98757" autoAdjust="0"/>
  </p:normalViewPr>
  <p:slideViewPr>
    <p:cSldViewPr snapToGrid="0">
      <p:cViewPr>
        <p:scale>
          <a:sx n="66" d="100"/>
          <a:sy n="66" d="100"/>
        </p:scale>
        <p:origin x="-39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BCCF1-302F-4656-95E7-6FBD83B436FE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C2863-A690-4E69-854D-E49BB6E597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4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Teks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r>
              <a:rPr lang="en-US" dirty="0" smtClean="0"/>
              <a:t> “BUDAYA DAN BAHASA BANJAR” </a:t>
            </a:r>
            <a:r>
              <a:rPr lang="en-US" dirty="0" err="1" smtClean="0"/>
              <a:t>diubah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sesuai</a:t>
            </a:r>
            <a:r>
              <a:rPr lang="en-US" baseline="0" dirty="0" smtClean="0"/>
              <a:t> cover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tingkat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1098AB81-6EEE-44B4-9BD4-5C2410C80411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E446B57-EB3C-4CC6-809F-E0CA2D019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1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3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edia Pembelajaran\KURIKULUM MERDEKA\Template Buku Regular SD Kur. Merdeka\Template Buku Regular SD\banner matematika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033"/>
            <a:ext cx="12192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9" r:id="rId3"/>
    <p:sldLayoutId id="2147483680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4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000" y="1782462"/>
            <a:ext cx="6765157" cy="625359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3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3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03874" y="4024373"/>
            <a:ext cx="2717408" cy="41549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79933" y="1193800"/>
            <a:ext cx="3106468" cy="438358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6345240" y="2615519"/>
            <a:ext cx="4017927" cy="957620"/>
          </a:xfrm>
          <a:prstGeom prst="rect">
            <a:avLst/>
          </a:prstGeom>
        </p:spPr>
        <p:txBody>
          <a:bodyPr lIns="121917" tIns="60958" rIns="121917" bIns="60958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300" b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Matematika</a:t>
            </a:r>
            <a:endParaRPr lang="en-US" sz="43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9" t="3760" r="2241" b="5155"/>
          <a:stretch/>
        </p:blipFill>
        <p:spPr>
          <a:xfrm>
            <a:off x="2379933" y="1290180"/>
            <a:ext cx="2981207" cy="43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87734" y="297114"/>
            <a:ext cx="5392366" cy="669668"/>
            <a:chOff x="487734" y="297114"/>
            <a:chExt cx="5392366" cy="669668"/>
          </a:xfrm>
        </p:grpSpPr>
        <p:sp>
          <p:nvSpPr>
            <p:cNvPr id="2" name="TextBox 1"/>
            <p:cNvSpPr txBox="1"/>
            <p:nvPr/>
          </p:nvSpPr>
          <p:spPr>
            <a:xfrm>
              <a:off x="1259046" y="339561"/>
              <a:ext cx="4621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Mengukur</a:t>
              </a:r>
              <a:r>
                <a:rPr lang="en-US" sz="32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Besar</a:t>
              </a:r>
              <a:r>
                <a:rPr lang="en-US" sz="32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Sudut</a:t>
              </a:r>
              <a:endParaRPr lang="en-US" sz="32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7734" y="297114"/>
              <a:ext cx="638939" cy="669668"/>
              <a:chOff x="394825" y="276478"/>
              <a:chExt cx="638939" cy="669668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95032" y="276478"/>
                <a:ext cx="4427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B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" name="Rectangle 67"/>
          <p:cNvSpPr/>
          <p:nvPr/>
        </p:nvSpPr>
        <p:spPr>
          <a:xfrm>
            <a:off x="523656" y="1127343"/>
            <a:ext cx="6880444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Ukuran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besar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sudut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merupakan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ukuran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saat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berputar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3656" y="1653975"/>
            <a:ext cx="6880444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Satuan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ukuran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besar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sudut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adalah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derajat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(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  <a:sym typeface="Symbol"/>
              </a:rPr>
              <a:t>).</a:t>
            </a:r>
            <a:endParaRPr lang="id-ID" sz="24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10056" y="2280812"/>
            <a:ext cx="6004144" cy="1236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Saat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kita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menghadap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ke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timur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lalu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berputar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ke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arah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barat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selatan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kembali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lagi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ke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timur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berarti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kita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berputar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sejauh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1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putaran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penuh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2818" y="2280812"/>
            <a:ext cx="5212627" cy="3681898"/>
            <a:chOff x="292818" y="2280812"/>
            <a:chExt cx="5212627" cy="3681898"/>
          </a:xfrm>
        </p:grpSpPr>
        <p:grpSp>
          <p:nvGrpSpPr>
            <p:cNvPr id="8" name="Group 7"/>
            <p:cNvGrpSpPr/>
            <p:nvPr/>
          </p:nvGrpSpPr>
          <p:grpSpPr>
            <a:xfrm>
              <a:off x="1049228" y="2702145"/>
              <a:ext cx="3657600" cy="2860455"/>
              <a:chOff x="973028" y="2664045"/>
              <a:chExt cx="3657600" cy="2860455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2801828" y="2664045"/>
                <a:ext cx="0" cy="286045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5400000">
                <a:off x="2801828" y="2265472"/>
                <a:ext cx="0" cy="3657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2495743" y="2280812"/>
              <a:ext cx="7645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Utara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06828" y="3901539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Timur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01326" y="5562600"/>
              <a:ext cx="953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Selatan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2818" y="3901539"/>
              <a:ext cx="7396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Barat</a:t>
              </a:r>
              <a:endParaRPr lang="en-US" sz="2000" dirty="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6010056" y="3435816"/>
            <a:ext cx="5496144" cy="579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Besar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sudut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satu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putaran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 pitchFamily="34" charset="0"/>
              </a:rPr>
              <a:t>adalah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360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  <a:sym typeface="Symbol"/>
              </a:rPr>
              <a:t>.</a:t>
            </a:r>
            <a:endParaRPr lang="id-ID" sz="24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4745817" flipH="1">
            <a:off x="2380152" y="3634495"/>
            <a:ext cx="995751" cy="995751"/>
          </a:xfrm>
          <a:prstGeom prst="arc">
            <a:avLst>
              <a:gd name="adj1" fmla="val 16200000"/>
              <a:gd name="adj2" fmla="val 14599127"/>
            </a:avLst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010056" y="4030243"/>
                <a:ext cx="5496144" cy="5790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 smtClean="0">
                    <a:solidFill>
                      <a:schemeClr val="tx1"/>
                    </a:solidFill>
                    <a:cs typeface="Arial" pitchFamily="34" charset="0"/>
                  </a:rPr>
                  <a:t>Besar </a:t>
                </a:r>
                <a:r>
                  <a:rPr lang="en-US" sz="2400" dirty="0" err="1" smtClean="0">
                    <a:solidFill>
                      <a:schemeClr val="tx1"/>
                    </a:solidFill>
                    <a:cs typeface="Arial" pitchFamily="34" charset="0"/>
                  </a:rPr>
                  <a:t>sudut</a:t>
                </a:r>
                <a:r>
                  <a:rPr lang="en-US" sz="2400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cs typeface="Arial" pitchFamily="34" charset="0"/>
                  </a:rPr>
                  <a:t>lurus</a:t>
                </a:r>
                <a:r>
                  <a:rPr lang="en-US" sz="2400" dirty="0" smtClean="0">
                    <a:solidFill>
                      <a:schemeClr val="tx1"/>
                    </a:solidFill>
                    <a:cs typeface="Arial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+mj-lt"/>
                    <a:cs typeface="Arial" pitchFamily="34" charset="0"/>
                  </a:rPr>
                  <a:t> ×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+mj-lt"/>
                    <a:cs typeface="Arial" pitchFamily="34" charset="0"/>
                  </a:rPr>
                  <a:t>sudut</a:t>
                </a:r>
                <a:r>
                  <a:rPr lang="en-US" sz="2400" dirty="0" smtClean="0">
                    <a:solidFill>
                      <a:schemeClr val="tx1"/>
                    </a:solidFill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+mj-lt"/>
                    <a:cs typeface="Arial" pitchFamily="34" charset="0"/>
                  </a:rPr>
                  <a:t>satu</a:t>
                </a:r>
                <a:r>
                  <a:rPr lang="en-US" sz="2400" dirty="0" smtClean="0">
                    <a:solidFill>
                      <a:schemeClr val="tx1"/>
                    </a:solidFill>
                    <a:latin typeface="+mj-lt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+mj-lt"/>
                    <a:cs typeface="Arial" pitchFamily="34" charset="0"/>
                  </a:rPr>
                  <a:t>putaran</a:t>
                </a:r>
                <a:endParaRPr lang="id-ID" sz="2400" dirty="0" smtClean="0">
                  <a:solidFill>
                    <a:schemeClr val="tx1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056" y="4030243"/>
                <a:ext cx="5496144" cy="579088"/>
              </a:xfrm>
              <a:prstGeom prst="rect">
                <a:avLst/>
              </a:prstGeom>
              <a:blipFill rotWithShape="1">
                <a:blip r:embed="rId3"/>
                <a:stretch>
                  <a:fillRect l="-1774" b="-147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8213506" y="4703094"/>
                <a:ext cx="1495644" cy="5790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 smtClean="0">
                    <a:solidFill>
                      <a:schemeClr val="tx1"/>
                    </a:solidFill>
                    <a:cs typeface="Arial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+mj-lt"/>
                    <a:cs typeface="Arial" pitchFamily="34" charset="0"/>
                  </a:rPr>
                  <a:t> × 360</a:t>
                </a:r>
                <a:r>
                  <a:rPr lang="en-US" sz="2400" dirty="0" smtClean="0">
                    <a:solidFill>
                      <a:schemeClr val="tx1"/>
                    </a:solidFill>
                    <a:latin typeface="+mj-lt"/>
                    <a:cs typeface="Arial" pitchFamily="34" charset="0"/>
                    <a:sym typeface="Symbol"/>
                  </a:rPr>
                  <a:t></a:t>
                </a:r>
                <a:endParaRPr lang="id-ID" sz="2400" dirty="0" smtClean="0">
                  <a:solidFill>
                    <a:schemeClr val="tx1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506" y="4703094"/>
                <a:ext cx="1495644" cy="579088"/>
              </a:xfrm>
              <a:prstGeom prst="rect">
                <a:avLst/>
              </a:prstGeom>
              <a:blipFill rotWithShape="1">
                <a:blip r:embed="rId4"/>
                <a:stretch>
                  <a:fillRect l="-6098" r="-1626" b="-148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8213506" y="5382604"/>
            <a:ext cx="1495644" cy="579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=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180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itchFamily="34" charset="0"/>
                <a:sym typeface="Symbol"/>
              </a:rPr>
              <a:t></a:t>
            </a:r>
            <a:endParaRPr lang="id-ID" sz="24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92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28" grpId="0"/>
      <p:bldP spid="29" grpId="0"/>
      <p:bldP spid="38" grpId="0"/>
      <p:bldP spid="10" grpId="0" animBg="1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0682" y="390397"/>
            <a:ext cx="8293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73869" algn="l"/>
              </a:tabLst>
            </a:pP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Besar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sudut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diukur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menggunakan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busur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derajat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35" y="1884580"/>
            <a:ext cx="5368358" cy="2947975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2839955" y="1942275"/>
            <a:ext cx="2917028" cy="2661554"/>
          </a:xfrm>
          <a:custGeom>
            <a:avLst/>
            <a:gdLst>
              <a:gd name="connsiteX0" fmla="*/ 457200 w 1331259"/>
              <a:gd name="connsiteY0" fmla="*/ 0 h 1721223"/>
              <a:gd name="connsiteX1" fmla="*/ 0 w 1331259"/>
              <a:gd name="connsiteY1" fmla="*/ 1721223 h 1721223"/>
              <a:gd name="connsiteX2" fmla="*/ 1331259 w 1331259"/>
              <a:gd name="connsiteY2" fmla="*/ 1721223 h 172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259" h="1721223">
                <a:moveTo>
                  <a:pt x="457200" y="0"/>
                </a:moveTo>
                <a:lnTo>
                  <a:pt x="0" y="1721223"/>
                </a:lnTo>
                <a:lnTo>
                  <a:pt x="1331259" y="1721223"/>
                </a:lnTo>
              </a:path>
            </a:pathLst>
          </a:custGeom>
          <a:noFill/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30615" y="5444183"/>
            <a:ext cx="4181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Titik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sudut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berimpit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pusat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busur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48458" y="4852968"/>
            <a:ext cx="6121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Arial" panose="020B0604020202020204" pitchFamily="34" charset="0"/>
              </a:rPr>
              <a:t>Salah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satu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kaki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sudut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berimpit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garis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dasar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busur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34612" y="1844594"/>
            <a:ext cx="236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Skala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besar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sudut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64502" y="2497429"/>
            <a:ext cx="570554" cy="52517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18526" y="3262324"/>
            <a:ext cx="27432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Besar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sudut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=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70</a:t>
            </a:r>
            <a:r>
              <a:rPr lang="en-US" sz="2800" b="1" baseline="300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°</a:t>
            </a:r>
            <a:endParaRPr lang="en-US" sz="2800" b="1" baseline="30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561705" y="4350904"/>
            <a:ext cx="556500" cy="48165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99531" y="1278494"/>
            <a:ext cx="200796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Busur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derajat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 rot="19999602">
            <a:off x="2752772" y="4622495"/>
            <a:ext cx="338657" cy="1077707"/>
          </a:xfrm>
          <a:custGeom>
            <a:avLst/>
            <a:gdLst>
              <a:gd name="connsiteX0" fmla="*/ 452936 w 452936"/>
              <a:gd name="connsiteY0" fmla="*/ 0 h 996287"/>
              <a:gd name="connsiteX1" fmla="*/ 2560 w 452936"/>
              <a:gd name="connsiteY1" fmla="*/ 532263 h 996287"/>
              <a:gd name="connsiteX2" fmla="*/ 302810 w 452936"/>
              <a:gd name="connsiteY2" fmla="*/ 996287 h 99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2936" h="996287">
                <a:moveTo>
                  <a:pt x="452936" y="0"/>
                </a:moveTo>
                <a:cubicBezTo>
                  <a:pt x="240258" y="183107"/>
                  <a:pt x="27581" y="366215"/>
                  <a:pt x="2560" y="532263"/>
                </a:cubicBezTo>
                <a:cubicBezTo>
                  <a:pt x="-22461" y="698311"/>
                  <a:pt x="140174" y="847299"/>
                  <a:pt x="302810" y="99628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43" name="Freeform 42"/>
          <p:cNvSpPr/>
          <p:nvPr/>
        </p:nvSpPr>
        <p:spPr>
          <a:xfrm rot="675928" flipH="1">
            <a:off x="4257165" y="4684136"/>
            <a:ext cx="668740" cy="296839"/>
          </a:xfrm>
          <a:custGeom>
            <a:avLst/>
            <a:gdLst>
              <a:gd name="connsiteX0" fmla="*/ 668740 w 668740"/>
              <a:gd name="connsiteY0" fmla="*/ 0 h 395785"/>
              <a:gd name="connsiteX1" fmla="*/ 436728 w 668740"/>
              <a:gd name="connsiteY1" fmla="*/ 272955 h 395785"/>
              <a:gd name="connsiteX2" fmla="*/ 0 w 668740"/>
              <a:gd name="connsiteY2" fmla="*/ 395785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8740" h="395785">
                <a:moveTo>
                  <a:pt x="668740" y="0"/>
                </a:moveTo>
                <a:cubicBezTo>
                  <a:pt x="608462" y="103495"/>
                  <a:pt x="548185" y="206991"/>
                  <a:pt x="436728" y="272955"/>
                </a:cubicBezTo>
                <a:cubicBezTo>
                  <a:pt x="325271" y="338919"/>
                  <a:pt x="162635" y="367352"/>
                  <a:pt x="0" y="39578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828225" y="2275481"/>
            <a:ext cx="640080" cy="480060"/>
          </a:xfrm>
          <a:custGeom>
            <a:avLst/>
            <a:gdLst>
              <a:gd name="connsiteX0" fmla="*/ 0 w 682388"/>
              <a:gd name="connsiteY0" fmla="*/ 368489 h 376226"/>
              <a:gd name="connsiteX1" fmla="*/ 354842 w 682388"/>
              <a:gd name="connsiteY1" fmla="*/ 327546 h 376226"/>
              <a:gd name="connsiteX2" fmla="*/ 682388 w 682388"/>
              <a:gd name="connsiteY2" fmla="*/ 0 h 3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388" h="376226">
                <a:moveTo>
                  <a:pt x="0" y="368489"/>
                </a:moveTo>
                <a:cubicBezTo>
                  <a:pt x="120555" y="378725"/>
                  <a:pt x="241111" y="388961"/>
                  <a:pt x="354842" y="327546"/>
                </a:cubicBezTo>
                <a:cubicBezTo>
                  <a:pt x="468573" y="266131"/>
                  <a:pt x="575480" y="133065"/>
                  <a:pt x="682388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8549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09 0.00185 L -0.52083 0.002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46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/>
      <p:bldP spid="26" grpId="0"/>
      <p:bldP spid="27" grpId="0"/>
      <p:bldP spid="30" grpId="0" animBg="1"/>
      <p:bldP spid="31" grpId="0" animBg="1"/>
      <p:bldP spid="33" grpId="0" animBg="1"/>
      <p:bldP spid="34" grpId="0" animBg="1"/>
      <p:bldP spid="34" grpId="1" animBg="1"/>
      <p:bldP spid="39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87734" y="297114"/>
            <a:ext cx="5392366" cy="669668"/>
            <a:chOff x="487734" y="297114"/>
            <a:chExt cx="5392366" cy="669668"/>
          </a:xfrm>
        </p:grpSpPr>
        <p:sp>
          <p:nvSpPr>
            <p:cNvPr id="16" name="TextBox 15"/>
            <p:cNvSpPr txBox="1"/>
            <p:nvPr/>
          </p:nvSpPr>
          <p:spPr>
            <a:xfrm>
              <a:off x="1259046" y="339561"/>
              <a:ext cx="4621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Menggambar</a:t>
              </a:r>
              <a:r>
                <a:rPr lang="en-US" sz="32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Sudut</a:t>
              </a:r>
              <a:endParaRPr lang="en-US" sz="32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87734" y="297114"/>
              <a:ext cx="638939" cy="669668"/>
              <a:chOff x="394825" y="276478"/>
              <a:chExt cx="638939" cy="669668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95032" y="276478"/>
                <a:ext cx="4427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B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360" t="3587" r="1503" b="6966"/>
          <a:stretch/>
        </p:blipFill>
        <p:spPr>
          <a:xfrm>
            <a:off x="2110857" y="2930240"/>
            <a:ext cx="4708478" cy="194480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879302" y="2742916"/>
            <a:ext cx="5088561" cy="2230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84340" y="5693337"/>
            <a:ext cx="41458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j-lt"/>
                <a:cs typeface="Arial" panose="020B0604020202020204" pitchFamily="34" charset="0"/>
              </a:rPr>
              <a:t>Ujung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garis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i="1" dirty="0" smtClean="0">
                <a:latin typeface="+mj-lt"/>
                <a:cs typeface="Arial" panose="020B0604020202020204" pitchFamily="34" charset="0"/>
              </a:rPr>
              <a:t>A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berimpit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pusat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busur</a:t>
            </a:r>
            <a:endParaRPr lang="en-US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84086" y="5079945"/>
            <a:ext cx="4201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Garis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i="1" dirty="0" smtClean="0">
                <a:latin typeface="+mj-lt"/>
                <a:cs typeface="Arial" panose="020B0604020202020204" pitchFamily="34" charset="0"/>
              </a:rPr>
              <a:t>AB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berimpit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garis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dasar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busur</a:t>
            </a:r>
            <a:endParaRPr lang="en-US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00712" y="3257761"/>
            <a:ext cx="16514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Pilih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skala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50</a:t>
            </a:r>
            <a:endParaRPr lang="en-US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174804" y="3652676"/>
            <a:ext cx="504967" cy="378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0134" y="4087391"/>
            <a:ext cx="1867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Sudut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50</a:t>
            </a:r>
            <a:r>
              <a:rPr lang="en-US" sz="2200" b="1" baseline="300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</a:t>
            </a:r>
            <a:endParaRPr lang="en-US" sz="2200" b="1" baseline="30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212613" y="4487501"/>
            <a:ext cx="504967" cy="378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40" name="Freeform 39"/>
          <p:cNvSpPr/>
          <p:nvPr/>
        </p:nvSpPr>
        <p:spPr>
          <a:xfrm rot="21238865">
            <a:off x="4168900" y="4682493"/>
            <a:ext cx="365760" cy="1195016"/>
          </a:xfrm>
          <a:custGeom>
            <a:avLst/>
            <a:gdLst>
              <a:gd name="connsiteX0" fmla="*/ 452936 w 452936"/>
              <a:gd name="connsiteY0" fmla="*/ 0 h 996287"/>
              <a:gd name="connsiteX1" fmla="*/ 2560 w 452936"/>
              <a:gd name="connsiteY1" fmla="*/ 532263 h 996287"/>
              <a:gd name="connsiteX2" fmla="*/ 302810 w 452936"/>
              <a:gd name="connsiteY2" fmla="*/ 996287 h 99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2936" h="996287">
                <a:moveTo>
                  <a:pt x="452936" y="0"/>
                </a:moveTo>
                <a:cubicBezTo>
                  <a:pt x="240258" y="183107"/>
                  <a:pt x="27581" y="366215"/>
                  <a:pt x="2560" y="532263"/>
                </a:cubicBezTo>
                <a:cubicBezTo>
                  <a:pt x="-22461" y="698311"/>
                  <a:pt x="140174" y="847299"/>
                  <a:pt x="302810" y="996287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41" name="Freeform 40"/>
          <p:cNvSpPr/>
          <p:nvPr/>
        </p:nvSpPr>
        <p:spPr>
          <a:xfrm flipH="1">
            <a:off x="5754125" y="4676863"/>
            <a:ext cx="495425" cy="603137"/>
          </a:xfrm>
          <a:custGeom>
            <a:avLst/>
            <a:gdLst>
              <a:gd name="connsiteX0" fmla="*/ 668740 w 668740"/>
              <a:gd name="connsiteY0" fmla="*/ 0 h 395785"/>
              <a:gd name="connsiteX1" fmla="*/ 436728 w 668740"/>
              <a:gd name="connsiteY1" fmla="*/ 272955 h 395785"/>
              <a:gd name="connsiteX2" fmla="*/ 0 w 668740"/>
              <a:gd name="connsiteY2" fmla="*/ 395785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8740" h="395785">
                <a:moveTo>
                  <a:pt x="668740" y="0"/>
                </a:moveTo>
                <a:cubicBezTo>
                  <a:pt x="608462" y="103495"/>
                  <a:pt x="548185" y="206991"/>
                  <a:pt x="436728" y="272955"/>
                </a:cubicBezTo>
                <a:cubicBezTo>
                  <a:pt x="325271" y="338919"/>
                  <a:pt x="162635" y="367352"/>
                  <a:pt x="0" y="39578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5679770" y="3521586"/>
            <a:ext cx="1139565" cy="368160"/>
          </a:xfrm>
          <a:custGeom>
            <a:avLst/>
            <a:gdLst>
              <a:gd name="connsiteX0" fmla="*/ 0 w 682388"/>
              <a:gd name="connsiteY0" fmla="*/ 368489 h 376226"/>
              <a:gd name="connsiteX1" fmla="*/ 354842 w 682388"/>
              <a:gd name="connsiteY1" fmla="*/ 327546 h 376226"/>
              <a:gd name="connsiteX2" fmla="*/ 682388 w 682388"/>
              <a:gd name="connsiteY2" fmla="*/ 0 h 3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388" h="376226">
                <a:moveTo>
                  <a:pt x="0" y="368489"/>
                </a:moveTo>
                <a:cubicBezTo>
                  <a:pt x="120555" y="378725"/>
                  <a:pt x="241111" y="388961"/>
                  <a:pt x="354842" y="327546"/>
                </a:cubicBezTo>
                <a:cubicBezTo>
                  <a:pt x="468573" y="266131"/>
                  <a:pt x="575480" y="133065"/>
                  <a:pt x="682388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028156" y="4514397"/>
            <a:ext cx="3483699" cy="515636"/>
            <a:chOff x="4373891" y="875197"/>
            <a:chExt cx="3483699" cy="687514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4810831" y="1091821"/>
              <a:ext cx="2683695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373891" y="947158"/>
              <a:ext cx="36260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+mj-lt"/>
                  <a:cs typeface="Arial" panose="020B0604020202020204" pitchFamily="34" charset="0"/>
                </a:rPr>
                <a:t>A</a:t>
              </a:r>
              <a:endParaRPr lang="en-US" sz="2400" i="1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506212" y="875197"/>
              <a:ext cx="35137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+mj-lt"/>
                  <a:cs typeface="Arial" panose="020B0604020202020204" pitchFamily="34" charset="0"/>
                </a:rPr>
                <a:t>B</a:t>
              </a:r>
              <a:endParaRPr lang="en-US" sz="2400" i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55364" y="2739568"/>
            <a:ext cx="1361014" cy="550117"/>
            <a:chOff x="4798383" y="1340363"/>
            <a:chExt cx="1361014" cy="733489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4862640" y="1986324"/>
              <a:ext cx="64202" cy="875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798383" y="1340363"/>
              <a:ext cx="1361014" cy="574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Beri</a:t>
              </a:r>
              <a:r>
                <a:rPr lang="en-US" sz="22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200" dirty="0" err="1" smtClean="0">
                  <a:latin typeface="+mj-lt"/>
                  <a:cs typeface="Arial" panose="020B0604020202020204" pitchFamily="34" charset="0"/>
                </a:rPr>
                <a:t>tanda</a:t>
              </a:r>
              <a:endParaRPr lang="en-US" sz="2200" dirty="0">
                <a:latin typeface="+mj-lt"/>
                <a:cs typeface="Arial" panose="020B0604020202020204" pitchFamily="34" charset="0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 flipV="1">
            <a:off x="4465095" y="3172558"/>
            <a:ext cx="1687248" cy="150430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313709" y="3224039"/>
            <a:ext cx="2627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Buat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garis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dari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titik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i="1" dirty="0" smtClean="0">
                <a:latin typeface="+mj-lt"/>
                <a:cs typeface="Arial" panose="020B0604020202020204" pitchFamily="34" charset="0"/>
              </a:rPr>
              <a:t>A</a:t>
            </a:r>
          </a:p>
          <a:p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ke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+mj-lt"/>
                <a:cs typeface="Arial" panose="020B0604020202020204" pitchFamily="34" charset="0"/>
              </a:rPr>
              <a:t>tanda</a:t>
            </a:r>
            <a:r>
              <a:rPr lang="en-US" sz="22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Arc 53"/>
          <p:cNvSpPr/>
          <p:nvPr/>
        </p:nvSpPr>
        <p:spPr>
          <a:xfrm>
            <a:off x="4484340" y="4249064"/>
            <a:ext cx="914400" cy="685800"/>
          </a:xfrm>
          <a:prstGeom prst="arc">
            <a:avLst>
              <a:gd name="adj1" fmla="val 16200000"/>
              <a:gd name="adj2" fmla="val 82564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9885" y="2068945"/>
            <a:ext cx="4197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cs typeface="Arial" panose="020B0604020202020204" pitchFamily="34" charset="0"/>
              </a:rPr>
              <a:t>Contoh</a:t>
            </a:r>
            <a:r>
              <a:rPr lang="en-US" sz="2400" dirty="0" smtClean="0"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cs typeface="Arial" panose="020B0604020202020204" pitchFamily="34" charset="0"/>
              </a:rPr>
              <a:t>Menggambar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sudut</a:t>
            </a:r>
            <a:r>
              <a:rPr lang="en-US" sz="2400" dirty="0" smtClean="0">
                <a:cs typeface="Arial" panose="020B0604020202020204" pitchFamily="34" charset="0"/>
              </a:rPr>
              <a:t> 50°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7941" y="1140813"/>
            <a:ext cx="9993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Selain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mengukur</a:t>
            </a:r>
            <a:r>
              <a:rPr lang="en-US" sz="2400" dirty="0" smtClean="0"/>
              <a:t> </a:t>
            </a:r>
            <a:r>
              <a:rPr lang="en-US" sz="2400" dirty="0" err="1" smtClean="0"/>
              <a:t>besar</a:t>
            </a:r>
            <a:r>
              <a:rPr lang="en-US" sz="2400" dirty="0" smtClean="0"/>
              <a:t> </a:t>
            </a:r>
            <a:r>
              <a:rPr lang="en-US" sz="2400" dirty="0" err="1" smtClean="0"/>
              <a:t>sudut</a:t>
            </a:r>
            <a:r>
              <a:rPr lang="en-US" sz="2400" dirty="0" smtClean="0"/>
              <a:t>, </a:t>
            </a:r>
            <a:r>
              <a:rPr lang="en-US" sz="2400" dirty="0" err="1" smtClean="0"/>
              <a:t>busur</a:t>
            </a:r>
            <a:r>
              <a:rPr lang="en-US" sz="2400" dirty="0" smtClean="0"/>
              <a:t> </a:t>
            </a:r>
            <a:r>
              <a:rPr lang="en-US" sz="2400" dirty="0" err="1" smtClean="0"/>
              <a:t>derajat</a:t>
            </a:r>
            <a:r>
              <a:rPr lang="en-US" sz="2400" dirty="0" smtClean="0"/>
              <a:t> </a:t>
            </a:r>
            <a:r>
              <a:rPr lang="en-US" sz="2400" dirty="0" err="1" smtClean="0"/>
              <a:t>juga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digunakan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menggambar</a:t>
            </a:r>
            <a:r>
              <a:rPr lang="en-US" sz="2400" dirty="0" smtClean="0"/>
              <a:t> </a:t>
            </a:r>
            <a:r>
              <a:rPr lang="en-US" sz="2400" dirty="0" err="1" smtClean="0"/>
              <a:t>sudut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1181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29" grpId="1"/>
      <p:bldP spid="32" grpId="0"/>
      <p:bldP spid="32" grpId="1"/>
      <p:bldP spid="35" grpId="0"/>
      <p:bldP spid="35" grpId="1"/>
      <p:bldP spid="36" grpId="0" animBg="1"/>
      <p:bldP spid="36" grpId="1" animBg="1"/>
      <p:bldP spid="37" grpId="0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53" grpId="0"/>
      <p:bldP spid="54" grpId="0" animBg="1"/>
      <p:bldP spid="5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87734" y="241694"/>
            <a:ext cx="7284666" cy="669668"/>
            <a:chOff x="487734" y="297114"/>
            <a:chExt cx="7284666" cy="669668"/>
          </a:xfrm>
        </p:grpSpPr>
        <p:sp>
          <p:nvSpPr>
            <p:cNvPr id="16" name="TextBox 15"/>
            <p:cNvSpPr txBox="1"/>
            <p:nvPr/>
          </p:nvSpPr>
          <p:spPr>
            <a:xfrm>
              <a:off x="1259045" y="339561"/>
              <a:ext cx="6513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Mengukur</a:t>
              </a:r>
              <a:r>
                <a:rPr lang="en-US" sz="32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Sudut</a:t>
              </a:r>
              <a:r>
                <a:rPr lang="en-US" sz="32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pada</a:t>
              </a:r>
              <a:r>
                <a:rPr lang="en-US" sz="32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Bangun</a:t>
              </a:r>
              <a:r>
                <a:rPr lang="en-US" sz="32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Datar</a:t>
              </a:r>
              <a:endParaRPr lang="en-US" sz="32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87734" y="297114"/>
              <a:ext cx="638939" cy="669668"/>
              <a:chOff x="394825" y="276478"/>
              <a:chExt cx="638939" cy="669668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95032" y="276478"/>
                <a:ext cx="4283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C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587942" y="946843"/>
            <a:ext cx="8063344" cy="9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 err="1" smtClean="0"/>
              <a:t>Jumlah</a:t>
            </a:r>
            <a:r>
              <a:rPr lang="en-US" sz="2400" dirty="0" smtClean="0"/>
              <a:t> </a:t>
            </a:r>
            <a:r>
              <a:rPr lang="en-US" sz="2400" dirty="0" err="1" smtClean="0"/>
              <a:t>besar</a:t>
            </a:r>
            <a:r>
              <a:rPr lang="en-US" sz="2400" dirty="0" smtClean="0"/>
              <a:t> </a:t>
            </a:r>
            <a:r>
              <a:rPr lang="en-US" sz="2400" dirty="0" err="1" smtClean="0"/>
              <a:t>sudut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bangun</a:t>
            </a:r>
            <a:r>
              <a:rPr lang="en-US" sz="2400" dirty="0" smtClean="0"/>
              <a:t> </a:t>
            </a:r>
            <a:r>
              <a:rPr lang="en-US" sz="2400" dirty="0" err="1" smtClean="0"/>
              <a:t>datar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berbeda-beda</a:t>
            </a:r>
            <a:r>
              <a:rPr lang="en-US" sz="2400" dirty="0" smtClean="0"/>
              <a:t>.</a:t>
            </a:r>
          </a:p>
          <a:p>
            <a:pPr>
              <a:lnSpc>
                <a:spcPts val="3500"/>
              </a:lnSpc>
            </a:pPr>
            <a:r>
              <a:rPr lang="en-US" sz="2400" dirty="0" smtClean="0"/>
              <a:t>Kita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mengukur</a:t>
            </a:r>
            <a:r>
              <a:rPr lang="en-US" sz="2400" dirty="0" smtClean="0"/>
              <a:t> </a:t>
            </a:r>
            <a:r>
              <a:rPr lang="en-US" sz="2400" dirty="0" err="1" smtClean="0"/>
              <a:t>jumlah</a:t>
            </a:r>
            <a:r>
              <a:rPr lang="en-US" sz="2400" dirty="0" smtClean="0"/>
              <a:t> </a:t>
            </a:r>
            <a:r>
              <a:rPr lang="en-US" sz="2400" dirty="0" err="1" smtClean="0"/>
              <a:t>besar</a:t>
            </a:r>
            <a:r>
              <a:rPr lang="en-US" sz="2400" dirty="0" smtClean="0"/>
              <a:t> </a:t>
            </a:r>
            <a:r>
              <a:rPr lang="en-US" sz="2400" dirty="0" err="1" smtClean="0"/>
              <a:t>sudut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bangun</a:t>
            </a:r>
            <a:r>
              <a:rPr lang="en-US" sz="2400" dirty="0" smtClean="0"/>
              <a:t> </a:t>
            </a:r>
            <a:r>
              <a:rPr lang="en-US" sz="2400" dirty="0" err="1" smtClean="0"/>
              <a:t>segitiga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587942" y="1944369"/>
            <a:ext cx="3499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err="1" smtClean="0"/>
              <a:t>Buatlah</a:t>
            </a:r>
            <a:r>
              <a:rPr lang="en-US" sz="2400" dirty="0" smtClean="0"/>
              <a:t> </a:t>
            </a:r>
            <a:r>
              <a:rPr lang="en-US" sz="2400" dirty="0" err="1" smtClean="0"/>
              <a:t>sebuah</a:t>
            </a:r>
            <a:r>
              <a:rPr lang="en-US" sz="2400" dirty="0" smtClean="0"/>
              <a:t> </a:t>
            </a:r>
            <a:r>
              <a:rPr lang="en-US" sz="2400" dirty="0" err="1" smtClean="0"/>
              <a:t>segitiga</a:t>
            </a:r>
            <a:r>
              <a:rPr lang="en-US" sz="2400" dirty="0" smtClean="0"/>
              <a:t> di </a:t>
            </a:r>
            <a:r>
              <a:rPr lang="en-US" sz="2400" dirty="0" err="1" smtClean="0"/>
              <a:t>selembar</a:t>
            </a:r>
            <a:r>
              <a:rPr lang="en-US" sz="2400" dirty="0" smtClean="0"/>
              <a:t> </a:t>
            </a:r>
            <a:r>
              <a:rPr lang="en-US" sz="2400" dirty="0" err="1" smtClean="0"/>
              <a:t>kertas</a:t>
            </a:r>
            <a:r>
              <a:rPr lang="en-US" sz="2400" dirty="0" smtClean="0"/>
              <a:t> </a:t>
            </a:r>
            <a:r>
              <a:rPr lang="en-US" sz="2400" dirty="0" err="1" smtClean="0"/>
              <a:t>lalu</a:t>
            </a:r>
            <a:r>
              <a:rPr lang="en-US" sz="2400" dirty="0" smtClean="0"/>
              <a:t> </a:t>
            </a:r>
            <a:r>
              <a:rPr lang="en-US" sz="2400" dirty="0" err="1" smtClean="0"/>
              <a:t>guntinglah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36"/>
          <a:stretch/>
        </p:blipFill>
        <p:spPr>
          <a:xfrm>
            <a:off x="807203" y="3227828"/>
            <a:ext cx="2863042" cy="153834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328661" y="1944369"/>
            <a:ext cx="4128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err="1" smtClean="0"/>
              <a:t>Bagilah</a:t>
            </a:r>
            <a:r>
              <a:rPr lang="en-US" sz="2400" dirty="0" smtClean="0"/>
              <a:t> </a:t>
            </a:r>
            <a:r>
              <a:rPr lang="en-US" sz="2400" dirty="0" err="1" smtClean="0"/>
              <a:t>segitiga</a:t>
            </a:r>
            <a:r>
              <a:rPr lang="en-US" sz="2400" dirty="0" smtClean="0"/>
              <a:t> </a:t>
            </a:r>
            <a:r>
              <a:rPr lang="en-US" sz="2400" dirty="0" err="1" smtClean="0"/>
              <a:t>tersebut</a:t>
            </a:r>
            <a:r>
              <a:rPr lang="en-US" sz="2400" dirty="0" smtClean="0"/>
              <a:t> </a:t>
            </a:r>
            <a:r>
              <a:rPr lang="en-US" sz="2400" dirty="0" err="1" smtClean="0"/>
              <a:t>menjadi</a:t>
            </a:r>
            <a:r>
              <a:rPr lang="en-US" sz="2400" dirty="0" smtClean="0"/>
              <a:t> </a:t>
            </a:r>
            <a:r>
              <a:rPr lang="en-US" sz="2400" dirty="0" err="1" smtClean="0"/>
              <a:t>tiga</a:t>
            </a:r>
            <a:r>
              <a:rPr lang="en-US" sz="2400" dirty="0" smtClean="0"/>
              <a:t> </a:t>
            </a:r>
            <a:r>
              <a:rPr lang="en-US" sz="2400" dirty="0" err="1" smtClean="0"/>
              <a:t>bagian</a:t>
            </a:r>
            <a:r>
              <a:rPr lang="en-US" sz="2400" dirty="0" smtClean="0"/>
              <a:t> </a:t>
            </a:r>
            <a:r>
              <a:rPr lang="en-US" sz="2400" dirty="0" err="1" smtClean="0"/>
              <a:t>tanpa</a:t>
            </a:r>
            <a:r>
              <a:rPr lang="en-US" sz="2400" dirty="0" smtClean="0"/>
              <a:t> </a:t>
            </a:r>
            <a:r>
              <a:rPr lang="en-US" sz="2400" dirty="0" err="1" smtClean="0"/>
              <a:t>memotong</a:t>
            </a:r>
            <a:r>
              <a:rPr lang="en-US" sz="2400" dirty="0" smtClean="0"/>
              <a:t> </a:t>
            </a:r>
            <a:r>
              <a:rPr lang="en-US" sz="2400" dirty="0" err="1" smtClean="0"/>
              <a:t>bagian</a:t>
            </a:r>
            <a:r>
              <a:rPr lang="en-US" sz="2400" dirty="0" smtClean="0"/>
              <a:t> </a:t>
            </a:r>
            <a:r>
              <a:rPr lang="en-US" sz="2400" dirty="0" err="1" smtClean="0"/>
              <a:t>sudutnya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5" r="36413"/>
          <a:stretch/>
        </p:blipFill>
        <p:spPr>
          <a:xfrm>
            <a:off x="4909358" y="3227828"/>
            <a:ext cx="3057006" cy="153834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540445" y="1944369"/>
            <a:ext cx="3540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err="1" smtClean="0"/>
              <a:t>Susunlah</a:t>
            </a:r>
            <a:r>
              <a:rPr lang="en-US" sz="2400" dirty="0" smtClean="0"/>
              <a:t> </a:t>
            </a:r>
            <a:r>
              <a:rPr lang="en-US" sz="2400" dirty="0" err="1" smtClean="0"/>
              <a:t>ketiga</a:t>
            </a:r>
            <a:r>
              <a:rPr lang="en-US" sz="2400" dirty="0" smtClean="0"/>
              <a:t> </a:t>
            </a:r>
            <a:r>
              <a:rPr lang="en-US" sz="2400" dirty="0" err="1" smtClean="0"/>
              <a:t>sudut</a:t>
            </a:r>
            <a:r>
              <a:rPr lang="en-US" sz="2400" dirty="0" smtClean="0"/>
              <a:t> </a:t>
            </a:r>
            <a:r>
              <a:rPr lang="en-US" sz="2400" dirty="0" err="1" smtClean="0"/>
              <a:t>segitiga</a:t>
            </a:r>
            <a:r>
              <a:rPr lang="en-US" sz="2400" dirty="0" smtClean="0"/>
              <a:t> </a:t>
            </a:r>
            <a:r>
              <a:rPr lang="en-US" sz="2400" dirty="0" err="1" smtClean="0"/>
              <a:t>tersebut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berikut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5" r="-3487"/>
          <a:stretch/>
        </p:blipFill>
        <p:spPr>
          <a:xfrm>
            <a:off x="8760922" y="3227828"/>
            <a:ext cx="3057006" cy="1538343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87942" y="5061488"/>
            <a:ext cx="10287876" cy="95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 err="1" smtClean="0"/>
              <a:t>Perhatikan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ketiga</a:t>
            </a:r>
            <a:r>
              <a:rPr lang="en-US" sz="2400" dirty="0" smtClean="0"/>
              <a:t> </a:t>
            </a:r>
            <a:r>
              <a:rPr lang="en-US" sz="2400" dirty="0" err="1" smtClean="0"/>
              <a:t>sudut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segitiga</a:t>
            </a:r>
            <a:r>
              <a:rPr lang="en-US" sz="2400" dirty="0" smtClean="0"/>
              <a:t> </a:t>
            </a:r>
            <a:r>
              <a:rPr lang="en-US" sz="2400" dirty="0" err="1" smtClean="0"/>
              <a:t>membentuk</a:t>
            </a:r>
            <a:r>
              <a:rPr lang="en-US" sz="2400" dirty="0" smtClean="0"/>
              <a:t> </a:t>
            </a:r>
            <a:r>
              <a:rPr lang="en-US" sz="2400" dirty="0" err="1" smtClean="0"/>
              <a:t>sudut</a:t>
            </a:r>
            <a:r>
              <a:rPr lang="en-US" sz="2400" dirty="0" smtClean="0"/>
              <a:t> </a:t>
            </a:r>
            <a:r>
              <a:rPr lang="en-US" sz="2400" dirty="0" err="1" smtClean="0"/>
              <a:t>lurus</a:t>
            </a:r>
            <a:r>
              <a:rPr lang="en-US" sz="2400" dirty="0" smtClean="0"/>
              <a:t>.</a:t>
            </a:r>
          </a:p>
          <a:p>
            <a:pPr>
              <a:lnSpc>
                <a:spcPts val="3500"/>
              </a:lnSpc>
            </a:pPr>
            <a:r>
              <a:rPr lang="en-US" sz="2400" dirty="0" err="1" smtClean="0"/>
              <a:t>Jadi</a:t>
            </a:r>
            <a:r>
              <a:rPr lang="en-US" sz="2400" dirty="0" smtClean="0"/>
              <a:t>, </a:t>
            </a:r>
            <a:r>
              <a:rPr lang="en-US" sz="2400" dirty="0" err="1" smtClean="0"/>
              <a:t>jumlah</a:t>
            </a:r>
            <a:r>
              <a:rPr lang="en-US" sz="2400" dirty="0" smtClean="0"/>
              <a:t> </a:t>
            </a:r>
            <a:r>
              <a:rPr lang="en-US" sz="2400" dirty="0" err="1" smtClean="0"/>
              <a:t>besar</a:t>
            </a:r>
            <a:r>
              <a:rPr lang="en-US" sz="2400" dirty="0" smtClean="0"/>
              <a:t> </a:t>
            </a:r>
            <a:r>
              <a:rPr lang="en-US" sz="2400" dirty="0" err="1" smtClean="0"/>
              <a:t>sudut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segitiga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180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291055" y="4724606"/>
            <a:ext cx="347472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Arc 58"/>
          <p:cNvSpPr/>
          <p:nvPr/>
        </p:nvSpPr>
        <p:spPr>
          <a:xfrm rot="18928181">
            <a:off x="9200107" y="4230653"/>
            <a:ext cx="1656618" cy="1656618"/>
          </a:xfrm>
          <a:prstGeom prst="arc">
            <a:avLst>
              <a:gd name="adj1" fmla="val 14951975"/>
              <a:gd name="adj2" fmla="val 119253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2013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/>
      <p:bldP spid="34" grpId="0"/>
      <p:bldP spid="43" grpId="0"/>
      <p:bldP spid="58" grpId="0" uiExpand="1" build="p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9" y="663008"/>
            <a:ext cx="8432927" cy="1081057"/>
            <a:chOff x="1611544" y="3352296"/>
            <a:chExt cx="5883878" cy="625617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534568" y="3368313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200" b="1" dirty="0" smtClean="0">
                  <a:solidFill>
                    <a:schemeClr val="tx1"/>
                  </a:solidFill>
                </a:rPr>
                <a:t>Pengukuran Sudut</a:t>
              </a:r>
              <a:endParaRPr lang="nn-NO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3" cy="1337224"/>
            <a:chOff x="2895601" y="-542991"/>
            <a:chExt cx="960519" cy="960519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5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5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10234" y="-488577"/>
              <a:ext cx="730466" cy="52505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3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34455" y="-119089"/>
              <a:ext cx="299832" cy="52505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3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43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9376" y="-1402329"/>
            <a:ext cx="7699023" cy="7699023"/>
            <a:chOff x="-6348355" y="-810047"/>
            <a:chExt cx="6457369" cy="6457369"/>
          </a:xfrm>
        </p:grpSpPr>
        <p:grpSp>
          <p:nvGrpSpPr>
            <p:cNvPr id="15" name="Group 14"/>
            <p:cNvGrpSpPr/>
            <p:nvPr/>
          </p:nvGrpSpPr>
          <p:grpSpPr>
            <a:xfrm>
              <a:off x="-6348355" y="-810047"/>
              <a:ext cx="6457369" cy="6457369"/>
              <a:chOff x="-8747562" y="446509"/>
              <a:chExt cx="7067550" cy="706755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-8747562" y="446509"/>
                <a:ext cx="7067550" cy="7067550"/>
              </a:xfrm>
              <a:prstGeom prst="ellipse">
                <a:avLst/>
              </a:prstGeom>
              <a:solidFill>
                <a:srgbClr val="FFFFFF">
                  <a:alpha val="2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-8328462" y="842301"/>
                <a:ext cx="6229350" cy="622935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2" t="-1118" r="11088" b="1118"/>
            <a:stretch/>
          </p:blipFill>
          <p:spPr>
            <a:xfrm>
              <a:off x="-5854474" y="-417820"/>
              <a:ext cx="5521902" cy="5521902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</p:spPr>
        </p:pic>
      </p:grpSp>
      <p:grpSp>
        <p:nvGrpSpPr>
          <p:cNvPr id="5" name="Group 4"/>
          <p:cNvGrpSpPr/>
          <p:nvPr/>
        </p:nvGrpSpPr>
        <p:grpSpPr>
          <a:xfrm>
            <a:off x="761260" y="3008323"/>
            <a:ext cx="4512198" cy="2620656"/>
            <a:chOff x="761260" y="2911338"/>
            <a:chExt cx="4512198" cy="2620656"/>
          </a:xfrm>
        </p:grpSpPr>
        <p:sp>
          <p:nvSpPr>
            <p:cNvPr id="31" name="Rectangle 30"/>
            <p:cNvSpPr/>
            <p:nvPr/>
          </p:nvSpPr>
          <p:spPr>
            <a:xfrm>
              <a:off x="761260" y="3469891"/>
              <a:ext cx="451219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6075" indent="-346075">
                <a:buAutoNum type="arabicPeriod"/>
              </a:pP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Menjelaskan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menentukan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ukuran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sudut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bangun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datar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dengan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satuan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baku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menggunakan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busur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derajat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sz="1600" dirty="0">
                <a:latin typeface="+mj-lt"/>
                <a:cs typeface="Arial" panose="020B0604020202020204" pitchFamily="34" charset="0"/>
              </a:endParaRPr>
            </a:p>
            <a:p>
              <a:pPr marL="346075" indent="-346075">
                <a:buAutoNum type="arabicPeriod"/>
              </a:pP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Mengukur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sudut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pada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bangun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datar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menggambar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sudut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menggunakan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busur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derajat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.</a:t>
              </a:r>
            </a:p>
            <a:p>
              <a:pPr marL="346075" indent="-346075">
                <a:buAutoNum type="arabicPeriod"/>
              </a:pP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Menentukan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jumlah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besar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sudut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pada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bangun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datar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sz="1600" dirty="0"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836416" y="2911338"/>
              <a:ext cx="2819132" cy="457200"/>
              <a:chOff x="836416" y="2999020"/>
              <a:chExt cx="2819132" cy="4572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836416" y="2999020"/>
                <a:ext cx="2819132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23144" y="3027564"/>
                <a:ext cx="24316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+mj-lt"/>
                  </a:rPr>
                  <a:t>Tujuan</a:t>
                </a:r>
                <a:r>
                  <a:rPr lang="en-US" sz="2000" b="1" dirty="0">
                    <a:latin typeface="+mj-lt"/>
                  </a:rPr>
                  <a:t> </a:t>
                </a:r>
                <a:r>
                  <a:rPr lang="en-US" sz="2000" b="1" dirty="0" err="1">
                    <a:latin typeface="+mj-lt"/>
                  </a:rPr>
                  <a:t>Pembelajaran</a:t>
                </a:r>
                <a:endParaRPr lang="en-US" sz="2000" b="1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659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87734" y="297114"/>
            <a:ext cx="3881066" cy="669668"/>
            <a:chOff x="487734" y="297114"/>
            <a:chExt cx="3881066" cy="669668"/>
          </a:xfrm>
        </p:grpSpPr>
        <p:sp>
          <p:nvSpPr>
            <p:cNvPr id="2" name="TextBox 1"/>
            <p:cNvSpPr txBox="1"/>
            <p:nvPr/>
          </p:nvSpPr>
          <p:spPr>
            <a:xfrm>
              <a:off x="1259046" y="339561"/>
              <a:ext cx="31097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Mengenal</a:t>
              </a:r>
              <a:r>
                <a:rPr lang="en-US" sz="32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Sudut</a:t>
              </a:r>
              <a:endParaRPr lang="en-US" sz="32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7734" y="297114"/>
              <a:ext cx="638939" cy="669668"/>
              <a:chOff x="394825" y="276478"/>
              <a:chExt cx="638939" cy="669668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95032" y="276478"/>
                <a:ext cx="4651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A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587941" y="1077621"/>
            <a:ext cx="427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6600"/>
                </a:solidFill>
                <a:cs typeface="Arial" panose="020B0604020202020204" pitchFamily="34" charset="0"/>
              </a:rPr>
              <a:t>1.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Mengidentifikasi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Sudut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363255" y="5161036"/>
            <a:ext cx="1318343" cy="47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rgbClr val="FF0000"/>
                </a:solidFill>
                <a:cs typeface="Arial" pitchFamily="34" charset="0"/>
              </a:rPr>
              <a:t>sudut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47839" y="1748367"/>
            <a:ext cx="10712888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Sudut</a:t>
            </a:r>
            <a:r>
              <a:rPr lang="id-ID" sz="2400" dirty="0" smtClean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merupakan daerah yang dibatasi oleh dua garis lurus.</a:t>
            </a:r>
            <a:endParaRPr lang="id-ID" sz="2400" dirty="0" smtClean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21442" y="2563091"/>
            <a:ext cx="5213357" cy="943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Contoh benda yang membentuk 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yaitu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pada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bingkai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lukisan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053133" y="2732718"/>
            <a:ext cx="1793599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rgbClr val="FF0000"/>
                </a:solidFill>
                <a:cs typeface="Arial" pitchFamily="34" charset="0"/>
              </a:rPr>
              <a:t>Garis ke-1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041775" y="4792755"/>
            <a:ext cx="1680152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rgbClr val="FF0000"/>
                </a:solidFill>
                <a:cs typeface="Arial" pitchFamily="34" charset="0"/>
              </a:rPr>
              <a:t>Garis ke-2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3919945"/>
            <a:ext cx="2868108" cy="2061453"/>
          </a:xfrm>
          <a:prstGeom prst="rect">
            <a:avLst/>
          </a:prstGeom>
        </p:spPr>
      </p:pic>
      <p:sp>
        <p:nvSpPr>
          <p:cNvPr id="81" name="Oval 80"/>
          <p:cNvSpPr/>
          <p:nvPr/>
        </p:nvSpPr>
        <p:spPr>
          <a:xfrm>
            <a:off x="7639504" y="3770348"/>
            <a:ext cx="36576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2" name="Oval 81"/>
          <p:cNvSpPr/>
          <p:nvPr/>
        </p:nvSpPr>
        <p:spPr>
          <a:xfrm>
            <a:off x="10402658" y="3765461"/>
            <a:ext cx="36576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3" name="Oval 82"/>
          <p:cNvSpPr/>
          <p:nvPr/>
        </p:nvSpPr>
        <p:spPr>
          <a:xfrm>
            <a:off x="10445049" y="5751548"/>
            <a:ext cx="36576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4" name="Oval 83"/>
          <p:cNvSpPr/>
          <p:nvPr/>
        </p:nvSpPr>
        <p:spPr>
          <a:xfrm>
            <a:off x="7639504" y="5751548"/>
            <a:ext cx="36576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85" name="Group 84"/>
          <p:cNvGrpSpPr/>
          <p:nvPr/>
        </p:nvGrpSpPr>
        <p:grpSpPr>
          <a:xfrm>
            <a:off x="1044113" y="2871630"/>
            <a:ext cx="3729976" cy="1702640"/>
            <a:chOff x="1401472" y="1733549"/>
            <a:chExt cx="2141546" cy="977562"/>
          </a:xfrm>
        </p:grpSpPr>
        <p:grpSp>
          <p:nvGrpSpPr>
            <p:cNvPr id="86" name="Group 85"/>
            <p:cNvGrpSpPr/>
            <p:nvPr/>
          </p:nvGrpSpPr>
          <p:grpSpPr>
            <a:xfrm>
              <a:off x="1401472" y="1733549"/>
              <a:ext cx="2141546" cy="977562"/>
              <a:chOff x="1763262" y="1871319"/>
              <a:chExt cx="1374925" cy="627619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1766587" y="1871319"/>
                <a:ext cx="1371600" cy="627619"/>
                <a:chOff x="2819400" y="1732962"/>
                <a:chExt cx="1371600" cy="627619"/>
              </a:xfrm>
            </p:grpSpPr>
            <p:cxnSp>
              <p:nvCxnSpPr>
                <p:cNvPr id="90" name="Straight Arrow Connector 89"/>
                <p:cNvCxnSpPr/>
                <p:nvPr/>
              </p:nvCxnSpPr>
              <p:spPr>
                <a:xfrm flipV="1">
                  <a:off x="2819400" y="1732962"/>
                  <a:ext cx="1200553" cy="62761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>
                <a:xfrm>
                  <a:off x="2819400" y="2360581"/>
                  <a:ext cx="1371600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Arc 88"/>
              <p:cNvSpPr/>
              <p:nvPr/>
            </p:nvSpPr>
            <p:spPr>
              <a:xfrm rot="1829625">
                <a:off x="1763262" y="2174301"/>
                <a:ext cx="566368" cy="282622"/>
              </a:xfrm>
              <a:prstGeom prst="arc">
                <a:avLst>
                  <a:gd name="adj1" fmla="val 18730201"/>
                  <a:gd name="adj2" fmla="val 635928"/>
                </a:avLst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87" name="Freeform 86"/>
            <p:cNvSpPr/>
            <p:nvPr/>
          </p:nvSpPr>
          <p:spPr>
            <a:xfrm>
              <a:off x="1443116" y="2359715"/>
              <a:ext cx="788193" cy="348662"/>
            </a:xfrm>
            <a:custGeom>
              <a:avLst/>
              <a:gdLst>
                <a:gd name="connsiteX0" fmla="*/ 0 w 788193"/>
                <a:gd name="connsiteY0" fmla="*/ 319087 h 321468"/>
                <a:gd name="connsiteX1" fmla="*/ 661987 w 788193"/>
                <a:gd name="connsiteY1" fmla="*/ 0 h 321468"/>
                <a:gd name="connsiteX2" fmla="*/ 721518 w 788193"/>
                <a:gd name="connsiteY2" fmla="*/ 59531 h 321468"/>
                <a:gd name="connsiteX3" fmla="*/ 764381 w 788193"/>
                <a:gd name="connsiteY3" fmla="*/ 114300 h 321468"/>
                <a:gd name="connsiteX4" fmla="*/ 788193 w 788193"/>
                <a:gd name="connsiteY4" fmla="*/ 192881 h 321468"/>
                <a:gd name="connsiteX5" fmla="*/ 785812 w 788193"/>
                <a:gd name="connsiteY5" fmla="*/ 240506 h 321468"/>
                <a:gd name="connsiteX6" fmla="*/ 742950 w 788193"/>
                <a:gd name="connsiteY6" fmla="*/ 300037 h 321468"/>
                <a:gd name="connsiteX7" fmla="*/ 714375 w 788193"/>
                <a:gd name="connsiteY7" fmla="*/ 321468 h 321468"/>
                <a:gd name="connsiteX8" fmla="*/ 0 w 788193"/>
                <a:gd name="connsiteY8" fmla="*/ 319087 h 32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8193" h="321468">
                  <a:moveTo>
                    <a:pt x="0" y="319087"/>
                  </a:moveTo>
                  <a:lnTo>
                    <a:pt x="661987" y="0"/>
                  </a:lnTo>
                  <a:lnTo>
                    <a:pt x="721518" y="59531"/>
                  </a:lnTo>
                  <a:lnTo>
                    <a:pt x="764381" y="114300"/>
                  </a:lnTo>
                  <a:lnTo>
                    <a:pt x="788193" y="192881"/>
                  </a:lnTo>
                  <a:lnTo>
                    <a:pt x="785812" y="240506"/>
                  </a:lnTo>
                  <a:lnTo>
                    <a:pt x="742950" y="300037"/>
                  </a:lnTo>
                  <a:lnTo>
                    <a:pt x="714375" y="321468"/>
                  </a:lnTo>
                  <a:lnTo>
                    <a:pt x="0" y="319087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2" name="Straight Arrow Connector 91"/>
          <p:cNvCxnSpPr/>
          <p:nvPr/>
        </p:nvCxnSpPr>
        <p:spPr>
          <a:xfrm flipV="1">
            <a:off x="1835495" y="4373655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 rot="10304206">
            <a:off x="3467100" y="4042816"/>
            <a:ext cx="1022350" cy="1022350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c 92"/>
          <p:cNvSpPr/>
          <p:nvPr/>
        </p:nvSpPr>
        <p:spPr>
          <a:xfrm rot="21175088">
            <a:off x="2041551" y="2995460"/>
            <a:ext cx="1022350" cy="1022350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21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7" grpId="0"/>
      <p:bldP spid="68" grpId="0"/>
      <p:bldP spid="69" grpId="0" animBg="1"/>
      <p:bldP spid="76" grpId="0"/>
      <p:bldP spid="77" grpId="0"/>
      <p:bldP spid="81" grpId="0" animBg="1"/>
      <p:bldP spid="82" grpId="0" animBg="1"/>
      <p:bldP spid="83" grpId="0" animBg="1"/>
      <p:bldP spid="84" grpId="0" animBg="1"/>
      <p:bldP spid="20" grpId="0" animBg="1"/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03981" y="596848"/>
            <a:ext cx="9416319" cy="677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Sudut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juga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berkaitan dengan perputaran sebuah garis,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yaitu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perputaran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dari garis pertama ke garis kedua.</a:t>
            </a:r>
            <a:endParaRPr lang="id-ID" sz="2400" dirty="0" smtClean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89031" y="4406992"/>
            <a:ext cx="4050623" cy="10544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Garis </a:t>
            </a:r>
            <a:r>
              <a:rPr lang="id-ID" sz="2400" i="1" dirty="0" smtClean="0">
                <a:solidFill>
                  <a:sysClr val="windowText" lastClr="000000"/>
                </a:solidFill>
                <a:cs typeface="Arial" pitchFamily="34" charset="0"/>
              </a:rPr>
              <a:t>AB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 diputar dengan pusat titik </a:t>
            </a:r>
            <a:r>
              <a:rPr lang="id-ID" sz="2400" i="1" dirty="0" smtClean="0">
                <a:solidFill>
                  <a:sysClr val="windowText" lastClr="000000"/>
                </a:solidFill>
                <a:cs typeface="Arial" pitchFamily="34" charset="0"/>
              </a:rPr>
              <a:t>A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 ke garis </a:t>
            </a:r>
            <a:r>
              <a:rPr lang="id-ID" sz="2400" i="1" dirty="0" smtClean="0">
                <a:solidFill>
                  <a:sysClr val="windowText" lastClr="000000"/>
                </a:solidFill>
                <a:cs typeface="Arial" pitchFamily="34" charset="0"/>
              </a:rPr>
              <a:t>AC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507019" y="1996135"/>
            <a:ext cx="3962400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Titik </a:t>
            </a:r>
            <a:r>
              <a:rPr lang="id-ID" sz="2400" i="1" dirty="0" smtClean="0">
                <a:solidFill>
                  <a:sysClr val="windowText" lastClr="000000"/>
                </a:solidFill>
                <a:cs typeface="Arial" pitchFamily="34" charset="0"/>
              </a:rPr>
              <a:t>A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 disebut </a:t>
            </a:r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titik sudut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07018" y="2407702"/>
            <a:ext cx="4999182" cy="837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Garis </a:t>
            </a:r>
            <a:r>
              <a:rPr lang="id-ID" sz="2400" i="1" dirty="0" smtClean="0">
                <a:solidFill>
                  <a:sysClr val="windowText" lastClr="000000"/>
                </a:solidFill>
                <a:cs typeface="Arial" pitchFamily="34" charset="0"/>
              </a:rPr>
              <a:t>AB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 dan </a:t>
            </a:r>
            <a:r>
              <a:rPr lang="id-ID" sz="2400" i="1" dirty="0" smtClean="0">
                <a:solidFill>
                  <a:sysClr val="windowText" lastClr="000000"/>
                </a:solidFill>
                <a:cs typeface="Arial" pitchFamily="34" charset="0"/>
              </a:rPr>
              <a:t>AC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 disebut </a:t>
            </a:r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kaki sudut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07018" y="3044373"/>
            <a:ext cx="5215082" cy="1558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dirty="0" err="1" smtClean="0">
                <a:solidFill>
                  <a:srgbClr val="0070C0"/>
                </a:solidFill>
                <a:cs typeface="Arial" pitchFamily="34" charset="0"/>
              </a:rPr>
              <a:t>Nama</a:t>
            </a:r>
            <a:r>
              <a:rPr lang="en-US" sz="2400" b="1" dirty="0" smtClean="0">
                <a:solidFill>
                  <a:srgbClr val="0070C0"/>
                </a:solidFill>
                <a:cs typeface="Arial" pitchFamily="34" charset="0"/>
              </a:rPr>
              <a:t> s</a:t>
            </a:r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udut</a:t>
            </a:r>
            <a:r>
              <a:rPr lang="id-ID" sz="24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id-ID" sz="2400" dirty="0" smtClean="0">
                <a:solidFill>
                  <a:schemeClr val="tx1"/>
                </a:solidFill>
                <a:cs typeface="Arial" pitchFamily="34" charset="0"/>
              </a:rPr>
              <a:t>tersebut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yaitu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:</a:t>
            </a:r>
          </a:p>
          <a:p>
            <a:pPr>
              <a:tabLst>
                <a:tab pos="342900" algn="l"/>
              </a:tabLst>
            </a:pPr>
            <a:r>
              <a:rPr lang="en-US" sz="2400" dirty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	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</a:t>
            </a:r>
            <a:r>
              <a:rPr lang="id-ID" sz="2400" i="1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A</a:t>
            </a:r>
            <a:r>
              <a:rPr lang="id-ID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(dibaca sudut A)</a:t>
            </a:r>
            <a:r>
              <a:rPr lang="en-US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atau</a:t>
            </a:r>
            <a:r>
              <a:rPr lang="en-US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dapat</a:t>
            </a:r>
            <a:r>
              <a:rPr lang="en-US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juga</a:t>
            </a:r>
            <a:r>
              <a:rPr lang="en-US" sz="240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	</a:t>
            </a:r>
            <a:r>
              <a:rPr lang="id-ID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ditulis</a:t>
            </a:r>
            <a:r>
              <a:rPr lang="en-US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: </a:t>
            </a:r>
            <a:r>
              <a:rPr lang="id-ID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  <a:sym typeface="Symbol"/>
              </a:rPr>
              <a:t></a:t>
            </a:r>
            <a:r>
              <a:rPr lang="id-ID" sz="2400" i="1" dirty="0" smtClean="0">
                <a:solidFill>
                  <a:sysClr val="windowText" lastClr="000000"/>
                </a:solidFill>
                <a:cs typeface="Arial" pitchFamily="34" charset="0"/>
              </a:rPr>
              <a:t>BAC</a:t>
            </a:r>
            <a:r>
              <a:rPr lang="id-ID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atau</a:t>
            </a:r>
            <a:r>
              <a:rPr lang="en-US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</a:t>
            </a:r>
            <a:r>
              <a:rPr lang="id-ID" sz="240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  <a:sym typeface="Symbol"/>
              </a:rPr>
              <a:t></a:t>
            </a:r>
            <a:r>
              <a:rPr lang="en-US" sz="2400" i="1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  <a:sym typeface="Symbol"/>
              </a:rPr>
              <a:t>C</a:t>
            </a:r>
            <a:r>
              <a:rPr lang="id-ID" sz="2400" i="1" dirty="0" smtClean="0">
                <a:solidFill>
                  <a:sysClr val="windowText" lastClr="000000"/>
                </a:solidFill>
                <a:cs typeface="Arial" pitchFamily="34" charset="0"/>
              </a:rPr>
              <a:t>AB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Arc 28"/>
          <p:cNvSpPr/>
          <p:nvPr/>
        </p:nvSpPr>
        <p:spPr>
          <a:xfrm rot="1829625">
            <a:off x="1413051" y="3015561"/>
            <a:ext cx="1294064" cy="881075"/>
          </a:xfrm>
          <a:prstGeom prst="arc">
            <a:avLst>
              <a:gd name="adj1" fmla="val 17064912"/>
              <a:gd name="adj2" fmla="val 635928"/>
            </a:avLst>
          </a:prstGeom>
          <a:ln w="19050">
            <a:solidFill>
              <a:srgbClr val="FF0000"/>
            </a:solidFill>
            <a:prstDash val="sys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125377" y="3044373"/>
            <a:ext cx="3739367" cy="817649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163942" y="2647477"/>
            <a:ext cx="3653938" cy="1195738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80137" y="1350344"/>
            <a:ext cx="4552333" cy="3056648"/>
            <a:chOff x="1561412" y="978437"/>
            <a:chExt cx="2705437" cy="1816556"/>
          </a:xfrm>
        </p:grpSpPr>
        <p:sp>
          <p:nvSpPr>
            <p:cNvPr id="33" name="Rectangle 32"/>
            <p:cNvSpPr/>
            <p:nvPr/>
          </p:nvSpPr>
          <p:spPr>
            <a:xfrm>
              <a:off x="3962049" y="2308891"/>
              <a:ext cx="304800" cy="4861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>
                  <a:solidFill>
                    <a:schemeClr val="tx1"/>
                  </a:solidFill>
                  <a:cs typeface="Arial" pitchFamily="34" charset="0"/>
                </a:rPr>
                <a:t>B</a:t>
              </a:r>
              <a:endParaRPr lang="id-ID" sz="2400" i="1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1766587" y="1258295"/>
              <a:ext cx="1892088" cy="12206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766586" y="2485585"/>
              <a:ext cx="21960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561412" y="2242534"/>
              <a:ext cx="304800" cy="4861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chemeClr val="tx1"/>
                  </a:solidFill>
                  <a:cs typeface="Arial" pitchFamily="34" charset="0"/>
                </a:rPr>
                <a:t>A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57600" y="978437"/>
              <a:ext cx="304800" cy="4861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chemeClr val="tx1"/>
                  </a:solidFill>
                  <a:cs typeface="Arial" pitchFamily="34" charset="0"/>
                </a:rPr>
                <a:t>C</a:t>
              </a:r>
            </a:p>
          </p:txBody>
        </p:sp>
        <p:sp>
          <p:nvSpPr>
            <p:cNvPr id="38" name="Arc 37"/>
            <p:cNvSpPr/>
            <p:nvPr/>
          </p:nvSpPr>
          <p:spPr>
            <a:xfrm rot="1829625">
              <a:off x="1674478" y="2167579"/>
              <a:ext cx="566368" cy="282622"/>
            </a:xfrm>
            <a:prstGeom prst="arc">
              <a:avLst>
                <a:gd name="adj1" fmla="val 18730201"/>
                <a:gd name="adj2" fmla="val 635935"/>
              </a:avLst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flipV="1">
            <a:off x="1163942" y="3520292"/>
            <a:ext cx="3700802" cy="354816"/>
          </a:xfrm>
          <a:prstGeom prst="straightConnector1">
            <a:avLst/>
          </a:prstGeom>
          <a:ln w="19050"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163942" y="2245533"/>
            <a:ext cx="3397501" cy="1597680"/>
          </a:xfrm>
          <a:prstGeom prst="straightConnector1">
            <a:avLst/>
          </a:prstGeom>
          <a:ln w="19050"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114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9" grpId="0"/>
      <p:bldP spid="40" grpId="0"/>
      <p:bldP spid="41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87941" y="1173618"/>
            <a:ext cx="2447359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623888" algn="l"/>
              </a:tabLst>
            </a:pPr>
            <a:r>
              <a:rPr lang="en-US" sz="2400" b="1" dirty="0" smtClean="0">
                <a:solidFill>
                  <a:srgbClr val="0070C0"/>
                </a:solidFill>
                <a:cs typeface="Arial" pitchFamily="34" charset="0"/>
              </a:rPr>
              <a:t>a</a:t>
            </a:r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cs typeface="Arial" pitchFamily="34" charset="0"/>
              </a:rPr>
              <a:t>	</a:t>
            </a:r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Sudut </a:t>
            </a:r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Lurus</a:t>
            </a:r>
            <a:endParaRPr lang="id-ID" sz="24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7941" y="1800498"/>
            <a:ext cx="8421254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Sudut yang kedua garisnya terletak pada satu garis lurus.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7940" y="2385668"/>
            <a:ext cx="3882459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Besar 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lurus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= 180</a:t>
            </a:r>
            <a:r>
              <a:rPr lang="id-ID" sz="2400" baseline="30000" dirty="0" smtClean="0">
                <a:solidFill>
                  <a:sysClr val="windowText" lastClr="000000"/>
                </a:solidFill>
                <a:cs typeface="Arial" pitchFamily="34" charset="0"/>
              </a:rPr>
              <a:t>o</a:t>
            </a: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5" name="Arc 24"/>
          <p:cNvSpPr/>
          <p:nvPr/>
        </p:nvSpPr>
        <p:spPr>
          <a:xfrm rot="2671819" flipH="1">
            <a:off x="3042032" y="3698342"/>
            <a:ext cx="939400" cy="939400"/>
          </a:xfrm>
          <a:prstGeom prst="arc">
            <a:avLst>
              <a:gd name="adj1" fmla="val 14951975"/>
              <a:gd name="adj2" fmla="val 119253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/>
          <p:cNvGrpSpPr/>
          <p:nvPr/>
        </p:nvGrpSpPr>
        <p:grpSpPr>
          <a:xfrm>
            <a:off x="804435" y="3628711"/>
            <a:ext cx="5359790" cy="1033479"/>
            <a:chOff x="804435" y="3628711"/>
            <a:chExt cx="5359790" cy="1033479"/>
          </a:xfrm>
        </p:grpSpPr>
        <p:grpSp>
          <p:nvGrpSpPr>
            <p:cNvPr id="22" name="Group 21"/>
            <p:cNvGrpSpPr/>
            <p:nvPr/>
          </p:nvGrpSpPr>
          <p:grpSpPr>
            <a:xfrm>
              <a:off x="1237903" y="4010301"/>
              <a:ext cx="4547662" cy="0"/>
              <a:chOff x="1925710" y="3105150"/>
              <a:chExt cx="2951090" cy="0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3401255" y="3105150"/>
                <a:ext cx="1475545" cy="0"/>
              </a:xfrm>
              <a:prstGeom prst="straightConnector1">
                <a:avLst/>
              </a:prstGeom>
              <a:ln w="57150">
                <a:headEnd type="oval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1925710" y="3105150"/>
                <a:ext cx="1475545" cy="0"/>
              </a:xfrm>
              <a:prstGeom prst="straightConnector1">
                <a:avLst/>
              </a:prstGeom>
              <a:ln w="57150">
                <a:headEnd type="oval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/>
            <p:cNvSpPr/>
            <p:nvPr/>
          </p:nvSpPr>
          <p:spPr>
            <a:xfrm>
              <a:off x="5811950" y="3637808"/>
              <a:ext cx="352275" cy="7449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ysClr val="windowText" lastClr="000000"/>
                  </a:solidFill>
                  <a:cs typeface="Arial" pitchFamily="34" charset="0"/>
                </a:rPr>
                <a:t>A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308485" y="3917205"/>
              <a:ext cx="406496" cy="7449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ysClr val="windowText" lastClr="000000"/>
                  </a:solidFill>
                  <a:cs typeface="Arial" pitchFamily="34" charset="0"/>
                </a:rPr>
                <a:t>B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04435" y="3628711"/>
              <a:ext cx="352275" cy="7449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ysClr val="windowText" lastClr="000000"/>
                  </a:solidFill>
                  <a:cs typeface="Arial" pitchFamily="34" charset="0"/>
                </a:rPr>
                <a:t>C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7357747" y="5110786"/>
            <a:ext cx="3710113" cy="856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Jarum jam pada pukul 06.00 membentuk sudut lurus.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656955" y="4662191"/>
            <a:ext cx="3709554" cy="6702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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ABC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adalah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lurus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838431" y="2356856"/>
            <a:ext cx="2768377" cy="2734693"/>
            <a:chOff x="2629916" y="1143987"/>
            <a:chExt cx="3582612" cy="358261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916" y="1143987"/>
              <a:ext cx="3582612" cy="3582612"/>
            </a:xfrm>
            <a:prstGeom prst="ellipse">
              <a:avLst/>
            </a:prstGeom>
          </p:spPr>
        </p:pic>
        <p:cxnSp>
          <p:nvCxnSpPr>
            <p:cNvPr id="48" name="Straight Arrow Connector 47"/>
            <p:cNvCxnSpPr/>
            <p:nvPr/>
          </p:nvCxnSpPr>
          <p:spPr>
            <a:xfrm flipV="1">
              <a:off x="4408522" y="1982332"/>
              <a:ext cx="0" cy="86868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4408522" y="2935292"/>
              <a:ext cx="12699" cy="64598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4332322" y="2850084"/>
              <a:ext cx="177800" cy="177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Oval 52"/>
          <p:cNvSpPr/>
          <p:nvPr/>
        </p:nvSpPr>
        <p:spPr>
          <a:xfrm>
            <a:off x="8933635" y="2859869"/>
            <a:ext cx="577968" cy="149831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87941" y="554401"/>
            <a:ext cx="33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</a:t>
            </a:r>
            <a:r>
              <a:rPr lang="en-US" sz="2800" b="1" dirty="0">
                <a:solidFill>
                  <a:srgbClr val="FF6600"/>
                </a:solidFill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Jenis-Jenis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Sudut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60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51" grpId="0" animBg="1"/>
      <p:bldP spid="52" grpId="0" animBg="1"/>
      <p:bldP spid="53" grpId="0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68974" y="292830"/>
            <a:ext cx="3133261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2. Sudut Siku-Siku</a:t>
            </a:r>
            <a:endParaRPr lang="id-ID" sz="24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8974" y="805285"/>
            <a:ext cx="11445226" cy="608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Sudut siku-siku atau sudut tegak dihasilkan dari sudut lurus yang dibagi dua sama besar.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8974" y="1354005"/>
            <a:ext cx="10840411" cy="635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Sudut siku-siku terbentuk dari perpotongan garis tegak dan garis mendatar.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529016" y="1933348"/>
            <a:ext cx="2904691" cy="2911202"/>
            <a:chOff x="1544507" y="1959943"/>
            <a:chExt cx="2008675" cy="2013178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804572" y="3614323"/>
              <a:ext cx="1475545" cy="0"/>
            </a:xfrm>
            <a:prstGeom prst="straightConnector1">
              <a:avLst/>
            </a:prstGeom>
            <a:ln w="38100">
              <a:headEnd type="oval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1174572" y="2973150"/>
              <a:ext cx="1260000" cy="0"/>
            </a:xfrm>
            <a:prstGeom prst="straightConnector1">
              <a:avLst/>
            </a:prstGeom>
            <a:ln w="38100">
              <a:headEnd type="oval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280117" y="3372603"/>
              <a:ext cx="273065" cy="48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ysClr val="windowText" lastClr="000000"/>
                  </a:solidFill>
                  <a:cs typeface="Arial" pitchFamily="34" charset="0"/>
                </a:rPr>
                <a:t>A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44507" y="3489682"/>
              <a:ext cx="263785" cy="48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ysClr val="windowText" lastClr="000000"/>
                  </a:solidFill>
                  <a:cs typeface="Arial" pitchFamily="34" charset="0"/>
                </a:rPr>
                <a:t>B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6400" y="1959943"/>
              <a:ext cx="228600" cy="48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ysClr val="windowText" lastClr="000000"/>
                  </a:solidFill>
                  <a:cs typeface="Arial" pitchFamily="34" charset="0"/>
                </a:rPr>
                <a:t>C</a:t>
              </a:r>
            </a:p>
          </p:txBody>
        </p:sp>
        <p:cxnSp>
          <p:nvCxnSpPr>
            <p:cNvPr id="36" name="Elbow Connector 35"/>
            <p:cNvCxnSpPr/>
            <p:nvPr/>
          </p:nvCxnSpPr>
          <p:spPr>
            <a:xfrm rot="10800000">
              <a:off x="1808292" y="3429361"/>
              <a:ext cx="213590" cy="173789"/>
            </a:xfrm>
            <a:prstGeom prst="bentConnector3">
              <a:avLst>
                <a:gd name="adj1" fmla="val 220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2622164" y="2912013"/>
            <a:ext cx="1769950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rgbClr val="FF0000"/>
                </a:solidFill>
                <a:cs typeface="Arial" pitchFamily="34" charset="0"/>
              </a:rPr>
              <a:t>Tanda sudut siku-siku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4659" y="3398519"/>
            <a:ext cx="1650369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Garis tegak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581410" y="4602829"/>
            <a:ext cx="2203499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Garis mendatar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245964" y="3520540"/>
            <a:ext cx="649646" cy="5138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8283639" y="2097942"/>
            <a:ext cx="2827706" cy="2793300"/>
            <a:chOff x="2629916" y="1143987"/>
            <a:chExt cx="3582612" cy="3582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916" y="1143987"/>
              <a:ext cx="3582612" cy="3582612"/>
            </a:xfrm>
            <a:prstGeom prst="ellipse">
              <a:avLst/>
            </a:prstGeom>
          </p:spPr>
        </p:pic>
        <p:cxnSp>
          <p:nvCxnSpPr>
            <p:cNvPr id="56" name="Straight Arrow Connector 55"/>
            <p:cNvCxnSpPr/>
            <p:nvPr/>
          </p:nvCxnSpPr>
          <p:spPr>
            <a:xfrm flipV="1">
              <a:off x="4408522" y="1982332"/>
              <a:ext cx="0" cy="86868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3776282" y="2935292"/>
              <a:ext cx="6322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4332322" y="2850084"/>
              <a:ext cx="177800" cy="177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7763418" y="4962098"/>
            <a:ext cx="3848100" cy="9580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Jarum jam pada pukul 09.00 membentuk sudut siku-siku.</a:t>
            </a:r>
          </a:p>
        </p:txBody>
      </p:sp>
      <p:sp>
        <p:nvSpPr>
          <p:cNvPr id="60" name="Oval 59"/>
          <p:cNvSpPr/>
          <p:nvPr/>
        </p:nvSpPr>
        <p:spPr>
          <a:xfrm>
            <a:off x="9056959" y="2569154"/>
            <a:ext cx="1084568" cy="131001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955695" y="5281553"/>
            <a:ext cx="4476910" cy="581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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ABC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adalah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siku-siku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62" name="Arc 61"/>
          <p:cNvSpPr/>
          <p:nvPr/>
        </p:nvSpPr>
        <p:spPr>
          <a:xfrm rot="10304206">
            <a:off x="2916535" y="3814525"/>
            <a:ext cx="1022350" cy="1022350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 62"/>
          <p:cNvSpPr/>
          <p:nvPr/>
        </p:nvSpPr>
        <p:spPr>
          <a:xfrm rot="16998831">
            <a:off x="1238512" y="3048784"/>
            <a:ext cx="1022350" cy="1022350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31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2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25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2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7" grpId="0"/>
      <p:bldP spid="38" grpId="0"/>
      <p:bldP spid="39" grpId="0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68974" y="536434"/>
            <a:ext cx="3133261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70C0"/>
                </a:solidFill>
                <a:cs typeface="Arial" pitchFamily="34" charset="0"/>
              </a:rPr>
              <a:t>3</a:t>
            </a:r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. Sudut </a:t>
            </a:r>
            <a:r>
              <a:rPr lang="en-US" sz="2400" b="1" dirty="0" err="1" smtClean="0">
                <a:solidFill>
                  <a:srgbClr val="0070C0"/>
                </a:solidFill>
                <a:cs typeface="Arial" pitchFamily="34" charset="0"/>
              </a:rPr>
              <a:t>Lancip</a:t>
            </a:r>
            <a:endParaRPr lang="id-ID" sz="24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8973" y="1086997"/>
            <a:ext cx="8687477" cy="589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Sudut yang besarnya kurang dari sudut tegak atau sudut siku-siku.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02850" y="3400465"/>
            <a:ext cx="1592059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000" dirty="0" smtClean="0">
                <a:solidFill>
                  <a:srgbClr val="FF0000"/>
                </a:solidFill>
                <a:cs typeface="Arial" pitchFamily="34" charset="0"/>
              </a:rPr>
              <a:t>Sudut lancip</a:t>
            </a:r>
          </a:p>
        </p:txBody>
      </p:sp>
      <p:cxnSp>
        <p:nvCxnSpPr>
          <p:cNvPr id="41" name="Straight Arrow Connector 40"/>
          <p:cNvCxnSpPr>
            <a:stCxn id="40" idx="1"/>
          </p:cNvCxnSpPr>
          <p:nvPr/>
        </p:nvCxnSpPr>
        <p:spPr>
          <a:xfrm flipH="1">
            <a:off x="2178575" y="3642185"/>
            <a:ext cx="524275" cy="35788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7363970" y="2062972"/>
            <a:ext cx="2545430" cy="2514458"/>
            <a:chOff x="2629916" y="1143987"/>
            <a:chExt cx="3582612" cy="358261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916" y="1143987"/>
              <a:ext cx="3582612" cy="3582612"/>
            </a:xfrm>
            <a:prstGeom prst="ellipse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 flipV="1">
              <a:off x="4408522" y="1982332"/>
              <a:ext cx="0" cy="86868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4408522" y="2226143"/>
              <a:ext cx="410479" cy="70915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332322" y="2850084"/>
              <a:ext cx="177800" cy="177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6742223" y="4793984"/>
            <a:ext cx="3770878" cy="821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Jarum jam pada pukul 01.00 membentuk sudut lancip.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131266" y="2118072"/>
            <a:ext cx="3163643" cy="2696792"/>
            <a:chOff x="1833806" y="2376102"/>
            <a:chExt cx="2008675" cy="1712260"/>
          </a:xfrm>
        </p:grpSpPr>
        <p:grpSp>
          <p:nvGrpSpPr>
            <p:cNvPr id="51" name="Group 50"/>
            <p:cNvGrpSpPr/>
            <p:nvPr/>
          </p:nvGrpSpPr>
          <p:grpSpPr>
            <a:xfrm>
              <a:off x="1833806" y="2376102"/>
              <a:ext cx="2008675" cy="1712260"/>
              <a:chOff x="1833806" y="2376102"/>
              <a:chExt cx="2008675" cy="1712260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1833806" y="2376102"/>
                <a:ext cx="2008675" cy="1712260"/>
                <a:chOff x="1544507" y="2260861"/>
                <a:chExt cx="2008675" cy="1712260"/>
              </a:xfrm>
            </p:grpSpPr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1804572" y="3614323"/>
                  <a:ext cx="1475545" cy="0"/>
                </a:xfrm>
                <a:prstGeom prst="straightConnector1">
                  <a:avLst/>
                </a:prstGeom>
                <a:ln w="38100">
                  <a:headEnd type="oval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 rot="5400000" flipH="1" flipV="1">
                  <a:off x="1174572" y="2973150"/>
                  <a:ext cx="1260000" cy="0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65"/>
                <p:cNvSpPr/>
                <p:nvPr/>
              </p:nvSpPr>
              <p:spPr>
                <a:xfrm>
                  <a:off x="3280117" y="3372603"/>
                  <a:ext cx="273065" cy="48343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id-ID" sz="2400" i="1" dirty="0" smtClean="0">
                      <a:solidFill>
                        <a:sysClr val="windowText" lastClr="000000"/>
                      </a:solidFill>
                      <a:cs typeface="Arial" pitchFamily="34" charset="0"/>
                    </a:rPr>
                    <a:t>A</a:t>
                  </a: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1544507" y="3489682"/>
                  <a:ext cx="263785" cy="48343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id-ID" sz="2400" i="1" dirty="0" smtClean="0">
                      <a:solidFill>
                        <a:sysClr val="windowText" lastClr="000000"/>
                      </a:solidFill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3008617" y="2260861"/>
                  <a:ext cx="228600" cy="48343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id-ID" sz="2400" i="1" dirty="0" smtClean="0">
                      <a:solidFill>
                        <a:sysClr val="windowText" lastClr="000000"/>
                      </a:solidFill>
                      <a:cs typeface="Arial" pitchFamily="34" charset="0"/>
                    </a:rPr>
                    <a:t>C</a:t>
                  </a:r>
                </a:p>
              </p:txBody>
            </p:sp>
          </p:grpSp>
          <p:cxnSp>
            <p:nvCxnSpPr>
              <p:cNvPr id="54" name="Straight Arrow Connector 53"/>
              <p:cNvCxnSpPr/>
              <p:nvPr/>
            </p:nvCxnSpPr>
            <p:spPr>
              <a:xfrm flipV="1">
                <a:off x="2101936" y="2668108"/>
                <a:ext cx="1174664" cy="1055402"/>
              </a:xfrm>
              <a:prstGeom prst="straightConnector1">
                <a:avLst/>
              </a:prstGeom>
              <a:ln w="38100">
                <a:headEnd type="oval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Arc 51"/>
            <p:cNvSpPr/>
            <p:nvPr/>
          </p:nvSpPr>
          <p:spPr>
            <a:xfrm rot="1829625">
              <a:off x="1899861" y="3424464"/>
              <a:ext cx="566368" cy="282622"/>
            </a:xfrm>
            <a:prstGeom prst="arc">
              <a:avLst>
                <a:gd name="adj1" fmla="val 18730201"/>
                <a:gd name="adj2" fmla="val 635928"/>
              </a:avLst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746267" y="5084074"/>
            <a:ext cx="3913166" cy="5314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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ABC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adalah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lancip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8284306" y="2551767"/>
            <a:ext cx="770794" cy="9758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0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  <p:bldP spid="40" grpId="0"/>
      <p:bldP spid="49" grpId="0" animBg="1"/>
      <p:bldP spid="69" grpId="0" animBg="1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68974" y="536434"/>
            <a:ext cx="3133261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70C0"/>
                </a:solidFill>
                <a:cs typeface="Arial" pitchFamily="34" charset="0"/>
              </a:rPr>
              <a:t>4</a:t>
            </a:r>
            <a:r>
              <a:rPr lang="id-ID" sz="2400" b="1" dirty="0" smtClean="0">
                <a:solidFill>
                  <a:srgbClr val="0070C0"/>
                </a:solidFill>
                <a:cs typeface="Arial" pitchFamily="34" charset="0"/>
              </a:rPr>
              <a:t>. Sudut </a:t>
            </a:r>
            <a:r>
              <a:rPr lang="en-US" sz="2400" b="1" dirty="0" err="1" smtClean="0">
                <a:solidFill>
                  <a:srgbClr val="0070C0"/>
                </a:solidFill>
                <a:cs typeface="Arial" pitchFamily="34" charset="0"/>
              </a:rPr>
              <a:t>Tumpul</a:t>
            </a:r>
            <a:endParaRPr lang="id-ID" sz="24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8974" y="1201686"/>
            <a:ext cx="10607367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Sudut yang besarnya lebih dari sudut siku-siku, tetapi lebih kecil dari sudut lurus.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73287" y="2475661"/>
            <a:ext cx="1984755" cy="48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 smtClean="0">
                <a:solidFill>
                  <a:srgbClr val="FF0000"/>
                </a:solidFill>
                <a:cs typeface="Arial" pitchFamily="34" charset="0"/>
              </a:rPr>
              <a:t>Sudut tumpul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151506" y="2959100"/>
            <a:ext cx="469956" cy="46129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7995977" y="1987387"/>
            <a:ext cx="2521371" cy="2490692"/>
            <a:chOff x="2629916" y="1143987"/>
            <a:chExt cx="3582612" cy="358261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916" y="1143987"/>
              <a:ext cx="3582612" cy="3582612"/>
            </a:xfrm>
            <a:prstGeom prst="ellipse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V="1">
              <a:off x="4408522" y="1982332"/>
              <a:ext cx="0" cy="86868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3824100" y="2935294"/>
              <a:ext cx="584422" cy="36078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332322" y="2850084"/>
              <a:ext cx="177800" cy="1778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7292798" y="4564307"/>
            <a:ext cx="3909852" cy="864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</a:rPr>
              <a:t>Jarum jam pada pukul 08.00 membentuk sudut tumpul.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843380" y="1987387"/>
            <a:ext cx="4404152" cy="2436100"/>
            <a:chOff x="1670106" y="2535275"/>
            <a:chExt cx="3173318" cy="1755280"/>
          </a:xfrm>
        </p:grpSpPr>
        <p:sp>
          <p:nvSpPr>
            <p:cNvPr id="36" name="Arc 35"/>
            <p:cNvSpPr/>
            <p:nvPr/>
          </p:nvSpPr>
          <p:spPr>
            <a:xfrm rot="18843823">
              <a:off x="2712181" y="3751615"/>
              <a:ext cx="726544" cy="351335"/>
            </a:xfrm>
            <a:prstGeom prst="arc">
              <a:avLst>
                <a:gd name="adj1" fmla="val 18730201"/>
                <a:gd name="adj2" fmla="val 1687593"/>
              </a:avLst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145651" y="3831241"/>
              <a:ext cx="1475545" cy="0"/>
            </a:xfrm>
            <a:prstGeom prst="straightConnector1">
              <a:avLst/>
            </a:prstGeom>
            <a:ln w="38100">
              <a:headEnd type="oval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1670106" y="3831241"/>
              <a:ext cx="1475545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dash"/>
              <a:headEnd type="oval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2320683" y="2876550"/>
              <a:ext cx="824969" cy="954692"/>
            </a:xfrm>
            <a:prstGeom prst="straightConnector1">
              <a:avLst/>
            </a:prstGeom>
            <a:ln w="38100">
              <a:headEnd type="oval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4570359" y="3567799"/>
              <a:ext cx="273065" cy="48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ysClr val="windowText" lastClr="000000"/>
                  </a:solidFill>
                  <a:cs typeface="Arial" pitchFamily="34" charset="0"/>
                </a:rPr>
                <a:t>A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976199" y="3775014"/>
              <a:ext cx="263785" cy="5068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ysClr val="windowText" lastClr="000000"/>
                  </a:solidFill>
                  <a:cs typeface="Arial" pitchFamily="34" charset="0"/>
                </a:rPr>
                <a:t>B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092083" y="2535275"/>
              <a:ext cx="228600" cy="48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sz="2400" i="1" dirty="0" smtClean="0">
                  <a:solidFill>
                    <a:sysClr val="windowText" lastClr="000000"/>
                  </a:solidFill>
                  <a:cs typeface="Arial" pitchFamily="34" charset="0"/>
                </a:rPr>
                <a:t>C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13355" y="4565595"/>
            <a:ext cx="3755778" cy="5436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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ABC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adalah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tumpul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8603599" y="2413280"/>
            <a:ext cx="1135099" cy="1342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17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/>
      <p:bldP spid="25" grpId="0"/>
      <p:bldP spid="34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68974" y="361950"/>
            <a:ext cx="11178526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Jika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dua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garis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berpotongan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maka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terbentuk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sudut-sudut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saling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bertolak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belakang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8974" y="955960"/>
            <a:ext cx="10607367" cy="453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Dua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saling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bertolak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belakang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memiliki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besar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sama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8974" y="1496286"/>
            <a:ext cx="10607367" cy="453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Misalnya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garis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</a:rPr>
              <a:t>AB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</a:rPr>
              <a:t>CD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berpotongan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di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titik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</a:rPr>
              <a:t>P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seperti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berikut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.</a:t>
            </a:r>
            <a:endParaRPr lang="id-ID" sz="2400" dirty="0" smtClean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3900" y="2650182"/>
            <a:ext cx="4957384" cy="2257425"/>
            <a:chOff x="723900" y="2650182"/>
            <a:chExt cx="4957384" cy="225742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079789" y="2964872"/>
              <a:ext cx="4315420" cy="171190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23900" y="2650182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A</a:t>
              </a:r>
              <a:endParaRPr lang="en-US" sz="2400" i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18684" y="4445942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B</a:t>
              </a:r>
              <a:endParaRPr lang="en-US" sz="2400" i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23900" y="2650182"/>
            <a:ext cx="5016275" cy="2257425"/>
            <a:chOff x="723900" y="2650182"/>
            <a:chExt cx="5016275" cy="2257425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1079789" y="2964872"/>
              <a:ext cx="4315420" cy="171190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395209" y="2650182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C</a:t>
              </a:r>
              <a:endParaRPr lang="en-US" sz="2400" i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3900" y="4445942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D</a:t>
              </a:r>
              <a:endParaRPr lang="en-US" sz="2400" i="1" dirty="0"/>
            </a:p>
          </p:txBody>
        </p:sp>
      </p:grpSp>
      <p:sp>
        <p:nvSpPr>
          <p:cNvPr id="6" name="Oval 5"/>
          <p:cNvSpPr/>
          <p:nvPr/>
        </p:nvSpPr>
        <p:spPr>
          <a:xfrm>
            <a:off x="3170824" y="3754148"/>
            <a:ext cx="133350" cy="1333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056199" y="3292483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P</a:t>
            </a:r>
            <a:endParaRPr lang="en-US" sz="2400" i="1" dirty="0"/>
          </a:p>
        </p:txBody>
      </p:sp>
      <p:sp>
        <p:nvSpPr>
          <p:cNvPr id="7" name="Arc 6"/>
          <p:cNvSpPr/>
          <p:nvPr/>
        </p:nvSpPr>
        <p:spPr>
          <a:xfrm>
            <a:off x="3534099" y="3632866"/>
            <a:ext cx="375913" cy="375913"/>
          </a:xfrm>
          <a:prstGeom prst="arc">
            <a:avLst>
              <a:gd name="adj1" fmla="val 16200000"/>
              <a:gd name="adj2" fmla="val 5104374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flipH="1">
            <a:off x="2533974" y="3632865"/>
            <a:ext cx="375913" cy="375913"/>
          </a:xfrm>
          <a:prstGeom prst="arc">
            <a:avLst>
              <a:gd name="adj1" fmla="val 16200000"/>
              <a:gd name="adj2" fmla="val 5104374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rot="5400000">
            <a:off x="2980256" y="3636034"/>
            <a:ext cx="495250" cy="624212"/>
          </a:xfrm>
          <a:prstGeom prst="arc">
            <a:avLst>
              <a:gd name="adj1" fmla="val 16200000"/>
              <a:gd name="adj2" fmla="val 5104374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c 57"/>
          <p:cNvSpPr/>
          <p:nvPr/>
        </p:nvSpPr>
        <p:spPr>
          <a:xfrm rot="16200000" flipV="1">
            <a:off x="2975817" y="3388408"/>
            <a:ext cx="495250" cy="624212"/>
          </a:xfrm>
          <a:prstGeom prst="arc">
            <a:avLst>
              <a:gd name="adj1" fmla="val 16200000"/>
              <a:gd name="adj2" fmla="val 5104374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761492" y="2803876"/>
            <a:ext cx="4312908" cy="179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Sudut-sudut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saling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bertolak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belakang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sama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besar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ysClr val="windowText" lastClr="000000"/>
                </a:solidFill>
                <a:cs typeface="Arial" pitchFamily="34" charset="0"/>
              </a:rPr>
              <a:t>yaitu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</a:rPr>
              <a:t>:</a:t>
            </a:r>
          </a:p>
          <a:p>
            <a:pPr marL="342900" indent="-342900">
              <a:lnSpc>
                <a:spcPts val="35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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APD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= 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CPB</a:t>
            </a:r>
          </a:p>
          <a:p>
            <a:pPr marL="342900" indent="-342900">
              <a:lnSpc>
                <a:spcPts val="35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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APC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= </a:t>
            </a:r>
            <a:r>
              <a:rPr lang="en-US" sz="2400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</a:t>
            </a:r>
            <a:r>
              <a:rPr lang="en-US" sz="2400" i="1" dirty="0" smtClean="0">
                <a:solidFill>
                  <a:sysClr val="windowText" lastClr="000000"/>
                </a:solidFill>
                <a:cs typeface="Arial" pitchFamily="34" charset="0"/>
                <a:sym typeface="Symbol"/>
              </a:rPr>
              <a:t>DPB</a:t>
            </a:r>
            <a:endParaRPr lang="id-ID" sz="2400" i="1" dirty="0" smtClean="0">
              <a:solidFill>
                <a:sysClr val="windowText" lastClr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53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7" grpId="0"/>
      <p:bldP spid="6" grpId="0" animBg="1"/>
      <p:bldP spid="52" grpId="0"/>
      <p:bldP spid="7" grpId="0" animBg="1"/>
      <p:bldP spid="53" grpId="0" animBg="1"/>
      <p:bldP spid="54" grpId="0" animBg="1"/>
      <p:bldP spid="58" grpId="0" animBg="1"/>
      <p:bldP spid="59" grpId="0" uiExpand="1" build="p"/>
    </p:bldLst>
  </p:timing>
</p:sld>
</file>

<file path=ppt/theme/theme1.xml><?xml version="1.0" encoding="utf-8"?>
<a:theme xmlns:a="http://schemas.openxmlformats.org/drawingml/2006/main" name="Template NEXIS Matematika SD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ex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NEXIS Matematika SD (2)</Template>
  <TotalTime>4021</TotalTime>
  <Words>642</Words>
  <Application>Microsoft Office PowerPoint</Application>
  <PresentationFormat>Custom</PresentationFormat>
  <Paragraphs>130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Template NEXIS Matematika SD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Dian Anggraeni</cp:lastModifiedBy>
  <cp:revision>222</cp:revision>
  <dcterms:created xsi:type="dcterms:W3CDTF">2016-07-20T04:47:34Z</dcterms:created>
  <dcterms:modified xsi:type="dcterms:W3CDTF">2022-11-25T02:14:22Z</dcterms:modified>
</cp:coreProperties>
</file>