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59" r:id="rId4"/>
    <p:sldId id="260" r:id="rId5"/>
    <p:sldId id="267" r:id="rId6"/>
    <p:sldId id="278" r:id="rId7"/>
    <p:sldId id="279" r:id="rId8"/>
    <p:sldId id="280" r:id="rId9"/>
    <p:sldId id="268" r:id="rId10"/>
    <p:sldId id="277" r:id="rId11"/>
    <p:sldId id="266" r:id="rId12"/>
    <p:sldId id="265" r:id="rId13"/>
    <p:sldId id="269" r:id="rId14"/>
    <p:sldId id="270" r:id="rId15"/>
    <p:sldId id="271" r:id="rId16"/>
    <p:sldId id="264" r:id="rId17"/>
    <p:sldId id="272" r:id="rId18"/>
    <p:sldId id="282" r:id="rId19"/>
    <p:sldId id="281" r:id="rId20"/>
    <p:sldId id="273" r:id="rId21"/>
    <p:sldId id="274" r:id="rId22"/>
    <p:sldId id="275" r:id="rId23"/>
    <p:sldId id="283" r:id="rId24"/>
    <p:sldId id="284" r:id="rId2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C011"/>
    <a:srgbClr val="BFD101"/>
    <a:srgbClr val="00C0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032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881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985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793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9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039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274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622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07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797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639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606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25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4" r="2812"/>
          <a:stretch/>
        </p:blipFill>
        <p:spPr>
          <a:xfrm>
            <a:off x="-9525" y="0"/>
            <a:ext cx="9153525" cy="5193750"/>
          </a:xfrm>
          <a:prstGeom prst="rect">
            <a:avLst/>
          </a:prstGeom>
        </p:spPr>
      </p:pic>
      <p:sp>
        <p:nvSpPr>
          <p:cNvPr id="8" name="テキスト プレースホルダー 11"/>
          <p:cNvSpPr txBox="1">
            <a:spLocks/>
          </p:cNvSpPr>
          <p:nvPr/>
        </p:nvSpPr>
        <p:spPr>
          <a:xfrm>
            <a:off x="4301361" y="1783077"/>
            <a:ext cx="4274018" cy="788673"/>
          </a:xfrm>
          <a:prstGeom prst="rect">
            <a:avLst/>
          </a:prstGeom>
        </p:spPr>
        <p:txBody>
          <a:bodyPr lIns="68580" tIns="34290" rIns="68580" bIns="34290" anchor="t">
            <a:no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err="1">
                <a:solidFill>
                  <a:srgbClr val="C9C011"/>
                </a:solidFill>
                <a:cs typeface="Arial" pitchFamily="34" charset="0"/>
              </a:rPr>
              <a:t>Bahasa</a:t>
            </a:r>
            <a:r>
              <a:rPr lang="en-US" b="1" dirty="0">
                <a:solidFill>
                  <a:srgbClr val="C9C011"/>
                </a:solidFill>
                <a:cs typeface="Arial" pitchFamily="34" charset="0"/>
              </a:rPr>
              <a:t> Indonesia</a:t>
            </a:r>
            <a:endParaRPr lang="id-ID" b="1" dirty="0">
              <a:solidFill>
                <a:srgbClr val="C9C011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9" name="直線コネクタ 9"/>
          <p:cNvCxnSpPr/>
          <p:nvPr/>
        </p:nvCxnSpPr>
        <p:spPr>
          <a:xfrm>
            <a:off x="4572000" y="2800350"/>
            <a:ext cx="3733800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headEnd type="oval"/>
            <a:tailEnd type="oval"/>
          </a:ln>
          <a:effectLst/>
        </p:spPr>
      </p:cxnSp>
      <p:sp>
        <p:nvSpPr>
          <p:cNvPr id="10" name="タイトル 1"/>
          <p:cNvSpPr txBox="1">
            <a:spLocks/>
          </p:cNvSpPr>
          <p:nvPr/>
        </p:nvSpPr>
        <p:spPr>
          <a:xfrm>
            <a:off x="3901966" y="1200150"/>
            <a:ext cx="5073868" cy="469019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32713">
              <a:defRPr/>
            </a:pPr>
            <a:r>
              <a:rPr kumimoji="1" lang="en-US" altLang="ja-JP" sz="3200" b="1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MEDIA MENGAJAR</a:t>
            </a:r>
            <a:endParaRPr kumimoji="1" lang="ja-JP" altLang="en-US" sz="3200" b="1" spc="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27822" y="2865879"/>
            <a:ext cx="2070117" cy="31547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UNTUK SD/MI KELAS 4</a:t>
            </a:r>
            <a:endParaRPr lang="id-ID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Cube 12"/>
          <p:cNvSpPr/>
          <p:nvPr/>
        </p:nvSpPr>
        <p:spPr>
          <a:xfrm>
            <a:off x="1524000" y="763869"/>
            <a:ext cx="2454166" cy="3287686"/>
          </a:xfrm>
          <a:prstGeom prst="cube">
            <a:avLst>
              <a:gd name="adj" fmla="val 3711"/>
            </a:avLst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914638"/>
            <a:ext cx="2377967" cy="3115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71046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14400" y="1200150"/>
            <a:ext cx="7742238" cy="4149725"/>
            <a:chOff x="914400" y="1200150"/>
            <a:chExt cx="7742238" cy="4149725"/>
          </a:xfrm>
        </p:grpSpPr>
        <p:pic>
          <p:nvPicPr>
            <p:cNvPr id="7" name="Picture 4" descr="E:\ELISA\PPT ESPS\2016\ESPS edisi kurnas\PERINTILAN ESPS KURNAS\papan tulis kecil.png">
              <a:extLst>
                <a:ext uri="{FF2B5EF4-FFF2-40B4-BE49-F238E27FC236}">
                  <a16:creationId xmlns:a16="http://schemas.microsoft.com/office/drawing/2014/main" id="{81386D72-BB38-8ACD-96EE-A4EF758C9E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1200150"/>
              <a:ext cx="6159500" cy="403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" name="Group 9">
              <a:extLst>
                <a:ext uri="{FF2B5EF4-FFF2-40B4-BE49-F238E27FC236}">
                  <a16:creationId xmlns:a16="http://schemas.microsoft.com/office/drawing/2014/main" id="{BDA1F86C-F762-15B3-1598-0E4696807CE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32550" y="1504950"/>
              <a:ext cx="2224088" cy="3844925"/>
              <a:chOff x="3601351" y="544266"/>
              <a:chExt cx="2223101" cy="3845214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830ED28B-FC85-E86C-114F-F833B4FE1D76}"/>
                  </a:ext>
                </a:extLst>
              </p:cNvPr>
              <p:cNvSpPr/>
              <p:nvPr/>
            </p:nvSpPr>
            <p:spPr>
              <a:xfrm>
                <a:off x="4038600" y="3824915"/>
                <a:ext cx="1785852" cy="564565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endParaRPr lang="id-ID" altLang="id-ID">
                  <a:solidFill>
                    <a:srgbClr val="FFFFFF"/>
                  </a:solidFill>
                </a:endParaRPr>
              </a:p>
            </p:txBody>
          </p:sp>
          <p:pic>
            <p:nvPicPr>
              <p:cNvPr id="12" name="Picture 12" descr="E:\ELISA\PPT ESPS\ibu guru.png">
                <a:extLst>
                  <a:ext uri="{FF2B5EF4-FFF2-40B4-BE49-F238E27FC236}">
                    <a16:creationId xmlns:a16="http://schemas.microsoft.com/office/drawing/2014/main" id="{59D71E82-BB8E-CF08-EB97-AB07DD1AE19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471" t="6506" r="25594"/>
              <a:stretch>
                <a:fillRect/>
              </a:stretch>
            </p:blipFill>
            <p:spPr bwMode="auto">
              <a:xfrm>
                <a:off x="3601351" y="544266"/>
                <a:ext cx="1920735" cy="36530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5133" y="586085"/>
            <a:ext cx="63904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/>
              <a:t>Jenis-jenis</a:t>
            </a:r>
            <a:r>
              <a:rPr lang="en-US" sz="2400" b="1" dirty="0"/>
              <a:t> </a:t>
            </a:r>
            <a:r>
              <a:rPr lang="en-US" sz="2400" b="1" dirty="0" err="1"/>
              <a:t>paragraf</a:t>
            </a:r>
            <a:r>
              <a:rPr lang="en-US" sz="2400" b="1" dirty="0"/>
              <a:t> </a:t>
            </a:r>
            <a:r>
              <a:rPr lang="en-US" sz="2400" b="1" dirty="0" err="1"/>
              <a:t>berdasarkan</a:t>
            </a:r>
            <a:r>
              <a:rPr lang="en-US" sz="2400" b="1" dirty="0"/>
              <a:t> </a:t>
            </a:r>
            <a:r>
              <a:rPr lang="en-US" sz="2400" b="1" dirty="0" err="1"/>
              <a:t>letak</a:t>
            </a:r>
            <a:r>
              <a:rPr lang="en-US" sz="2400" b="1" dirty="0"/>
              <a:t> ide </a:t>
            </a:r>
            <a:r>
              <a:rPr lang="en-US" sz="2400" b="1" dirty="0" err="1"/>
              <a:t>pokok</a:t>
            </a:r>
            <a:r>
              <a:rPr lang="en-US" sz="2400" b="1" dirty="0"/>
              <a:t>:</a:t>
            </a:r>
            <a:endParaRPr lang="id-ID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435808" y="1635026"/>
            <a:ext cx="52697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b="1" dirty="0" err="1">
                <a:solidFill>
                  <a:schemeClr val="bg1"/>
                </a:solidFill>
              </a:rPr>
              <a:t>Paragraf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deduktif</a:t>
            </a:r>
            <a:endParaRPr lang="en-US" sz="2400" b="1" dirty="0">
              <a:solidFill>
                <a:schemeClr val="bg1"/>
              </a:solidFill>
            </a:endParaRPr>
          </a:p>
          <a:p>
            <a:pPr>
              <a:tabLst>
                <a:tab pos="342900" algn="l"/>
              </a:tabLst>
            </a:pPr>
            <a:r>
              <a:rPr lang="en-US" sz="2400" dirty="0">
                <a:solidFill>
                  <a:schemeClr val="bg1"/>
                </a:solidFill>
              </a:rPr>
              <a:t>	Ide </a:t>
            </a:r>
            <a:r>
              <a:rPr lang="en-US" sz="2400" dirty="0" err="1">
                <a:solidFill>
                  <a:schemeClr val="bg1"/>
                </a:solidFill>
              </a:rPr>
              <a:t>pokok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berada</a:t>
            </a:r>
            <a:r>
              <a:rPr lang="en-US" sz="2400" dirty="0">
                <a:solidFill>
                  <a:schemeClr val="bg1"/>
                </a:solidFill>
              </a:rPr>
              <a:t> di </a:t>
            </a:r>
            <a:r>
              <a:rPr lang="en-US" sz="2400" dirty="0" err="1">
                <a:solidFill>
                  <a:schemeClr val="bg1"/>
                </a:solidFill>
              </a:rPr>
              <a:t>awal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paragraf</a:t>
            </a:r>
            <a:r>
              <a:rPr lang="en-US" sz="2400" dirty="0">
                <a:solidFill>
                  <a:schemeClr val="bg1"/>
                </a:solidFill>
              </a:rPr>
              <a:t>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b="1" dirty="0" err="1">
                <a:solidFill>
                  <a:schemeClr val="bg1"/>
                </a:solidFill>
              </a:rPr>
              <a:t>Paragraf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induktif</a:t>
            </a:r>
            <a:endParaRPr lang="en-US" sz="2400" b="1" dirty="0">
              <a:solidFill>
                <a:schemeClr val="bg1"/>
              </a:solidFill>
            </a:endParaRPr>
          </a:p>
          <a:p>
            <a:pPr>
              <a:tabLst>
                <a:tab pos="342900" algn="l"/>
              </a:tabLst>
            </a:pPr>
            <a:r>
              <a:rPr lang="en-US" sz="2400" dirty="0">
                <a:solidFill>
                  <a:schemeClr val="bg1"/>
                </a:solidFill>
              </a:rPr>
              <a:t>	Ide </a:t>
            </a:r>
            <a:r>
              <a:rPr lang="en-US" sz="2400" dirty="0" err="1">
                <a:solidFill>
                  <a:schemeClr val="bg1"/>
                </a:solidFill>
              </a:rPr>
              <a:t>pokok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berada</a:t>
            </a:r>
            <a:r>
              <a:rPr lang="en-US" sz="2400" dirty="0">
                <a:solidFill>
                  <a:schemeClr val="bg1"/>
                </a:solidFill>
              </a:rPr>
              <a:t> di </a:t>
            </a:r>
            <a:r>
              <a:rPr lang="en-US" sz="2400" dirty="0" err="1">
                <a:solidFill>
                  <a:schemeClr val="bg1"/>
                </a:solidFill>
              </a:rPr>
              <a:t>akhir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paragraf</a:t>
            </a:r>
            <a:r>
              <a:rPr lang="en-US" sz="2400" dirty="0">
                <a:solidFill>
                  <a:schemeClr val="bg1"/>
                </a:solidFill>
              </a:rPr>
              <a:t>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b="1" dirty="0" err="1">
                <a:solidFill>
                  <a:schemeClr val="bg1"/>
                </a:solidFill>
              </a:rPr>
              <a:t>Paragraf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ineratif</a:t>
            </a:r>
            <a:endParaRPr lang="en-US" sz="2400" b="1" dirty="0">
              <a:solidFill>
                <a:schemeClr val="bg1"/>
              </a:solidFill>
            </a:endParaRPr>
          </a:p>
          <a:p>
            <a:pPr>
              <a:tabLst>
                <a:tab pos="342900" algn="l"/>
              </a:tabLst>
            </a:pPr>
            <a:r>
              <a:rPr lang="en-US" sz="2400" dirty="0">
                <a:solidFill>
                  <a:schemeClr val="bg1"/>
                </a:solidFill>
              </a:rPr>
              <a:t>	Ide </a:t>
            </a:r>
            <a:r>
              <a:rPr lang="en-US" sz="2400" dirty="0" err="1">
                <a:solidFill>
                  <a:schemeClr val="bg1"/>
                </a:solidFill>
              </a:rPr>
              <a:t>pokok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berada</a:t>
            </a:r>
            <a:r>
              <a:rPr lang="en-US" sz="2400" dirty="0">
                <a:solidFill>
                  <a:schemeClr val="bg1"/>
                </a:solidFill>
              </a:rPr>
              <a:t> di </a:t>
            </a:r>
            <a:r>
              <a:rPr lang="en-US" sz="2400" dirty="0" err="1">
                <a:solidFill>
                  <a:schemeClr val="bg1"/>
                </a:solidFill>
              </a:rPr>
              <a:t>tengah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paragraf</a:t>
            </a:r>
            <a:r>
              <a:rPr lang="en-US" sz="2400" dirty="0">
                <a:solidFill>
                  <a:schemeClr val="bg1"/>
                </a:solidFill>
              </a:rPr>
              <a:t>.</a:t>
            </a:r>
            <a:endParaRPr lang="id-ID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3104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E:\ELISA\MEDIA ESPS IPS KELAS 4\BAB 4\Post it pink.png">
            <a:extLst>
              <a:ext uri="{FF2B5EF4-FFF2-40B4-BE49-F238E27FC236}">
                <a16:creationId xmlns:a16="http://schemas.microsoft.com/office/drawing/2014/main" id="{1666DD56-2004-DABF-39EA-2A26C3BF6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6019" y="361950"/>
            <a:ext cx="4737981" cy="448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5343" y="538699"/>
            <a:ext cx="4343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2788"/>
            <a:r>
              <a:rPr lang="id-ID" sz="2000" b="1" dirty="0">
                <a:solidFill>
                  <a:schemeClr val="accent6">
                    <a:lumMod val="50000"/>
                  </a:schemeClr>
                </a:solidFill>
              </a:rPr>
              <a:t>Osteoporosis merupakan salah satu penyakit tulang.</a:t>
            </a:r>
            <a:r>
              <a:rPr lang="id-ID" sz="20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id-ID" sz="2000" b="1" dirty="0">
                <a:solidFill>
                  <a:srgbClr val="002060"/>
                </a:solidFill>
              </a:rPr>
              <a:t>Osteoporosis disebut juga penyakit tulang keropos. Penyakit ini menyebabkan tulang mudah retak atau patah.</a:t>
            </a:r>
            <a:r>
              <a:rPr lang="id-ID" sz="2000" dirty="0">
                <a:solidFill>
                  <a:srgbClr val="002060"/>
                </a:solidFill>
              </a:rPr>
              <a:t> </a:t>
            </a:r>
            <a:r>
              <a:rPr lang="id-ID" sz="2000" b="1" dirty="0">
                <a:solidFill>
                  <a:srgbClr val="002060"/>
                </a:solidFill>
              </a:rPr>
              <a:t>Penyebab osteoporosis ialah tubuh kekurangan kalsium. Mengonsumsi makanan yang mengandung kalsium dan vitamin D dapat mencegah osteoporosis.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165DDC2-865F-DF35-F421-CC86E84FC16B}"/>
              </a:ext>
            </a:extLst>
          </p:cNvPr>
          <p:cNvGrpSpPr>
            <a:grpSpLocks/>
          </p:cNvGrpSpPr>
          <p:nvPr/>
        </p:nvGrpSpPr>
        <p:grpSpPr bwMode="auto">
          <a:xfrm>
            <a:off x="4536280" y="676276"/>
            <a:ext cx="2877282" cy="562630"/>
            <a:chOff x="4842204" y="1009115"/>
            <a:chExt cx="2876945" cy="56263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FAF8429-B13F-39A9-FB51-CC5E317758E8}"/>
                </a:ext>
              </a:extLst>
            </p:cNvPr>
            <p:cNvSpPr/>
            <p:nvPr/>
          </p:nvSpPr>
          <p:spPr>
            <a:xfrm>
              <a:off x="5701673" y="1009115"/>
              <a:ext cx="2017476" cy="562630"/>
            </a:xfrm>
            <a:prstGeom prst="ellipse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schemeClr val="accent6">
                      <a:lumMod val="50000"/>
                    </a:schemeClr>
                  </a:solidFill>
                  <a:latin typeface="Arial" charset="0"/>
                  <a:cs typeface="Arial" charset="0"/>
                </a:rPr>
                <a:t>Ide </a:t>
              </a:r>
              <a:r>
                <a:rPr lang="id-ID" sz="2000" b="1" dirty="0">
                  <a:solidFill>
                    <a:schemeClr val="accent6">
                      <a:lumMod val="50000"/>
                    </a:schemeClr>
                  </a:solidFill>
                  <a:latin typeface="Arial" charset="0"/>
                  <a:cs typeface="Arial" charset="0"/>
                </a:rPr>
                <a:t>pokok 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836C9D9F-4AED-6457-76EE-AB4CF2AB3545}"/>
                </a:ext>
              </a:extLst>
            </p:cNvPr>
            <p:cNvCxnSpPr/>
            <p:nvPr/>
          </p:nvCxnSpPr>
          <p:spPr>
            <a:xfrm>
              <a:off x="4842204" y="1311275"/>
              <a:ext cx="1101596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2">
            <a:extLst>
              <a:ext uri="{FF2B5EF4-FFF2-40B4-BE49-F238E27FC236}">
                <a16:creationId xmlns:a16="http://schemas.microsoft.com/office/drawing/2014/main" id="{F7745CC6-30D9-3E52-C55B-DC2AEA52C56D}"/>
              </a:ext>
            </a:extLst>
          </p:cNvPr>
          <p:cNvGrpSpPr>
            <a:grpSpLocks/>
          </p:cNvGrpSpPr>
          <p:nvPr/>
        </p:nvGrpSpPr>
        <p:grpSpPr bwMode="auto">
          <a:xfrm>
            <a:off x="6939600" y="1105350"/>
            <a:ext cx="2052000" cy="3600000"/>
            <a:chOff x="5522086" y="455336"/>
            <a:chExt cx="2322234" cy="4128779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67B8FC9-4016-2B91-20AA-76B221EE3F5C}"/>
                </a:ext>
              </a:extLst>
            </p:cNvPr>
            <p:cNvSpPr/>
            <p:nvPr/>
          </p:nvSpPr>
          <p:spPr>
            <a:xfrm>
              <a:off x="6058468" y="4019550"/>
              <a:ext cx="1785852" cy="56456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altLang="id-ID">
                <a:solidFill>
                  <a:srgbClr val="FFFFFF"/>
                </a:solidFill>
              </a:endParaRPr>
            </a:p>
          </p:txBody>
        </p:sp>
        <p:pic>
          <p:nvPicPr>
            <p:cNvPr id="18" name="Picture 2" descr="C:\Users\P1846\Desktop\4.14 ibu guru berkata.png">
              <a:extLst>
                <a:ext uri="{FF2B5EF4-FFF2-40B4-BE49-F238E27FC236}">
                  <a16:creationId xmlns:a16="http://schemas.microsoft.com/office/drawing/2014/main" id="{96173679-87AC-6171-7680-886514DDC4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24" r="27933"/>
            <a:stretch>
              <a:fillRect/>
            </a:stretch>
          </p:blipFill>
          <p:spPr bwMode="auto">
            <a:xfrm>
              <a:off x="5522086" y="455336"/>
              <a:ext cx="2139955" cy="3925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4419600" y="1266826"/>
            <a:ext cx="3521075" cy="2946264"/>
            <a:chOff x="4419600" y="1266826"/>
            <a:chExt cx="3521075" cy="2946264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85AD6A5-F8D3-FAA7-7A07-31058DB684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28744" y="1266826"/>
              <a:ext cx="2911931" cy="995422"/>
              <a:chOff x="5127469" y="2262188"/>
              <a:chExt cx="2911631" cy="995422"/>
            </a:xfrm>
          </p:grpSpPr>
          <p:sp>
            <p:nvSpPr>
              <p:cNvPr id="14" name="Oval 7">
                <a:extLst>
                  <a:ext uri="{FF2B5EF4-FFF2-40B4-BE49-F238E27FC236}">
                    <a16:creationId xmlns:a16="http://schemas.microsoft.com/office/drawing/2014/main" id="{F9F57029-683D-2308-694D-1846011350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38800" y="2262188"/>
                <a:ext cx="2400300" cy="995422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id-ID" sz="2000" b="1" dirty="0">
                    <a:solidFill>
                      <a:srgbClr val="002060"/>
                    </a:solidFill>
                  </a:rPr>
                  <a:t>Ide </a:t>
                </a:r>
                <a:r>
                  <a:rPr lang="en-US" altLang="id-ID" sz="2000" b="1" dirty="0" err="1">
                    <a:solidFill>
                      <a:srgbClr val="002060"/>
                    </a:solidFill>
                  </a:rPr>
                  <a:t>pendukung</a:t>
                </a:r>
                <a:r>
                  <a:rPr lang="id-ID" altLang="id-ID" sz="2000" b="1" dirty="0">
                    <a:solidFill>
                      <a:srgbClr val="002060"/>
                    </a:solidFill>
                  </a:rPr>
                  <a:t> </a:t>
                </a:r>
              </a:p>
            </p:txBody>
          </p: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BE633FFD-21E6-28B1-E34C-9A9BAB7934A0}"/>
                  </a:ext>
                </a:extLst>
              </p:cNvPr>
              <p:cNvCxnSpPr/>
              <p:nvPr/>
            </p:nvCxnSpPr>
            <p:spPr>
              <a:xfrm>
                <a:off x="5127469" y="2813050"/>
                <a:ext cx="816347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" name="Right Bracket 2"/>
            <p:cNvSpPr/>
            <p:nvPr/>
          </p:nvSpPr>
          <p:spPr>
            <a:xfrm>
              <a:off x="4419600" y="1266826"/>
              <a:ext cx="609143" cy="2946264"/>
            </a:xfrm>
            <a:prstGeom prst="rightBracket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305580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67070"/>
            <a:ext cx="4572000" cy="58771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33400" y="269282"/>
            <a:ext cx="5562600" cy="478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10000"/>
              </a:lnSpc>
              <a:buSzPct val="100000"/>
              <a:buFont typeface="+mj-lt"/>
              <a:buAutoNum type="alphaUcPeriod" startAt="2"/>
            </a:pPr>
            <a:r>
              <a:rPr lang="id-ID" sz="2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Teks Informatif Visual</a:t>
            </a:r>
            <a:endParaRPr lang="en-US" sz="24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1E820B7-009A-B055-8CC1-13A46EE22DA6}"/>
              </a:ext>
            </a:extLst>
          </p:cNvPr>
          <p:cNvSpPr/>
          <p:nvPr/>
        </p:nvSpPr>
        <p:spPr bwMode="auto">
          <a:xfrm>
            <a:off x="542925" y="854782"/>
            <a:ext cx="6220800" cy="3852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id-ID" altLang="id-ID" sz="2800" dirty="0">
                <a:latin typeface="+mn-lt"/>
              </a:rPr>
              <a:t>Teks informatif visual berarti teks yang memuat diagram, tabel, atau gambar yang berisi informasi di dalamnya.</a:t>
            </a:r>
          </a:p>
        </p:txBody>
      </p:sp>
      <p:grpSp>
        <p:nvGrpSpPr>
          <p:cNvPr id="13" name="Group 19">
            <a:extLst>
              <a:ext uri="{FF2B5EF4-FFF2-40B4-BE49-F238E27FC236}">
                <a16:creationId xmlns:a16="http://schemas.microsoft.com/office/drawing/2014/main" id="{23D659EF-A229-0F02-15D5-451A4A79DE74}"/>
              </a:ext>
            </a:extLst>
          </p:cNvPr>
          <p:cNvGrpSpPr>
            <a:grpSpLocks/>
          </p:cNvGrpSpPr>
          <p:nvPr/>
        </p:nvGrpSpPr>
        <p:grpSpPr bwMode="auto">
          <a:xfrm>
            <a:off x="6248400" y="1150937"/>
            <a:ext cx="2286000" cy="3630613"/>
            <a:chOff x="7264371" y="3028950"/>
            <a:chExt cx="1727229" cy="274320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7674B19-ECA1-EE36-6BB0-A353A4A90E87}"/>
                </a:ext>
              </a:extLst>
            </p:cNvPr>
            <p:cNvSpPr/>
            <p:nvPr/>
          </p:nvSpPr>
          <p:spPr>
            <a:xfrm>
              <a:off x="7391400" y="5219700"/>
              <a:ext cx="1600200" cy="55245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altLang="id-ID">
                <a:solidFill>
                  <a:srgbClr val="FFFFFF"/>
                </a:solidFill>
              </a:endParaRPr>
            </a:p>
          </p:txBody>
        </p:sp>
        <p:pic>
          <p:nvPicPr>
            <p:cNvPr id="15" name="Picture 2" descr="E:\ELISA\PPT ESPS\edo.png">
              <a:extLst>
                <a:ext uri="{FF2B5EF4-FFF2-40B4-BE49-F238E27FC236}">
                  <a16:creationId xmlns:a16="http://schemas.microsoft.com/office/drawing/2014/main" id="{EE6EDD21-6545-7830-0081-882979F820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4371" y="3028950"/>
              <a:ext cx="1727229" cy="2567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85519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225" y="1570350"/>
            <a:ext cx="3402000" cy="226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60010" y="438150"/>
            <a:ext cx="4597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2400" b="1" dirty="0"/>
              <a:t>Mengidentifikasi Kalimat Persuasif</a:t>
            </a:r>
          </a:p>
        </p:txBody>
      </p:sp>
      <p:pic>
        <p:nvPicPr>
          <p:cNvPr id="11" name="Picture 4" descr="E:\ELISA\MEDIA ESPS IPS KELAS 4\BAB 4\Post it pink.png">
            <a:extLst>
              <a:ext uri="{FF2B5EF4-FFF2-40B4-BE49-F238E27FC236}">
                <a16:creationId xmlns:a16="http://schemas.microsoft.com/office/drawing/2014/main" id="{1666DD56-2004-DABF-39EA-2A26C3BF6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84350"/>
            <a:ext cx="5371198" cy="32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85800" y="1352550"/>
            <a:ext cx="4495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000" dirty="0"/>
              <a:t>Kalimat persuasif merupakan kalimat yang digunakan untuk mengajak, membujuk, atau memengaruhi orang lain agar mau melakukan sesuatu yang diinginkan. Pada kalimat persuasi, dapat ditemukan kata-kata ajakan, seperti </a:t>
            </a:r>
            <a:r>
              <a:rPr lang="id-ID" sz="2000" i="1" dirty="0"/>
              <a:t>ayo, ayolah, mari, marilah, hendaknya</a:t>
            </a:r>
            <a:r>
              <a:rPr lang="id-ID" sz="2000" dirty="0"/>
              <a:t>, dan </a:t>
            </a:r>
            <a:r>
              <a:rPr lang="id-ID" sz="2000" i="1" dirty="0"/>
              <a:t>sebaiknya</a:t>
            </a:r>
            <a:r>
              <a:rPr lang="id-ID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171718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32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19400" y="438150"/>
            <a:ext cx="34742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2400" b="1" dirty="0"/>
              <a:t>Kata Baku dan Tidak Baku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8681401"/>
              </p:ext>
            </p:extLst>
          </p:nvPr>
        </p:nvGraphicFramePr>
        <p:xfrm>
          <a:off x="609600" y="1123950"/>
          <a:ext cx="7920000" cy="3169920"/>
        </p:xfrm>
        <a:graphic>
          <a:graphicData uri="http://schemas.openxmlformats.org/drawingml/2006/table">
            <a:tbl>
              <a:tblPr firstRow="1" bandRow="1">
                <a:tableStyleId>{D03447BB-5D67-496B-8E87-E561075AD55C}</a:tableStyleId>
              </a:tblPr>
              <a:tblGrid>
                <a:gridCol w="396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6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d-ID" sz="1900" dirty="0"/>
                        <a:t>Kata Baku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900" dirty="0"/>
                        <a:t>Kata</a:t>
                      </a:r>
                      <a:r>
                        <a:rPr lang="id-ID" sz="1900" baseline="0" dirty="0"/>
                        <a:t> Tidak Baku</a:t>
                      </a:r>
                      <a:endParaRPr lang="id-ID" sz="1900" dirty="0"/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900" dirty="0">
                          <a:solidFill>
                            <a:schemeClr val="tx1"/>
                          </a:solidFill>
                        </a:rPr>
                        <a:t>Kata baku</a:t>
                      </a:r>
                      <a:r>
                        <a:rPr lang="id-ID" sz="1900" baseline="0" dirty="0">
                          <a:solidFill>
                            <a:schemeClr val="tx1"/>
                          </a:solidFill>
                        </a:rPr>
                        <a:t> merupakan kata yang sesuai dengan kaidah berbahasa Indonesia yang baik dan benar.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d-ID" sz="1900" dirty="0">
                          <a:solidFill>
                            <a:schemeClr val="tx1"/>
                          </a:solidFill>
                        </a:rPr>
                        <a:t>Kata tidak</a:t>
                      </a:r>
                      <a:r>
                        <a:rPr lang="id-ID" sz="1900" baseline="0" dirty="0">
                          <a:solidFill>
                            <a:schemeClr val="tx1"/>
                          </a:solidFill>
                        </a:rPr>
                        <a:t> baku merupakan kata yang tidak sesuai dengan kaidah berbahasa Indonesia yang baik dan benar.</a:t>
                      </a:r>
                      <a:endParaRPr lang="id-ID" sz="19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900" baseline="0" dirty="0">
                          <a:solidFill>
                            <a:schemeClr val="tx1"/>
                          </a:solidFill>
                        </a:rPr>
                        <a:t>Contoh:</a:t>
                      </a:r>
                    </a:p>
                    <a:p>
                      <a:pPr marL="180975" marR="0" indent="-1809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id-ID" sz="1900" baseline="0" dirty="0">
                          <a:solidFill>
                            <a:schemeClr val="tx1"/>
                          </a:solidFill>
                        </a:rPr>
                        <a:t>Jadwal</a:t>
                      </a:r>
                    </a:p>
                    <a:p>
                      <a:pPr marL="180975" marR="0" indent="-1809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id-ID" sz="1900" baseline="0" dirty="0">
                          <a:solidFill>
                            <a:schemeClr val="tx1"/>
                          </a:solidFill>
                        </a:rPr>
                        <a:t>Jumat</a:t>
                      </a:r>
                    </a:p>
                    <a:p>
                      <a:pPr marL="180975" marR="0" indent="-1809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id-ID" sz="1900" baseline="0" dirty="0">
                          <a:solidFill>
                            <a:schemeClr val="tx1"/>
                          </a:solidFill>
                        </a:rPr>
                        <a:t>Pikir</a:t>
                      </a:r>
                    </a:p>
                    <a:p>
                      <a:pPr marL="180975" marR="0" indent="-1809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id-ID" sz="1900" baseline="0" dirty="0">
                          <a:solidFill>
                            <a:schemeClr val="tx1"/>
                          </a:solidFill>
                        </a:rPr>
                        <a:t>Napas</a:t>
                      </a:r>
                    </a:p>
                    <a:p>
                      <a:pPr marL="180975" marR="0" indent="-1809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id-ID" sz="1900" baseline="0" dirty="0">
                          <a:solidFill>
                            <a:schemeClr val="tx1"/>
                          </a:solidFill>
                        </a:rPr>
                        <a:t>Asas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d-ID" sz="1900" dirty="0">
                          <a:solidFill>
                            <a:schemeClr val="tx1"/>
                          </a:solidFill>
                        </a:rPr>
                        <a:t>Contoh:</a:t>
                      </a:r>
                    </a:p>
                    <a:p>
                      <a:pPr marL="180975" indent="-180975">
                        <a:buFont typeface="Arial" pitchFamily="34" charset="0"/>
                        <a:buChar char="•"/>
                      </a:pPr>
                      <a:r>
                        <a:rPr lang="id-ID" sz="1900" dirty="0">
                          <a:solidFill>
                            <a:schemeClr val="tx1"/>
                          </a:solidFill>
                        </a:rPr>
                        <a:t>Jadual</a:t>
                      </a:r>
                    </a:p>
                    <a:p>
                      <a:pPr marL="180975" indent="-180975">
                        <a:buFont typeface="Arial" pitchFamily="34" charset="0"/>
                        <a:buChar char="•"/>
                      </a:pPr>
                      <a:r>
                        <a:rPr lang="id-ID" sz="1900" dirty="0">
                          <a:solidFill>
                            <a:schemeClr val="tx1"/>
                          </a:solidFill>
                        </a:rPr>
                        <a:t>Jum’at</a:t>
                      </a:r>
                    </a:p>
                    <a:p>
                      <a:pPr marL="180975" indent="-180975">
                        <a:buFont typeface="Arial" pitchFamily="34" charset="0"/>
                        <a:buChar char="•"/>
                      </a:pPr>
                      <a:r>
                        <a:rPr lang="id-ID" sz="1900" dirty="0">
                          <a:solidFill>
                            <a:schemeClr val="tx1"/>
                          </a:solidFill>
                        </a:rPr>
                        <a:t>Fikir</a:t>
                      </a:r>
                    </a:p>
                    <a:p>
                      <a:pPr marL="180975" indent="-180975">
                        <a:buFont typeface="Arial" pitchFamily="34" charset="0"/>
                        <a:buChar char="•"/>
                      </a:pPr>
                      <a:r>
                        <a:rPr lang="id-ID" sz="1900" dirty="0">
                          <a:solidFill>
                            <a:schemeClr val="tx1"/>
                          </a:solidFill>
                        </a:rPr>
                        <a:t>Nafas</a:t>
                      </a:r>
                    </a:p>
                    <a:p>
                      <a:pPr marL="180975" indent="-180975">
                        <a:buFont typeface="Arial" pitchFamily="34" charset="0"/>
                        <a:buChar char="•"/>
                      </a:pPr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A</a:t>
                      </a:r>
                      <a:r>
                        <a:rPr lang="id-ID" sz="1900" dirty="0">
                          <a:solidFill>
                            <a:schemeClr val="tx1"/>
                          </a:solidFill>
                        </a:rPr>
                        <a:t>zas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8678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14400" y="1200150"/>
            <a:ext cx="7742238" cy="4149725"/>
            <a:chOff x="914400" y="1200150"/>
            <a:chExt cx="7742238" cy="4149725"/>
          </a:xfrm>
        </p:grpSpPr>
        <p:pic>
          <p:nvPicPr>
            <p:cNvPr id="7" name="Picture 4" descr="E:\ELISA\PPT ESPS\2016\ESPS edisi kurnas\PERINTILAN ESPS KURNAS\papan tulis kecil.png">
              <a:extLst>
                <a:ext uri="{FF2B5EF4-FFF2-40B4-BE49-F238E27FC236}">
                  <a16:creationId xmlns:a16="http://schemas.microsoft.com/office/drawing/2014/main" id="{81386D72-BB38-8ACD-96EE-A4EF758C9E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1200150"/>
              <a:ext cx="6159500" cy="403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" name="Group 9">
              <a:extLst>
                <a:ext uri="{FF2B5EF4-FFF2-40B4-BE49-F238E27FC236}">
                  <a16:creationId xmlns:a16="http://schemas.microsoft.com/office/drawing/2014/main" id="{BDA1F86C-F762-15B3-1598-0E4696807CE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32550" y="1504950"/>
              <a:ext cx="2224088" cy="3844925"/>
              <a:chOff x="3601351" y="544266"/>
              <a:chExt cx="2223101" cy="3845214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830ED28B-FC85-E86C-114F-F833B4FE1D76}"/>
                  </a:ext>
                </a:extLst>
              </p:cNvPr>
              <p:cNvSpPr/>
              <p:nvPr/>
            </p:nvSpPr>
            <p:spPr>
              <a:xfrm>
                <a:off x="4038600" y="3824915"/>
                <a:ext cx="1785852" cy="564565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endParaRPr lang="id-ID" altLang="id-ID">
                  <a:solidFill>
                    <a:srgbClr val="FFFFFF"/>
                  </a:solidFill>
                </a:endParaRPr>
              </a:p>
            </p:txBody>
          </p:sp>
          <p:pic>
            <p:nvPicPr>
              <p:cNvPr id="12" name="Picture 12" descr="E:\ELISA\PPT ESPS\ibu guru.png">
                <a:extLst>
                  <a:ext uri="{FF2B5EF4-FFF2-40B4-BE49-F238E27FC236}">
                    <a16:creationId xmlns:a16="http://schemas.microsoft.com/office/drawing/2014/main" id="{59D71E82-BB8E-CF08-EB97-AB07DD1AE19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471" t="6506" r="25594"/>
              <a:stretch>
                <a:fillRect/>
              </a:stretch>
            </p:blipFill>
            <p:spPr bwMode="auto">
              <a:xfrm>
                <a:off x="3601351" y="544266"/>
                <a:ext cx="1920735" cy="36530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52800" y="438150"/>
            <a:ext cx="23568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2800" b="1" dirty="0"/>
              <a:t>Kalimat Efektif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71600" y="1466850"/>
            <a:ext cx="526979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dirty="0">
                <a:solidFill>
                  <a:schemeClr val="bg1"/>
                </a:solidFill>
              </a:rPr>
              <a:t>Syarat kalimat efektif: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id-ID" sz="2400" dirty="0">
                <a:solidFill>
                  <a:schemeClr val="bg1"/>
                </a:solidFill>
              </a:rPr>
              <a:t>mengandung subjek dan predikat,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id-ID" sz="2400" dirty="0">
                <a:solidFill>
                  <a:schemeClr val="bg1"/>
                </a:solidFill>
              </a:rPr>
              <a:t>menggunakan kata baku, dan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id-ID" sz="2400" dirty="0">
                <a:solidFill>
                  <a:schemeClr val="bg1"/>
                </a:solidFill>
              </a:rPr>
              <a:t>tidak bermakna ganda atau ambigu</a:t>
            </a:r>
            <a:r>
              <a:rPr lang="en-US" sz="2400" dirty="0">
                <a:solidFill>
                  <a:schemeClr val="bg1"/>
                </a:solidFill>
              </a:rPr>
              <a:t>.</a:t>
            </a:r>
            <a:endParaRPr lang="id-ID" sz="2400" dirty="0">
              <a:solidFill>
                <a:schemeClr val="bg1"/>
              </a:solidFill>
            </a:endParaRPr>
          </a:p>
          <a:p>
            <a:r>
              <a:rPr lang="id-ID" sz="2400" dirty="0">
                <a:solidFill>
                  <a:schemeClr val="bg1"/>
                </a:solidFill>
              </a:rPr>
              <a:t>Contoh kalimat efektif: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id-ID" sz="2400" dirty="0">
                <a:solidFill>
                  <a:schemeClr val="bg1"/>
                </a:solidFill>
              </a:rPr>
              <a:t>Kita berjalan di trotoar</a:t>
            </a:r>
            <a:r>
              <a:rPr lang="en-US" sz="2400" dirty="0">
                <a:solidFill>
                  <a:schemeClr val="bg1"/>
                </a:solidFill>
              </a:rPr>
              <a:t>.</a:t>
            </a:r>
            <a:endParaRPr lang="id-ID" sz="2400" dirty="0">
              <a:solidFill>
                <a:schemeClr val="bg1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id-ID" sz="2400" dirty="0">
                <a:solidFill>
                  <a:schemeClr val="bg1"/>
                </a:solidFill>
              </a:rPr>
              <a:t>Polisi mengatur lalu lintas setiap pagi</a:t>
            </a:r>
            <a:r>
              <a:rPr lang="en-US" sz="2400" dirty="0">
                <a:solidFill>
                  <a:schemeClr val="bg1"/>
                </a:solidFill>
              </a:rPr>
              <a:t>.</a:t>
            </a:r>
            <a:endParaRPr lang="id-ID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7958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541876"/>
            <a:ext cx="5912291" cy="47743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67070"/>
            <a:ext cx="4038600" cy="58771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33400" y="285750"/>
            <a:ext cx="5562600" cy="478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10000"/>
              </a:lnSpc>
              <a:buSzPct val="100000"/>
              <a:buFont typeface="+mj-lt"/>
              <a:buAutoNum type="alphaUcPeriod" startAt="3"/>
            </a:pPr>
            <a:r>
              <a:rPr lang="id-ID" sz="2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Teks Wawancara</a:t>
            </a:r>
            <a:endParaRPr lang="en-US" sz="24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1E820B7-009A-B055-8CC1-13A46EE22DA6}"/>
              </a:ext>
            </a:extLst>
          </p:cNvPr>
          <p:cNvSpPr/>
          <p:nvPr/>
        </p:nvSpPr>
        <p:spPr bwMode="auto">
          <a:xfrm>
            <a:off x="190500" y="880182"/>
            <a:ext cx="4493400" cy="36000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id-ID" altLang="id-ID" sz="2000" dirty="0">
                <a:latin typeface="+mn-lt"/>
              </a:rPr>
              <a:t>Wawancara merupakan proses tanya jawab yang bertujuan memperoleh informasi. Wawancara dilakukan oleh penanya dan narasumber (seseorang yang memberikan informasi)</a:t>
            </a:r>
            <a:r>
              <a:rPr lang="en-US" altLang="id-ID" sz="2000" dirty="0">
                <a:latin typeface="+mn-lt"/>
              </a:rPr>
              <a:t>.</a:t>
            </a:r>
            <a:endParaRPr lang="id-ID" altLang="id-ID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411628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999" y="1280273"/>
            <a:ext cx="4997891" cy="4035904"/>
          </a:xfrm>
          <a:prstGeom prst="rect">
            <a:avLst/>
          </a:prstGeom>
        </p:spPr>
      </p:pic>
      <p:pic>
        <p:nvPicPr>
          <p:cNvPr id="11" name="Picture 4" descr="E:\ELISA\MEDIA ESPS IPS KELAS 4\BAB 4\Post it pink.png">
            <a:extLst>
              <a:ext uri="{FF2B5EF4-FFF2-40B4-BE49-F238E27FC236}">
                <a16:creationId xmlns:a16="http://schemas.microsoft.com/office/drawing/2014/main" id="{1666DD56-2004-DABF-39EA-2A26C3BF6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84350"/>
            <a:ext cx="5371198" cy="32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29196" y="438150"/>
            <a:ext cx="45288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2400" b="1" dirty="0"/>
              <a:t>Membuat Pertanyaan Wawancara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9600" y="1312605"/>
            <a:ext cx="4495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000" dirty="0"/>
              <a:t>Wawancara memiliki topik atau tema. Sebelum melakukan wawancara, terlebih dahulu tentukan tema wawancara. Setelah tema wawancara ditentukan, </a:t>
            </a:r>
            <a:r>
              <a:rPr lang="en-US" sz="2000" dirty="0" err="1"/>
              <a:t>buatlah</a:t>
            </a:r>
            <a:r>
              <a:rPr lang="en-US" sz="2000" dirty="0"/>
              <a:t> </a:t>
            </a:r>
            <a:r>
              <a:rPr lang="id-ID" sz="2000" dirty="0"/>
              <a:t>daftar pertanyaan wawancara. Daftar pertanyaan dapat disusun menggunakan kata tanya </a:t>
            </a:r>
            <a:r>
              <a:rPr lang="id-ID" sz="2000" i="1" dirty="0"/>
              <a:t>apa, di mana, kapan, siapa, mengapa, </a:t>
            </a:r>
            <a:r>
              <a:rPr lang="id-ID" sz="2000" dirty="0"/>
              <a:t>dan </a:t>
            </a:r>
            <a:r>
              <a:rPr lang="id-ID" sz="2000" i="1" dirty="0"/>
              <a:t>bagaimana</a:t>
            </a:r>
            <a:r>
              <a:rPr lang="id-ID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95441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520258" y="1071980"/>
            <a:ext cx="7166542" cy="4242970"/>
            <a:chOff x="1905000" y="1352550"/>
            <a:chExt cx="6751638" cy="3997325"/>
          </a:xfrm>
        </p:grpSpPr>
        <p:pic>
          <p:nvPicPr>
            <p:cNvPr id="7" name="Picture 4" descr="E:\ELISA\PPT ESPS\2016\ESPS edisi kurnas\PERINTILAN ESPS KURNAS\papan tulis kecil.png">
              <a:extLst>
                <a:ext uri="{FF2B5EF4-FFF2-40B4-BE49-F238E27FC236}">
                  <a16:creationId xmlns:a16="http://schemas.microsoft.com/office/drawing/2014/main" id="{81386D72-BB38-8ACD-96EE-A4EF758C9E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5000" y="1352550"/>
              <a:ext cx="5168900" cy="3886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" name="Group 9">
              <a:extLst>
                <a:ext uri="{FF2B5EF4-FFF2-40B4-BE49-F238E27FC236}">
                  <a16:creationId xmlns:a16="http://schemas.microsoft.com/office/drawing/2014/main" id="{BDA1F86C-F762-15B3-1598-0E4696807CE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32550" y="1504950"/>
              <a:ext cx="2224088" cy="3844925"/>
              <a:chOff x="3601351" y="544266"/>
              <a:chExt cx="2223101" cy="3845214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830ED28B-FC85-E86C-114F-F833B4FE1D76}"/>
                  </a:ext>
                </a:extLst>
              </p:cNvPr>
              <p:cNvSpPr/>
              <p:nvPr/>
            </p:nvSpPr>
            <p:spPr>
              <a:xfrm>
                <a:off x="4038600" y="3824915"/>
                <a:ext cx="1785852" cy="564565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endParaRPr lang="id-ID" altLang="id-ID">
                  <a:solidFill>
                    <a:srgbClr val="FFFFFF"/>
                  </a:solidFill>
                </a:endParaRPr>
              </a:p>
            </p:txBody>
          </p:sp>
          <p:pic>
            <p:nvPicPr>
              <p:cNvPr id="12" name="Picture 12" descr="E:\ELISA\PPT ESPS\ibu guru.png">
                <a:extLst>
                  <a:ext uri="{FF2B5EF4-FFF2-40B4-BE49-F238E27FC236}">
                    <a16:creationId xmlns:a16="http://schemas.microsoft.com/office/drawing/2014/main" id="{59D71E82-BB8E-CF08-EB97-AB07DD1AE19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471" t="6506" r="25594"/>
              <a:stretch>
                <a:fillRect/>
              </a:stretch>
            </p:blipFill>
            <p:spPr bwMode="auto">
              <a:xfrm>
                <a:off x="3601351" y="544266"/>
                <a:ext cx="1920735" cy="36530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63582" y="1559160"/>
            <a:ext cx="479989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</a:rPr>
              <a:t>Apa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fungsi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tiap</a:t>
            </a:r>
            <a:r>
              <a:rPr lang="en-US" sz="2800" dirty="0">
                <a:solidFill>
                  <a:schemeClr val="bg1"/>
                </a:solidFill>
              </a:rPr>
              <a:t> kata </a:t>
            </a:r>
          </a:p>
          <a:p>
            <a:pPr algn="ctr"/>
            <a:r>
              <a:rPr lang="en-US" sz="2800" dirty="0" err="1">
                <a:solidFill>
                  <a:schemeClr val="bg1"/>
                </a:solidFill>
              </a:rPr>
              <a:t>tanya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tersebut</a:t>
            </a:r>
            <a:r>
              <a:rPr lang="en-US" sz="2800" dirty="0">
                <a:solidFill>
                  <a:schemeClr val="bg1"/>
                </a:solidFill>
              </a:rPr>
              <a:t>?</a:t>
            </a:r>
          </a:p>
          <a:p>
            <a:pPr algn="ctr"/>
            <a:endParaRPr lang="en-US" sz="2800" dirty="0">
              <a:solidFill>
                <a:schemeClr val="bg1"/>
              </a:solidFill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Ayo, </a:t>
            </a:r>
            <a:r>
              <a:rPr lang="en-US" sz="2800" dirty="0" err="1">
                <a:solidFill>
                  <a:schemeClr val="bg1"/>
                </a:solidFill>
              </a:rPr>
              <a:t>perhatikan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tayangan</a:t>
            </a:r>
            <a:r>
              <a:rPr lang="en-US" sz="2800" dirty="0">
                <a:solidFill>
                  <a:schemeClr val="bg1"/>
                </a:solidFill>
              </a:rPr>
              <a:t> video </a:t>
            </a:r>
            <a:r>
              <a:rPr lang="en-US" sz="2800" dirty="0" err="1">
                <a:solidFill>
                  <a:schemeClr val="bg1"/>
                </a:solidFill>
              </a:rPr>
              <a:t>berikut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dengan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saksama</a:t>
            </a:r>
            <a:r>
              <a:rPr lang="en-US" sz="2800" dirty="0">
                <a:solidFill>
                  <a:schemeClr val="bg1"/>
                </a:solidFill>
              </a:rPr>
              <a:t>.</a:t>
            </a:r>
            <a:endParaRPr lang="id-ID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4420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l 64">
            <a:hlinkClick r:id="" action="ppaction://media"/>
            <a:extLst>
              <a:ext uri="{FF2B5EF4-FFF2-40B4-BE49-F238E27FC236}">
                <a16:creationId xmlns:a16="http://schemas.microsoft.com/office/drawing/2014/main" id="{4D16C8EB-60F0-4941-CCE5-030B75129B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471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1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380351"/>
            <a:ext cx="5224199" cy="3482799"/>
          </a:xfrm>
          <a:prstGeom prst="parallelogram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304800" y="139064"/>
            <a:ext cx="4626963" cy="968336"/>
            <a:chOff x="457199" y="-126500"/>
            <a:chExt cx="4626765" cy="968008"/>
          </a:xfrm>
        </p:grpSpPr>
        <p:sp>
          <p:nvSpPr>
            <p:cNvPr id="8" name="Rectangle 15"/>
            <p:cNvSpPr>
              <a:spLocks noChangeArrowheads="1"/>
            </p:cNvSpPr>
            <p:nvPr/>
          </p:nvSpPr>
          <p:spPr bwMode="auto">
            <a:xfrm>
              <a:off x="457199" y="287698"/>
              <a:ext cx="4626765" cy="5538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id-ID" sz="3000" b="1" dirty="0">
                  <a:ln w="0"/>
                  <a:latin typeface="+mj-lt"/>
                  <a:cs typeface="Arial" panose="020B0604020202020204" pitchFamily="34" charset="0"/>
                </a:rPr>
                <a:t>KEGEMARANKU</a:t>
              </a:r>
            </a:p>
          </p:txBody>
        </p:sp>
        <p:sp>
          <p:nvSpPr>
            <p:cNvPr id="9" name="Rectangle 16"/>
            <p:cNvSpPr>
              <a:spLocks noChangeArrowheads="1"/>
            </p:cNvSpPr>
            <p:nvPr/>
          </p:nvSpPr>
          <p:spPr bwMode="auto">
            <a:xfrm>
              <a:off x="457200" y="-126500"/>
              <a:ext cx="1263433" cy="5230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id-ID" sz="2800" b="1" dirty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BAB </a:t>
              </a:r>
              <a:r>
                <a:rPr lang="id-ID" altLang="id-ID" sz="2800" b="1" dirty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4</a:t>
              </a:r>
              <a:endParaRPr lang="en-US" altLang="id-ID" sz="28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1" y="243481"/>
            <a:ext cx="77341" cy="1417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304801" y="1103352"/>
            <a:ext cx="5410201" cy="3370898"/>
            <a:chOff x="157162" y="1636752"/>
            <a:chExt cx="3558844" cy="3370898"/>
          </a:xfrm>
        </p:grpSpPr>
        <p:sp>
          <p:nvSpPr>
            <p:cNvPr id="4" name="Rectangle 3"/>
            <p:cNvSpPr/>
            <p:nvPr/>
          </p:nvSpPr>
          <p:spPr>
            <a:xfrm>
              <a:off x="157162" y="1733550"/>
              <a:ext cx="2115470" cy="3810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165705" y="1636752"/>
              <a:ext cx="2896754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id-ID" sz="2000" b="1" noProof="1">
                  <a:solidFill>
                    <a:schemeClr val="bg1"/>
                  </a:solidFill>
                  <a:latin typeface="+mj-lt"/>
                  <a:cs typeface="Arial" pitchFamily="34" charset="0"/>
                </a:rPr>
                <a:t>TUJUAN PEMBELAJARAN:</a:t>
              </a:r>
              <a:endParaRPr lang="en-US" sz="2000" b="1" noProof="1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auto">
            <a:xfrm>
              <a:off x="165706" y="2114550"/>
              <a:ext cx="3550300" cy="2893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285743" indent="-285743">
                <a:buFont typeface="Arial" panose="020B0604020202020204" pitchFamily="34" charset="0"/>
                <a:buChar char="•"/>
              </a:pPr>
              <a:r>
                <a:rPr lang="id-ID" altLang="id-ID" sz="1400" dirty="0">
                  <a:latin typeface="+mj-lt"/>
                </a:rPr>
                <a:t>mengidentifikasi informasi dan makna kosakata baru dari teks informatif;</a:t>
              </a:r>
            </a:p>
            <a:p>
              <a:pPr marL="285743" indent="-285743">
                <a:buFont typeface="Arial" panose="020B0604020202020204" pitchFamily="34" charset="0"/>
                <a:buChar char="•"/>
              </a:pPr>
              <a:r>
                <a:rPr lang="id-ID" altLang="id-ID" sz="1400" dirty="0">
                  <a:latin typeface="+mj-lt"/>
                </a:rPr>
                <a:t>mengidentifikasi ide pokok dan ide pendukung, serta membedakan jenis paragraf berdasarkan letak kalimat utama dari teks informatif;</a:t>
              </a:r>
            </a:p>
            <a:p>
              <a:pPr marL="285743" indent="-285743">
                <a:buFont typeface="Arial" panose="020B0604020202020204" pitchFamily="34" charset="0"/>
                <a:buChar char="•"/>
              </a:pPr>
              <a:r>
                <a:rPr lang="id-ID" altLang="id-ID" sz="1400" dirty="0">
                  <a:latin typeface="+mj-lt"/>
                </a:rPr>
                <a:t>menceritakan kembali isi teks informatif yang disimak dan dibaca secara lisan;</a:t>
              </a:r>
            </a:p>
            <a:p>
              <a:pPr marL="285743" indent="-285743">
                <a:buFont typeface="Arial" panose="020B0604020202020204" pitchFamily="34" charset="0"/>
                <a:buChar char="•"/>
              </a:pPr>
              <a:r>
                <a:rPr lang="id-ID" altLang="id-ID" sz="1400" dirty="0">
                  <a:latin typeface="+mj-lt"/>
                </a:rPr>
                <a:t>mengidentifikasi kalimat persuasif, kata bak</a:t>
              </a:r>
              <a:r>
                <a:rPr lang="en-US" altLang="id-ID" sz="1400" dirty="0">
                  <a:latin typeface="+mj-lt"/>
                </a:rPr>
                <a:t>u</a:t>
              </a:r>
              <a:r>
                <a:rPr lang="id-ID" altLang="id-ID" sz="1400" dirty="0">
                  <a:latin typeface="+mj-lt"/>
                </a:rPr>
                <a:t> dan tidak baku, serta kalimat efektif dalam teks informatif visual yang diamati;</a:t>
              </a:r>
            </a:p>
            <a:p>
              <a:pPr marL="285743" indent="-285743">
                <a:buFont typeface="Arial" panose="020B0604020202020204" pitchFamily="34" charset="0"/>
                <a:buChar char="•"/>
              </a:pPr>
              <a:r>
                <a:rPr lang="id-ID" altLang="id-ID" sz="1400" dirty="0">
                  <a:latin typeface="+mj-lt"/>
                </a:rPr>
                <a:t>membuat pertanyaan wawancara dengan kata tanya adiksimba;</a:t>
              </a:r>
            </a:p>
            <a:p>
              <a:pPr marL="285743" indent="-285743">
                <a:buFont typeface="Arial" panose="020B0604020202020204" pitchFamily="34" charset="0"/>
                <a:buChar char="•"/>
              </a:pPr>
              <a:r>
                <a:rPr lang="id-ID" altLang="id-ID" sz="1400" dirty="0">
                  <a:latin typeface="+mj-lt"/>
                </a:rPr>
                <a:t>melakukan wawancara;</a:t>
              </a:r>
            </a:p>
            <a:p>
              <a:pPr marL="285743" indent="-285743">
                <a:buFont typeface="Arial" panose="020B0604020202020204" pitchFamily="34" charset="0"/>
                <a:buChar char="•"/>
              </a:pPr>
              <a:r>
                <a:rPr lang="id-ID" altLang="id-ID" sz="1400" dirty="0">
                  <a:latin typeface="+mj-lt"/>
                </a:rPr>
                <a:t>menulis laporan hasil wawancara dengan kalimat efektif, </a:t>
              </a:r>
              <a:r>
                <a:rPr lang="en-US" altLang="id-ID" sz="1400" dirty="0">
                  <a:latin typeface="+mj-lt"/>
                </a:rPr>
                <a:t>         </a:t>
              </a:r>
              <a:r>
                <a:rPr lang="id-ID" altLang="id-ID" sz="1400" dirty="0">
                  <a:latin typeface="+mj-lt"/>
                </a:rPr>
                <a:t>ko</a:t>
              </a:r>
              <a:r>
                <a:rPr lang="en-US" altLang="id-ID" sz="1400" dirty="0" err="1">
                  <a:latin typeface="+mj-lt"/>
                </a:rPr>
                <a:t>sakata</a:t>
              </a:r>
              <a:r>
                <a:rPr lang="id-ID" altLang="id-ID" sz="1400" dirty="0">
                  <a:latin typeface="+mj-lt"/>
                </a:rPr>
                <a:t> baku dan tidak baku, serta tanda baca sesuai ejaan </a:t>
              </a:r>
              <a:r>
                <a:rPr lang="en-US" altLang="id-ID" sz="1400" dirty="0">
                  <a:latin typeface="+mj-lt"/>
                </a:rPr>
                <a:t>     </a:t>
              </a:r>
              <a:r>
                <a:rPr lang="id-ID" altLang="id-ID" sz="1400" dirty="0">
                  <a:latin typeface="+mj-lt"/>
                </a:rPr>
                <a:t>bahasa indonesia.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3017456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999" y="1280273"/>
            <a:ext cx="4997891" cy="40359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21E820B7-009A-B055-8CC1-13A46EE22DA6}"/>
              </a:ext>
            </a:extLst>
          </p:cNvPr>
          <p:cNvSpPr/>
          <p:nvPr/>
        </p:nvSpPr>
        <p:spPr bwMode="auto">
          <a:xfrm>
            <a:off x="993000" y="952950"/>
            <a:ext cx="4493400" cy="36000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id-ID" altLang="id-ID" sz="2500" dirty="0">
                <a:latin typeface="+mn-lt"/>
              </a:rPr>
              <a:t>Sebelum melakukan wawancara, perlu membuat daftar pertanyaan sesuai topik yang akan dibahas.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25837" y="514350"/>
            <a:ext cx="3170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2400" b="1" dirty="0"/>
              <a:t>Melakukan Wawancara</a:t>
            </a:r>
          </a:p>
        </p:txBody>
      </p:sp>
    </p:spTree>
    <p:extLst>
      <p:ext uri="{BB962C8B-B14F-4D97-AF65-F5344CB8AC3E}">
        <p14:creationId xmlns:p14="http://schemas.microsoft.com/office/powerpoint/2010/main" val="9831599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E:\ELISA\MEDIA ESPS IPS KELAS 4\BAB 4\Post it pink.png">
            <a:extLst>
              <a:ext uri="{FF2B5EF4-FFF2-40B4-BE49-F238E27FC236}">
                <a16:creationId xmlns:a16="http://schemas.microsoft.com/office/drawing/2014/main" id="{1666DD56-2004-DABF-39EA-2A26C3BF6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393" y="666750"/>
            <a:ext cx="9269393" cy="43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81000" y="939552"/>
            <a:ext cx="8458200" cy="330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900" dirty="0"/>
              <a:t>Hal yang perlu diperhatikan ketika wawancara:</a:t>
            </a:r>
          </a:p>
          <a:p>
            <a:pPr marL="266700" indent="-266700">
              <a:buFont typeface="+mj-lt"/>
              <a:buAutoNum type="alphaLcPeriod"/>
            </a:pPr>
            <a:r>
              <a:rPr lang="id-ID" sz="1900" dirty="0"/>
              <a:t>Bersikap santun kepada narasumber.</a:t>
            </a:r>
          </a:p>
          <a:p>
            <a:pPr marL="266700" indent="-266700">
              <a:buFont typeface="+mj-lt"/>
              <a:buAutoNum type="alphaLcPeriod"/>
            </a:pPr>
            <a:r>
              <a:rPr lang="id-ID" sz="1900" dirty="0"/>
              <a:t>Bukalah wawancara dengan kalimat pembuka seperti salam dan perkenalan diri.</a:t>
            </a:r>
          </a:p>
          <a:p>
            <a:pPr marL="266700" indent="-266700">
              <a:buFont typeface="+mj-lt"/>
              <a:buAutoNum type="alphaLcPeriod"/>
            </a:pPr>
            <a:r>
              <a:rPr lang="id-ID" sz="1900" dirty="0"/>
              <a:t>Membuat kontak mata yang normal dengan narasumber saat wawancara.</a:t>
            </a:r>
          </a:p>
          <a:p>
            <a:pPr marL="266700" indent="-266700">
              <a:buFont typeface="+mj-lt"/>
              <a:buAutoNum type="alphaLcPeriod"/>
            </a:pPr>
            <a:r>
              <a:rPr lang="id-ID" sz="1900" dirty="0"/>
              <a:t>Berbicara sesuai topik dan pertanyaan yang sudah dibuat.</a:t>
            </a:r>
          </a:p>
          <a:p>
            <a:pPr marL="266700" indent="-266700">
              <a:buFont typeface="+mj-lt"/>
              <a:buAutoNum type="alphaLcPeriod"/>
            </a:pPr>
            <a:r>
              <a:rPr lang="id-ID" sz="1900" dirty="0"/>
              <a:t>Memberikan sedikit waktu untuk narasumber memikirkan jawaban dari pertanyaan kita.</a:t>
            </a:r>
          </a:p>
          <a:p>
            <a:pPr marL="266700" indent="-266700">
              <a:buFont typeface="+mj-lt"/>
              <a:buAutoNum type="alphaLcPeriod"/>
            </a:pPr>
            <a:r>
              <a:rPr lang="id-ID" sz="1900" dirty="0"/>
              <a:t>Mendengarkan jawaban narasumber dengan saksama.</a:t>
            </a:r>
          </a:p>
          <a:p>
            <a:pPr marL="266700" indent="-266700">
              <a:buFont typeface="+mj-lt"/>
              <a:buAutoNum type="alphaLcPeriod"/>
            </a:pPr>
            <a:r>
              <a:rPr lang="id-ID" sz="1900" dirty="0"/>
              <a:t>Merespons jawaban narasumber dengan pernyataan atau pertanyaan yang berkaitan</a:t>
            </a:r>
            <a:r>
              <a:rPr lang="en-US" sz="1900" dirty="0"/>
              <a:t>.</a:t>
            </a:r>
            <a:endParaRPr lang="id-ID" sz="1900" dirty="0"/>
          </a:p>
          <a:p>
            <a:pPr marL="266700" indent="-266700">
              <a:buFont typeface="+mj-lt"/>
              <a:buAutoNum type="alphaLcPeriod"/>
            </a:pPr>
            <a:r>
              <a:rPr lang="id-ID" sz="1900" dirty="0"/>
              <a:t>Tutuplah wawancara dengan kalimat penutup, seperti terima kasih dan pamit.</a:t>
            </a:r>
          </a:p>
        </p:txBody>
      </p:sp>
    </p:spTree>
    <p:extLst>
      <p:ext uri="{BB962C8B-B14F-4D97-AF65-F5344CB8AC3E}">
        <p14:creationId xmlns:p14="http://schemas.microsoft.com/office/powerpoint/2010/main" val="38757994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905000" y="1352550"/>
            <a:ext cx="6751638" cy="3997325"/>
            <a:chOff x="1905000" y="1352550"/>
            <a:chExt cx="6751638" cy="3997325"/>
          </a:xfrm>
        </p:grpSpPr>
        <p:pic>
          <p:nvPicPr>
            <p:cNvPr id="7" name="Picture 4" descr="E:\ELISA\PPT ESPS\2016\ESPS edisi kurnas\PERINTILAN ESPS KURNAS\papan tulis kecil.png">
              <a:extLst>
                <a:ext uri="{FF2B5EF4-FFF2-40B4-BE49-F238E27FC236}">
                  <a16:creationId xmlns:a16="http://schemas.microsoft.com/office/drawing/2014/main" id="{81386D72-BB38-8ACD-96EE-A4EF758C9E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5000" y="1352550"/>
              <a:ext cx="5168900" cy="3886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" name="Group 9">
              <a:extLst>
                <a:ext uri="{FF2B5EF4-FFF2-40B4-BE49-F238E27FC236}">
                  <a16:creationId xmlns:a16="http://schemas.microsoft.com/office/drawing/2014/main" id="{BDA1F86C-F762-15B3-1598-0E4696807CE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32550" y="1504950"/>
              <a:ext cx="2224088" cy="3844925"/>
              <a:chOff x="3601351" y="544266"/>
              <a:chExt cx="2223101" cy="3845214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830ED28B-FC85-E86C-114F-F833B4FE1D76}"/>
                  </a:ext>
                </a:extLst>
              </p:cNvPr>
              <p:cNvSpPr/>
              <p:nvPr/>
            </p:nvSpPr>
            <p:spPr>
              <a:xfrm>
                <a:off x="4038600" y="3824915"/>
                <a:ext cx="1785852" cy="564565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endParaRPr lang="id-ID" altLang="id-ID">
                  <a:solidFill>
                    <a:srgbClr val="FFFFFF"/>
                  </a:solidFill>
                </a:endParaRPr>
              </a:p>
            </p:txBody>
          </p:sp>
          <p:pic>
            <p:nvPicPr>
              <p:cNvPr id="12" name="Picture 12" descr="E:\ELISA\PPT ESPS\ibu guru.png">
                <a:extLst>
                  <a:ext uri="{FF2B5EF4-FFF2-40B4-BE49-F238E27FC236}">
                    <a16:creationId xmlns:a16="http://schemas.microsoft.com/office/drawing/2014/main" id="{59D71E82-BB8E-CF08-EB97-AB07DD1AE19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471" t="6506" r="25594"/>
              <a:stretch>
                <a:fillRect/>
              </a:stretch>
            </p:blipFill>
            <p:spPr bwMode="auto">
              <a:xfrm>
                <a:off x="3601351" y="544266"/>
                <a:ext cx="1920735" cy="36530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62200" y="438150"/>
            <a:ext cx="44993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2800" b="1" dirty="0"/>
              <a:t>Menulis Laporan Wawancara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62200" y="1617405"/>
            <a:ext cx="424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dirty="0">
                <a:solidFill>
                  <a:schemeClr val="bg1"/>
                </a:solidFill>
              </a:rPr>
              <a:t>Laporan wawancara disusun setelah melakukan wawancara. Isi laporan hasil wawancara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meliputi</a:t>
            </a:r>
            <a:r>
              <a:rPr lang="id-ID" dirty="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62201" y="2540735"/>
            <a:ext cx="4343399" cy="2031325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266700" indent="-266700">
              <a:buFont typeface="+mj-lt"/>
              <a:buAutoNum type="alphaLcPeriod"/>
            </a:pPr>
            <a:r>
              <a:rPr lang="id-ID" dirty="0">
                <a:solidFill>
                  <a:schemeClr val="bg1"/>
                </a:solidFill>
              </a:rPr>
              <a:t>Latar belakang</a:t>
            </a:r>
          </a:p>
          <a:p>
            <a:pPr marL="266700" indent="-266700">
              <a:buFont typeface="+mj-lt"/>
              <a:buAutoNum type="alphaLcPeriod"/>
            </a:pPr>
            <a:r>
              <a:rPr lang="id-ID" dirty="0">
                <a:solidFill>
                  <a:schemeClr val="bg1"/>
                </a:solidFill>
              </a:rPr>
              <a:t>Tujuan wawancara</a:t>
            </a:r>
          </a:p>
          <a:p>
            <a:pPr marL="266700" indent="-266700">
              <a:buFont typeface="+mj-lt"/>
              <a:buAutoNum type="alphaLcPeriod"/>
            </a:pPr>
            <a:r>
              <a:rPr lang="id-ID" dirty="0">
                <a:solidFill>
                  <a:schemeClr val="bg1"/>
                </a:solidFill>
              </a:rPr>
              <a:t>Topik wawancara</a:t>
            </a:r>
          </a:p>
          <a:p>
            <a:pPr marL="266700" indent="-266700">
              <a:buFont typeface="+mj-lt"/>
              <a:buAutoNum type="alphaLcPeriod"/>
            </a:pPr>
            <a:r>
              <a:rPr lang="id-ID" dirty="0">
                <a:solidFill>
                  <a:schemeClr val="bg1"/>
                </a:solidFill>
              </a:rPr>
              <a:t>Waktu dan tempat wawancara</a:t>
            </a:r>
          </a:p>
          <a:p>
            <a:pPr marL="266700" indent="-266700">
              <a:buFont typeface="+mj-lt"/>
              <a:buAutoNum type="alphaLcPeriod"/>
            </a:pPr>
            <a:endParaRPr lang="id-ID" dirty="0">
              <a:solidFill>
                <a:schemeClr val="bg1"/>
              </a:solidFill>
            </a:endParaRPr>
          </a:p>
          <a:p>
            <a:pPr marL="266700" indent="-266700">
              <a:buFont typeface="+mj-lt"/>
              <a:buAutoNum type="alphaLcPeriod"/>
            </a:pPr>
            <a:endParaRPr lang="id-ID" dirty="0">
              <a:solidFill>
                <a:schemeClr val="bg1"/>
              </a:solidFill>
            </a:endParaRPr>
          </a:p>
          <a:p>
            <a:pPr marL="266700" indent="-266700">
              <a:buFont typeface="+mj-lt"/>
              <a:buAutoNum type="alphaLcPeriod"/>
            </a:pPr>
            <a:r>
              <a:rPr lang="id-ID" dirty="0">
                <a:solidFill>
                  <a:schemeClr val="bg1"/>
                </a:solidFill>
              </a:rPr>
              <a:t>Pewawancara dan narasumber</a:t>
            </a:r>
          </a:p>
          <a:p>
            <a:pPr marL="266700" indent="-266700">
              <a:buFont typeface="+mj-lt"/>
              <a:buAutoNum type="alphaLcPeriod"/>
            </a:pPr>
            <a:r>
              <a:rPr lang="id-ID" dirty="0">
                <a:solidFill>
                  <a:schemeClr val="bg1"/>
                </a:solidFill>
              </a:rPr>
              <a:t>Hasil wawancara</a:t>
            </a:r>
          </a:p>
          <a:p>
            <a:pPr marL="266700" indent="-266700">
              <a:buFont typeface="+mj-lt"/>
              <a:buAutoNum type="alphaLcPeriod"/>
            </a:pPr>
            <a:r>
              <a:rPr lang="id-ID" dirty="0">
                <a:solidFill>
                  <a:schemeClr val="bg1"/>
                </a:solidFill>
              </a:rPr>
              <a:t>Kesimpulan wawancara</a:t>
            </a:r>
          </a:p>
          <a:p>
            <a:endParaRPr lang="id-ID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6763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905000" y="1352550"/>
            <a:ext cx="6751638" cy="3997325"/>
            <a:chOff x="1905000" y="1352550"/>
            <a:chExt cx="6751638" cy="3997325"/>
          </a:xfrm>
        </p:grpSpPr>
        <p:pic>
          <p:nvPicPr>
            <p:cNvPr id="7" name="Picture 4" descr="E:\ELISA\PPT ESPS\2016\ESPS edisi kurnas\PERINTILAN ESPS KURNAS\papan tulis kecil.png">
              <a:extLst>
                <a:ext uri="{FF2B5EF4-FFF2-40B4-BE49-F238E27FC236}">
                  <a16:creationId xmlns:a16="http://schemas.microsoft.com/office/drawing/2014/main" id="{81386D72-BB38-8ACD-96EE-A4EF758C9E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5000" y="1352550"/>
              <a:ext cx="5168900" cy="3886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" name="Group 9">
              <a:extLst>
                <a:ext uri="{FF2B5EF4-FFF2-40B4-BE49-F238E27FC236}">
                  <a16:creationId xmlns:a16="http://schemas.microsoft.com/office/drawing/2014/main" id="{BDA1F86C-F762-15B3-1598-0E4696807CE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32550" y="1504950"/>
              <a:ext cx="2224088" cy="3844925"/>
              <a:chOff x="3601351" y="544266"/>
              <a:chExt cx="2223101" cy="3845214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830ED28B-FC85-E86C-114F-F833B4FE1D76}"/>
                  </a:ext>
                </a:extLst>
              </p:cNvPr>
              <p:cNvSpPr/>
              <p:nvPr/>
            </p:nvSpPr>
            <p:spPr>
              <a:xfrm>
                <a:off x="4038600" y="3824915"/>
                <a:ext cx="1785852" cy="564565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endParaRPr lang="id-ID" altLang="id-ID">
                  <a:solidFill>
                    <a:srgbClr val="FFFFFF"/>
                  </a:solidFill>
                </a:endParaRPr>
              </a:p>
            </p:txBody>
          </p:sp>
          <p:pic>
            <p:nvPicPr>
              <p:cNvPr id="12" name="Picture 12" descr="E:\ELISA\PPT ESPS\ibu guru.png">
                <a:extLst>
                  <a:ext uri="{FF2B5EF4-FFF2-40B4-BE49-F238E27FC236}">
                    <a16:creationId xmlns:a16="http://schemas.microsoft.com/office/drawing/2014/main" id="{59D71E82-BB8E-CF08-EB97-AB07DD1AE19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471" t="6506" r="25594"/>
              <a:stretch>
                <a:fillRect/>
              </a:stretch>
            </p:blipFill>
            <p:spPr bwMode="auto">
              <a:xfrm>
                <a:off x="3601351" y="544266"/>
                <a:ext cx="1920735" cy="36530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62200" y="438150"/>
            <a:ext cx="44993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2800" b="1" dirty="0"/>
              <a:t>Menulis Laporan Wawancara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05200" y="1962150"/>
            <a:ext cx="4248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Ayo, </a:t>
            </a:r>
            <a:r>
              <a:rPr lang="en-US" sz="2800" dirty="0" err="1">
                <a:solidFill>
                  <a:schemeClr val="bg1"/>
                </a:solidFill>
              </a:rPr>
              <a:t>perhatikan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contoh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cara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menuliskan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laporan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hasil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wawancara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dalam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tayangan</a:t>
            </a:r>
            <a:r>
              <a:rPr lang="en-US" sz="2800" dirty="0">
                <a:solidFill>
                  <a:schemeClr val="bg1"/>
                </a:solidFill>
              </a:rPr>
              <a:t> video </a:t>
            </a:r>
            <a:r>
              <a:rPr lang="en-US" sz="2800" dirty="0" err="1">
                <a:solidFill>
                  <a:schemeClr val="bg1"/>
                </a:solidFill>
              </a:rPr>
              <a:t>berikut</a:t>
            </a:r>
            <a:r>
              <a:rPr lang="en-US" sz="2800" dirty="0">
                <a:solidFill>
                  <a:schemeClr val="bg1"/>
                </a:solidFill>
              </a:rPr>
              <a:t>.</a:t>
            </a:r>
            <a:endParaRPr lang="id-ID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6894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l 65">
            <a:hlinkClick r:id="" action="ppaction://media"/>
            <a:extLst>
              <a:ext uri="{FF2B5EF4-FFF2-40B4-BE49-F238E27FC236}">
                <a16:creationId xmlns:a16="http://schemas.microsoft.com/office/drawing/2014/main" id="{D0DF809F-46FC-E87F-B33B-5F8A2F7227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513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3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" r="20593"/>
          <a:stretch/>
        </p:blipFill>
        <p:spPr>
          <a:xfrm>
            <a:off x="4775200" y="0"/>
            <a:ext cx="6019800" cy="5086350"/>
          </a:xfrm>
          <a:prstGeom prst="parallelogram">
            <a:avLst>
              <a:gd name="adj" fmla="val 19257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67070"/>
            <a:ext cx="3581400" cy="58771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33400" y="269282"/>
            <a:ext cx="5562600" cy="478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10000"/>
              </a:lnSpc>
              <a:buSzPct val="100000"/>
              <a:buFont typeface="+mj-lt"/>
              <a:buAutoNum type="alphaUcPeriod"/>
            </a:pPr>
            <a:r>
              <a:rPr lang="id-ID" sz="2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Teks Informatif</a:t>
            </a:r>
            <a:endParaRPr lang="en-US" sz="24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1E820B7-009A-B055-8CC1-13A46EE22DA6}"/>
              </a:ext>
            </a:extLst>
          </p:cNvPr>
          <p:cNvSpPr/>
          <p:nvPr/>
        </p:nvSpPr>
        <p:spPr bwMode="auto">
          <a:xfrm>
            <a:off x="152400" y="952950"/>
            <a:ext cx="4800600" cy="36000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id-ID" altLang="id-ID" sz="2800" dirty="0">
                <a:latin typeface="+mn-lt"/>
              </a:rPr>
              <a:t>Teks informatif berarti teks yang berisi beberapa informasi penting di dalamnya.</a:t>
            </a:r>
          </a:p>
        </p:txBody>
      </p:sp>
    </p:spTree>
    <p:extLst>
      <p:ext uri="{BB962C8B-B14F-4D97-AF65-F5344CB8AC3E}">
        <p14:creationId xmlns:p14="http://schemas.microsoft.com/office/powerpoint/2010/main" val="23834515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00200" y="438150"/>
            <a:ext cx="61621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2400" b="1" dirty="0"/>
              <a:t>Mengidentifikasi Informasi dari Teks Informatif</a:t>
            </a:r>
          </a:p>
        </p:txBody>
      </p:sp>
      <p:pic>
        <p:nvPicPr>
          <p:cNvPr id="11" name="Picture 4" descr="E:\ELISA\MEDIA ESPS IPS KELAS 4\BAB 4\Post it pink.png">
            <a:extLst>
              <a:ext uri="{FF2B5EF4-FFF2-40B4-BE49-F238E27FC236}">
                <a16:creationId xmlns:a16="http://schemas.microsoft.com/office/drawing/2014/main" id="{1666DD56-2004-DABF-39EA-2A26C3BF6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60550"/>
            <a:ext cx="8534400" cy="33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62000" y="1371183"/>
            <a:ext cx="769620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200" dirty="0">
                <a:solidFill>
                  <a:schemeClr val="bg1"/>
                </a:solidFill>
              </a:rPr>
              <a:t>Mengidentifikasi informasi artinya menjelaskan hal-hal secara tersurat (terlihat jelas) dan tersirat (tidak terlihat jelas) pada teks.</a:t>
            </a:r>
          </a:p>
          <a:p>
            <a:r>
              <a:rPr lang="id-ID" sz="2200" dirty="0">
                <a:solidFill>
                  <a:schemeClr val="bg1"/>
                </a:solidFill>
              </a:rPr>
              <a:t>Berikut cara mengidentifikasi informasi teks informatif.</a:t>
            </a:r>
          </a:p>
          <a:p>
            <a:pPr marL="342900" indent="-342900">
              <a:buFont typeface="+mj-lt"/>
              <a:buAutoNum type="alphaLcPeriod"/>
            </a:pPr>
            <a:r>
              <a:rPr lang="id-ID" sz="2200" dirty="0">
                <a:solidFill>
                  <a:schemeClr val="bg1"/>
                </a:solidFill>
              </a:rPr>
              <a:t>Cermatilah teks yang dibaca atau disimak.</a:t>
            </a:r>
          </a:p>
          <a:p>
            <a:pPr marL="342900" indent="-342900">
              <a:buFont typeface="+mj-lt"/>
              <a:buAutoNum type="alphaLcPeriod"/>
            </a:pPr>
            <a:r>
              <a:rPr lang="id-ID" sz="2200" dirty="0">
                <a:solidFill>
                  <a:schemeClr val="bg1"/>
                </a:solidFill>
              </a:rPr>
              <a:t>Catatlah tokoh, latar, atau kejadian yang terdapat pada teks.</a:t>
            </a:r>
          </a:p>
          <a:p>
            <a:pPr marL="342900" indent="-342900">
              <a:buFont typeface="+mj-lt"/>
              <a:buAutoNum type="alphaLcPeriod"/>
            </a:pPr>
            <a:r>
              <a:rPr lang="id-ID" sz="2200" dirty="0">
                <a:solidFill>
                  <a:schemeClr val="bg1"/>
                </a:solidFill>
              </a:rPr>
              <a:t>Catatlah ide pokok dan pendukung pada setiap paragraf</a:t>
            </a:r>
            <a:r>
              <a:rPr lang="en-US" sz="2200" dirty="0">
                <a:solidFill>
                  <a:schemeClr val="bg1"/>
                </a:solidFill>
              </a:rPr>
              <a:t>.</a:t>
            </a:r>
            <a:endParaRPr lang="id-ID" sz="2200" dirty="0">
              <a:solidFill>
                <a:schemeClr val="bg1"/>
              </a:solidFill>
            </a:endParaRPr>
          </a:p>
          <a:p>
            <a:r>
              <a:rPr lang="id-ID" sz="2200" dirty="0">
                <a:solidFill>
                  <a:schemeClr val="bg1"/>
                </a:solidFill>
              </a:rPr>
              <a:t>Informasi tersirat dari sebuah teks dapat kita peroleh dengan cara menyimpulkan keseluruhan isi teks.</a:t>
            </a:r>
          </a:p>
        </p:txBody>
      </p:sp>
    </p:spTree>
    <p:extLst>
      <p:ext uri="{BB962C8B-B14F-4D97-AF65-F5344CB8AC3E}">
        <p14:creationId xmlns:p14="http://schemas.microsoft.com/office/powerpoint/2010/main" val="32520743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905000" y="1352550"/>
            <a:ext cx="6751638" cy="3997325"/>
            <a:chOff x="1905000" y="1352550"/>
            <a:chExt cx="6751638" cy="3997325"/>
          </a:xfrm>
        </p:grpSpPr>
        <p:pic>
          <p:nvPicPr>
            <p:cNvPr id="7" name="Picture 4" descr="E:\ELISA\PPT ESPS\2016\ESPS edisi kurnas\PERINTILAN ESPS KURNAS\papan tulis kecil.png">
              <a:extLst>
                <a:ext uri="{FF2B5EF4-FFF2-40B4-BE49-F238E27FC236}">
                  <a16:creationId xmlns:a16="http://schemas.microsoft.com/office/drawing/2014/main" id="{81386D72-BB38-8ACD-96EE-A4EF758C9E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5000" y="1352550"/>
              <a:ext cx="5168900" cy="3886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" name="Group 9">
              <a:extLst>
                <a:ext uri="{FF2B5EF4-FFF2-40B4-BE49-F238E27FC236}">
                  <a16:creationId xmlns:a16="http://schemas.microsoft.com/office/drawing/2014/main" id="{BDA1F86C-F762-15B3-1598-0E4696807CE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32550" y="1504950"/>
              <a:ext cx="2224088" cy="3844925"/>
              <a:chOff x="3601351" y="544266"/>
              <a:chExt cx="2223101" cy="3845214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830ED28B-FC85-E86C-114F-F833B4FE1D76}"/>
                  </a:ext>
                </a:extLst>
              </p:cNvPr>
              <p:cNvSpPr/>
              <p:nvPr/>
            </p:nvSpPr>
            <p:spPr>
              <a:xfrm>
                <a:off x="4038600" y="3824915"/>
                <a:ext cx="1785852" cy="564565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endParaRPr lang="id-ID" altLang="id-ID">
                  <a:solidFill>
                    <a:srgbClr val="FFFFFF"/>
                  </a:solidFill>
                </a:endParaRPr>
              </a:p>
            </p:txBody>
          </p:sp>
          <p:pic>
            <p:nvPicPr>
              <p:cNvPr id="12" name="Picture 12" descr="E:\ELISA\PPT ESPS\ibu guru.png">
                <a:extLst>
                  <a:ext uri="{FF2B5EF4-FFF2-40B4-BE49-F238E27FC236}">
                    <a16:creationId xmlns:a16="http://schemas.microsoft.com/office/drawing/2014/main" id="{59D71E82-BB8E-CF08-EB97-AB07DD1AE19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471" t="6506" r="25594"/>
              <a:stretch>
                <a:fillRect/>
              </a:stretch>
            </p:blipFill>
            <p:spPr bwMode="auto">
              <a:xfrm>
                <a:off x="3601351" y="544266"/>
                <a:ext cx="1920735" cy="36530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95600" y="438150"/>
            <a:ext cx="34313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2800" b="1" dirty="0"/>
              <a:t>Makna Kosakata Baru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62200" y="1733550"/>
            <a:ext cx="4212000" cy="234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400" dirty="0">
                <a:solidFill>
                  <a:schemeClr val="bg1"/>
                </a:solidFill>
              </a:rPr>
              <a:t>Kosakata artinya perbendaharaan kata. Mengetahui makna kata-kata dalam sebuah teks merupakan hal penting agar dapat memahami keseluruhan isi teks.</a:t>
            </a:r>
          </a:p>
        </p:txBody>
      </p:sp>
    </p:spTree>
    <p:extLst>
      <p:ext uri="{BB962C8B-B14F-4D97-AF65-F5344CB8AC3E}">
        <p14:creationId xmlns:p14="http://schemas.microsoft.com/office/powerpoint/2010/main" val="424495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905000" y="1352550"/>
            <a:ext cx="6751638" cy="3997325"/>
            <a:chOff x="1905000" y="1352550"/>
            <a:chExt cx="6751638" cy="3997325"/>
          </a:xfrm>
        </p:grpSpPr>
        <p:pic>
          <p:nvPicPr>
            <p:cNvPr id="7" name="Picture 4" descr="E:\ELISA\PPT ESPS\2016\ESPS edisi kurnas\PERINTILAN ESPS KURNAS\papan tulis kecil.png">
              <a:extLst>
                <a:ext uri="{FF2B5EF4-FFF2-40B4-BE49-F238E27FC236}">
                  <a16:creationId xmlns:a16="http://schemas.microsoft.com/office/drawing/2014/main" id="{81386D72-BB38-8ACD-96EE-A4EF758C9E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5000" y="1352550"/>
              <a:ext cx="5168900" cy="3886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" name="Group 9">
              <a:extLst>
                <a:ext uri="{FF2B5EF4-FFF2-40B4-BE49-F238E27FC236}">
                  <a16:creationId xmlns:a16="http://schemas.microsoft.com/office/drawing/2014/main" id="{BDA1F86C-F762-15B3-1598-0E4696807CE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32550" y="1504950"/>
              <a:ext cx="2224088" cy="3844925"/>
              <a:chOff x="3601351" y="544266"/>
              <a:chExt cx="2223101" cy="3845214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830ED28B-FC85-E86C-114F-F833B4FE1D76}"/>
                  </a:ext>
                </a:extLst>
              </p:cNvPr>
              <p:cNvSpPr/>
              <p:nvPr/>
            </p:nvSpPr>
            <p:spPr>
              <a:xfrm>
                <a:off x="4038600" y="3824915"/>
                <a:ext cx="1785852" cy="564565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endParaRPr lang="id-ID" altLang="id-ID">
                  <a:solidFill>
                    <a:srgbClr val="FFFFFF"/>
                  </a:solidFill>
                </a:endParaRPr>
              </a:p>
            </p:txBody>
          </p:sp>
          <p:pic>
            <p:nvPicPr>
              <p:cNvPr id="12" name="Picture 12" descr="E:\ELISA\PPT ESPS\ibu guru.png">
                <a:extLst>
                  <a:ext uri="{FF2B5EF4-FFF2-40B4-BE49-F238E27FC236}">
                    <a16:creationId xmlns:a16="http://schemas.microsoft.com/office/drawing/2014/main" id="{59D71E82-BB8E-CF08-EB97-AB07DD1AE19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471" t="6506" r="25594"/>
              <a:stretch>
                <a:fillRect/>
              </a:stretch>
            </p:blipFill>
            <p:spPr bwMode="auto">
              <a:xfrm>
                <a:off x="3601351" y="544266"/>
                <a:ext cx="1920735" cy="36530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95600" y="438150"/>
            <a:ext cx="34313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2800" b="1" dirty="0"/>
              <a:t>Makna Kosakata Baru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62200" y="1733550"/>
            <a:ext cx="4212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</a:rPr>
              <a:t>Kamu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dapat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mencari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makna</a:t>
            </a:r>
            <a:r>
              <a:rPr lang="en-US" sz="2400" dirty="0">
                <a:solidFill>
                  <a:schemeClr val="bg1"/>
                </a:solidFill>
              </a:rPr>
              <a:t> kata </a:t>
            </a:r>
            <a:r>
              <a:rPr lang="en-US" sz="2400" dirty="0" err="1">
                <a:solidFill>
                  <a:schemeClr val="bg1"/>
                </a:solidFill>
              </a:rPr>
              <a:t>menggunakan</a:t>
            </a:r>
            <a:r>
              <a:rPr lang="en-US" sz="2400" dirty="0">
                <a:solidFill>
                  <a:schemeClr val="bg1"/>
                </a:solidFill>
              </a:rPr>
              <a:t> KBBI.</a:t>
            </a: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Ada KBBI Daring. </a:t>
            </a:r>
            <a:r>
              <a:rPr lang="en-US" sz="2400" dirty="0" err="1">
                <a:solidFill>
                  <a:schemeClr val="bg1"/>
                </a:solidFill>
              </a:rPr>
              <a:t>Kamu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dapat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mengaksesnya</a:t>
            </a:r>
            <a:r>
              <a:rPr lang="en-US" sz="2400" dirty="0">
                <a:solidFill>
                  <a:schemeClr val="bg1"/>
                </a:solidFill>
              </a:rPr>
              <a:t> di </a:t>
            </a:r>
            <a:r>
              <a:rPr lang="en-US" sz="2400" i="1" dirty="0">
                <a:solidFill>
                  <a:schemeClr val="bg1"/>
                </a:solidFill>
              </a:rPr>
              <a:t>kbbi.kemdikbud.go.id</a:t>
            </a:r>
            <a:r>
              <a:rPr lang="en-US" sz="24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7375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905000" y="1352550"/>
            <a:ext cx="6751638" cy="3997325"/>
            <a:chOff x="1905000" y="1352550"/>
            <a:chExt cx="6751638" cy="3997325"/>
          </a:xfrm>
        </p:grpSpPr>
        <p:pic>
          <p:nvPicPr>
            <p:cNvPr id="7" name="Picture 4" descr="E:\ELISA\PPT ESPS\2016\ESPS edisi kurnas\PERINTILAN ESPS KURNAS\papan tulis kecil.png">
              <a:extLst>
                <a:ext uri="{FF2B5EF4-FFF2-40B4-BE49-F238E27FC236}">
                  <a16:creationId xmlns:a16="http://schemas.microsoft.com/office/drawing/2014/main" id="{81386D72-BB38-8ACD-96EE-A4EF758C9E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5000" y="1352550"/>
              <a:ext cx="5168900" cy="3886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" name="Group 9">
              <a:extLst>
                <a:ext uri="{FF2B5EF4-FFF2-40B4-BE49-F238E27FC236}">
                  <a16:creationId xmlns:a16="http://schemas.microsoft.com/office/drawing/2014/main" id="{BDA1F86C-F762-15B3-1598-0E4696807CE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32550" y="1504950"/>
              <a:ext cx="2224088" cy="3844925"/>
              <a:chOff x="3601351" y="544266"/>
              <a:chExt cx="2223101" cy="3845214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830ED28B-FC85-E86C-114F-F833B4FE1D76}"/>
                  </a:ext>
                </a:extLst>
              </p:cNvPr>
              <p:cNvSpPr/>
              <p:nvPr/>
            </p:nvSpPr>
            <p:spPr>
              <a:xfrm>
                <a:off x="4038600" y="3824915"/>
                <a:ext cx="1785852" cy="564565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endParaRPr lang="id-ID" altLang="id-ID">
                  <a:solidFill>
                    <a:srgbClr val="FFFFFF"/>
                  </a:solidFill>
                </a:endParaRPr>
              </a:p>
            </p:txBody>
          </p:sp>
          <p:pic>
            <p:nvPicPr>
              <p:cNvPr id="12" name="Picture 12" descr="E:\ELISA\PPT ESPS\ibu guru.png">
                <a:extLst>
                  <a:ext uri="{FF2B5EF4-FFF2-40B4-BE49-F238E27FC236}">
                    <a16:creationId xmlns:a16="http://schemas.microsoft.com/office/drawing/2014/main" id="{59D71E82-BB8E-CF08-EB97-AB07DD1AE19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471" t="6506" r="25594"/>
              <a:stretch>
                <a:fillRect/>
              </a:stretch>
            </p:blipFill>
            <p:spPr bwMode="auto">
              <a:xfrm>
                <a:off x="3601351" y="544266"/>
                <a:ext cx="1920735" cy="36530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95600" y="438150"/>
            <a:ext cx="34313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2800" b="1" dirty="0"/>
              <a:t>Makna Kosakata Baru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62200" y="1885950"/>
            <a:ext cx="421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</a:rPr>
              <a:t>Bagaimana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cara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mencari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makna</a:t>
            </a:r>
            <a:r>
              <a:rPr lang="en-US" sz="2400" dirty="0">
                <a:solidFill>
                  <a:schemeClr val="bg1"/>
                </a:solidFill>
              </a:rPr>
              <a:t> kata </a:t>
            </a:r>
            <a:r>
              <a:rPr lang="en-US" sz="2400" dirty="0" err="1">
                <a:solidFill>
                  <a:schemeClr val="bg1"/>
                </a:solidFill>
              </a:rPr>
              <a:t>menggunakan</a:t>
            </a:r>
            <a:r>
              <a:rPr lang="en-US" sz="2400" dirty="0">
                <a:solidFill>
                  <a:schemeClr val="bg1"/>
                </a:solidFill>
              </a:rPr>
              <a:t> KBBI Daring?</a:t>
            </a: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Ayo, </a:t>
            </a:r>
            <a:r>
              <a:rPr lang="en-US" sz="2400" dirty="0" err="1">
                <a:solidFill>
                  <a:schemeClr val="bg1"/>
                </a:solidFill>
              </a:rPr>
              <a:t>perhatikan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tayangan</a:t>
            </a:r>
            <a:r>
              <a:rPr lang="en-US" sz="2400" dirty="0">
                <a:solidFill>
                  <a:schemeClr val="bg1"/>
                </a:solidFill>
              </a:rPr>
              <a:t> video </a:t>
            </a:r>
            <a:r>
              <a:rPr lang="en-US" sz="2400" dirty="0" err="1">
                <a:solidFill>
                  <a:schemeClr val="bg1"/>
                </a:solidFill>
              </a:rPr>
              <a:t>berikut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dengan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saksama</a:t>
            </a:r>
            <a:r>
              <a:rPr lang="en-US" sz="24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0183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l 57">
            <a:hlinkClick r:id="" action="ppaction://media"/>
            <a:extLst>
              <a:ext uri="{FF2B5EF4-FFF2-40B4-BE49-F238E27FC236}">
                <a16:creationId xmlns:a16="http://schemas.microsoft.com/office/drawing/2014/main" id="{1A6AD926-C1AA-D91E-5AEF-36B9D261DA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00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6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32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71936" y="438150"/>
            <a:ext cx="45860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2800" b="1" dirty="0"/>
              <a:t>Ide Pokok dan Ide Pendukung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7285812"/>
              </p:ext>
            </p:extLst>
          </p:nvPr>
        </p:nvGraphicFramePr>
        <p:xfrm>
          <a:off x="990600" y="1276350"/>
          <a:ext cx="7200000" cy="2621280"/>
        </p:xfrm>
        <a:graphic>
          <a:graphicData uri="http://schemas.openxmlformats.org/drawingml/2006/table">
            <a:tbl>
              <a:tblPr firstRow="1" bandRow="1">
                <a:tableStyleId>{D03447BB-5D67-496B-8E87-E561075AD55C}</a:tableStyleId>
              </a:tblPr>
              <a:tblGrid>
                <a:gridCol w="360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0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d-ID" sz="2000" dirty="0"/>
                        <a:t>Ide Pokok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2000" dirty="0"/>
                        <a:t>Ide Pendukung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2000" dirty="0">
                          <a:solidFill>
                            <a:schemeClr val="tx1"/>
                          </a:solidFill>
                        </a:rPr>
                        <a:t>Ide pokok adalah ide utama yang menjadi dasar dalam suatu paragraf atau teks. Ide pokok disebut juga gagasan pokok atau gagasan utama. Ide pokok terdapat pada kalimat utama setiap paragraf.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d-ID" sz="2000" dirty="0">
                          <a:solidFill>
                            <a:schemeClr val="tx1"/>
                          </a:solidFill>
                        </a:rPr>
                        <a:t>Ide pendukung</a:t>
                      </a:r>
                      <a:r>
                        <a:rPr lang="id-ID" sz="2000" baseline="0" dirty="0">
                          <a:solidFill>
                            <a:schemeClr val="tx1"/>
                          </a:solidFill>
                        </a:rPr>
                        <a:t> merupakan pernyataan yang mendukung, memperjelas, atau menambah informasi tentang ide pokok. Jumlah ide pendukung lebih dari satu kalimat.</a:t>
                      </a:r>
                      <a:endParaRPr lang="id-ID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79232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549</TotalTime>
  <Words>826</Words>
  <Application>Microsoft Office PowerPoint</Application>
  <PresentationFormat>On-screen Show (16:9)</PresentationFormat>
  <Paragraphs>108</Paragraphs>
  <Slides>24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Aulia Dwiningtyas Putri</dc:creator>
  <cp:lastModifiedBy>08_points ZeroEight Points</cp:lastModifiedBy>
  <cp:revision>49</cp:revision>
  <dcterms:created xsi:type="dcterms:W3CDTF">2022-01-17T01:37:52Z</dcterms:created>
  <dcterms:modified xsi:type="dcterms:W3CDTF">2023-03-16T08:25:57Z</dcterms:modified>
</cp:coreProperties>
</file>