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81" r:id="rId3"/>
    <p:sldId id="259" r:id="rId4"/>
    <p:sldId id="261" r:id="rId5"/>
    <p:sldId id="286" r:id="rId6"/>
    <p:sldId id="262" r:id="rId7"/>
    <p:sldId id="287" r:id="rId8"/>
    <p:sldId id="282" r:id="rId9"/>
    <p:sldId id="288" r:id="rId10"/>
    <p:sldId id="289" r:id="rId11"/>
    <p:sldId id="283" r:id="rId12"/>
    <p:sldId id="290" r:id="rId13"/>
    <p:sldId id="284" r:id="rId14"/>
    <p:sldId id="285" r:id="rId15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FF66"/>
    <a:srgbClr val="FFC000"/>
    <a:srgbClr val="FF9999"/>
    <a:srgbClr val="CC0000"/>
    <a:srgbClr val="FFFF99"/>
    <a:srgbClr val="00C06A"/>
    <a:srgbClr val="B1CE37"/>
    <a:srgbClr val="C9C011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2" autoAdjust="0"/>
  </p:normalViewPr>
  <p:slideViewPr>
    <p:cSldViewPr>
      <p:cViewPr>
        <p:scale>
          <a:sx n="100" d="100"/>
          <a:sy n="100" d="100"/>
        </p:scale>
        <p:origin x="-432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E017-A963-4A82-B8B2-F25912348ED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D2E8A-BC53-4118-AA88-80264F1A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B1CE37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B1CE3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r="1183" b="-1"/>
          <a:stretch/>
        </p:blipFill>
        <p:spPr bwMode="auto">
          <a:xfrm>
            <a:off x="1515348" y="850149"/>
            <a:ext cx="2377202" cy="32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66750"/>
            <a:ext cx="198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LIMAS SEGI EMPAT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3400" y="1200150"/>
            <a:ext cx="3115967" cy="2731532"/>
            <a:chOff x="533400" y="1200150"/>
            <a:chExt cx="3115967" cy="2731532"/>
          </a:xfrm>
        </p:grpSpPr>
        <p:grpSp>
          <p:nvGrpSpPr>
            <p:cNvPr id="20" name="Group 19"/>
            <p:cNvGrpSpPr/>
            <p:nvPr/>
          </p:nvGrpSpPr>
          <p:grpSpPr>
            <a:xfrm>
              <a:off x="761991" y="1504950"/>
              <a:ext cx="2590800" cy="2133600"/>
              <a:chOff x="838200" y="1200150"/>
              <a:chExt cx="2590800" cy="2133600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2057391" y="1200150"/>
                <a:ext cx="1371609" cy="2114550"/>
              </a:xfrm>
              <a:custGeom>
                <a:avLst/>
                <a:gdLst>
                  <a:gd name="connsiteX0" fmla="*/ 0 w 1981200"/>
                  <a:gd name="connsiteY0" fmla="*/ 2133600 h 2133600"/>
                  <a:gd name="connsiteX1" fmla="*/ 1219191 w 1981200"/>
                  <a:gd name="connsiteY1" fmla="*/ 0 h 2133600"/>
                  <a:gd name="connsiteX2" fmla="*/ 1981200 w 1981200"/>
                  <a:gd name="connsiteY2" fmla="*/ 2133600 h 2133600"/>
                  <a:gd name="connsiteX3" fmla="*/ 0 w 1981200"/>
                  <a:gd name="connsiteY3" fmla="*/ 2133600 h 2133600"/>
                  <a:gd name="connsiteX0" fmla="*/ 0 w 2590800"/>
                  <a:gd name="connsiteY0" fmla="*/ 2133600 h 2133600"/>
                  <a:gd name="connsiteX1" fmla="*/ 1219191 w 2590800"/>
                  <a:gd name="connsiteY1" fmla="*/ 0 h 2133600"/>
                  <a:gd name="connsiteX2" fmla="*/ 2590800 w 2590800"/>
                  <a:gd name="connsiteY2" fmla="*/ 1457325 h 2133600"/>
                  <a:gd name="connsiteX3" fmla="*/ 0 w 2590800"/>
                  <a:gd name="connsiteY3" fmla="*/ 2133600 h 2133600"/>
                  <a:gd name="connsiteX0" fmla="*/ 771534 w 1371609"/>
                  <a:gd name="connsiteY0" fmla="*/ 2114550 h 2114550"/>
                  <a:gd name="connsiteX1" fmla="*/ 0 w 1371609"/>
                  <a:gd name="connsiteY1" fmla="*/ 0 h 2114550"/>
                  <a:gd name="connsiteX2" fmla="*/ 1371609 w 1371609"/>
                  <a:gd name="connsiteY2" fmla="*/ 1457325 h 2114550"/>
                  <a:gd name="connsiteX3" fmla="*/ 771534 w 1371609"/>
                  <a:gd name="connsiteY3" fmla="*/ 2114550 h 211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609" h="2114550">
                    <a:moveTo>
                      <a:pt x="771534" y="2114550"/>
                    </a:moveTo>
                    <a:lnTo>
                      <a:pt x="0" y="0"/>
                    </a:lnTo>
                    <a:lnTo>
                      <a:pt x="1371609" y="1457325"/>
                    </a:lnTo>
                    <a:lnTo>
                      <a:pt x="771534" y="211455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838200" y="1200150"/>
                <a:ext cx="1981200" cy="2133600"/>
              </a:xfrm>
              <a:prstGeom prst="triangle">
                <a:avLst>
                  <a:gd name="adj" fmla="val 61538"/>
                </a:avLst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838200" y="2647950"/>
                <a:ext cx="60960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38200" y="3333750"/>
                <a:ext cx="1981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447800" y="2647950"/>
                <a:ext cx="1981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19400" y="2647950"/>
                <a:ext cx="60960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838200" y="1200150"/>
                <a:ext cx="1219200" cy="2133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057400" y="1200150"/>
                <a:ext cx="762000" cy="2133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1200150"/>
                <a:ext cx="1371600" cy="1447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447800" y="1200150"/>
                <a:ext cx="609600" cy="1447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33400" y="356235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1547" y="35623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9667" y="276808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87529" y="264795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26332" y="120015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91000" y="1844754"/>
            <a:ext cx="387958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Limas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empat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8 </a:t>
            </a:r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limas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empat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samping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PQ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QR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RS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PS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PT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QT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RT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ST.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349434" cy="58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Ciri-Ciri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Bangun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Ruang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430" y="939284"/>
            <a:ext cx="544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1380" y="1390650"/>
            <a:ext cx="400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Rusuk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330" y="1809750"/>
            <a:ext cx="605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Titik</a:t>
            </a:r>
            <a:r>
              <a:rPr lang="en-US" b="1" dirty="0" smtClean="0"/>
              <a:t> </a:t>
            </a:r>
            <a:r>
              <a:rPr lang="en-US" b="1" dirty="0" err="1" smtClean="0"/>
              <a:t>sudut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rusuk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1380" y="2321600"/>
            <a:ext cx="84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KUBUS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99935" y="2277190"/>
            <a:ext cx="2348074" cy="2443165"/>
            <a:chOff x="685800" y="1793317"/>
            <a:chExt cx="2348074" cy="2443165"/>
          </a:xfrm>
        </p:grpSpPr>
        <p:grpSp>
          <p:nvGrpSpPr>
            <p:cNvPr id="18" name="Group 17"/>
            <p:cNvGrpSpPr/>
            <p:nvPr/>
          </p:nvGrpSpPr>
          <p:grpSpPr>
            <a:xfrm>
              <a:off x="957683" y="2114550"/>
              <a:ext cx="1830032" cy="1828800"/>
              <a:chOff x="957683" y="2114550"/>
              <a:chExt cx="1830032" cy="1828800"/>
            </a:xfrm>
          </p:grpSpPr>
          <p:sp>
            <p:nvSpPr>
              <p:cNvPr id="27" name="Cube 26"/>
              <p:cNvSpPr/>
              <p:nvPr/>
            </p:nvSpPr>
            <p:spPr>
              <a:xfrm>
                <a:off x="957683" y="2114550"/>
                <a:ext cx="1828800" cy="1828800"/>
              </a:xfrm>
              <a:prstGeom prst="cub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420878" y="2119313"/>
                <a:ext cx="0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2101915" y="2795587"/>
                <a:ext cx="0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957683" y="3481387"/>
                <a:ext cx="463195" cy="46196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762000" y="386715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68306" y="386715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16158" y="33430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7677" y="316313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" y="234315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92363" y="242625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03334" y="18171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G</a:t>
              </a:r>
              <a:endParaRPr lang="en-US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22617" y="1793317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</a:t>
              </a:r>
              <a:endParaRPr lang="en-US" i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62400" y="2644620"/>
            <a:ext cx="4953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Ciri-ciri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kubus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12 </a:t>
            </a:r>
            <a:r>
              <a:rPr lang="en-US" dirty="0" err="1" smtClean="0">
                <a:solidFill>
                  <a:srgbClr val="002060"/>
                </a:solidFill>
              </a:rPr>
              <a:t>rusuk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6 </a:t>
            </a:r>
            <a:r>
              <a:rPr lang="en-US" dirty="0" err="1" smtClean="0">
                <a:solidFill>
                  <a:srgbClr val="002060"/>
                </a:solidFill>
              </a:rPr>
              <a:t>sisi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berbentuk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persegi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besar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8 </a:t>
            </a:r>
            <a:r>
              <a:rPr lang="en-US" dirty="0" err="1" smtClean="0">
                <a:solidFill>
                  <a:srgbClr val="002060"/>
                </a:solidFill>
              </a:rPr>
              <a:t>titik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5851" y="281107"/>
            <a:ext cx="82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BALOK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5748" y="641507"/>
            <a:ext cx="2289737" cy="1739148"/>
            <a:chOff x="736121" y="1793317"/>
            <a:chExt cx="2289737" cy="1739148"/>
          </a:xfrm>
        </p:grpSpPr>
        <p:grpSp>
          <p:nvGrpSpPr>
            <p:cNvPr id="19" name="Group 18"/>
            <p:cNvGrpSpPr/>
            <p:nvPr/>
          </p:nvGrpSpPr>
          <p:grpSpPr>
            <a:xfrm>
              <a:off x="957683" y="2114550"/>
              <a:ext cx="1834640" cy="1075610"/>
              <a:chOff x="957683" y="2114550"/>
              <a:chExt cx="1834640" cy="1075610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957683" y="2114550"/>
                <a:ext cx="1828800" cy="1075610"/>
              </a:xfrm>
              <a:prstGeom prst="cube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240422" y="2114550"/>
                <a:ext cx="0" cy="79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>
                <a:off x="2018323" y="2138448"/>
                <a:ext cx="0" cy="1548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957683" y="2895359"/>
                <a:ext cx="291196" cy="29480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762000" y="315837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27164" y="316313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6158" y="27701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8559" y="261092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6121" y="216860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7369" y="227580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03334" y="181713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1482" y="179331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W</a:t>
              </a:r>
              <a:endParaRPr lang="en-US" i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9164" y="2650813"/>
            <a:ext cx="261195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Ciri-ciri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balok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12 </a:t>
            </a:r>
            <a:r>
              <a:rPr lang="en-US" dirty="0" err="1" smtClean="0">
                <a:solidFill>
                  <a:srgbClr val="002060"/>
                </a:solidFill>
              </a:rPr>
              <a:t>rusuk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6 </a:t>
            </a:r>
            <a:r>
              <a:rPr lang="en-US" dirty="0" err="1" smtClean="0">
                <a:solidFill>
                  <a:srgbClr val="002060"/>
                </a:solidFill>
              </a:rPr>
              <a:t>sisi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berbentuk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empat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8 </a:t>
            </a:r>
            <a:r>
              <a:rPr lang="en-US" dirty="0" err="1" smtClean="0">
                <a:solidFill>
                  <a:srgbClr val="002060"/>
                </a:solidFill>
              </a:rPr>
              <a:t>titik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4200" y="281107"/>
            <a:ext cx="18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PRISMA SEGITIGA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96653" y="600909"/>
            <a:ext cx="1631078" cy="1950482"/>
            <a:chOff x="1211143" y="2741176"/>
            <a:chExt cx="1631078" cy="1950482"/>
          </a:xfrm>
        </p:grpSpPr>
        <p:sp>
          <p:nvSpPr>
            <p:cNvPr id="35" name="Rectangle 34"/>
            <p:cNvSpPr/>
            <p:nvPr/>
          </p:nvSpPr>
          <p:spPr>
            <a:xfrm>
              <a:off x="1459915" y="3371850"/>
              <a:ext cx="1135161" cy="990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1456740" y="3028950"/>
              <a:ext cx="1135870" cy="3429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>
              <a:off x="2024675" y="3028950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459915" y="4019550"/>
              <a:ext cx="564760" cy="3429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24675" y="4019550"/>
              <a:ext cx="564760" cy="3429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234003" y="432232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75027" y="428803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en-US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77922" y="375689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1143" y="31549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endParaRPr lang="en-US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45345" y="315491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</a:t>
              </a:r>
              <a:endParaRPr lang="en-US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09915" y="274117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186322" y="2650813"/>
            <a:ext cx="261195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Ciri-ciri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prisma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segitiga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9 </a:t>
            </a:r>
            <a:r>
              <a:rPr lang="en-US" dirty="0" err="1" smtClean="0">
                <a:solidFill>
                  <a:srgbClr val="002060"/>
                </a:solidFill>
              </a:rPr>
              <a:t>rusuk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5 </a:t>
            </a:r>
            <a:r>
              <a:rPr lang="en-US" dirty="0" err="1" smtClean="0">
                <a:solidFill>
                  <a:srgbClr val="002060"/>
                </a:solidFill>
              </a:rPr>
              <a:t>sisi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6 </a:t>
            </a:r>
            <a:r>
              <a:rPr lang="en-US" dirty="0" err="1" smtClean="0">
                <a:solidFill>
                  <a:srgbClr val="002060"/>
                </a:solidFill>
              </a:rPr>
              <a:t>titik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45837" y="231577"/>
            <a:ext cx="198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LIMAS SEGI EMPAT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165308" y="640198"/>
            <a:ext cx="1835692" cy="1843932"/>
            <a:chOff x="533400" y="1049866"/>
            <a:chExt cx="3127725" cy="3141766"/>
          </a:xfrm>
        </p:grpSpPr>
        <p:grpSp>
          <p:nvGrpSpPr>
            <p:cNvPr id="49" name="Group 48"/>
            <p:cNvGrpSpPr/>
            <p:nvPr/>
          </p:nvGrpSpPr>
          <p:grpSpPr>
            <a:xfrm>
              <a:off x="761991" y="1504950"/>
              <a:ext cx="2590800" cy="2133600"/>
              <a:chOff x="838200" y="1200150"/>
              <a:chExt cx="2590800" cy="2133600"/>
            </a:xfrm>
          </p:grpSpPr>
          <p:sp>
            <p:nvSpPr>
              <p:cNvPr id="55" name="Isosceles Triangle 18"/>
              <p:cNvSpPr/>
              <p:nvPr/>
            </p:nvSpPr>
            <p:spPr>
              <a:xfrm>
                <a:off x="2057391" y="1200150"/>
                <a:ext cx="1371609" cy="2114550"/>
              </a:xfrm>
              <a:custGeom>
                <a:avLst/>
                <a:gdLst>
                  <a:gd name="connsiteX0" fmla="*/ 0 w 1981200"/>
                  <a:gd name="connsiteY0" fmla="*/ 2133600 h 2133600"/>
                  <a:gd name="connsiteX1" fmla="*/ 1219191 w 1981200"/>
                  <a:gd name="connsiteY1" fmla="*/ 0 h 2133600"/>
                  <a:gd name="connsiteX2" fmla="*/ 1981200 w 1981200"/>
                  <a:gd name="connsiteY2" fmla="*/ 2133600 h 2133600"/>
                  <a:gd name="connsiteX3" fmla="*/ 0 w 1981200"/>
                  <a:gd name="connsiteY3" fmla="*/ 2133600 h 2133600"/>
                  <a:gd name="connsiteX0" fmla="*/ 0 w 2590800"/>
                  <a:gd name="connsiteY0" fmla="*/ 2133600 h 2133600"/>
                  <a:gd name="connsiteX1" fmla="*/ 1219191 w 2590800"/>
                  <a:gd name="connsiteY1" fmla="*/ 0 h 2133600"/>
                  <a:gd name="connsiteX2" fmla="*/ 2590800 w 2590800"/>
                  <a:gd name="connsiteY2" fmla="*/ 1457325 h 2133600"/>
                  <a:gd name="connsiteX3" fmla="*/ 0 w 2590800"/>
                  <a:gd name="connsiteY3" fmla="*/ 2133600 h 2133600"/>
                  <a:gd name="connsiteX0" fmla="*/ 771534 w 1371609"/>
                  <a:gd name="connsiteY0" fmla="*/ 2114550 h 2114550"/>
                  <a:gd name="connsiteX1" fmla="*/ 0 w 1371609"/>
                  <a:gd name="connsiteY1" fmla="*/ 0 h 2114550"/>
                  <a:gd name="connsiteX2" fmla="*/ 1371609 w 1371609"/>
                  <a:gd name="connsiteY2" fmla="*/ 1457325 h 2114550"/>
                  <a:gd name="connsiteX3" fmla="*/ 771534 w 1371609"/>
                  <a:gd name="connsiteY3" fmla="*/ 2114550 h 211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609" h="2114550">
                    <a:moveTo>
                      <a:pt x="771534" y="2114550"/>
                    </a:moveTo>
                    <a:lnTo>
                      <a:pt x="0" y="0"/>
                    </a:lnTo>
                    <a:lnTo>
                      <a:pt x="1371609" y="1457325"/>
                    </a:lnTo>
                    <a:lnTo>
                      <a:pt x="771534" y="211455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838200" y="1200150"/>
                <a:ext cx="1981200" cy="2133600"/>
              </a:xfrm>
              <a:prstGeom prst="triangle">
                <a:avLst>
                  <a:gd name="adj" fmla="val 61538"/>
                </a:avLst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838200" y="2647950"/>
                <a:ext cx="60960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38200" y="3333750"/>
                <a:ext cx="1981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447800" y="2647950"/>
                <a:ext cx="1981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819400" y="2647950"/>
                <a:ext cx="60960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838200" y="1200150"/>
                <a:ext cx="1219200" cy="2133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2057400" y="1200150"/>
                <a:ext cx="762000" cy="2133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057400" y="1200150"/>
                <a:ext cx="1371600" cy="1447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1447800" y="1200150"/>
                <a:ext cx="609600" cy="1447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533400" y="3562347"/>
              <a:ext cx="533390" cy="62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91546" y="3562349"/>
              <a:ext cx="456445" cy="62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97940" y="2705115"/>
              <a:ext cx="463185" cy="62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7530" y="2445165"/>
              <a:ext cx="365060" cy="62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2591" y="1049866"/>
              <a:ext cx="535858" cy="62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067275" y="2650812"/>
            <a:ext cx="261195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Ciri-ciri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limas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empat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8 </a:t>
            </a:r>
            <a:r>
              <a:rPr lang="en-US" dirty="0" err="1" smtClean="0">
                <a:solidFill>
                  <a:srgbClr val="002060"/>
                </a:solidFill>
              </a:rPr>
              <a:t>rusuk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5 </a:t>
            </a:r>
            <a:r>
              <a:rPr lang="en-US" dirty="0" err="1" smtClean="0">
                <a:solidFill>
                  <a:srgbClr val="002060"/>
                </a:solidFill>
              </a:rPr>
              <a:t>sisi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5 </a:t>
            </a:r>
            <a:r>
              <a:rPr lang="en-US" dirty="0" err="1" smtClean="0">
                <a:solidFill>
                  <a:srgbClr val="002060"/>
                </a:solidFill>
              </a:rPr>
              <a:t>titik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/>
      <p:bldP spid="46" grpId="0" animBg="1"/>
      <p:bldP spid="47" grpId="0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3810000" cy="58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Pola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Bangun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Ruang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1352550"/>
            <a:ext cx="8041360" cy="848490"/>
            <a:chOff x="1219200" y="1200150"/>
            <a:chExt cx="8041360" cy="8484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200150"/>
              <a:ext cx="8382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200150"/>
              <a:ext cx="1028700" cy="84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200151"/>
              <a:ext cx="141196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200150"/>
              <a:ext cx="8382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200150"/>
              <a:ext cx="1028700" cy="84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1200151"/>
              <a:ext cx="141196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" name="TextBox 99"/>
          <p:cNvSpPr txBox="1"/>
          <p:nvPr/>
        </p:nvSpPr>
        <p:spPr>
          <a:xfrm>
            <a:off x="2263928" y="3333750"/>
            <a:ext cx="485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bangun</a:t>
            </a:r>
            <a:r>
              <a:rPr lang="en-US" b="1" dirty="0" smtClean="0"/>
              <a:t> </a:t>
            </a:r>
            <a:r>
              <a:rPr lang="en-US" b="1" dirty="0" err="1" smtClean="0"/>
              <a:t>ruang</a:t>
            </a:r>
            <a:r>
              <a:rPr lang="en-US" sz="1600" dirty="0" smtClean="0"/>
              <a:t>: </a:t>
            </a:r>
            <a:r>
              <a:rPr lang="en-US" sz="1600" dirty="0" err="1" smtClean="0"/>
              <a:t>kubus</a:t>
            </a:r>
            <a:r>
              <a:rPr lang="en-US" sz="1600" dirty="0" smtClean="0"/>
              <a:t> – </a:t>
            </a:r>
            <a:r>
              <a:rPr lang="en-US" sz="1600" dirty="0" err="1" smtClean="0"/>
              <a:t>limas</a:t>
            </a:r>
            <a:r>
              <a:rPr lang="en-US" sz="1600" dirty="0" smtClean="0"/>
              <a:t> </a:t>
            </a:r>
            <a:r>
              <a:rPr lang="en-US" sz="1600" dirty="0" err="1" smtClean="0"/>
              <a:t>segi</a:t>
            </a:r>
            <a:r>
              <a:rPr lang="en-US" sz="1600" dirty="0" smtClean="0"/>
              <a:t> </a:t>
            </a:r>
            <a:r>
              <a:rPr lang="en-US" sz="1600" dirty="0" err="1" smtClean="0"/>
              <a:t>empat</a:t>
            </a:r>
            <a:r>
              <a:rPr lang="en-US" sz="1600" dirty="0" smtClean="0"/>
              <a:t> – </a:t>
            </a:r>
            <a:r>
              <a:rPr lang="en-US" sz="1600" dirty="0" err="1" smtClean="0"/>
              <a:t>balok</a:t>
            </a:r>
            <a:endParaRPr lang="en-US" sz="16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838164" y="2394697"/>
            <a:ext cx="3588724" cy="591906"/>
            <a:chOff x="3453530" y="2821021"/>
            <a:chExt cx="3588724" cy="591906"/>
          </a:xfrm>
        </p:grpSpPr>
        <p:sp>
          <p:nvSpPr>
            <p:cNvPr id="102" name="Left Brace 101"/>
            <p:cNvSpPr/>
            <p:nvPr/>
          </p:nvSpPr>
          <p:spPr>
            <a:xfrm rot="16200000">
              <a:off x="5105827" y="1168724"/>
              <a:ext cx="284129" cy="3588724"/>
            </a:xfrm>
            <a:prstGeom prst="leftBrace">
              <a:avLst>
                <a:gd name="adj1" fmla="val 4663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866416" y="3105150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</a:rPr>
                <a:t>berulang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0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7162800" cy="58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69282"/>
            <a:ext cx="71628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G.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Menentukan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Posisi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Benda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Benda Lain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94291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4950"/>
            <a:ext cx="3599688" cy="276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6287" y="1537216"/>
            <a:ext cx="28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Pensil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b="1" dirty="0" smtClean="0"/>
              <a:t> di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6286" y="1906548"/>
            <a:ext cx="393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Bingkai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b="1" dirty="0" smtClean="0"/>
              <a:t> di </a:t>
            </a:r>
            <a:r>
              <a:rPr lang="en-US" b="1" dirty="0" err="1" smtClean="0"/>
              <a:t>belakang</a:t>
            </a:r>
            <a:r>
              <a:rPr lang="en-US" b="1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7236" y="2343150"/>
            <a:ext cx="405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b="1" dirty="0" smtClean="0"/>
              <a:t> di </a:t>
            </a:r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kanan</a:t>
            </a:r>
            <a:r>
              <a:rPr lang="en-US" b="1" dirty="0" smtClean="0"/>
              <a:t> </a:t>
            </a:r>
            <a:r>
              <a:rPr lang="en-US" dirty="0" err="1" smtClean="0"/>
              <a:t>bingkai</a:t>
            </a:r>
            <a:r>
              <a:rPr lang="en-US" b="1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6287" y="2748439"/>
            <a:ext cx="375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Bingkai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b="1" dirty="0" smtClean="0"/>
              <a:t> di </a:t>
            </a:r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kiri</a:t>
            </a:r>
            <a:r>
              <a:rPr lang="en-US" b="1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15337" y="3139917"/>
            <a:ext cx="368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Pensil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b="1" dirty="0" smtClean="0"/>
              <a:t> di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r>
              <a:rPr lang="en-US" dirty="0" err="1" smtClean="0"/>
              <a:t>bingkai</a:t>
            </a:r>
            <a:r>
              <a:rPr lang="en-US" b="1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37" y="641635"/>
            <a:ext cx="6604827" cy="4323891"/>
          </a:xfrm>
          <a:prstGeom prst="flowChartInputOutpu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3" name="Parallelogram 2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BANGUN DATAR DAN </a:t>
              </a:r>
              <a:br>
                <a:rPr lang="en-US" sz="24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</a:br>
              <a:r>
                <a:rPr lang="en-US" sz="24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BANGUN RUANG</a:t>
              </a:r>
              <a:endParaRPr lang="id-ID" sz="24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6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73" y="1657350"/>
            <a:ext cx="3997099" cy="2664232"/>
            <a:chOff x="157161" y="1733550"/>
            <a:chExt cx="3898659" cy="2664232"/>
          </a:xfrm>
        </p:grpSpPr>
        <p:grpSp>
          <p:nvGrpSpPr>
            <p:cNvPr id="15" name="Group 14"/>
            <p:cNvGrpSpPr/>
            <p:nvPr/>
          </p:nvGrpSpPr>
          <p:grpSpPr>
            <a:xfrm>
              <a:off x="157161" y="1735291"/>
              <a:ext cx="3370144" cy="492230"/>
              <a:chOff x="157161" y="1735291"/>
              <a:chExt cx="3370144" cy="492230"/>
            </a:xfrm>
          </p:grpSpPr>
          <p:sp>
            <p:nvSpPr>
              <p:cNvPr id="18" name="Isosceles Triangle 17"/>
              <p:cNvSpPr/>
              <p:nvPr/>
            </p:nvSpPr>
            <p:spPr>
              <a:xfrm rot="3600000">
                <a:off x="3123480" y="1756519"/>
                <a:ext cx="425053" cy="382597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65706" y="2227957"/>
              <a:ext cx="3890114" cy="216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500" dirty="0" err="1" smtClean="0">
                  <a:latin typeface="+mj-lt"/>
                </a:rPr>
                <a:t>Menjelaskan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ruas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garis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pada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bangun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datar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bangun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ruang</a:t>
              </a:r>
              <a:r>
                <a:rPr lang="en-US" altLang="id-ID" sz="1500" dirty="0" smtClean="0">
                  <a:latin typeface="+mj-lt"/>
                </a:rPr>
                <a:t>.</a:t>
              </a:r>
              <a:endParaRPr lang="en-US" altLang="id-ID" sz="15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500" dirty="0" err="1" smtClean="0">
                  <a:latin typeface="+mj-lt"/>
                </a:rPr>
                <a:t>Menjelaskan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bangun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datar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bangun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ruang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berdasarkan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ciri-cirinya</a:t>
              </a:r>
              <a:r>
                <a:rPr lang="en-US" altLang="id-ID" sz="1500" dirty="0" smtClean="0">
                  <a:latin typeface="+mj-lt"/>
                </a:rPr>
                <a:t>.</a:t>
              </a:r>
              <a:endParaRPr lang="en-US" altLang="id-ID" sz="15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500" dirty="0" err="1" smtClean="0">
                  <a:latin typeface="+mj-lt"/>
                </a:rPr>
                <a:t>Membedakan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berbagai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bentuk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bangun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datar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bangun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ruang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berdasarkan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ciri-cirinya</a:t>
              </a:r>
              <a:r>
                <a:rPr lang="en-US" altLang="id-ID" sz="1500" dirty="0" smtClean="0">
                  <a:latin typeface="+mj-lt"/>
                </a:rPr>
                <a:t>.</a:t>
              </a:r>
              <a:endParaRPr lang="en-US" altLang="id-ID" sz="15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500" dirty="0" err="1" smtClean="0">
                  <a:latin typeface="+mj-lt"/>
                </a:rPr>
                <a:t>Menyusun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mengurai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berbagai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bentuk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bangun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datar</a:t>
              </a:r>
              <a:r>
                <a:rPr lang="en-US" altLang="id-ID" sz="1500" dirty="0" smtClean="0">
                  <a:latin typeface="+mj-lt"/>
                </a:rPr>
                <a:t>.</a:t>
              </a:r>
              <a:endParaRPr lang="en-US" altLang="id-ID" sz="15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500" dirty="0" err="1" smtClean="0">
                  <a:latin typeface="+mj-lt"/>
                </a:rPr>
                <a:t>Menjelaskan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posisi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benda</a:t>
              </a:r>
              <a:r>
                <a:rPr lang="en-US" altLang="id-ID" sz="1500" dirty="0" smtClean="0">
                  <a:latin typeface="+mj-lt"/>
                </a:rPr>
                <a:t> </a:t>
              </a:r>
              <a:r>
                <a:rPr lang="en-US" altLang="id-ID" sz="1500" dirty="0" err="1" smtClean="0">
                  <a:latin typeface="+mj-lt"/>
                </a:rPr>
                <a:t>lainnya</a:t>
              </a:r>
              <a:r>
                <a:rPr lang="en-US" altLang="id-ID" sz="1500" dirty="0" smtClean="0">
                  <a:latin typeface="+mj-lt"/>
                </a:rPr>
                <a:t>.</a:t>
              </a:r>
              <a:endParaRPr lang="en-US" altLang="id-ID" sz="1500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1816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Ruas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Bangun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430" y="939284"/>
            <a:ext cx="748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Ruas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garis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20430" y="1428750"/>
            <a:ext cx="421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Ruas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90600" y="2495550"/>
            <a:ext cx="1295400" cy="12954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81075" y="3867150"/>
            <a:ext cx="1295400" cy="472124"/>
            <a:chOff x="866751" y="2486025"/>
            <a:chExt cx="1295400" cy="472124"/>
          </a:xfrm>
        </p:grpSpPr>
        <p:sp>
          <p:nvSpPr>
            <p:cNvPr id="18" name="Left Brace 17"/>
            <p:cNvSpPr/>
            <p:nvPr/>
          </p:nvSpPr>
          <p:spPr>
            <a:xfrm rot="16200000">
              <a:off x="1438251" y="1914525"/>
              <a:ext cx="152400" cy="1295400"/>
            </a:xfrm>
            <a:prstGeom prst="leftBrace">
              <a:avLst>
                <a:gd name="adj1" fmla="val 5989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1123" y="2619595"/>
              <a:ext cx="1066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Ruas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garis</a:t>
              </a:r>
              <a:endParaRPr lang="en-US" sz="1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8600" y="2495550"/>
            <a:ext cx="704850" cy="1295400"/>
            <a:chOff x="209550" y="2495550"/>
            <a:chExt cx="704850" cy="1295400"/>
          </a:xfrm>
        </p:grpSpPr>
        <p:sp>
          <p:nvSpPr>
            <p:cNvPr id="49" name="Left Brace 48"/>
            <p:cNvSpPr/>
            <p:nvPr/>
          </p:nvSpPr>
          <p:spPr>
            <a:xfrm>
              <a:off x="762000" y="2495550"/>
              <a:ext cx="152400" cy="1295400"/>
            </a:xfrm>
            <a:prstGeom prst="leftBrace">
              <a:avLst>
                <a:gd name="adj1" fmla="val 5989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9550" y="2839134"/>
              <a:ext cx="628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Ruas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err="1" smtClean="0"/>
                <a:t>garis</a:t>
              </a:r>
              <a:endParaRPr lang="en-US" sz="16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24100" y="2512396"/>
            <a:ext cx="781098" cy="1295400"/>
            <a:chOff x="723900" y="2436196"/>
            <a:chExt cx="781098" cy="1295400"/>
          </a:xfrm>
        </p:grpSpPr>
        <p:sp>
          <p:nvSpPr>
            <p:cNvPr id="53" name="Left Brace 52"/>
            <p:cNvSpPr/>
            <p:nvPr/>
          </p:nvSpPr>
          <p:spPr>
            <a:xfrm flipH="1">
              <a:off x="723900" y="2436196"/>
              <a:ext cx="152400" cy="1295400"/>
            </a:xfrm>
            <a:prstGeom prst="leftBrace">
              <a:avLst>
                <a:gd name="adj1" fmla="val 5989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76300" y="2762933"/>
              <a:ext cx="628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Ruas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err="1" smtClean="0"/>
                <a:t>garis</a:t>
              </a:r>
              <a:endParaRPr lang="en-US" sz="16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90600" y="1978878"/>
            <a:ext cx="1295400" cy="469047"/>
            <a:chOff x="866751" y="2097893"/>
            <a:chExt cx="1295400" cy="469047"/>
          </a:xfrm>
        </p:grpSpPr>
        <p:sp>
          <p:nvSpPr>
            <p:cNvPr id="56" name="Left Brace 55"/>
            <p:cNvSpPr/>
            <p:nvPr/>
          </p:nvSpPr>
          <p:spPr>
            <a:xfrm rot="5400000" flipV="1">
              <a:off x="1438251" y="1843040"/>
              <a:ext cx="152400" cy="1295400"/>
            </a:xfrm>
            <a:prstGeom prst="leftBrace">
              <a:avLst>
                <a:gd name="adj1" fmla="val 5989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1123" y="2097893"/>
              <a:ext cx="1066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Ruas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garis</a:t>
              </a:r>
              <a:endParaRPr lang="en-US" sz="1600" dirty="0"/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5105400" y="2381250"/>
            <a:ext cx="1767840" cy="1524000"/>
          </a:xfrm>
          <a:prstGeom prst="triangle">
            <a:avLst/>
          </a:prstGeom>
          <a:solidFill>
            <a:srgbClr val="CC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756603" y="2154924"/>
            <a:ext cx="704898" cy="1777344"/>
            <a:chOff x="4756603" y="2154924"/>
            <a:chExt cx="704898" cy="1777344"/>
          </a:xfrm>
        </p:grpSpPr>
        <p:sp>
          <p:nvSpPr>
            <p:cNvPr id="59" name="Left Brace 58"/>
            <p:cNvSpPr/>
            <p:nvPr/>
          </p:nvSpPr>
          <p:spPr>
            <a:xfrm rot="1917141">
              <a:off x="5309101" y="2154924"/>
              <a:ext cx="152400" cy="1777344"/>
            </a:xfrm>
            <a:prstGeom prst="leftBrace">
              <a:avLst>
                <a:gd name="adj1" fmla="val 5989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56603" y="2598805"/>
              <a:ext cx="628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Ruas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err="1" smtClean="0"/>
                <a:t>garis</a:t>
              </a:r>
              <a:endParaRPr lang="en-US" sz="16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01957" y="2171638"/>
            <a:ext cx="740933" cy="1777344"/>
            <a:chOff x="5309101" y="2154924"/>
            <a:chExt cx="740933" cy="1777344"/>
          </a:xfrm>
        </p:grpSpPr>
        <p:sp>
          <p:nvSpPr>
            <p:cNvPr id="65" name="Left Brace 64"/>
            <p:cNvSpPr/>
            <p:nvPr/>
          </p:nvSpPr>
          <p:spPr>
            <a:xfrm rot="19682859" flipH="1">
              <a:off x="5309101" y="2154924"/>
              <a:ext cx="152400" cy="1777344"/>
            </a:xfrm>
            <a:prstGeom prst="leftBrace">
              <a:avLst>
                <a:gd name="adj1" fmla="val 5989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21336" y="2582091"/>
              <a:ext cx="628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Ruas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err="1" smtClean="0"/>
                <a:t>garis</a:t>
              </a:r>
              <a:endParaRPr lang="en-US" sz="16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105400" y="4000499"/>
            <a:ext cx="1767840" cy="472125"/>
            <a:chOff x="866751" y="2486024"/>
            <a:chExt cx="1767840" cy="472125"/>
          </a:xfrm>
        </p:grpSpPr>
        <p:sp>
          <p:nvSpPr>
            <p:cNvPr id="68" name="Left Brace 67"/>
            <p:cNvSpPr/>
            <p:nvPr/>
          </p:nvSpPr>
          <p:spPr>
            <a:xfrm rot="16200000">
              <a:off x="1665922" y="1686853"/>
              <a:ext cx="169497" cy="1767840"/>
            </a:xfrm>
            <a:prstGeom prst="leftBrace">
              <a:avLst>
                <a:gd name="adj1" fmla="val 5989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7307" y="2619595"/>
              <a:ext cx="1066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Ruas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garis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39624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Ciri-Ciri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Bangun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430" y="939284"/>
            <a:ext cx="559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ruas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yang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1380" y="1390650"/>
            <a:ext cx="468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Sudut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2330" y="1809750"/>
            <a:ext cx="485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Titik</a:t>
            </a:r>
            <a:r>
              <a:rPr lang="en-US" b="1" dirty="0" smtClean="0"/>
              <a:t> </a:t>
            </a:r>
            <a:r>
              <a:rPr lang="en-US" b="1" dirty="0" err="1" smtClean="0"/>
              <a:t>sudut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2330" y="2266950"/>
            <a:ext cx="10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SEGITIGA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762000" y="2724150"/>
            <a:ext cx="1600200" cy="1379483"/>
          </a:xfrm>
          <a:prstGeom prst="triangle">
            <a:avLst/>
          </a:prstGeom>
          <a:solidFill>
            <a:srgbClr val="CC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62101" y="2724150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71725" y="253948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969986" y="3413891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9706" y="3219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sisi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24670" y="4019550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flipH="1">
            <a:off x="1935873" y="3814454"/>
            <a:ext cx="578358" cy="578358"/>
          </a:xfrm>
          <a:prstGeom prst="arc">
            <a:avLst>
              <a:gd name="adj1" fmla="val 16550054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17542" y="383488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sudut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2819221"/>
            <a:ext cx="251543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Ciri-ciri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segitiga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3 </a:t>
            </a:r>
            <a:r>
              <a:rPr lang="en-US" dirty="0" err="1" smtClean="0">
                <a:solidFill>
                  <a:srgbClr val="002060"/>
                </a:solidFill>
              </a:rPr>
              <a:t>sisi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3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3 titik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8" grpId="0"/>
      <p:bldP spid="11" grpId="0" animBg="1"/>
      <p:bldP spid="15" grpId="0"/>
      <p:bldP spid="26" grpId="0"/>
      <p:bldP spid="20" grpId="0" animBg="1"/>
      <p:bldP spid="3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82" y="266914"/>
            <a:ext cx="132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SEGI EMPAT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624852" y="724114"/>
            <a:ext cx="1600200" cy="1379483"/>
          </a:xfrm>
          <a:prstGeom prst="parallelogram">
            <a:avLst/>
          </a:prstGeom>
          <a:solidFill>
            <a:srgbClr val="CC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00617" y="738109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99347" y="55344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31259" y="1422693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64347" y="123802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sisi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86902" y="1986492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flipH="1">
            <a:off x="1689810" y="1814418"/>
            <a:ext cx="578358" cy="578358"/>
          </a:xfrm>
          <a:prstGeom prst="arc">
            <a:avLst>
              <a:gd name="adj1" fmla="val 16550054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17484" y="180182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sudut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3452" y="819185"/>
            <a:ext cx="245772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Ciri-ciri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empat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4 </a:t>
            </a:r>
            <a:r>
              <a:rPr lang="en-US" dirty="0" err="1" smtClean="0">
                <a:solidFill>
                  <a:srgbClr val="002060"/>
                </a:solidFill>
              </a:rPr>
              <a:t>sisi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4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4 </a:t>
            </a:r>
            <a:r>
              <a:rPr lang="en-US" dirty="0" err="1" smtClean="0">
                <a:solidFill>
                  <a:srgbClr val="002060"/>
                </a:solidFill>
              </a:rPr>
              <a:t>titik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181" y="2495550"/>
            <a:ext cx="11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SEGI LIMA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gular Pentagon 12"/>
          <p:cNvSpPr/>
          <p:nvPr/>
        </p:nvSpPr>
        <p:spPr>
          <a:xfrm>
            <a:off x="624851" y="2952750"/>
            <a:ext cx="1600200" cy="1379483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38871" y="2952750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97525" y="276808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99615" y="3819996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5915" y="363533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sisi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86901" y="4215128"/>
            <a:ext cx="87629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flipH="1">
            <a:off x="1689809" y="4043054"/>
            <a:ext cx="578358" cy="578358"/>
          </a:xfrm>
          <a:prstGeom prst="arc">
            <a:avLst>
              <a:gd name="adj1" fmla="val 15585955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17483" y="403046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sudut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63451" y="3047821"/>
            <a:ext cx="245772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Ciri-ciri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</a:t>
            </a:r>
            <a:r>
              <a:rPr lang="en-US" dirty="0" smtClean="0">
                <a:solidFill>
                  <a:srgbClr val="002060"/>
                </a:solidFill>
              </a:rPr>
              <a:t> lima: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5 </a:t>
            </a:r>
            <a:r>
              <a:rPr lang="en-US" dirty="0" err="1" smtClean="0">
                <a:solidFill>
                  <a:srgbClr val="002060"/>
                </a:solidFill>
              </a:rPr>
              <a:t>sisi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5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5 </a:t>
            </a:r>
            <a:r>
              <a:rPr lang="en-US" dirty="0" err="1" smtClean="0">
                <a:solidFill>
                  <a:srgbClr val="002060"/>
                </a:solidFill>
              </a:rPr>
              <a:t>titik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sudut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5" grpId="0"/>
      <p:bldP spid="17" grpId="0"/>
      <p:bldP spid="1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36576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Pola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Bangun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33400" y="854782"/>
            <a:ext cx="449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Pola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bangun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datar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berulang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menarik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1066800" y="1547396"/>
            <a:ext cx="7167132" cy="685800"/>
            <a:chOff x="1066800" y="1504950"/>
            <a:chExt cx="7167132" cy="685800"/>
          </a:xfrm>
        </p:grpSpPr>
        <p:sp>
          <p:nvSpPr>
            <p:cNvPr id="244" name="Rectangle 243"/>
            <p:cNvSpPr/>
            <p:nvPr/>
          </p:nvSpPr>
          <p:spPr>
            <a:xfrm>
              <a:off x="1066800" y="1504950"/>
              <a:ext cx="685800" cy="685800"/>
            </a:xfrm>
            <a:prstGeom prst="rect">
              <a:avLst/>
            </a:prstGeom>
            <a:solidFill>
              <a:srgbClr val="FF99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Isosceles Triangle 244"/>
            <p:cNvSpPr/>
            <p:nvPr/>
          </p:nvSpPr>
          <p:spPr>
            <a:xfrm>
              <a:off x="2363066" y="1504950"/>
              <a:ext cx="685800" cy="685800"/>
            </a:xfrm>
            <a:prstGeom prst="triangle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gular Pentagon 245"/>
            <p:cNvSpPr/>
            <p:nvPr/>
          </p:nvSpPr>
          <p:spPr>
            <a:xfrm>
              <a:off x="3659332" y="1504950"/>
              <a:ext cx="685800" cy="685800"/>
            </a:xfrm>
            <a:prstGeom prst="pentagon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955598" y="1504950"/>
              <a:ext cx="685800" cy="68580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Isosceles Triangle 247"/>
            <p:cNvSpPr/>
            <p:nvPr/>
          </p:nvSpPr>
          <p:spPr>
            <a:xfrm>
              <a:off x="6251864" y="1504950"/>
              <a:ext cx="685800" cy="685800"/>
            </a:xfrm>
            <a:prstGeom prst="triangle">
              <a:avLst/>
            </a:prstGeom>
            <a:solidFill>
              <a:srgbClr val="CC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gular Pentagon 248"/>
            <p:cNvSpPr/>
            <p:nvPr/>
          </p:nvSpPr>
          <p:spPr>
            <a:xfrm>
              <a:off x="7548132" y="1504950"/>
              <a:ext cx="685800" cy="685800"/>
            </a:xfrm>
            <a:prstGeom prst="pentagon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TextBox 249"/>
          <p:cNvSpPr txBox="1"/>
          <p:nvPr/>
        </p:nvSpPr>
        <p:spPr>
          <a:xfrm>
            <a:off x="862274" y="2461796"/>
            <a:ext cx="109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segi</a:t>
            </a:r>
            <a:r>
              <a:rPr lang="en-US" sz="1600" dirty="0" smtClean="0"/>
              <a:t> </a:t>
            </a:r>
            <a:r>
              <a:rPr lang="en-US" sz="1600" dirty="0" err="1" smtClean="0"/>
              <a:t>empat</a:t>
            </a:r>
            <a:endParaRPr lang="en-US" sz="1600" dirty="0"/>
          </a:p>
        </p:txBody>
      </p:sp>
      <p:sp>
        <p:nvSpPr>
          <p:cNvPr id="251" name="TextBox 250"/>
          <p:cNvSpPr txBox="1"/>
          <p:nvPr/>
        </p:nvSpPr>
        <p:spPr>
          <a:xfrm>
            <a:off x="2298129" y="2461796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segitiga</a:t>
            </a:r>
            <a:endParaRPr lang="en-US" sz="1600" dirty="0"/>
          </a:p>
        </p:txBody>
      </p:sp>
      <p:sp>
        <p:nvSpPr>
          <p:cNvPr id="252" name="TextBox 251"/>
          <p:cNvSpPr txBox="1"/>
          <p:nvPr/>
        </p:nvSpPr>
        <p:spPr>
          <a:xfrm>
            <a:off x="3546818" y="2461796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segi</a:t>
            </a:r>
            <a:r>
              <a:rPr lang="en-US" sz="1600" dirty="0" smtClean="0"/>
              <a:t> lima</a:t>
            </a:r>
            <a:endParaRPr lang="en-US" sz="1600" dirty="0"/>
          </a:p>
        </p:txBody>
      </p:sp>
      <p:sp>
        <p:nvSpPr>
          <p:cNvPr id="253" name="TextBox 252"/>
          <p:cNvSpPr txBox="1"/>
          <p:nvPr/>
        </p:nvSpPr>
        <p:spPr>
          <a:xfrm>
            <a:off x="4743859" y="2461796"/>
            <a:ext cx="110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segi</a:t>
            </a:r>
            <a:r>
              <a:rPr lang="en-US" sz="1600" dirty="0" smtClean="0"/>
              <a:t> </a:t>
            </a:r>
            <a:r>
              <a:rPr lang="en-US" sz="1600" dirty="0" err="1" smtClean="0"/>
              <a:t>empat</a:t>
            </a:r>
            <a:endParaRPr lang="en-US" sz="1600" dirty="0"/>
          </a:p>
        </p:txBody>
      </p:sp>
      <p:sp>
        <p:nvSpPr>
          <p:cNvPr id="254" name="TextBox 253"/>
          <p:cNvSpPr txBox="1"/>
          <p:nvPr/>
        </p:nvSpPr>
        <p:spPr>
          <a:xfrm>
            <a:off x="7428405" y="246179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segi</a:t>
            </a:r>
            <a:r>
              <a:rPr lang="en-US" sz="1600" dirty="0" smtClean="0"/>
              <a:t> lima</a:t>
            </a:r>
            <a:endParaRPr lang="en-US" sz="1600" dirty="0"/>
          </a:p>
        </p:txBody>
      </p:sp>
      <p:sp>
        <p:nvSpPr>
          <p:cNvPr id="255" name="TextBox 254"/>
          <p:cNvSpPr txBox="1"/>
          <p:nvPr/>
        </p:nvSpPr>
        <p:spPr>
          <a:xfrm>
            <a:off x="6186927" y="2461796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segitiga</a:t>
            </a:r>
            <a:endParaRPr lang="en-US" sz="1600" dirty="0"/>
          </a:p>
        </p:txBody>
      </p:sp>
      <p:sp>
        <p:nvSpPr>
          <p:cNvPr id="256" name="TextBox 255"/>
          <p:cNvSpPr txBox="1"/>
          <p:nvPr/>
        </p:nvSpPr>
        <p:spPr>
          <a:xfrm>
            <a:off x="2212525" y="3682348"/>
            <a:ext cx="506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bangun</a:t>
            </a:r>
            <a:r>
              <a:rPr lang="en-US" b="1" dirty="0" smtClean="0"/>
              <a:t> </a:t>
            </a:r>
            <a:r>
              <a:rPr lang="en-US" b="1" dirty="0" err="1" smtClean="0"/>
              <a:t>datar</a:t>
            </a:r>
            <a:r>
              <a:rPr lang="en-US" dirty="0" smtClean="0"/>
              <a:t>: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– </a:t>
            </a:r>
            <a:r>
              <a:rPr lang="en-US" dirty="0" err="1" smtClean="0"/>
              <a:t>segitiga</a:t>
            </a:r>
            <a:r>
              <a:rPr lang="en-US" dirty="0" smtClean="0"/>
              <a:t> – </a:t>
            </a:r>
            <a:r>
              <a:rPr lang="en-US" dirty="0" err="1" smtClean="0"/>
              <a:t>segi</a:t>
            </a:r>
            <a:r>
              <a:rPr lang="en-US" dirty="0" smtClean="0"/>
              <a:t> lima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4764936" y="2821021"/>
            <a:ext cx="3588724" cy="591906"/>
            <a:chOff x="3453530" y="2821021"/>
            <a:chExt cx="3588724" cy="591906"/>
          </a:xfrm>
        </p:grpSpPr>
        <p:sp>
          <p:nvSpPr>
            <p:cNvPr id="258" name="Left Brace 257"/>
            <p:cNvSpPr/>
            <p:nvPr/>
          </p:nvSpPr>
          <p:spPr>
            <a:xfrm rot="16200000">
              <a:off x="5105827" y="1168724"/>
              <a:ext cx="284129" cy="3588724"/>
            </a:xfrm>
            <a:prstGeom prst="leftBrace">
              <a:avLst>
                <a:gd name="adj1" fmla="val 4663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866416" y="3105150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</a:rPr>
                <a:t>berulang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50" grpId="0"/>
      <p:bldP spid="251" grpId="0"/>
      <p:bldP spid="252" grpId="0"/>
      <p:bldP spid="253" grpId="0"/>
      <p:bldP spid="254" grpId="0"/>
      <p:bldP spid="255" grpId="0"/>
      <p:bldP spid="2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10" y="649518"/>
            <a:ext cx="5201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Pola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warna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bangun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datar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berulang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menarik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3110" y="1342132"/>
            <a:ext cx="7167132" cy="685800"/>
            <a:chOff x="1066800" y="1504950"/>
            <a:chExt cx="7167132" cy="685800"/>
          </a:xfrm>
        </p:grpSpPr>
        <p:sp>
          <p:nvSpPr>
            <p:cNvPr id="4" name="Rectangle 3"/>
            <p:cNvSpPr/>
            <p:nvPr/>
          </p:nvSpPr>
          <p:spPr>
            <a:xfrm>
              <a:off x="1066800" y="1504950"/>
              <a:ext cx="685800" cy="685800"/>
            </a:xfrm>
            <a:prstGeom prst="rect">
              <a:avLst/>
            </a:prstGeom>
            <a:solidFill>
              <a:srgbClr val="FF99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63066" y="1504950"/>
              <a:ext cx="685800" cy="685800"/>
            </a:xfrm>
            <a:prstGeom prst="rect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9332" y="1504950"/>
              <a:ext cx="685800" cy="685800"/>
            </a:xfrm>
            <a:prstGeom prst="rect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5598" y="1504950"/>
              <a:ext cx="685800" cy="68580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51864" y="1504950"/>
              <a:ext cx="685800" cy="685800"/>
            </a:xfrm>
            <a:prstGeom prst="rect">
              <a:avLst/>
            </a:prstGeom>
            <a:solidFill>
              <a:srgbClr val="CC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48132" y="1504950"/>
              <a:ext cx="685800" cy="6858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26712" y="2165916"/>
            <a:ext cx="3588724" cy="591906"/>
            <a:chOff x="3453530" y="2821021"/>
            <a:chExt cx="3588724" cy="591906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5105827" y="1168724"/>
              <a:ext cx="284129" cy="3588724"/>
            </a:xfrm>
            <a:prstGeom prst="leftBrace">
              <a:avLst>
                <a:gd name="adj1" fmla="val 4663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6416" y="3105150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</a:rPr>
                <a:t>berulang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52080" y="3299996"/>
            <a:ext cx="517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warna</a:t>
            </a:r>
            <a:r>
              <a:rPr lang="en-US" b="1" dirty="0" smtClean="0"/>
              <a:t> </a:t>
            </a:r>
            <a:r>
              <a:rPr lang="en-US" b="1" dirty="0" err="1" smtClean="0"/>
              <a:t>bangun</a:t>
            </a:r>
            <a:r>
              <a:rPr lang="en-US" b="1" dirty="0" smtClean="0"/>
              <a:t> </a:t>
            </a:r>
            <a:r>
              <a:rPr lang="en-US" b="1" dirty="0" err="1" smtClean="0"/>
              <a:t>datar</a:t>
            </a:r>
            <a:r>
              <a:rPr lang="en-US" sz="1600" dirty="0" smtClean="0"/>
              <a:t>: </a:t>
            </a:r>
            <a:r>
              <a:rPr lang="en-US" sz="1600" dirty="0" err="1" smtClean="0"/>
              <a:t>merah</a:t>
            </a:r>
            <a:r>
              <a:rPr lang="en-US" sz="1600" dirty="0" smtClean="0"/>
              <a:t> </a:t>
            </a:r>
            <a:r>
              <a:rPr lang="en-US" sz="1600" dirty="0" err="1" smtClean="0"/>
              <a:t>muda</a:t>
            </a:r>
            <a:r>
              <a:rPr lang="en-US" sz="1600" dirty="0" smtClean="0"/>
              <a:t> – </a:t>
            </a:r>
            <a:r>
              <a:rPr lang="en-US" sz="1600" dirty="0" err="1" smtClean="0"/>
              <a:t>hijau</a:t>
            </a:r>
            <a:r>
              <a:rPr lang="en-US" sz="1600" dirty="0" smtClean="0"/>
              <a:t> – orange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14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486400" cy="58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Ruas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Bangun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Ruang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429" y="1059418"/>
            <a:ext cx="4453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Ruas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sz="2000" b="1" dirty="0" err="1" smtClean="0"/>
              <a:t>rusuk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1581150"/>
            <a:ext cx="84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KUBUS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72976" y="1941550"/>
            <a:ext cx="2348074" cy="2443165"/>
            <a:chOff x="685800" y="1793317"/>
            <a:chExt cx="2348074" cy="2443165"/>
          </a:xfrm>
        </p:grpSpPr>
        <p:grpSp>
          <p:nvGrpSpPr>
            <p:cNvPr id="29" name="Group 28"/>
            <p:cNvGrpSpPr/>
            <p:nvPr/>
          </p:nvGrpSpPr>
          <p:grpSpPr>
            <a:xfrm>
              <a:off x="957683" y="2114550"/>
              <a:ext cx="1830032" cy="1828800"/>
              <a:chOff x="957683" y="2114550"/>
              <a:chExt cx="1830032" cy="182880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957683" y="2114550"/>
                <a:ext cx="1828800" cy="1828800"/>
              </a:xfrm>
              <a:prstGeom prst="cub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420878" y="2119313"/>
                <a:ext cx="0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2101915" y="2795587"/>
                <a:ext cx="0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57683" y="3481387"/>
                <a:ext cx="463195" cy="46196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762000" y="386715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68306" y="386715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en-US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16158" y="33430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67677" y="316313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endParaRPr lang="en-US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800" y="234315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</a:t>
              </a:r>
              <a:endParaRPr lang="en-US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92363" y="242625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03334" y="18171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G</a:t>
              </a:r>
              <a:endParaRPr lang="en-US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22617" y="1793317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</a:t>
              </a:r>
              <a:endParaRPr lang="en-US" i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632200" y="2574489"/>
            <a:ext cx="494949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Kubus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12 </a:t>
            </a:r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kubus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samping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AB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BC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CD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AD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AE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BF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CG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DH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EF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FG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GH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EH.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51" y="281107"/>
            <a:ext cx="82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BALOK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5748" y="641507"/>
            <a:ext cx="2289737" cy="1739148"/>
            <a:chOff x="736121" y="1793317"/>
            <a:chExt cx="2289737" cy="1739148"/>
          </a:xfrm>
        </p:grpSpPr>
        <p:grpSp>
          <p:nvGrpSpPr>
            <p:cNvPr id="4" name="Group 3"/>
            <p:cNvGrpSpPr/>
            <p:nvPr/>
          </p:nvGrpSpPr>
          <p:grpSpPr>
            <a:xfrm>
              <a:off x="957683" y="2114550"/>
              <a:ext cx="1834640" cy="1075610"/>
              <a:chOff x="957683" y="2114550"/>
              <a:chExt cx="1834640" cy="107561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957683" y="2114550"/>
                <a:ext cx="1828800" cy="1075610"/>
              </a:xfrm>
              <a:prstGeom prst="cube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240422" y="2114550"/>
                <a:ext cx="0" cy="79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>
                <a:off x="2018323" y="2138448"/>
                <a:ext cx="0" cy="1548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7683" y="2895359"/>
                <a:ext cx="291196" cy="29480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762000" y="315837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27164" y="316313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6158" y="27701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98559" y="261092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6121" y="216860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67369" y="227580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3334" y="181713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1482" y="179331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W</a:t>
              </a:r>
              <a:endParaRPr lang="en-US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18301" y="1038880"/>
            <a:ext cx="509113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Balok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12 </a:t>
            </a:r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kubus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samping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PQ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QR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RS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PS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PT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QU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RV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SW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TU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UV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VW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TW.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106" y="2387084"/>
            <a:ext cx="18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PRISMA SEGITIGA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35032" y="2706886"/>
            <a:ext cx="1631078" cy="1950482"/>
            <a:chOff x="1211143" y="2741176"/>
            <a:chExt cx="1631078" cy="1950482"/>
          </a:xfrm>
        </p:grpSpPr>
        <p:sp>
          <p:nvSpPr>
            <p:cNvPr id="20" name="Rectangle 19"/>
            <p:cNvSpPr/>
            <p:nvPr/>
          </p:nvSpPr>
          <p:spPr>
            <a:xfrm>
              <a:off x="1459915" y="3371850"/>
              <a:ext cx="1135161" cy="990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456740" y="3028950"/>
              <a:ext cx="1135870" cy="3429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>
              <a:off x="2024675" y="3028950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459915" y="4019550"/>
              <a:ext cx="564760" cy="3429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24675" y="4019550"/>
              <a:ext cx="564760" cy="3429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234003" y="432232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75027" y="428803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en-US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77922" y="375689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1143" y="31549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endParaRPr lang="en-US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45345" y="315491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</a:t>
              </a:r>
              <a:endParaRPr lang="en-US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9915" y="274117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10681" y="3260943"/>
            <a:ext cx="372480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Prisma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segitiga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memiliki</a:t>
            </a:r>
            <a:r>
              <a:rPr lang="en-US" dirty="0" smtClean="0">
                <a:solidFill>
                  <a:srgbClr val="002060"/>
                </a:solidFill>
              </a:rPr>
              <a:t> 9 </a:t>
            </a:r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Ruas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prisma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segitiga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samping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AB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BC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AC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AD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BE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CF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DE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EF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DF.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624</Words>
  <Application>Microsoft Office PowerPoint</Application>
  <PresentationFormat>On-screen Show (16:9)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167</cp:revision>
  <cp:lastPrinted>2022-04-09T01:52:42Z</cp:lastPrinted>
  <dcterms:created xsi:type="dcterms:W3CDTF">2022-01-17T01:37:52Z</dcterms:created>
  <dcterms:modified xsi:type="dcterms:W3CDTF">2022-08-09T07:10:02Z</dcterms:modified>
</cp:coreProperties>
</file>