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74" r:id="rId2"/>
    <p:sldId id="256" r:id="rId3"/>
    <p:sldId id="258" r:id="rId4"/>
    <p:sldId id="260" r:id="rId5"/>
    <p:sldId id="261" r:id="rId6"/>
    <p:sldId id="289" r:id="rId7"/>
    <p:sldId id="281" r:id="rId8"/>
    <p:sldId id="282" r:id="rId9"/>
    <p:sldId id="286" r:id="rId10"/>
    <p:sldId id="285" r:id="rId11"/>
    <p:sldId id="287" r:id="rId12"/>
    <p:sldId id="284" r:id="rId13"/>
    <p:sldId id="290" r:id="rId14"/>
    <p:sldId id="280" r:id="rId15"/>
    <p:sldId id="291" r:id="rId16"/>
    <p:sldId id="276" r:id="rId17"/>
    <p:sldId id="275" r:id="rId18"/>
    <p:sldId id="292" r:id="rId19"/>
    <p:sldId id="262" r:id="rId20"/>
    <p:sldId id="273" r:id="rId21"/>
    <p:sldId id="279" r:id="rId22"/>
    <p:sldId id="295" r:id="rId23"/>
    <p:sldId id="278" r:id="rId24"/>
    <p:sldId id="277" r:id="rId25"/>
    <p:sldId id="297" r:id="rId26"/>
    <p:sldId id="264" r:id="rId27"/>
    <p:sldId id="265" r:id="rId28"/>
    <p:sldId id="300" r:id="rId29"/>
    <p:sldId id="283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 snapToGrid="0">
      <p:cViewPr varScale="1">
        <p:scale>
          <a:sx n="78" d="100"/>
          <a:sy n="78" d="100"/>
        </p:scale>
        <p:origin x="7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 dirty="0">
                <a:latin typeface="Arial"/>
              </a:rPr>
              <a:t>Click to edit the notes format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30BEE423-6C1D-4837-974B-B36DED642C87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3891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ource Sans Pro" panose="020B0503030403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/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Source Sans Pro" panose="020B0503030403020204" pitchFamily="34" charset="0"/>
                <a:ea typeface="+mn-ea"/>
              </a:rPr>
              <a:t>2</a:t>
            </a:fld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8503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0BEE423-6C1D-4837-974B-B36DED642C87}" type="slidenum">
              <a:rPr lang="en-US" sz="1400" b="0" strike="noStrike" spc="-1" smtClean="0">
                <a:latin typeface="Times New Roman"/>
              </a:rPr>
              <a:t>3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3681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/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Source Sans Pro" panose="020B0503030403020204" pitchFamily="34" charset="0"/>
                <a:ea typeface="+mn-ea"/>
              </a:rPr>
              <a:t>10</a:t>
            </a:fld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5011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/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Source Sans Pro" panose="020B0503030403020204" pitchFamily="34" charset="0"/>
                <a:ea typeface="+mn-ea"/>
              </a:rPr>
              <a:t>17</a:t>
            </a:fld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9412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0BEE423-6C1D-4837-974B-B36DED642C87}" type="slidenum">
              <a:rPr lang="en-US" sz="1400" b="0" strike="noStrike" spc="-1" smtClean="0">
                <a:latin typeface="Times New Roman"/>
              </a:rPr>
              <a:t>18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5986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/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Source Sans Pro" panose="020B0503030403020204" pitchFamily="34" charset="0"/>
                <a:ea typeface="+mn-ea"/>
              </a:rPr>
              <a:t>24</a:t>
            </a:fld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1320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0BEE423-6C1D-4837-974B-B36DED642C87}" type="slidenum">
              <a:rPr lang="en-US" sz="1400" b="0" strike="noStrike" spc="-1" smtClean="0">
                <a:latin typeface="Times New Roman"/>
              </a:rPr>
              <a:t>25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63575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pPr algn="ctr"/>
            <a:endParaRPr lang="en-US" sz="3200" b="0" strike="noStrike" spc="-1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pPr algn="ctr"/>
            <a:endParaRPr lang="en-US" sz="3200" b="0" strike="noStrike" spc="-1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653275AC-6042-429B-AA27-9925625A8902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6/25/2021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778535A-7AA8-4E32-B41E-4ADA75C881A7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287637"/>
              </p:ext>
            </p:extLst>
          </p:nvPr>
        </p:nvGraphicFramePr>
        <p:xfrm>
          <a:off x="348860" y="742960"/>
          <a:ext cx="11373451" cy="55997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1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01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Nama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Najoan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Jenjang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SD / 2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IND.A.SEA.2.1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1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Asal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Arunika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Waldorf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Indonesia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9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Alokasi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waktu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pertemuan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30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sebagai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bagian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Buah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Segar,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Buah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Sehat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1, 2, 3, 4 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waltu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210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Jumlah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28 orang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2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Profil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Pancasila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 yang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berkaitan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171450" marR="0" lvl="0" indent="-17145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Kreatif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Menghasilkan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gagasan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orisinal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Menggabungkan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beberapa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gagasan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menjadi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ide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gagasan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imajinatif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bermakna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mengekspresikan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pikiran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perasaannya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Model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Tatap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muka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1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Fase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A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Domain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Membaca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Memirsa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1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2.1.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membaca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lantang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serta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memahami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isi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teks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narasi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imajinatif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dan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puisi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anak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sederhana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s-E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lancar</a:t>
                      </a:r>
                      <a:r>
                        <a:rPr lang="es-E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. 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1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Kata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kunci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Teks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Lagu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Anak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17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Deskripsi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umum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berlatih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menangkap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memahami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isi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teks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bacaan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berupa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teks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lagu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anak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49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Materi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ajar,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457200" marR="0" indent="-2286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1.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Teks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lagu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“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Pepaya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Mangga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Pisang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Jambu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”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rekamannya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bila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memungkinkan</a:t>
                      </a:r>
                      <a:endParaRPr lang="en-US" sz="1200" baseline="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26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Sarana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Prasarana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posisi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duduknya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agar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nyaman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Peralatan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audio video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memperdengarkan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rekama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lagu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jika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memungkinkan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63148" y="372409"/>
            <a:ext cx="31101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b="1" spc="-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BUAH SEGAR, BUAH SEHAT 1</a:t>
            </a:r>
            <a:endParaRPr lang="en-US" sz="1600" spc="-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815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3"/>
          <p:cNvSpPr/>
          <p:nvPr/>
        </p:nvSpPr>
        <p:spPr>
          <a:xfrm>
            <a:off x="277200" y="93712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BUAH SEGAR, BUAH SEHAT 2</a:t>
            </a:r>
            <a:endParaRPr lang="en-US" sz="20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06280" y="2215160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134118664"/>
              </p:ext>
            </p:extLst>
          </p:nvPr>
        </p:nvGraphicFramePr>
        <p:xfrm>
          <a:off x="206280" y="2523658"/>
          <a:ext cx="11782520" cy="974250"/>
        </p:xfrm>
        <a:graphic>
          <a:graphicData uri="http://schemas.openxmlformats.org/drawingml/2006/table">
            <a:tbl>
              <a:tblPr/>
              <a:tblGrid>
                <a:gridCol w="1713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124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568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9450">
                <a:tc>
                  <a:txBody>
                    <a:bodyPr/>
                    <a:lstStyle/>
                    <a:p>
                      <a:pPr marL="174625" indent="-174625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1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Mempresentasikan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s-ES" sz="1100" dirty="0">
                          <a:latin typeface="Source Sans Pro" panose="020B0503030403020204" pitchFamily="34" charset="0"/>
                        </a:rPr>
                        <a:t>2.1. </a:t>
                      </a:r>
                      <a:r>
                        <a:rPr lang="es-ES" sz="1100" dirty="0" err="1"/>
                        <a:t>Pelajar</a:t>
                      </a:r>
                      <a:r>
                        <a:rPr lang="es-ES" sz="1100" dirty="0"/>
                        <a:t> </a:t>
                      </a:r>
                      <a:r>
                        <a:rPr lang="es-ES" sz="1100" dirty="0" err="1"/>
                        <a:t>dapat</a:t>
                      </a:r>
                      <a:r>
                        <a:rPr lang="es-ES" sz="1100" dirty="0"/>
                        <a:t> </a:t>
                      </a:r>
                      <a:r>
                        <a:rPr lang="es-ES" sz="1100" dirty="0" err="1"/>
                        <a:t>memahami</a:t>
                      </a:r>
                      <a:r>
                        <a:rPr lang="es-ES" sz="1100" dirty="0"/>
                        <a:t> </a:t>
                      </a:r>
                      <a:r>
                        <a:rPr lang="es-ES" sz="1100" dirty="0" err="1"/>
                        <a:t>konteks</a:t>
                      </a:r>
                      <a:r>
                        <a:rPr lang="es-ES" sz="1100" dirty="0"/>
                        <a:t> dan </a:t>
                      </a:r>
                      <a:r>
                        <a:rPr lang="es-ES" sz="1100" dirty="0" err="1"/>
                        <a:t>tujuan</a:t>
                      </a:r>
                      <a:r>
                        <a:rPr lang="es-ES" sz="1100" dirty="0"/>
                        <a:t> </a:t>
                      </a:r>
                      <a:r>
                        <a:rPr lang="es-ES" sz="1100" dirty="0" err="1"/>
                        <a:t>berbicara</a:t>
                      </a:r>
                      <a:r>
                        <a:rPr lang="es-ES" sz="1100" dirty="0"/>
                        <a:t> secara </a:t>
                      </a:r>
                      <a:r>
                        <a:rPr lang="es-ES" sz="1100" dirty="0" err="1"/>
                        <a:t>tepat</a:t>
                      </a:r>
                      <a:r>
                        <a:rPr lang="es-ES" sz="1100" dirty="0"/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698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Bernalar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Kritis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-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Mengidentifikasi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mengklarifikasi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mengolah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gagasan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Mengidentifikasi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proses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penalaran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menyelesaikan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masalah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pengambilan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keputusan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2625874231"/>
              </p:ext>
            </p:extLst>
          </p:nvPr>
        </p:nvGraphicFramePr>
        <p:xfrm>
          <a:off x="206281" y="1520544"/>
          <a:ext cx="11768006" cy="731520"/>
        </p:xfrm>
        <a:graphic>
          <a:graphicData uri="http://schemas.openxmlformats.org/drawingml/2006/table">
            <a:tbl>
              <a:tblPr/>
              <a:tblGrid>
                <a:gridCol w="11768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2"/>
          <p:cNvGraphicFramePr/>
          <p:nvPr>
            <p:extLst>
              <p:ext uri="{D42A27DB-BD31-4B8C-83A1-F6EECF244321}">
                <p14:modId xmlns:p14="http://schemas.microsoft.com/office/powerpoint/2010/main" val="3982470156"/>
              </p:ext>
            </p:extLst>
          </p:nvPr>
        </p:nvGraphicFramePr>
        <p:xfrm>
          <a:off x="206279" y="702041"/>
          <a:ext cx="11797036" cy="741600"/>
        </p:xfrm>
        <a:graphic>
          <a:graphicData uri="http://schemas.openxmlformats.org/drawingml/2006/table">
            <a:tbl>
              <a:tblPr/>
              <a:tblGrid>
                <a:gridCol w="1872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1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20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65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29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21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237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157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Source Sans Pro" panose="020B0503030403020204" pitchFamily="34" charset="0"/>
                        </a:rPr>
                        <a:t>IND.A.SEA.2.1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reguler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muka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60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1"/>
          <p:cNvGraphicFramePr/>
          <p:nvPr>
            <p:extLst>
              <p:ext uri="{D42A27DB-BD31-4B8C-83A1-F6EECF244321}">
                <p14:modId xmlns:p14="http://schemas.microsoft.com/office/powerpoint/2010/main" val="2599087325"/>
              </p:ext>
            </p:extLst>
          </p:nvPr>
        </p:nvGraphicFramePr>
        <p:xfrm>
          <a:off x="206280" y="5081189"/>
          <a:ext cx="11797034" cy="1505348"/>
        </p:xfrm>
        <a:graphic>
          <a:graphicData uri="http://schemas.openxmlformats.org/drawingml/2006/table">
            <a:tbl>
              <a:tblPr/>
              <a:tblGrid>
                <a:gridCol w="2816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0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04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99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54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berdekatan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meja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berkarya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menyiapkan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ruang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menempelkan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karya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di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luar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Agar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karya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ditempelkan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luar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tetap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terjaga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guru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melapisinya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plastik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sampul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2"/>
          <p:cNvSpPr/>
          <p:nvPr/>
        </p:nvSpPr>
        <p:spPr>
          <a:xfrm>
            <a:off x="255595" y="4749133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11" name="Table 3"/>
          <p:cNvGraphicFramePr/>
          <p:nvPr>
            <p:extLst>
              <p:ext uri="{D42A27DB-BD31-4B8C-83A1-F6EECF244321}">
                <p14:modId xmlns:p14="http://schemas.microsoft.com/office/powerpoint/2010/main" val="2683518111"/>
              </p:ext>
            </p:extLst>
          </p:nvPr>
        </p:nvGraphicFramePr>
        <p:xfrm>
          <a:off x="206280" y="3588985"/>
          <a:ext cx="11817608" cy="1158240"/>
        </p:xfrm>
        <a:graphic>
          <a:graphicData uri="http://schemas.openxmlformats.org/drawingml/2006/table">
            <a:tbl>
              <a:tblPr/>
              <a:tblGrid>
                <a:gridCol w="6524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928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mendorong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bentuk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Iisan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dipahami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caranya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deskriptif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pernah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kata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terdiri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2-3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suku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kata.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553672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4"/>
          <p:cNvSpPr/>
          <p:nvPr/>
        </p:nvSpPr>
        <p:spPr>
          <a:xfrm>
            <a:off x="421313" y="100016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7" name="Table 5"/>
          <p:cNvGraphicFramePr/>
          <p:nvPr>
            <p:extLst>
              <p:ext uri="{D42A27DB-BD31-4B8C-83A1-F6EECF244321}">
                <p14:modId xmlns:p14="http://schemas.microsoft.com/office/powerpoint/2010/main" val="1231413868"/>
              </p:ext>
            </p:extLst>
          </p:nvPr>
        </p:nvGraphicFramePr>
        <p:xfrm>
          <a:off x="271463" y="407816"/>
          <a:ext cx="11601450" cy="1102320"/>
        </p:xfrm>
        <a:graphic>
          <a:graphicData uri="http://schemas.openxmlformats.org/drawingml/2006/table">
            <a:tbl>
              <a:tblPr/>
              <a:tblGrid>
                <a:gridCol w="5800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00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1"/>
          <p:cNvGraphicFramePr/>
          <p:nvPr>
            <p:extLst>
              <p:ext uri="{D42A27DB-BD31-4B8C-83A1-F6EECF244321}">
                <p14:modId xmlns:p14="http://schemas.microsoft.com/office/powerpoint/2010/main" val="1229420813"/>
              </p:ext>
            </p:extLst>
          </p:nvPr>
        </p:nvGraphicFramePr>
        <p:xfrm>
          <a:off x="214313" y="1931802"/>
          <a:ext cx="11758611" cy="1529040"/>
        </p:xfrm>
        <a:graphic>
          <a:graphicData uri="http://schemas.openxmlformats.org/drawingml/2006/table">
            <a:tbl>
              <a:tblPr/>
              <a:tblGrid>
                <a:gridCol w="335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7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ustomShape 2"/>
          <p:cNvSpPr/>
          <p:nvPr/>
        </p:nvSpPr>
        <p:spPr>
          <a:xfrm>
            <a:off x="522945" y="1562442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9" name="Table 3"/>
          <p:cNvGraphicFramePr/>
          <p:nvPr>
            <p:extLst>
              <p:ext uri="{D42A27DB-BD31-4B8C-83A1-F6EECF244321}">
                <p14:modId xmlns:p14="http://schemas.microsoft.com/office/powerpoint/2010/main" val="3248463345"/>
              </p:ext>
            </p:extLst>
          </p:nvPr>
        </p:nvGraphicFramePr>
        <p:xfrm>
          <a:off x="185738" y="3876162"/>
          <a:ext cx="11815762" cy="1981717"/>
        </p:xfrm>
        <a:graphic>
          <a:graphicData uri="http://schemas.openxmlformats.org/drawingml/2006/table">
            <a:tbl>
              <a:tblPr/>
              <a:tblGrid>
                <a:gridCol w="3994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23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8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2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Alat dan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9489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lphaLcPeriod"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Pepaya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Pisang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Jambu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 (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ditulis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tulis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dicetak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sejumlah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HVS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baru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bekas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Spidol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berwarna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HVS @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29.500,00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per 100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Spidol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@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15.000,00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4-5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marR="0" indent="-3427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StarSymbol"/>
                        <a:buAutoNum type="alphaLcPeriod"/>
                        <a:tabLst/>
                        <a:defRPr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17.500,00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4-5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4"/>
          <p:cNvSpPr/>
          <p:nvPr/>
        </p:nvSpPr>
        <p:spPr>
          <a:xfrm>
            <a:off x="522945" y="3529122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9984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Table 2"/>
          <p:cNvGraphicFramePr/>
          <p:nvPr>
            <p:extLst>
              <p:ext uri="{D42A27DB-BD31-4B8C-83A1-F6EECF244321}">
                <p14:modId xmlns:p14="http://schemas.microsoft.com/office/powerpoint/2010/main" val="2020973168"/>
              </p:ext>
            </p:extLst>
          </p:nvPr>
        </p:nvGraphicFramePr>
        <p:xfrm>
          <a:off x="160761" y="1281396"/>
          <a:ext cx="11883604" cy="5090160"/>
        </p:xfrm>
        <a:graphic>
          <a:graphicData uri="http://schemas.openxmlformats.org/drawingml/2006/table">
            <a:tbl>
              <a:tblPr/>
              <a:tblGrid>
                <a:gridCol w="6425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57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33194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pc="-1" dirty="0">
                          <a:solidFill>
                            <a:srgbClr val="000000"/>
                          </a:solidFill>
                          <a:latin typeface="Calibri"/>
                        </a:rPr>
                        <a:t>B. DISKUSI</a:t>
                      </a:r>
                      <a:r>
                        <a:rPr lang="en-US" sz="1400" b="1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DAN MEMBUAT POSTER </a:t>
                      </a:r>
                      <a:r>
                        <a:rPr lang="en-US" sz="1400" b="1" spc="-1" dirty="0">
                          <a:solidFill>
                            <a:srgbClr val="000000"/>
                          </a:solidFill>
                          <a:latin typeface="Calibri"/>
                        </a:rPr>
                        <a:t> – </a:t>
                      </a:r>
                      <a:r>
                        <a:rPr lang="en-US" sz="1400" b="1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1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berbagiai</a:t>
                      </a:r>
                      <a:r>
                        <a:rPr lang="en-US" sz="1400" b="1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1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400" b="1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manfaat</a:t>
                      </a:r>
                      <a:r>
                        <a:rPr lang="en-US" sz="1400" b="1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makan</a:t>
                      </a:r>
                      <a:r>
                        <a:rPr lang="en-US" sz="1400" b="1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br>
                        <a:rPr lang="en-US" sz="1400" b="1" spc="-1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400" b="1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1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pc="-1" dirty="0">
                          <a:solidFill>
                            <a:srgbClr val="000000"/>
                          </a:solidFill>
                          <a:latin typeface="Calibri"/>
                        </a:rPr>
                        <a:t>: 60 </a:t>
                      </a:r>
                      <a:r>
                        <a:rPr lang="en-US" sz="1400" b="1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spc="-1" dirty="0">
                        <a:latin typeface="Source Sans Pro" panose="020B0503030403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171450" algn="l"/>
                        </a:tabLst>
                        <a:defRPr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Pembukaan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: Guru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membuka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kegiatan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salam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doa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dll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171450" algn="l"/>
                        </a:tabLst>
                        <a:defRPr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lalu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berpasang-pasangan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bertanya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jawab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Guru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memberikan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petunjuk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berupa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pertanyaan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berikut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-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apa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kamu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sukai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Mengapa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demikian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-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biasanya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kamu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dapat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dari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mana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-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apa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ingin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kamu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coba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-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Mengapa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baik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kita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Hasil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tanya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jawab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ditulis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masing-masing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di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buku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catatan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</a:p>
                    <a:p>
                      <a:pPr marL="228600" indent="-22860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3.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Setelah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waktu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berdiskusi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selesai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setiap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diberi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kesempatan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menceritakan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hasil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diskusi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bersama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temannya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4.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Setiap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pasangan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diminta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membuat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poster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menggambarkan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buah-buahan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kesimpulan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mereka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tentang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manfaat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Petunjuk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diberikan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 -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Buatlah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gambar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macam-macam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kamu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  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temanmu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ketahui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 -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Tuliskan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manfaat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buah-buahan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menurut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kamu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  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temanmu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5.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Setelah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selesai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semua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poster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ditempel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di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kelas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guru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saling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mengapresiasi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hasil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tersebut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6.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Bila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memungkinkan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guru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belajar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menyanyikan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lagu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“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Pepaya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Mangga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Pisang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Jambu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”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7.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Pertanyaan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refleksi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dapat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dijawab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secara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tertulis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di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buku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catatan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di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akhir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kegiatan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  <a:endParaRPr lang="en-US" sz="13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kemampuan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98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mengalami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85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bekerja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berkeliling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dirasa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bercerita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serta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mempresentasikan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cukup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diaturkan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disambung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beriktunya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Ukuran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disesuaikan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menempelkannya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Poster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dijadikan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ajakan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memasangnya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lingkungan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CustomShape 1"/>
          <p:cNvSpPr/>
          <p:nvPr/>
        </p:nvSpPr>
        <p:spPr>
          <a:xfrm>
            <a:off x="422932" y="106794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PERSIAPAN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4" name="Table 2"/>
          <p:cNvGraphicFramePr/>
          <p:nvPr>
            <p:extLst>
              <p:ext uri="{D42A27DB-BD31-4B8C-83A1-F6EECF244321}">
                <p14:modId xmlns:p14="http://schemas.microsoft.com/office/powerpoint/2010/main" val="2893851434"/>
              </p:ext>
            </p:extLst>
          </p:nvPr>
        </p:nvGraphicFramePr>
        <p:xfrm>
          <a:off x="205132" y="439002"/>
          <a:ext cx="11753506" cy="731520"/>
        </p:xfrm>
        <a:graphic>
          <a:graphicData uri="http://schemas.openxmlformats.org/drawingml/2006/table">
            <a:tbl>
              <a:tblPr/>
              <a:tblGrid>
                <a:gridCol w="117535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dibutuhkan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lagunya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pula.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nyaman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0212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Table 1"/>
          <p:cNvGraphicFramePr/>
          <p:nvPr>
            <p:extLst>
              <p:ext uri="{D42A27DB-BD31-4B8C-83A1-F6EECF244321}">
                <p14:modId xmlns:p14="http://schemas.microsoft.com/office/powerpoint/2010/main" val="3539174681"/>
              </p:ext>
            </p:extLst>
          </p:nvPr>
        </p:nvGraphicFramePr>
        <p:xfrm>
          <a:off x="171449" y="157163"/>
          <a:ext cx="11801476" cy="6529387"/>
        </p:xfrm>
        <a:graphic>
          <a:graphicData uri="http://schemas.openxmlformats.org/drawingml/2006/table">
            <a:tbl>
              <a:tblPr/>
              <a:tblGrid>
                <a:gridCol w="3386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15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29387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bilamana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dirasa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/>
          <p:nvPr>
            <p:extLst>
              <p:ext uri="{D42A27DB-BD31-4B8C-83A1-F6EECF244321}">
                <p14:modId xmlns:p14="http://schemas.microsoft.com/office/powerpoint/2010/main" val="4270265198"/>
              </p:ext>
            </p:extLst>
          </p:nvPr>
        </p:nvGraphicFramePr>
        <p:xfrm>
          <a:off x="3657600" y="513765"/>
          <a:ext cx="8172452" cy="1286496"/>
        </p:xfrm>
        <a:graphic>
          <a:graphicData uri="http://schemas.openxmlformats.org/drawingml/2006/table">
            <a:tbl>
              <a:tblPr/>
              <a:tblGrid>
                <a:gridCol w="2144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28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1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64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77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None/>
                      </a:pPr>
                      <a:r>
                        <a:rPr lang="en-US" sz="1200" b="1" strike="noStrike" spc="-1" dirty="0" err="1">
                          <a:solidFill>
                            <a:schemeClr val="bg1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200" b="1" strike="noStrike" spc="-1" dirty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1" strike="noStrike" spc="-1" dirty="0" err="1">
                          <a:solidFill>
                            <a:schemeClr val="bg1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1" strike="noStrike" spc="-1" dirty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1" strike="noStrike" spc="-1" dirty="0" err="1">
                          <a:solidFill>
                            <a:schemeClr val="bg1"/>
                          </a:solidFill>
                          <a:latin typeface="Calibri"/>
                        </a:rPr>
                        <a:t>Mempresentasikan</a:t>
                      </a:r>
                      <a:endParaRPr lang="en-US" sz="1200" b="1" strike="noStrike" spc="-1" dirty="0">
                        <a:solidFill>
                          <a:schemeClr val="bg1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9296">
                <a:tc>
                  <a:txBody>
                    <a:bodyPr/>
                    <a:lstStyle/>
                    <a:p>
                      <a:pPr marL="282575" indent="-282575"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2.1.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Pelajar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konteks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tujuan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berbicara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secara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tepat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lancar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secara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mandiri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mulai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secara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mandiri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mulai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sesekali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perlu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dibantu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guru.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belum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perlu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dibantu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guru.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/>
          <p:nvPr>
            <p:extLst>
              <p:ext uri="{D42A27DB-BD31-4B8C-83A1-F6EECF244321}">
                <p14:modId xmlns:p14="http://schemas.microsoft.com/office/powerpoint/2010/main" val="3948191891"/>
              </p:ext>
            </p:extLst>
          </p:nvPr>
        </p:nvGraphicFramePr>
        <p:xfrm>
          <a:off x="3660247" y="2220961"/>
          <a:ext cx="8212667" cy="1645920"/>
        </p:xfrm>
        <a:graphic>
          <a:graphicData uri="http://schemas.openxmlformats.org/drawingml/2006/table">
            <a:tbl>
              <a:tblPr/>
              <a:tblGrid>
                <a:gridCol w="1969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8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40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5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None/>
                      </a:pPr>
                      <a:r>
                        <a:rPr lang="en-US" sz="1200" b="1" strike="noStrike" spc="-1" dirty="0" err="1">
                          <a:solidFill>
                            <a:schemeClr val="bg1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200" b="1" strike="noStrike" spc="-1" dirty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1" strike="noStrike" spc="-1" dirty="0" err="1">
                          <a:solidFill>
                            <a:schemeClr val="bg1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1" strike="noStrike" spc="-1" dirty="0">
                          <a:solidFill>
                            <a:schemeClr val="bg1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1" strike="noStrike" spc="-1" dirty="0" err="1">
                          <a:solidFill>
                            <a:schemeClr val="bg1"/>
                          </a:solidFill>
                          <a:latin typeface="Calibri"/>
                        </a:rPr>
                        <a:t>Mempresentasikan</a:t>
                      </a:r>
                      <a:endParaRPr lang="en-US" sz="1200" b="1" strike="noStrike" spc="-1" dirty="0">
                        <a:solidFill>
                          <a:schemeClr val="bg1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282575" indent="-282575"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2.3.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mempresentasikan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karyanya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jelas</a:t>
                      </a:r>
                      <a:r>
                        <a:rPr lang="en-US" sz="1200" dirty="0">
                          <a:latin typeface="Source Sans Pro" panose="020B0503030403020204" pitchFamily="34" charset="0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lancar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menceritakan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kembali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tanya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bersama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temannya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mulai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lancar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menceritakan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kembali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tanya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bersama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temannya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200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mulai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menceritakan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kembali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tanya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bersama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temannya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200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menceritakan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kembali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tanya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bersama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temannya</a:t>
                      </a:r>
                      <a:endParaRPr lang="en-US" sz="1200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/>
          <p:nvPr>
            <p:extLst>
              <p:ext uri="{D42A27DB-BD31-4B8C-83A1-F6EECF244321}">
                <p14:modId xmlns:p14="http://schemas.microsoft.com/office/powerpoint/2010/main" val="1514021653"/>
              </p:ext>
            </p:extLst>
          </p:nvPr>
        </p:nvGraphicFramePr>
        <p:xfrm>
          <a:off x="3743325" y="4014788"/>
          <a:ext cx="8086726" cy="1999100"/>
        </p:xfrm>
        <a:graphic>
          <a:graphicData uri="http://schemas.openxmlformats.org/drawingml/2006/table">
            <a:tbl>
              <a:tblPr/>
              <a:tblGrid>
                <a:gridCol w="1944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5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51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5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64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73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</a:t>
                      </a:r>
                      <a:endParaRPr lang="en-US" sz="1100" b="0" strike="noStrike" spc="-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chemeClr val="bg1"/>
                          </a:solidFill>
                          <a:latin typeface="Source Sans Pro" panose="020B0503030403020204" pitchFamily="34" charset="0"/>
                        </a:rPr>
                        <a:t>4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chemeClr val="bg1"/>
                          </a:solidFill>
                          <a:latin typeface="Source Sans Pro" panose="020B0503030403020204" pitchFamily="34" charset="0"/>
                        </a:rPr>
                        <a:t>3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chemeClr val="bg1"/>
                          </a:solidFill>
                          <a:latin typeface="Source Sans Pro" panose="020B0503030403020204" pitchFamily="34" charset="0"/>
                        </a:rPr>
                        <a:t>2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chemeClr val="bg1"/>
                          </a:solidFill>
                          <a:latin typeface="Source Sans Pro" panose="020B0503030403020204" pitchFamily="34" charset="0"/>
                        </a:rPr>
                        <a:t>1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0020">
                <a:tc>
                  <a:txBody>
                    <a:bodyPr/>
                    <a:lstStyle/>
                    <a:p>
                      <a:pPr marL="225425" indent="-225425">
                        <a:lnSpc>
                          <a:spcPct val="100000"/>
                        </a:lnSpc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2.3.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Pelajar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mampu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mencatat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pengamatan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mengenai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pengalaman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keseharian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rutinitas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kata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kalimat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mencatat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memotong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mencicipi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lengkap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mencatat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memotong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mencicipi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namun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lengkap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mencatat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memotong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mencicipi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mencatat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memotong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mencicipi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" y="4815867"/>
            <a:ext cx="3179536" cy="168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58067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2141948500"/>
              </p:ext>
            </p:extLst>
          </p:nvPr>
        </p:nvGraphicFramePr>
        <p:xfrm>
          <a:off x="200025" y="200025"/>
          <a:ext cx="11844340" cy="6362461"/>
        </p:xfrm>
        <a:graphic>
          <a:graphicData uri="http://schemas.openxmlformats.org/drawingml/2006/table">
            <a:tbl>
              <a:tblPr/>
              <a:tblGrid>
                <a:gridCol w="312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15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5196">
                <a:tc rowSpan="4">
                  <a:txBody>
                    <a:bodyPr/>
                    <a:lstStyle/>
                    <a:p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memanfaatkan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lanjutan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berani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tolong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berjalannya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tadi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menceritakan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postermu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selesai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ingin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tambahkan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perbaiki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melihat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akhirnya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baseline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51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memasang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luar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strategis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dilihat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lanjutan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berupa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menyebarluaskan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keliling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mengundang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Mintalah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apresiasi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proses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dijalani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72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Remedial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poster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berlatih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baseline="0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519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membangun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punya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tugas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dituntaskan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34073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1"/>
          <p:cNvGraphicFramePr/>
          <p:nvPr>
            <p:extLst>
              <p:ext uri="{D42A27DB-BD31-4B8C-83A1-F6EECF244321}">
                <p14:modId xmlns:p14="http://schemas.microsoft.com/office/powerpoint/2010/main" val="334325011"/>
              </p:ext>
            </p:extLst>
          </p:nvPr>
        </p:nvGraphicFramePr>
        <p:xfrm>
          <a:off x="205672" y="260662"/>
          <a:ext cx="11695815" cy="741600"/>
        </p:xfrm>
        <a:graphic>
          <a:graphicData uri="http://schemas.openxmlformats.org/drawingml/2006/table">
            <a:tbl>
              <a:tblPr/>
              <a:tblGrid>
                <a:gridCol w="11695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 dirty="0">
                          <a:latin typeface="Source Sans Pro" panose="020B0503030403020204" pitchFamily="34" charset="0"/>
                        </a:rPr>
                        <a:t>-</a:t>
                      </a:r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2"/>
          <p:cNvGraphicFramePr/>
          <p:nvPr>
            <p:extLst>
              <p:ext uri="{D42A27DB-BD31-4B8C-83A1-F6EECF244321}">
                <p14:modId xmlns:p14="http://schemas.microsoft.com/office/powerpoint/2010/main" val="169285201"/>
              </p:ext>
            </p:extLst>
          </p:nvPr>
        </p:nvGraphicFramePr>
        <p:xfrm>
          <a:off x="258591" y="1238422"/>
          <a:ext cx="11585748" cy="1315680"/>
        </p:xfrm>
        <a:graphic>
          <a:graphicData uri="http://schemas.openxmlformats.org/drawingml/2006/table">
            <a:tbl>
              <a:tblPr/>
              <a:tblGrid>
                <a:gridCol w="1698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0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7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02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0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nonfiksi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bertema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1481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990566"/>
              </p:ext>
            </p:extLst>
          </p:nvPr>
        </p:nvGraphicFramePr>
        <p:xfrm>
          <a:off x="348860" y="500063"/>
          <a:ext cx="11373451" cy="58448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1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82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Nama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Najoan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Jenjang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SD / 2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IND.A.SEA.2.1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2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Asal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Arunika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Waldorf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Indonesia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53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Alokasi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waktu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pertemuan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90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sebagai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bagian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Buah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Segar,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Buah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Sehat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1, 2, 3 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waltu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210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Jumlah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28 orang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01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Profil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Pancasila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 yang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berkaitan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171450" marR="0" lvl="0" indent="-17145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nn-NO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Bergotong-royong- Komunikasi: Menyimak informasi sederhana dari orang lain dan menyampaikan informasi sederhana kepada orang lain.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Model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Tatap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muka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2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Fase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A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Domain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Menyimak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6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171450" marR="0" lvl="0" indent="-17145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2.1.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memahami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mempraktikkan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instruksi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lisan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diberikan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orang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guru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terkait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aktivitas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lebih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kompleks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berdampak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bagi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orang lain di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luar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dirinya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0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Kata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kunci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Deskripsi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Obyek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Teka-teki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Kata Tanya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60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Deskripsi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umum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belajar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mendeskripsikan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obyek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lewat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teka-teki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tanya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jawab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179705" marR="0" indent="-895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91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Materi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ajar,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457200" marR="0" indent="-2286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1.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Beberapa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jenis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buah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sesuai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kekhasan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musimnya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di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daerah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tempat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berada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626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Sarana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Prasarana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posisi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duduknya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agar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nyaman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63148" y="129513"/>
            <a:ext cx="303333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b="1" spc="-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BUAH SEGAR, BUAH SEHAT 3</a:t>
            </a:r>
            <a:endParaRPr lang="en-US" sz="1600" spc="-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430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3"/>
          <p:cNvSpPr/>
          <p:nvPr/>
        </p:nvSpPr>
        <p:spPr>
          <a:xfrm>
            <a:off x="277200" y="93712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BUAH SEGAR, BUAH SEHAT 3</a:t>
            </a:r>
            <a:endParaRPr lang="en-US" sz="20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06280" y="2167096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2853609830"/>
              </p:ext>
            </p:extLst>
          </p:nvPr>
        </p:nvGraphicFramePr>
        <p:xfrm>
          <a:off x="277200" y="2431374"/>
          <a:ext cx="11653924" cy="926509"/>
        </p:xfrm>
        <a:graphic>
          <a:graphicData uri="http://schemas.openxmlformats.org/drawingml/2006/table">
            <a:tbl>
              <a:tblPr/>
              <a:tblGrid>
                <a:gridCol w="1159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52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41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21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1709">
                <a:tc>
                  <a:txBody>
                    <a:bodyPr/>
                    <a:lstStyle/>
                    <a:p>
                      <a:pPr marL="174625" indent="-173038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Menyimak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90513" indent="-290513">
                        <a:lnSpc>
                          <a:spcPct val="100000"/>
                        </a:lnSpc>
                      </a:pPr>
                      <a:r>
                        <a:rPr lang="en-US" sz="1100" dirty="0">
                          <a:latin typeface="Source Sans Pro" panose="020B0503030403020204" pitchFamily="34" charset="0"/>
                        </a:rPr>
                        <a:t>2.1. </a:t>
                      </a:r>
                      <a:r>
                        <a:rPr lang="en-US" sz="1100" dirty="0" err="1"/>
                        <a:t>Pelajar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memahami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dan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dapat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mempraktikkan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instruksi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lisan</a:t>
                      </a:r>
                      <a:r>
                        <a:rPr lang="en-US" sz="1100" dirty="0"/>
                        <a:t> yang </a:t>
                      </a:r>
                      <a:r>
                        <a:rPr lang="en-US" sz="1100" dirty="0" err="1"/>
                        <a:t>diberikan</a:t>
                      </a:r>
                      <a:r>
                        <a:rPr lang="en-US" sz="1100" dirty="0"/>
                        <a:t> orang </a:t>
                      </a:r>
                      <a:r>
                        <a:rPr lang="en-US" sz="1100" dirty="0" err="1"/>
                        <a:t>tua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dan</a:t>
                      </a:r>
                      <a:r>
                        <a:rPr lang="en-US" sz="1100" dirty="0"/>
                        <a:t> guru </a:t>
                      </a:r>
                      <a:r>
                        <a:rPr lang="en-US" sz="1100" dirty="0" err="1"/>
                        <a:t>terkait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aktivitas</a:t>
                      </a:r>
                      <a:r>
                        <a:rPr lang="en-US" sz="1100" dirty="0"/>
                        <a:t> yang </a:t>
                      </a:r>
                      <a:r>
                        <a:rPr lang="en-US" sz="1100" dirty="0" err="1"/>
                        <a:t>lebih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kompleks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dan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berdampak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bagi</a:t>
                      </a:r>
                      <a:r>
                        <a:rPr lang="en-US" sz="1100" dirty="0"/>
                        <a:t> orang lain di </a:t>
                      </a:r>
                      <a:r>
                        <a:rPr lang="en-US" sz="1100" dirty="0" err="1"/>
                        <a:t>luar</a:t>
                      </a:r>
                      <a:r>
                        <a:rPr lang="en-US" sz="1100" dirty="0"/>
                        <a:t> </a:t>
                      </a:r>
                      <a:r>
                        <a:rPr lang="en-US" sz="1100" dirty="0" err="1"/>
                        <a:t>dirinya</a:t>
                      </a:r>
                      <a:r>
                        <a:rPr lang="en-US" sz="1100" dirty="0"/>
                        <a:t>. </a:t>
                      </a:r>
                      <a:endParaRPr lang="en-US" sz="11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698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Bergotong-royong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Komunikasi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kepada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103019331"/>
              </p:ext>
            </p:extLst>
          </p:nvPr>
        </p:nvGraphicFramePr>
        <p:xfrm>
          <a:off x="277200" y="1474288"/>
          <a:ext cx="11726114" cy="731520"/>
        </p:xfrm>
        <a:graphic>
          <a:graphicData uri="http://schemas.openxmlformats.org/drawingml/2006/table">
            <a:tbl>
              <a:tblPr/>
              <a:tblGrid>
                <a:gridCol w="117261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2"/>
          <p:cNvGraphicFramePr/>
          <p:nvPr>
            <p:extLst>
              <p:ext uri="{D42A27DB-BD31-4B8C-83A1-F6EECF244321}">
                <p14:modId xmlns:p14="http://schemas.microsoft.com/office/powerpoint/2010/main" val="1850351069"/>
              </p:ext>
            </p:extLst>
          </p:nvPr>
        </p:nvGraphicFramePr>
        <p:xfrm>
          <a:off x="277200" y="671512"/>
          <a:ext cx="11740629" cy="741600"/>
        </p:xfrm>
        <a:graphic>
          <a:graphicData uri="http://schemas.openxmlformats.org/drawingml/2006/table">
            <a:tbl>
              <a:tblPr/>
              <a:tblGrid>
                <a:gridCol w="186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7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62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2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46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6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131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080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Source Sans Pro" panose="020B0503030403020204" pitchFamily="34" charset="0"/>
                        </a:rPr>
                        <a:t>IND.A.SEA.2.1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reguler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muka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60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1"/>
          <p:cNvGraphicFramePr/>
          <p:nvPr>
            <p:extLst>
              <p:ext uri="{D42A27DB-BD31-4B8C-83A1-F6EECF244321}">
                <p14:modId xmlns:p14="http://schemas.microsoft.com/office/powerpoint/2010/main" val="1343671225"/>
              </p:ext>
            </p:extLst>
          </p:nvPr>
        </p:nvGraphicFramePr>
        <p:xfrm>
          <a:off x="334349" y="5264340"/>
          <a:ext cx="11644313" cy="1340053"/>
        </p:xfrm>
        <a:graphic>
          <a:graphicData uri="http://schemas.openxmlformats.org/drawingml/2006/table">
            <a:tbl>
              <a:tblPr/>
              <a:tblGrid>
                <a:gridCol w="2442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0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72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01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52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berdekatan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meminta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bantuan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lain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mengondisikan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bila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dirasa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perlu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2"/>
          <p:cNvSpPr/>
          <p:nvPr/>
        </p:nvSpPr>
        <p:spPr>
          <a:xfrm>
            <a:off x="527061" y="4957102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11" name="Table 3"/>
          <p:cNvGraphicFramePr/>
          <p:nvPr>
            <p:extLst>
              <p:ext uri="{D42A27DB-BD31-4B8C-83A1-F6EECF244321}">
                <p14:modId xmlns:p14="http://schemas.microsoft.com/office/powerpoint/2010/main" val="1430851359"/>
              </p:ext>
            </p:extLst>
          </p:nvPr>
        </p:nvGraphicFramePr>
        <p:xfrm>
          <a:off x="277200" y="3496470"/>
          <a:ext cx="11746688" cy="1463040"/>
        </p:xfrm>
        <a:graphic>
          <a:graphicData uri="http://schemas.openxmlformats.org/drawingml/2006/table">
            <a:tbl>
              <a:tblPr/>
              <a:tblGrid>
                <a:gridCol w="6485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1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mendorong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Stimulasi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mempresentasikan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deskriptif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mencatat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mengenai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keseharian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rutinitas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kata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penggunaan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kata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20968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1"/>
          <p:cNvGraphicFramePr/>
          <p:nvPr>
            <p:extLst>
              <p:ext uri="{D42A27DB-BD31-4B8C-83A1-F6EECF244321}">
                <p14:modId xmlns:p14="http://schemas.microsoft.com/office/powerpoint/2010/main" val="2236239773"/>
              </p:ext>
            </p:extLst>
          </p:nvPr>
        </p:nvGraphicFramePr>
        <p:xfrm>
          <a:off x="214313" y="1719178"/>
          <a:ext cx="11758611" cy="1529040"/>
        </p:xfrm>
        <a:graphic>
          <a:graphicData uri="http://schemas.openxmlformats.org/drawingml/2006/table">
            <a:tbl>
              <a:tblPr/>
              <a:tblGrid>
                <a:gridCol w="335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7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ustomShape 2"/>
          <p:cNvSpPr/>
          <p:nvPr/>
        </p:nvSpPr>
        <p:spPr>
          <a:xfrm>
            <a:off x="522945" y="1451416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9" name="Table 3"/>
          <p:cNvGraphicFramePr/>
          <p:nvPr>
            <p:extLst>
              <p:ext uri="{D42A27DB-BD31-4B8C-83A1-F6EECF244321}">
                <p14:modId xmlns:p14="http://schemas.microsoft.com/office/powerpoint/2010/main" val="3360959473"/>
              </p:ext>
            </p:extLst>
          </p:nvPr>
        </p:nvGraphicFramePr>
        <p:xfrm>
          <a:off x="171224" y="3576462"/>
          <a:ext cx="11815762" cy="1981717"/>
        </p:xfrm>
        <a:graphic>
          <a:graphicData uri="http://schemas.openxmlformats.org/drawingml/2006/table">
            <a:tbl>
              <a:tblPr/>
              <a:tblGrid>
                <a:gridCol w="3994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23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8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2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Alat dan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9489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lphaLcPeriod"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Pepaya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Pisang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Jambu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 (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ditulis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tulis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dicetak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sejumlah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(*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disesuaikan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bertutup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keranjang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serbet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Pepaya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7.500,00/kg *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Pisang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7.500,00/kg *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Jambu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10.000,00/kg *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4"/>
          <p:cNvSpPr/>
          <p:nvPr/>
        </p:nvSpPr>
        <p:spPr>
          <a:xfrm>
            <a:off x="508431" y="3272964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11" name="CustomShape 1"/>
          <p:cNvSpPr/>
          <p:nvPr/>
        </p:nvSpPr>
        <p:spPr>
          <a:xfrm>
            <a:off x="451507" y="5552028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PERSIAPAN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12" name="Table 2"/>
          <p:cNvGraphicFramePr/>
          <p:nvPr>
            <p:extLst>
              <p:ext uri="{D42A27DB-BD31-4B8C-83A1-F6EECF244321}">
                <p14:modId xmlns:p14="http://schemas.microsoft.com/office/powerpoint/2010/main" val="3069927956"/>
              </p:ext>
            </p:extLst>
          </p:nvPr>
        </p:nvGraphicFramePr>
        <p:xfrm>
          <a:off x="233707" y="5884236"/>
          <a:ext cx="11753506" cy="731520"/>
        </p:xfrm>
        <a:graphic>
          <a:graphicData uri="http://schemas.openxmlformats.org/drawingml/2006/table">
            <a:tbl>
              <a:tblPr/>
              <a:tblGrid>
                <a:gridCol w="117535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dibutuhkan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Mengaturkan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jadwal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berkoordinasi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lain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mempersiapkan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selain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CustomShape 4"/>
          <p:cNvSpPr/>
          <p:nvPr/>
        </p:nvSpPr>
        <p:spPr>
          <a:xfrm>
            <a:off x="435600" y="44716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14" name="Table 5"/>
          <p:cNvGraphicFramePr/>
          <p:nvPr>
            <p:extLst>
              <p:ext uri="{D42A27DB-BD31-4B8C-83A1-F6EECF244321}">
                <p14:modId xmlns:p14="http://schemas.microsoft.com/office/powerpoint/2010/main" val="3155506157"/>
              </p:ext>
            </p:extLst>
          </p:nvPr>
        </p:nvGraphicFramePr>
        <p:xfrm>
          <a:off x="285750" y="352516"/>
          <a:ext cx="11601450" cy="1102320"/>
        </p:xfrm>
        <a:graphic>
          <a:graphicData uri="http://schemas.openxmlformats.org/drawingml/2006/table">
            <a:tbl>
              <a:tblPr/>
              <a:tblGrid>
                <a:gridCol w="5800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00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5866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" name="Table 1"/>
          <p:cNvGraphicFramePr/>
          <p:nvPr>
            <p:extLst>
              <p:ext uri="{D42A27DB-BD31-4B8C-83A1-F6EECF244321}">
                <p14:modId xmlns:p14="http://schemas.microsoft.com/office/powerpoint/2010/main" val="1275111504"/>
              </p:ext>
            </p:extLst>
          </p:nvPr>
        </p:nvGraphicFramePr>
        <p:xfrm>
          <a:off x="214313" y="217800"/>
          <a:ext cx="11744325" cy="6499710"/>
        </p:xfrm>
        <a:graphic>
          <a:graphicData uri="http://schemas.openxmlformats.org/drawingml/2006/table">
            <a:tbl>
              <a:tblPr/>
              <a:tblGrid>
                <a:gridCol w="5614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9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00330">
                <a:tc rowSpan="3"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lphaUcPeriod" startAt="2"/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BUAH-BUAHAN</a:t>
                      </a:r>
                      <a:b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  60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doa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biasanya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Pastikan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menyimak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membawakan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beberapa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jenis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masing-masing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2-3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disembunyikan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keranjang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kotak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kantong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tertutup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</a:t>
                      </a: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Sebagai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awal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menyanyikan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lagu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Pepaya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Pisang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Jambu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”.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mengajak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mengingat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pengalaman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misalnya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: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kemarin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yang paling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sering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Ingatkah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sangat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bermanfaat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</a:t>
                      </a: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AutoNum type="arabicPlain" startAt="3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mengajak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menebak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: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  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Bentuknya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bulat</a:t>
                      </a:r>
                      <a:b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</a:b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Kulitnya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tebal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hijau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Isinya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merah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bijinya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banyak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: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semangka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)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Kulitnya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bersisik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ular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Warnanya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coklat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dikupas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isinya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beberapa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Rasanya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kadang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manis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kadang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sepat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: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salak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)        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reflektif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asli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deskripsi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perubahan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dinamika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komposisi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dipilihkan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03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reflektif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menebak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ide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6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1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ditentukan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Contoh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diganti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dirasa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berkeliling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mengamati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dinamika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mengalami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kebutuhan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pengulangan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dilindungi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plastik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dipasang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luar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3"/>
          <p:cNvSpPr/>
          <p:nvPr/>
        </p:nvSpPr>
        <p:spPr>
          <a:xfrm>
            <a:off x="277200" y="93712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BUAH SEGAR, BUAH SEHAT 1</a:t>
            </a:r>
            <a:endParaRPr lang="en-US" sz="20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06280" y="2243736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630044241"/>
              </p:ext>
            </p:extLst>
          </p:nvPr>
        </p:nvGraphicFramePr>
        <p:xfrm>
          <a:off x="206280" y="2547216"/>
          <a:ext cx="11653925" cy="1249680"/>
        </p:xfrm>
        <a:graphic>
          <a:graphicData uri="http://schemas.openxmlformats.org/drawingml/2006/table">
            <a:tbl>
              <a:tblPr/>
              <a:tblGrid>
                <a:gridCol w="1159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53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8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18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615">
                <a:tc>
                  <a:txBody>
                    <a:bodyPr/>
                    <a:lstStyle/>
                    <a:p>
                      <a:pPr marL="171450" indent="-171450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memirsa</a:t>
                      </a:r>
                      <a:endParaRPr lang="en-US" sz="14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0" marR="95250" marT="47625" marB="47625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90513" indent="-290513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2.1.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Pelajar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lantang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serta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isi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narasi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imajinatif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dan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puisi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anak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sederhana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lancar</a:t>
                      </a:r>
                      <a:r>
                        <a:rPr lang="es-E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0" marR="95250" marT="47625" marB="47625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Kreatif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-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Menghasilkan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gagasan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orisinal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Menggabungkan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beberapa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gagasan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menjadi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ide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gagasan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imajinatif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bermakna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mengekspresikan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pikiran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perasaannya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3105707340"/>
              </p:ext>
            </p:extLst>
          </p:nvPr>
        </p:nvGraphicFramePr>
        <p:xfrm>
          <a:off x="206280" y="1534832"/>
          <a:ext cx="11651890" cy="731520"/>
        </p:xfrm>
        <a:graphic>
          <a:graphicData uri="http://schemas.openxmlformats.org/drawingml/2006/table">
            <a:tbl>
              <a:tblPr/>
              <a:tblGrid>
                <a:gridCol w="11651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2"/>
          <p:cNvGraphicFramePr/>
          <p:nvPr>
            <p:extLst>
              <p:ext uri="{D42A27DB-BD31-4B8C-83A1-F6EECF244321}">
                <p14:modId xmlns:p14="http://schemas.microsoft.com/office/powerpoint/2010/main" val="3744376190"/>
              </p:ext>
            </p:extLst>
          </p:nvPr>
        </p:nvGraphicFramePr>
        <p:xfrm>
          <a:off x="206280" y="716329"/>
          <a:ext cx="11622863" cy="741600"/>
        </p:xfrm>
        <a:graphic>
          <a:graphicData uri="http://schemas.openxmlformats.org/drawingml/2006/table">
            <a:tbl>
              <a:tblPr/>
              <a:tblGrid>
                <a:gridCol w="1814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52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85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96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35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55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529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Source Sans Pro" panose="020B0503030403020204" pitchFamily="34" charset="0"/>
                        </a:rPr>
                        <a:t>IND.A.SEA.2.1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reguler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muka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30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1"/>
          <p:cNvGraphicFramePr/>
          <p:nvPr>
            <p:extLst>
              <p:ext uri="{D42A27DB-BD31-4B8C-83A1-F6EECF244321}">
                <p14:modId xmlns:p14="http://schemas.microsoft.com/office/powerpoint/2010/main" val="1571721711"/>
              </p:ext>
            </p:extLst>
          </p:nvPr>
        </p:nvGraphicFramePr>
        <p:xfrm>
          <a:off x="206280" y="5466143"/>
          <a:ext cx="11630544" cy="954698"/>
        </p:xfrm>
        <a:graphic>
          <a:graphicData uri="http://schemas.openxmlformats.org/drawingml/2006/table">
            <a:tbl>
              <a:tblPr/>
              <a:tblGrid>
                <a:gridCol w="3724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8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375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5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8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peralatan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audio video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memperdengarkan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rekaman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Jika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memungkinkan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memperdengarkan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rekaman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Pepaya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Pisang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Jambu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peralatan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audio.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ustomShape 2"/>
          <p:cNvSpPr/>
          <p:nvPr/>
        </p:nvSpPr>
        <p:spPr>
          <a:xfrm>
            <a:off x="385221" y="5172740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11" name="Table 3"/>
          <p:cNvGraphicFramePr/>
          <p:nvPr>
            <p:extLst>
              <p:ext uri="{D42A27DB-BD31-4B8C-83A1-F6EECF244321}">
                <p14:modId xmlns:p14="http://schemas.microsoft.com/office/powerpoint/2010/main" val="2507431616"/>
              </p:ext>
            </p:extLst>
          </p:nvPr>
        </p:nvGraphicFramePr>
        <p:xfrm>
          <a:off x="135360" y="3969741"/>
          <a:ext cx="11746688" cy="1249680"/>
        </p:xfrm>
        <a:graphic>
          <a:graphicData uri="http://schemas.openxmlformats.org/drawingml/2006/table">
            <a:tbl>
              <a:tblPr/>
              <a:tblGrid>
                <a:gridCol w="6485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1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disajikan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mendorong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dipahami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pernah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kata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terdiri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2-3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kata.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" name="Table 1"/>
          <p:cNvGraphicFramePr/>
          <p:nvPr>
            <p:extLst>
              <p:ext uri="{D42A27DB-BD31-4B8C-83A1-F6EECF244321}">
                <p14:modId xmlns:p14="http://schemas.microsoft.com/office/powerpoint/2010/main" val="23109964"/>
              </p:ext>
            </p:extLst>
          </p:nvPr>
        </p:nvGraphicFramePr>
        <p:xfrm>
          <a:off x="242889" y="217800"/>
          <a:ext cx="11787188" cy="6492240"/>
        </p:xfrm>
        <a:graphic>
          <a:graphicData uri="http://schemas.openxmlformats.org/drawingml/2006/table">
            <a:tbl>
              <a:tblPr/>
              <a:tblGrid>
                <a:gridCol w="4729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8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68738">
                <a:tc>
                  <a:txBody>
                    <a:bodyPr/>
                    <a:lstStyle/>
                    <a:p>
                      <a:pPr marL="0" indent="3476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berbaris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sisir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0" indent="3476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Bentuknya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panjang-panjang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0" indent="3476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Ada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kuning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hijau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0" indent="3476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rasanya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manis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0" indent="3476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: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pisang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)</a:t>
                      </a:r>
                    </a:p>
                    <a:p>
                      <a:pPr marL="0" indent="3476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0" indent="3476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berduri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0" indent="3476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Isinya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putih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lengket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0" indent="3476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Rasanya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manis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0" indent="3476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: durian)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AutoNum type="arabicPeriod" startAt="4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terdiri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4-5 orang,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lalu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mintalah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buah-buah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dibawakan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guru.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ciri-ciri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tersebut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tanpa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menyebutkan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namanya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merahasiakan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dulu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pilihan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ditutupi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lap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AutoNum type="arabicPeriod" startAt="4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ditulis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rapi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indah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kertas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AutoNum type="arabicPeriod" startAt="4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mempresentasikan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depan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</a:p>
                    <a:p>
                      <a:pPr marL="343260" indent="-3429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AutoNum type="arabicPeriod" startAt="4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ditempel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luar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(di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dinding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jendela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)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siswa-siswa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lain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ikut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menebak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menambahkan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tulisan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?”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menyediakan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kertas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tambahan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sebagai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tempat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penebak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</a:p>
                    <a:p>
                      <a:pPr marL="34326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AutoNum type="arabicPeriod" startAt="4"/>
                        <a:tabLst/>
                        <a:defRPr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tertulis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        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bilamana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dirasa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/>
          <p:nvPr>
            <p:extLst>
              <p:ext uri="{D42A27DB-BD31-4B8C-83A1-F6EECF244321}">
                <p14:modId xmlns:p14="http://schemas.microsoft.com/office/powerpoint/2010/main" val="4126782218"/>
              </p:ext>
            </p:extLst>
          </p:nvPr>
        </p:nvGraphicFramePr>
        <p:xfrm>
          <a:off x="5086350" y="545828"/>
          <a:ext cx="6786561" cy="2314068"/>
        </p:xfrm>
        <a:graphic>
          <a:graphicData uri="http://schemas.openxmlformats.org/drawingml/2006/table">
            <a:tbl>
              <a:tblPr/>
              <a:tblGrid>
                <a:gridCol w="1903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0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05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05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15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3828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Menyimak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2419">
                <a:tc>
                  <a:txBody>
                    <a:bodyPr/>
                    <a:lstStyle/>
                    <a:p>
                      <a:pPr marL="290513" indent="-290513"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mempraktikkan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instruksi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lisan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diberikan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terkait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aktivitas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kompleks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berdampak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lain di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luar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dirinya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Sesekali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memerlukan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memerlukan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kesullitan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memerlukan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2"/>
          <p:cNvGraphicFramePr/>
          <p:nvPr>
            <p:extLst>
              <p:ext uri="{D42A27DB-BD31-4B8C-83A1-F6EECF244321}">
                <p14:modId xmlns:p14="http://schemas.microsoft.com/office/powerpoint/2010/main" val="2058366383"/>
              </p:ext>
            </p:extLst>
          </p:nvPr>
        </p:nvGraphicFramePr>
        <p:xfrm>
          <a:off x="5086350" y="3455718"/>
          <a:ext cx="6772275" cy="2011680"/>
        </p:xfrm>
        <a:graphic>
          <a:graphicData uri="http://schemas.openxmlformats.org/drawingml/2006/table">
            <a:tbl>
              <a:tblPr/>
              <a:tblGrid>
                <a:gridCol w="18996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8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42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29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72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4440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5560">
                <a:tc>
                  <a:txBody>
                    <a:bodyPr/>
                    <a:lstStyle/>
                    <a:p>
                      <a:pPr marL="290513" indent="-290513"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2.1.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mampu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karangan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deskriptif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sederhana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topik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dekat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keseharian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ciri-ciri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ciri-ciri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ciri-ciri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ciri-ciri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79607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9195310"/>
              </p:ext>
            </p:extLst>
          </p:nvPr>
        </p:nvGraphicFramePr>
        <p:xfrm>
          <a:off x="200025" y="200025"/>
          <a:ext cx="11844338" cy="5777390"/>
        </p:xfrm>
        <a:graphic>
          <a:graphicData uri="http://schemas.openxmlformats.org/drawingml/2006/table">
            <a:tbl>
              <a:tblPr/>
              <a:tblGrid>
                <a:gridCol w="511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9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64430">
                <a:tc rowSpan="4">
                  <a:txBody>
                    <a:bodyPr/>
                    <a:lstStyle/>
                    <a:p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lanjutan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konflik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tersebut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konflik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tolong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ditebak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3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buatan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kelompoknya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anggota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keluarga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Mintalah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tersebut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obyek</a:t>
                      </a:r>
                      <a:r>
                        <a:rPr lang="en-US" sz="1400" b="0" i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lain.</a:t>
                      </a:r>
                      <a:endParaRPr lang="en-US" sz="1400" b="0" i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44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Remedial: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obyek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mengujicobakannya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evaluasi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perbaikan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menambahkan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44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menangkap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hal-hal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penting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obyek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diamatinya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membedakan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lain?)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batasan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dijadikan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mempermudah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(3-4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06" y="2513173"/>
            <a:ext cx="3832679" cy="325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4838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/>
          <p:nvPr>
            <p:extLst>
              <p:ext uri="{D42A27DB-BD31-4B8C-83A1-F6EECF244321}">
                <p14:modId xmlns:p14="http://schemas.microsoft.com/office/powerpoint/2010/main" val="3153272561"/>
              </p:ext>
            </p:extLst>
          </p:nvPr>
        </p:nvGraphicFramePr>
        <p:xfrm>
          <a:off x="189797" y="330533"/>
          <a:ext cx="11695815" cy="741600"/>
        </p:xfrm>
        <a:graphic>
          <a:graphicData uri="http://schemas.openxmlformats.org/drawingml/2006/table">
            <a:tbl>
              <a:tblPr/>
              <a:tblGrid>
                <a:gridCol w="11695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/>
          <p:nvPr>
            <p:extLst>
              <p:ext uri="{D42A27DB-BD31-4B8C-83A1-F6EECF244321}">
                <p14:modId xmlns:p14="http://schemas.microsoft.com/office/powerpoint/2010/main" val="3356175207"/>
              </p:ext>
            </p:extLst>
          </p:nvPr>
        </p:nvGraphicFramePr>
        <p:xfrm>
          <a:off x="242716" y="1179701"/>
          <a:ext cx="11585748" cy="1315680"/>
        </p:xfrm>
        <a:graphic>
          <a:graphicData uri="http://schemas.openxmlformats.org/drawingml/2006/table">
            <a:tbl>
              <a:tblPr/>
              <a:tblGrid>
                <a:gridCol w="1698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3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30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148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Source Sans Pro" panose="020B0503030403020204" pitchFamily="34" charset="0"/>
                        </a:rPr>
                        <a:t>-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nonfiksi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bertema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88678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195912"/>
              </p:ext>
            </p:extLst>
          </p:nvPr>
        </p:nvGraphicFramePr>
        <p:xfrm>
          <a:off x="348860" y="500063"/>
          <a:ext cx="11373451" cy="60572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8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1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42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Nama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Najoan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Jenjang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SD / 2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IND.A.SEA.2.3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2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Asal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Arunika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Waldorf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Indonesia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86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Alokasi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waktu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pertemuan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60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sebagai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bagian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Buah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Segar,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Buah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Sehat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1, 2, 3 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waltu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210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Jumlah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28 orang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48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Profil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Pancasila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 yang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berkaitan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nn-NO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Mandiri - Mengembangkan Refleksi Diri: Melakukan refleksi terhadap apa yang telah dipelajari tentang dirinya sendiri berdasarkan pengalaman di rumah dan di sekolah.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Model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Tatap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muka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2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Fase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A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Domain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Menulis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04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2.3.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Peserta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didik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mencatat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hasil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pengamatan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mereka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kata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kalimat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      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sesuai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2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Kata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kunci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Mengamati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Mencatat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Hasil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Amatan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21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Deskripsi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umum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memirsa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demonstrasi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mencatat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hasilnya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gambar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kalimat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sederhana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179705" marR="0" indent="-895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115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Materi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ajar,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demonstrasi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memotong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menyajikan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buah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Beberapa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disesuaikan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pisau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piring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lap,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mencuci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sampah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garpu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tusuk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gigi</a:t>
                      </a:r>
                      <a:endParaRPr lang="en-US" sz="12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LKS </a:t>
                      </a:r>
                    </a:p>
                    <a:p>
                      <a:pPr marL="457200" marR="0" indent="-2286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116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Sarana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Prasarana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posisi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duduknya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agar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memirsa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demonstrasi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lalu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menuliskan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hasil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pengamatannya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63148" y="129513"/>
            <a:ext cx="303333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b="1" spc="-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BUAH SEGAR, BUAH SEHAT 4</a:t>
            </a:r>
            <a:endParaRPr lang="en-US" sz="1600" spc="-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036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CustomShape 3"/>
          <p:cNvSpPr/>
          <p:nvPr/>
        </p:nvSpPr>
        <p:spPr>
          <a:xfrm>
            <a:off x="277200" y="93712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000000"/>
                </a:solidFill>
                <a:latin typeface="Calibri"/>
              </a:rPr>
              <a:t>BUAH SEGAR, BUAH SEHAT 4</a:t>
            </a:r>
            <a:endParaRPr lang="en-US" sz="20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06280" y="2225154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3111129023"/>
              </p:ext>
            </p:extLst>
          </p:nvPr>
        </p:nvGraphicFramePr>
        <p:xfrm>
          <a:off x="277200" y="2489432"/>
          <a:ext cx="11653924" cy="961902"/>
        </p:xfrm>
        <a:graphic>
          <a:graphicData uri="http://schemas.openxmlformats.org/drawingml/2006/table">
            <a:tbl>
              <a:tblPr/>
              <a:tblGrid>
                <a:gridCol w="1159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6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48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07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7102">
                <a:tc>
                  <a:txBody>
                    <a:bodyPr/>
                    <a:lstStyle/>
                    <a:p>
                      <a:pPr marL="174625" indent="-173038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200" b="0" strike="noStrike" spc="-1" dirty="0" err="1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2.3.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mencatat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pengamatan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kata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kalimat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endParaRPr lang="sv-SE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69863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nn-NO" sz="12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Mandiri - Mengembangkan Refleksi Diri: Melakukan refleksi terhadap apa yang telah dipelajari tentang dirinya sendiri berdasarkan pengalaman di rumah dan di sekolah.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1586231452"/>
              </p:ext>
            </p:extLst>
          </p:nvPr>
        </p:nvGraphicFramePr>
        <p:xfrm>
          <a:off x="277200" y="1517832"/>
          <a:ext cx="11624514" cy="731520"/>
        </p:xfrm>
        <a:graphic>
          <a:graphicData uri="http://schemas.openxmlformats.org/drawingml/2006/table">
            <a:tbl>
              <a:tblPr/>
              <a:tblGrid>
                <a:gridCol w="11624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2"/>
          <p:cNvGraphicFramePr/>
          <p:nvPr>
            <p:extLst>
              <p:ext uri="{D42A27DB-BD31-4B8C-83A1-F6EECF244321}">
                <p14:modId xmlns:p14="http://schemas.microsoft.com/office/powerpoint/2010/main" val="2886320292"/>
              </p:ext>
            </p:extLst>
          </p:nvPr>
        </p:nvGraphicFramePr>
        <p:xfrm>
          <a:off x="277200" y="671512"/>
          <a:ext cx="11624514" cy="741600"/>
        </p:xfrm>
        <a:graphic>
          <a:graphicData uri="http://schemas.openxmlformats.org/drawingml/2006/table">
            <a:tbl>
              <a:tblPr/>
              <a:tblGrid>
                <a:gridCol w="1844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4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31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74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36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912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921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Source Sans Pro" panose="020B0503030403020204" pitchFamily="34" charset="0"/>
                        </a:rPr>
                        <a:t>IND.A.SEA.2.3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reguler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muka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60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le 1"/>
          <p:cNvGraphicFramePr/>
          <p:nvPr>
            <p:extLst>
              <p:ext uri="{D42A27DB-BD31-4B8C-83A1-F6EECF244321}">
                <p14:modId xmlns:p14="http://schemas.microsoft.com/office/powerpoint/2010/main" val="3068672548"/>
              </p:ext>
            </p:extLst>
          </p:nvPr>
        </p:nvGraphicFramePr>
        <p:xfrm>
          <a:off x="334349" y="5343262"/>
          <a:ext cx="11644312" cy="1377243"/>
        </p:xfrm>
        <a:graphic>
          <a:graphicData uri="http://schemas.openxmlformats.org/drawingml/2006/table">
            <a:tbl>
              <a:tblPr/>
              <a:tblGrid>
                <a:gridCol w="2442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39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682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08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24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ditata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memudahkan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memirsa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memerlukan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bantuan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dari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rekan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lain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menjaga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suasana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tetap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kondusif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dampingan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bimbingan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dibutuhkan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selama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CustomShape 2"/>
          <p:cNvSpPr/>
          <p:nvPr/>
        </p:nvSpPr>
        <p:spPr>
          <a:xfrm>
            <a:off x="527061" y="5007449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18" name="Table 3"/>
          <p:cNvGraphicFramePr/>
          <p:nvPr>
            <p:extLst>
              <p:ext uri="{D42A27DB-BD31-4B8C-83A1-F6EECF244321}">
                <p14:modId xmlns:p14="http://schemas.microsoft.com/office/powerpoint/2010/main" val="280011007"/>
              </p:ext>
            </p:extLst>
          </p:nvPr>
        </p:nvGraphicFramePr>
        <p:xfrm>
          <a:off x="277200" y="3569038"/>
          <a:ext cx="11653543" cy="1463040"/>
        </p:xfrm>
        <a:graphic>
          <a:graphicData uri="http://schemas.openxmlformats.org/drawingml/2006/table">
            <a:tbl>
              <a:tblPr/>
              <a:tblGrid>
                <a:gridCol w="6147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0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Source Sans Pro" panose="020B0503030403020204" pitchFamily="34" charset="0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menangkap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urutan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tahapan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disajikan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deskriptif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mencatat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mengenai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keseharian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rutinitas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kata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dikenalkan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karangan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deskriptif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keseharian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6914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Table 1"/>
          <p:cNvGraphicFramePr/>
          <p:nvPr>
            <p:extLst>
              <p:ext uri="{D42A27DB-BD31-4B8C-83A1-F6EECF244321}">
                <p14:modId xmlns:p14="http://schemas.microsoft.com/office/powerpoint/2010/main" val="3768889999"/>
              </p:ext>
            </p:extLst>
          </p:nvPr>
        </p:nvGraphicFramePr>
        <p:xfrm>
          <a:off x="242888" y="1680041"/>
          <a:ext cx="11758611" cy="1254720"/>
        </p:xfrm>
        <a:graphic>
          <a:graphicData uri="http://schemas.openxmlformats.org/drawingml/2006/table">
            <a:tbl>
              <a:tblPr/>
              <a:tblGrid>
                <a:gridCol w="335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1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9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0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3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3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3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3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3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3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3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" name="CustomShape 2"/>
          <p:cNvSpPr/>
          <p:nvPr/>
        </p:nvSpPr>
        <p:spPr>
          <a:xfrm>
            <a:off x="551520" y="1426793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60" name="Table 3"/>
          <p:cNvGraphicFramePr/>
          <p:nvPr>
            <p:extLst>
              <p:ext uri="{D42A27DB-BD31-4B8C-83A1-F6EECF244321}">
                <p14:modId xmlns:p14="http://schemas.microsoft.com/office/powerpoint/2010/main" val="919699305"/>
              </p:ext>
            </p:extLst>
          </p:nvPr>
        </p:nvGraphicFramePr>
        <p:xfrm>
          <a:off x="214313" y="3218008"/>
          <a:ext cx="11815762" cy="2400108"/>
        </p:xfrm>
        <a:graphic>
          <a:graphicData uri="http://schemas.openxmlformats.org/drawingml/2006/table">
            <a:tbl>
              <a:tblPr/>
              <a:tblGrid>
                <a:gridCol w="3994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23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8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22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Alat dan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94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a.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Berbagai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jenis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lokal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musim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(*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disesuaikan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Pisau</a:t>
                      </a:r>
                      <a:endParaRPr lang="en-US" sz="13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Piring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saji</a:t>
                      </a:r>
                      <a:endParaRPr lang="en-US" sz="13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Lap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mencuci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endParaRPr lang="en-US" sz="13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sampah</a:t>
                      </a:r>
                      <a:endParaRPr lang="en-US" sz="13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Garpu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tusuk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gigi</a:t>
                      </a:r>
                      <a:endParaRPr lang="en-US" sz="13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LKS 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HVS @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29.500,00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per 100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sisanya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Cetak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LKS @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200,00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Spidol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@ 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15.000,00 (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milik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disediakan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4-5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marR="0" indent="-3427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StarSymbol"/>
                        <a:buAutoNum type="alphaLcPeriod"/>
                        <a:tabLst/>
                        <a:defRPr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Pensil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17.500,00 (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milik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disediakan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4-5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Pepaya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7.500,00/kg *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Pisang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7.500,00/kg *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Jambu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10.000,00/kg *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" name="CustomShape 4"/>
          <p:cNvSpPr/>
          <p:nvPr/>
        </p:nvSpPr>
        <p:spPr>
          <a:xfrm>
            <a:off x="551520" y="2943538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6" name="CustomShape 1"/>
          <p:cNvSpPr/>
          <p:nvPr/>
        </p:nvSpPr>
        <p:spPr>
          <a:xfrm>
            <a:off x="480082" y="5614050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PERSIAPAN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2159015860"/>
              </p:ext>
            </p:extLst>
          </p:nvPr>
        </p:nvGraphicFramePr>
        <p:xfrm>
          <a:off x="262282" y="5873688"/>
          <a:ext cx="11753506" cy="883920"/>
        </p:xfrm>
        <a:graphic>
          <a:graphicData uri="http://schemas.openxmlformats.org/drawingml/2006/table">
            <a:tbl>
              <a:tblPr/>
              <a:tblGrid>
                <a:gridCol w="117535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dibutuhkan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endParaRPr lang="en-US" sz="13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Menata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kebutuhan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Mencetak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LKS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sejumlah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anak</a:t>
                      </a:r>
                      <a:endParaRPr lang="en-US" sz="13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Mengaturkan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jadwal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berkoordinasi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CustomShape 4"/>
          <p:cNvSpPr/>
          <p:nvPr/>
        </p:nvSpPr>
        <p:spPr>
          <a:xfrm>
            <a:off x="450115" y="55050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9" name="Table 5"/>
          <p:cNvGraphicFramePr/>
          <p:nvPr>
            <p:extLst>
              <p:ext uri="{D42A27DB-BD31-4B8C-83A1-F6EECF244321}">
                <p14:modId xmlns:p14="http://schemas.microsoft.com/office/powerpoint/2010/main" val="3691139380"/>
              </p:ext>
            </p:extLst>
          </p:nvPr>
        </p:nvGraphicFramePr>
        <p:xfrm>
          <a:off x="300265" y="362850"/>
          <a:ext cx="11601450" cy="1056600"/>
        </p:xfrm>
        <a:graphic>
          <a:graphicData uri="http://schemas.openxmlformats.org/drawingml/2006/table">
            <a:tbl>
              <a:tblPr/>
              <a:tblGrid>
                <a:gridCol w="5800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00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3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3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3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3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3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3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3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3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3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3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3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16406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Table 1"/>
          <p:cNvGraphicFramePr/>
          <p:nvPr>
            <p:extLst>
              <p:ext uri="{D42A27DB-BD31-4B8C-83A1-F6EECF244321}">
                <p14:modId xmlns:p14="http://schemas.microsoft.com/office/powerpoint/2010/main" val="1234694475"/>
              </p:ext>
            </p:extLst>
          </p:nvPr>
        </p:nvGraphicFramePr>
        <p:xfrm>
          <a:off x="182384" y="113175"/>
          <a:ext cx="11904844" cy="6627630"/>
        </p:xfrm>
        <a:graphic>
          <a:graphicData uri="http://schemas.openxmlformats.org/drawingml/2006/table">
            <a:tbl>
              <a:tblPr/>
              <a:tblGrid>
                <a:gridCol w="4621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82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7134">
                <a:tc rowSpan="4"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lphaUcPeriod" startAt="3"/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MARI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MAKAN BUAH</a:t>
                      </a:r>
                      <a:b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 60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merupakan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biasanya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demonstrasi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sebaiknya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diadakan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obyek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memungkinkan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memirsa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demonstrasi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demonstrasi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menyiapkan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peralatan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demonstrasi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lain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mengondisikan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tertib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mendemonstrasikan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berurutan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400050" indent="-571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dicuci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400050" indent="-571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dikupas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pisau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400050" indent="-571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dipotong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00050" indent="-57150">
                        <a:lnSpc>
                          <a:spcPct val="100000"/>
                        </a:lnSpc>
                        <a:buFontTx/>
                        <a:buChar char="-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ditata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piring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saji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00050" indent="-5715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diajak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memperhatikan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saksama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dipotong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disajikan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beberapa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piring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dicicipi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oleh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kelompok-kelompok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kecil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boleh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teka-teki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mencuci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mencicipi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buah-buahan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terbantu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alat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peraga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71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mengamati</a:t>
                      </a:r>
                      <a:r>
                        <a:rPr lang="en-US" sz="13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gurumu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memotong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menyajikan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meotong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menyajikan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menyukai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Mengapa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demikian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74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Suasana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berubah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dinamis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Meskipun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mengajak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fokus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tugasnya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dirasa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mintalah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agar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terkondisikan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bergulir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Siapkanlah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lap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membersihkan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tetesan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mungkin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berkegiatan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nyaman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memulai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pencatatan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jadi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enggan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mencoba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tertentu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baru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ditemukan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Ajak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lembut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mencicip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sedikit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tidal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suka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Di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menyukai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tertentu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ingatkan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berbagi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mencoba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3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3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lain.</a:t>
                      </a:r>
                      <a:endParaRPr lang="en-US" sz="13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14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1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Asesmen</a:t>
                      </a:r>
                      <a:r>
                        <a:rPr lang="en-US" sz="1400" b="1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Utama</a:t>
                      </a:r>
                      <a:r>
                        <a:rPr lang="en-US" sz="1400" b="1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/>
          <p:nvPr>
            <p:extLst>
              <p:ext uri="{D42A27DB-BD31-4B8C-83A1-F6EECF244321}">
                <p14:modId xmlns:p14="http://schemas.microsoft.com/office/powerpoint/2010/main" val="3276912011"/>
              </p:ext>
            </p:extLst>
          </p:nvPr>
        </p:nvGraphicFramePr>
        <p:xfrm>
          <a:off x="4920342" y="4345487"/>
          <a:ext cx="7053945" cy="2333010"/>
        </p:xfrm>
        <a:graphic>
          <a:graphicData uri="http://schemas.openxmlformats.org/drawingml/2006/table">
            <a:tbl>
              <a:tblPr/>
              <a:tblGrid>
                <a:gridCol w="1696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9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9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02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</a:t>
                      </a:r>
                      <a:endParaRPr lang="en-US" sz="1100" b="0" strike="noStrike" spc="-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3930">
                <a:tc>
                  <a:txBody>
                    <a:bodyPr/>
                    <a:lstStyle/>
                    <a:p>
                      <a:pPr marL="225425" indent="-225425">
                        <a:lnSpc>
                          <a:spcPct val="100000"/>
                        </a:lnSpc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2.3.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mencatat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pengamatan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kata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kalimat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100" dirty="0">
                          <a:latin typeface="Source Sans Pro" panose="020B0503030403020204" pitchFamily="34" charset="0"/>
                        </a:rPr>
                        <a:t>. 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mencatat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memotong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mencicipi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lengkap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mencatat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memotong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mencicipi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namun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lengkap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mencatat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memotong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mencicipi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mencatat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memotong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pengalaman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mencicipi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461915111"/>
              </p:ext>
            </p:extLst>
          </p:nvPr>
        </p:nvGraphicFramePr>
        <p:xfrm>
          <a:off x="200025" y="200025"/>
          <a:ext cx="11844338" cy="5759541"/>
        </p:xfrm>
        <a:graphic>
          <a:graphicData uri="http://schemas.openxmlformats.org/drawingml/2006/table">
            <a:tbl>
              <a:tblPr/>
              <a:tblGrid>
                <a:gridCol w="4110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33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9173">
                <a:tc rowSpan="4"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None/>
                      </a:pPr>
                      <a:endParaRPr lang="en-US" sz="1800" b="0" strike="noStrike" spc="-1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mencicipi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membereskan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membersihkan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peralatan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berikut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LKS:</a:t>
                      </a:r>
                    </a:p>
                    <a:p>
                      <a:pPr marL="457200" indent="-45720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memotong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menyajikan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tahap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berurutan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465138" indent="-465138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cicipi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paling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sukai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penyajian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rumahmu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290513" indent="-290513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mengumpulkan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pengerjaan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8.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tertulis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kegiatan</a:t>
                      </a:r>
                      <a:r>
                        <a:rPr lang="en-US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  <a:endParaRPr lang="en-US" sz="18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bilamana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dirasa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46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mengamati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pekerjaan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LKS,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dikonfirmasi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urutan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45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tahapan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memotogn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menyajikan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ataupun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individual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keseharian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45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Remedial: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Mintalah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memperbaiki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kekeliruan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LK,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urutan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tahapan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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LK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baru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dikerjakan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rumah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sym typeface="Wingdings" panose="05000000000000000000" pitchFamily="2" charset="2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tolong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melakukan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demonstrasi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diamati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oleh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sym typeface="Wingdings" panose="05000000000000000000" pitchFamily="2" charset="2"/>
                        </a:rPr>
                        <a:t>.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417509"/>
              </p:ext>
            </p:extLst>
          </p:nvPr>
        </p:nvGraphicFramePr>
        <p:xfrm>
          <a:off x="4412343" y="637343"/>
          <a:ext cx="7532239" cy="1684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7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6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62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9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3799">
                <a:tc>
                  <a:txBody>
                    <a:bodyPr/>
                    <a:lstStyle/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Menyimak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1145">
                <a:tc>
                  <a:txBody>
                    <a:bodyPr/>
                    <a:lstStyle/>
                    <a:p>
                      <a:pPr marL="290513" indent="-290513">
                        <a:lnSpc>
                          <a:spcPct val="100000"/>
                        </a:lnSpc>
                      </a:pP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2.1.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mempraktikkan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instruksi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lisan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diberikan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terkait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aktivitas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kompleks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berdampak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lain di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luar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dirinya</a:t>
                      </a:r>
                      <a:r>
                        <a:rPr lang="en-US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1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1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1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</a:t>
                      </a:r>
                      <a:endParaRPr lang="en-US" sz="11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2" y="4038599"/>
            <a:ext cx="2682649" cy="2682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1508167664"/>
              </p:ext>
            </p:extLst>
          </p:nvPr>
        </p:nvGraphicFramePr>
        <p:xfrm>
          <a:off x="200025" y="200025"/>
          <a:ext cx="11844338" cy="2659289"/>
        </p:xfrm>
        <a:graphic>
          <a:graphicData uri="http://schemas.openxmlformats.org/drawingml/2006/table">
            <a:tbl>
              <a:tblPr/>
              <a:tblGrid>
                <a:gridCol w="511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9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59289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None/>
                      </a:pPr>
                      <a:endParaRPr lang="en-US" sz="1800" b="0" strike="noStrike" spc="-1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mencicipi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berikut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LKS:</a:t>
                      </a:r>
                    </a:p>
                    <a:p>
                      <a:pPr marL="457200" indent="-45720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memotong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menyajikan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tahap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berurutan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cicipi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rasanya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paling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sukai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penyajian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rumahmu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mengumpulkan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pengerjaan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8.   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tertulis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kegiatan</a:t>
                      </a:r>
                      <a:r>
                        <a:rPr lang="en-US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  <a:endParaRPr lang="en-US" sz="18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lambat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fokus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didekati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ditangani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tahapan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dikupas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kulitnya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dikemanakan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dst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1"/>
          <p:cNvGraphicFramePr/>
          <p:nvPr>
            <p:extLst>
              <p:ext uri="{D42A27DB-BD31-4B8C-83A1-F6EECF244321}">
                <p14:modId xmlns:p14="http://schemas.microsoft.com/office/powerpoint/2010/main" val="316662735"/>
              </p:ext>
            </p:extLst>
          </p:nvPr>
        </p:nvGraphicFramePr>
        <p:xfrm>
          <a:off x="291397" y="3289612"/>
          <a:ext cx="11695815" cy="741600"/>
        </p:xfrm>
        <a:graphic>
          <a:graphicData uri="http://schemas.openxmlformats.org/drawingml/2006/table">
            <a:tbl>
              <a:tblPr/>
              <a:tblGrid>
                <a:gridCol w="11695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2"/>
          <p:cNvGraphicFramePr/>
          <p:nvPr>
            <p:extLst>
              <p:ext uri="{D42A27DB-BD31-4B8C-83A1-F6EECF244321}">
                <p14:modId xmlns:p14="http://schemas.microsoft.com/office/powerpoint/2010/main" val="1083506496"/>
              </p:ext>
            </p:extLst>
          </p:nvPr>
        </p:nvGraphicFramePr>
        <p:xfrm>
          <a:off x="344316" y="4267372"/>
          <a:ext cx="11585746" cy="1249680"/>
        </p:xfrm>
        <a:graphic>
          <a:graphicData uri="http://schemas.openxmlformats.org/drawingml/2006/table">
            <a:tbl>
              <a:tblPr/>
              <a:tblGrid>
                <a:gridCol w="2316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9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69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69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177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Terlampir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nonfiksi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bertema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0848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49" y="157163"/>
            <a:ext cx="9150741" cy="654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142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Table 1"/>
          <p:cNvGraphicFramePr/>
          <p:nvPr>
            <p:extLst>
              <p:ext uri="{D42A27DB-BD31-4B8C-83A1-F6EECF244321}">
                <p14:modId xmlns:p14="http://schemas.microsoft.com/office/powerpoint/2010/main" val="1290634865"/>
              </p:ext>
            </p:extLst>
          </p:nvPr>
        </p:nvGraphicFramePr>
        <p:xfrm>
          <a:off x="271463" y="1945000"/>
          <a:ext cx="11758611" cy="1529040"/>
        </p:xfrm>
        <a:graphic>
          <a:graphicData uri="http://schemas.openxmlformats.org/drawingml/2006/table">
            <a:tbl>
              <a:tblPr/>
              <a:tblGrid>
                <a:gridCol w="335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0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07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Project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" name="CustomShape 2"/>
          <p:cNvSpPr/>
          <p:nvPr/>
        </p:nvSpPr>
        <p:spPr>
          <a:xfrm>
            <a:off x="580095" y="1661368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60" name="Table 3"/>
          <p:cNvGraphicFramePr/>
          <p:nvPr>
            <p:extLst>
              <p:ext uri="{D42A27DB-BD31-4B8C-83A1-F6EECF244321}">
                <p14:modId xmlns:p14="http://schemas.microsoft.com/office/powerpoint/2010/main" val="3386051745"/>
              </p:ext>
            </p:extLst>
          </p:nvPr>
        </p:nvGraphicFramePr>
        <p:xfrm>
          <a:off x="228374" y="3919292"/>
          <a:ext cx="11815763" cy="1321181"/>
        </p:xfrm>
        <a:graphic>
          <a:graphicData uri="http://schemas.openxmlformats.org/drawingml/2006/table">
            <a:tbl>
              <a:tblPr/>
              <a:tblGrid>
                <a:gridCol w="448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0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8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74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Alat dan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381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lphaLcPeriod"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Pepaya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Pisang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Jambu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 (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ditulis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tulis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dicetak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sejumlah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lphaL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memungkinkan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rekaman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Pepaya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Pisang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Jambu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LKS </a:t>
                      </a:r>
                    </a:p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marR="0" indent="-3427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StarSymbol"/>
                        <a:buAutoNum type="alphaLcPeriod"/>
                        <a:tabLst/>
                        <a:defRPr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Cetak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LKS @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200,00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" name="CustomShape 4"/>
          <p:cNvSpPr/>
          <p:nvPr/>
        </p:nvSpPr>
        <p:spPr>
          <a:xfrm>
            <a:off x="565581" y="3643496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6" name="CustomShape 1"/>
          <p:cNvSpPr/>
          <p:nvPr/>
        </p:nvSpPr>
        <p:spPr>
          <a:xfrm>
            <a:off x="480082" y="5493190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PERSIAPAN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1772046645"/>
              </p:ext>
            </p:extLst>
          </p:nvPr>
        </p:nvGraphicFramePr>
        <p:xfrm>
          <a:off x="262282" y="5825398"/>
          <a:ext cx="11753506" cy="731520"/>
        </p:xfrm>
        <a:graphic>
          <a:graphicData uri="http://schemas.openxmlformats.org/drawingml/2006/table">
            <a:tbl>
              <a:tblPr/>
              <a:tblGrid>
                <a:gridCol w="117535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mempelajari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lagunya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pula.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Mencetak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LKS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tulis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CustomShape 4"/>
          <p:cNvSpPr/>
          <p:nvPr/>
        </p:nvSpPr>
        <p:spPr>
          <a:xfrm>
            <a:off x="580095" y="112041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9" name="Table 5"/>
          <p:cNvGraphicFramePr/>
          <p:nvPr>
            <p:extLst>
              <p:ext uri="{D42A27DB-BD31-4B8C-83A1-F6EECF244321}">
                <p14:modId xmlns:p14="http://schemas.microsoft.com/office/powerpoint/2010/main" val="1954463431"/>
              </p:ext>
            </p:extLst>
          </p:nvPr>
        </p:nvGraphicFramePr>
        <p:xfrm>
          <a:off x="206795" y="419841"/>
          <a:ext cx="11601450" cy="1102320"/>
        </p:xfrm>
        <a:graphic>
          <a:graphicData uri="http://schemas.openxmlformats.org/drawingml/2006/table">
            <a:tbl>
              <a:tblPr/>
              <a:tblGrid>
                <a:gridCol w="5800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00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232200" y="42856"/>
            <a:ext cx="107402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Urutan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kegiatan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pembelajaran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dalam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1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sesi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pembelajaran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(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</a:rPr>
              <a:t>tatap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</a:rPr>
              <a:t>muka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</a:rPr>
              <a:t>ataupun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PJJ)</a:t>
            </a:r>
          </a:p>
          <a:p>
            <a:r>
              <a:rPr lang="en-US" sz="1400" b="1" spc="-1" dirty="0">
                <a:solidFill>
                  <a:srgbClr val="000000"/>
                </a:solidFill>
                <a:latin typeface="Calibri"/>
              </a:rPr>
              <a:t>A. MEMBACA BERSAMA – </a:t>
            </a:r>
            <a:r>
              <a:rPr lang="en-US" sz="1400" b="1" spc="-1" dirty="0" err="1">
                <a:solidFill>
                  <a:srgbClr val="000000"/>
                </a:solidFill>
                <a:latin typeface="Calibri"/>
              </a:rPr>
              <a:t>pengenalan</a:t>
            </a:r>
            <a:r>
              <a:rPr lang="en-US" sz="1400" b="1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400" b="1" spc="-1" dirty="0" err="1">
                <a:solidFill>
                  <a:srgbClr val="000000"/>
                </a:solidFill>
                <a:latin typeface="Calibri"/>
              </a:rPr>
              <a:t>berbagai</a:t>
            </a:r>
            <a:r>
              <a:rPr lang="en-US" sz="1400" b="1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400" b="1" spc="-1" dirty="0" err="1">
                <a:solidFill>
                  <a:srgbClr val="000000"/>
                </a:solidFill>
                <a:latin typeface="Calibri"/>
              </a:rPr>
              <a:t>jenis</a:t>
            </a:r>
            <a:r>
              <a:rPr lang="en-US" sz="1400" b="1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400" b="1" spc="-1" dirty="0" err="1">
                <a:solidFill>
                  <a:srgbClr val="000000"/>
                </a:solidFill>
                <a:latin typeface="Calibri"/>
              </a:rPr>
              <a:t>buah</a:t>
            </a:r>
            <a:r>
              <a:rPr lang="en-US" sz="1400" b="1" spc="-1" dirty="0">
                <a:solidFill>
                  <a:srgbClr val="000000"/>
                </a:solidFill>
                <a:latin typeface="Calibri"/>
              </a:rPr>
              <a:t>		</a:t>
            </a:r>
            <a:r>
              <a:rPr lang="en-US" sz="1400" b="1" spc="-1" dirty="0" err="1">
                <a:solidFill>
                  <a:srgbClr val="000000"/>
                </a:solidFill>
                <a:latin typeface="Calibri"/>
              </a:rPr>
              <a:t>Alokasi</a:t>
            </a:r>
            <a:r>
              <a:rPr lang="en-US" sz="1400" b="1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400" b="1" spc="-1" dirty="0" err="1">
                <a:solidFill>
                  <a:srgbClr val="000000"/>
                </a:solidFill>
                <a:latin typeface="Calibri"/>
              </a:rPr>
              <a:t>waktu</a:t>
            </a:r>
            <a:r>
              <a:rPr lang="en-US" sz="1400" b="1" spc="-1" dirty="0">
                <a:solidFill>
                  <a:srgbClr val="000000"/>
                </a:solidFill>
                <a:latin typeface="Calibri"/>
              </a:rPr>
              <a:t>: 30 </a:t>
            </a:r>
            <a:r>
              <a:rPr lang="en-US" sz="1400" b="1" spc="-1" dirty="0" err="1">
                <a:solidFill>
                  <a:srgbClr val="000000"/>
                </a:solidFill>
                <a:latin typeface="Calibri"/>
              </a:rPr>
              <a:t>menit</a:t>
            </a:r>
            <a:endParaRPr lang="en-US" sz="1400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65" name="Table 2"/>
          <p:cNvGraphicFramePr/>
          <p:nvPr>
            <p:extLst>
              <p:ext uri="{D42A27DB-BD31-4B8C-83A1-F6EECF244321}">
                <p14:modId xmlns:p14="http://schemas.microsoft.com/office/powerpoint/2010/main" val="325296634"/>
              </p:ext>
            </p:extLst>
          </p:nvPr>
        </p:nvGraphicFramePr>
        <p:xfrm>
          <a:off x="232200" y="622929"/>
          <a:ext cx="11611085" cy="2363159"/>
        </p:xfrm>
        <a:graphic>
          <a:graphicData uri="http://schemas.openxmlformats.org/drawingml/2006/table">
            <a:tbl>
              <a:tblPr/>
              <a:tblGrid>
                <a:gridCol w="3311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6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6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278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63159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800" b="1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Pepaya</a:t>
                      </a:r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800" b="1" i="0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b="1" i="0" kern="120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Mangga</a:t>
                      </a:r>
                      <a:r>
                        <a:rPr lang="en-US" sz="1800" b="1" i="0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800" b="1" i="0" kern="120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Pisang</a:t>
                      </a:r>
                      <a:r>
                        <a:rPr lang="en-US" sz="1800" b="1" i="0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800" b="1" i="0" kern="120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Jambu</a:t>
                      </a:r>
                      <a:r>
                        <a:rPr lang="en-US" sz="1800" b="1" i="0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karya</a:t>
                      </a:r>
                      <a:r>
                        <a:rPr lang="en-US" sz="1400" b="0" i="0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Adikarso</a:t>
                      </a: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Pepaya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mangga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pisang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jambu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Dibawa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dari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Pasar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Minggu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Di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sana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banyak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penjualnya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Di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kota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banyak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pembelinya</a:t>
                      </a:r>
                      <a:endParaRPr lang="en-US" sz="1400" b="1" i="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Pepaya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buah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berguna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Bentuknya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sangat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sederhana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Rasanya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manis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tidak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kalah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Membikin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badan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sehat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segar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1" i="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1" i="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1" i="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1" i="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Refrein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: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Pepaya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jeruk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jambu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Rambutan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duren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duku</a:t>
                      </a:r>
                      <a:endParaRPr lang="en-US" sz="1400" b="1" i="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lain-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lainnya</a:t>
                      </a:r>
                      <a:endParaRPr lang="en-US" sz="1400" b="1" i="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Marilah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mari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Kawan-kawan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semua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Membeli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i="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buah-buahan</a:t>
                      </a:r>
                      <a:r>
                        <a:rPr lang="en-US" sz="1400" b="1" i="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Pepaya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makanan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rakyat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Karena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sangat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bermanfaat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Harganya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juga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tak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mengikat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Setalen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tuan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boleh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angkat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kembali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refrein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*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Table 2"/>
          <p:cNvGraphicFramePr/>
          <p:nvPr>
            <p:extLst>
              <p:ext uri="{D42A27DB-BD31-4B8C-83A1-F6EECF244321}">
                <p14:modId xmlns:p14="http://schemas.microsoft.com/office/powerpoint/2010/main" val="2233668689"/>
              </p:ext>
            </p:extLst>
          </p:nvPr>
        </p:nvGraphicFramePr>
        <p:xfrm>
          <a:off x="103613" y="3083777"/>
          <a:ext cx="11883604" cy="3602772"/>
        </p:xfrm>
        <a:graphic>
          <a:graphicData uri="http://schemas.openxmlformats.org/drawingml/2006/table">
            <a:tbl>
              <a:tblPr/>
              <a:tblGrid>
                <a:gridCol w="4968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15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5332">
                <a:tc rowSpan="3"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Pembukaan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: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doa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tenang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membacakan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lagu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Pepaya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Pisang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Jambu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”.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bersama-sama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bergiliran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membagikan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LKS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dikerjakan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oleh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disampaikan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oleh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guru: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-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saja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tadi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       -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manakah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buah-buah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itu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dijual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?  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 startAt="5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membahas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benar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  <a:cs typeface="+mn-cs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 startAt="5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reflektif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tertulis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  <a:cs typeface="+mn-cs"/>
                        </a:rPr>
                        <a:t>. 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kemampuan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53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Bagaiamana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bersama-sama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bergiliran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mengalami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1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lagu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seluruhnya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Disarankan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minimal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lagu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diwarnai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(bait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beserta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refrain).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mempertimbangkan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penggunaannya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kebutuhan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Table 1"/>
          <p:cNvGraphicFramePr/>
          <p:nvPr>
            <p:extLst>
              <p:ext uri="{D42A27DB-BD31-4B8C-83A1-F6EECF244321}">
                <p14:modId xmlns:p14="http://schemas.microsoft.com/office/powerpoint/2010/main" val="3952964191"/>
              </p:ext>
            </p:extLst>
          </p:nvPr>
        </p:nvGraphicFramePr>
        <p:xfrm>
          <a:off x="171449" y="157163"/>
          <a:ext cx="11801475" cy="6315320"/>
        </p:xfrm>
        <a:graphic>
          <a:graphicData uri="http://schemas.openxmlformats.org/drawingml/2006/table">
            <a:tbl>
              <a:tblPr/>
              <a:tblGrid>
                <a:gridCol w="3514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6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32571">
                <a:tc rowSpan="4"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FontTx/>
                        <a:buChar char="-"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1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71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jawaban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terhadap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reflekif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menggalinya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jauh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lanjutan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sehingga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Bagaimana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mengatasi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merasa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ragu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malu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nyaman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mudah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menangkap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ketika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mendengarkan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langsung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8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Pengayaan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menyanyikan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anggota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keluarga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rumah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mereka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terhadap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tersebut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lalu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mencatat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mempresentasikannya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puisi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lanjutan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tersebut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7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Remedial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US" sz="1400" b="1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menitipkan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rekamannya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dipelajari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dilatih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rumah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bersama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mengulang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menyanyikan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lagu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selama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beberapa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berturut-turut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beberapa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pertemuan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luangkan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waktu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sekitar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5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menit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/>
          <p:nvPr>
            <p:extLst>
              <p:ext uri="{D42A27DB-BD31-4B8C-83A1-F6EECF244321}">
                <p14:modId xmlns:p14="http://schemas.microsoft.com/office/powerpoint/2010/main" val="3227448522"/>
              </p:ext>
            </p:extLst>
          </p:nvPr>
        </p:nvGraphicFramePr>
        <p:xfrm>
          <a:off x="4422247" y="499477"/>
          <a:ext cx="7436380" cy="2011680"/>
        </p:xfrm>
        <a:graphic>
          <a:graphicData uri="http://schemas.openxmlformats.org/drawingml/2006/table">
            <a:tbl>
              <a:tblPr/>
              <a:tblGrid>
                <a:gridCol w="1950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3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81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2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Membaca</a:t>
                      </a:r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dan</a:t>
                      </a:r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memirsa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290513" indent="-290513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2.1.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Pelajar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lantang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serta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isi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narasi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imajinatif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dan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puisi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anak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sederhana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lancar</a:t>
                      </a:r>
                      <a:r>
                        <a:rPr lang="es-E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lancar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bacaan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menjawab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semua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benar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lancar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bacaan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menjawab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sebagian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benar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lancar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tapi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belum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bacaan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belum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menjawab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semua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benar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Peserta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didik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belum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lancar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belum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teks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bacaan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2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belum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menjawab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semua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benar</a:t>
                      </a:r>
                      <a:endParaRPr lang="en-US" sz="12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18" y="4325257"/>
            <a:ext cx="3298220" cy="1978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2350762916"/>
              </p:ext>
            </p:extLst>
          </p:nvPr>
        </p:nvGraphicFramePr>
        <p:xfrm>
          <a:off x="200025" y="200026"/>
          <a:ext cx="11844338" cy="1943100"/>
        </p:xfrm>
        <a:graphic>
          <a:graphicData uri="http://schemas.openxmlformats.org/drawingml/2006/table">
            <a:tbl>
              <a:tblPr/>
              <a:tblGrid>
                <a:gridCol w="511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9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43100">
                <a:tc>
                  <a:txBody>
                    <a:bodyPr/>
                    <a:lstStyle/>
                    <a:p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lagu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sebaris-sebaris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selesai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bait,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mengulang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awal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antara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yan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individual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mengerjakan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LK.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1"/>
          <p:cNvGraphicFramePr/>
          <p:nvPr>
            <p:extLst>
              <p:ext uri="{D42A27DB-BD31-4B8C-83A1-F6EECF244321}">
                <p14:modId xmlns:p14="http://schemas.microsoft.com/office/powerpoint/2010/main" val="1498402014"/>
              </p:ext>
            </p:extLst>
          </p:nvPr>
        </p:nvGraphicFramePr>
        <p:xfrm>
          <a:off x="291397" y="2318064"/>
          <a:ext cx="11695815" cy="741600"/>
        </p:xfrm>
        <a:graphic>
          <a:graphicData uri="http://schemas.openxmlformats.org/drawingml/2006/table">
            <a:tbl>
              <a:tblPr/>
              <a:tblGrid>
                <a:gridCol w="11695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 dirty="0">
                          <a:latin typeface="Source Sans Pro" panose="020B0503030403020204" pitchFamily="34" charset="0"/>
                        </a:rPr>
                        <a:t>-</a:t>
                      </a:r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2"/>
          <p:cNvGraphicFramePr/>
          <p:nvPr>
            <p:extLst>
              <p:ext uri="{D42A27DB-BD31-4B8C-83A1-F6EECF244321}">
                <p14:modId xmlns:p14="http://schemas.microsoft.com/office/powerpoint/2010/main" val="3731127877"/>
              </p:ext>
            </p:extLst>
          </p:nvPr>
        </p:nvGraphicFramePr>
        <p:xfrm>
          <a:off x="344316" y="3295824"/>
          <a:ext cx="11585750" cy="1315680"/>
        </p:xfrm>
        <a:graphic>
          <a:graphicData uri="http://schemas.openxmlformats.org/drawingml/2006/table">
            <a:tbl>
              <a:tblPr/>
              <a:tblGrid>
                <a:gridCol w="1755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1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719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Terlampir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nonfiksi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bertema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buah-buahan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80044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96" y="0"/>
            <a:ext cx="9562354" cy="6750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455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471" y="124300"/>
            <a:ext cx="9650202" cy="65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081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198219"/>
              </p:ext>
            </p:extLst>
          </p:nvPr>
        </p:nvGraphicFramePr>
        <p:xfrm>
          <a:off x="348860" y="500064"/>
          <a:ext cx="11373452" cy="56855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65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1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1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8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Nama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Najoan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Jenjang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SD / 2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IND.A.SEA.2.1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Asal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Arunika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Waldorf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Indonesia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27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Alokasi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waktu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pertemuan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60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sebagai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bagian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Buah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Segar,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Buah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Sehat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1, 2, 3, 4 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waltu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210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Jumlah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28 orang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65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Profil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Pancasila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 yang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berkaitan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171450" marR="0" lvl="0" indent="-17145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Bernalar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Kritis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Mengidentifikasi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mengklarifikasi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mengolah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informasi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gagasan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Mengidentifikasi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proses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penalaran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menyelesaikan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masalah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pengambilan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keputusan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Model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Tatap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muka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Fase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A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Domain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Berbicara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Mempresentasikan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2.1.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memahami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konteks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berbicara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secara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tepat</a:t>
                      </a: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Kata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kunci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Diskusi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Aktif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Karya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Poster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67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Deskripsi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umum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bertanya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jawab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berdiskusi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berbagi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pengalaman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hingga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menemukan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kesimpulan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bersama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menuangkannya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bentuk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poster.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87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Materi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ajar,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228960" indent="-2286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pembuatan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poster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Kertas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HVS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baru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bekas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spidol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berwarna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pensil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228600" marR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873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Sarana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Prasarana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diaturkan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posisi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duduknya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agar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bisa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berdiskusi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berkerjasama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membuat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nyaman</a:t>
                      </a:r>
                      <a:endParaRPr lang="en-US" sz="1200" u="none" strike="noStrike" baseline="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63148" y="129513"/>
            <a:ext cx="303333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b="1" spc="-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BUAH SEGAR, BUAH SEHAT 2</a:t>
            </a:r>
            <a:endParaRPr lang="en-US" sz="1600" spc="-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280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3132</TotalTime>
  <Words>6276</Words>
  <Application>Microsoft Office PowerPoint</Application>
  <PresentationFormat>Widescreen</PresentationFormat>
  <Paragraphs>898</Paragraphs>
  <Slides>29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Lato</vt:lpstr>
      <vt:lpstr>Source Sans Pro</vt:lpstr>
      <vt:lpstr>StarSymbol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ASUS</dc:creator>
  <dc:description/>
  <cp:lastModifiedBy>nxhvwsn00a04807ebe7600@outlook.com</cp:lastModifiedBy>
  <cp:revision>249</cp:revision>
  <dcterms:created xsi:type="dcterms:W3CDTF">2020-09-10T10:22:23Z</dcterms:created>
  <dcterms:modified xsi:type="dcterms:W3CDTF">2021-06-25T05:06:22Z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