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284" r:id="rId2"/>
    <p:sldId id="256" r:id="rId3"/>
    <p:sldId id="257" r:id="rId4"/>
    <p:sldId id="260" r:id="rId5"/>
    <p:sldId id="261" r:id="rId6"/>
    <p:sldId id="285" r:id="rId7"/>
    <p:sldId id="266" r:id="rId8"/>
    <p:sldId id="290" r:id="rId9"/>
    <p:sldId id="272" r:id="rId10"/>
    <p:sldId id="275" r:id="rId11"/>
    <p:sldId id="280" r:id="rId12"/>
    <p:sldId id="263" r:id="rId13"/>
    <p:sldId id="291" r:id="rId14"/>
    <p:sldId id="289" r:id="rId15"/>
    <p:sldId id="293" r:id="rId16"/>
    <p:sldId id="273" r:id="rId17"/>
    <p:sldId id="281" r:id="rId18"/>
    <p:sldId id="264" r:id="rId19"/>
    <p:sldId id="265" r:id="rId20"/>
    <p:sldId id="292" r:id="rId21"/>
    <p:sldId id="288" r:id="rId22"/>
    <p:sldId id="294" r:id="rId23"/>
    <p:sldId id="277" r:id="rId24"/>
    <p:sldId id="282" r:id="rId25"/>
    <p:sldId id="267" r:id="rId26"/>
    <p:sldId id="270" r:id="rId27"/>
    <p:sldId id="295" r:id="rId28"/>
    <p:sldId id="287" r:id="rId29"/>
    <p:sldId id="296" r:id="rId30"/>
    <p:sldId id="274" r:id="rId31"/>
    <p:sldId id="279" r:id="rId32"/>
    <p:sldId id="283" r:id="rId33"/>
    <p:sldId id="271" r:id="rId34"/>
    <p:sldId id="297" r:id="rId35"/>
    <p:sldId id="286" r:id="rId36"/>
    <p:sldId id="29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0BEE423-6C1D-4837-974B-B36DED642C87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389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850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4874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5240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4812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30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7867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53275AC-6042-429B-AA27-9925625A89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6/25/2021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778535A-7AA8-4E32-B41E-4ADA75C881A7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badanbahasa.kemdikbud.go.id/lamanbahasa/sites/default/files/Rei%20dan%20Wayang%20Kertas%20(Oky%20E%20Noorsari)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badanbahasa.kemdikbud.go.id/lamanbahasa/sites/default/files/Rei%20dan%20Wayang%20Kertas%20(Oky%20E%20Noorsari)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badanbahasa.kemdikbud.go.id/lamanbahasa/sites/default/files/Rei%20dan%20Wayang%20Kertas%20(Oky%20E%20Noorsari)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adanbahasa.kemdikbud.go.id/lamanbahasa/sites/default/files/Rei%20dan%20Wayang%20Kertas%20(Oky%20E%20Noorsari)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079188"/>
              </p:ext>
            </p:extLst>
          </p:nvPr>
        </p:nvGraphicFramePr>
        <p:xfrm>
          <a:off x="348860" y="519706"/>
          <a:ext cx="11373450" cy="61509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9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54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80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Nama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Najoan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Jenjang</a:t>
                      </a:r>
                      <a:r>
                        <a:rPr lang="en-US" sz="1200" b="1" dirty="0">
                          <a:effectLst/>
                        </a:rPr>
                        <a:t>/</a:t>
                      </a:r>
                      <a:r>
                        <a:rPr lang="en-US" sz="1200" b="1" dirty="0" err="1">
                          <a:effectLst/>
                        </a:rPr>
                        <a:t>Kelas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 / 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Asal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sekolah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Arunika</a:t>
                      </a:r>
                      <a:r>
                        <a:rPr lang="en-US" sz="1200" dirty="0">
                          <a:effectLst/>
                        </a:rPr>
                        <a:t> Waldorf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Mapel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Indonesia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76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Alokasi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waktu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</a:rPr>
                        <a:t> 45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menit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kombinasi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1,2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165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)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,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utuh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450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u="none" strike="noStrike" dirty="0">
                        <a:effectLst/>
                        <a:latin typeface="Source Sans Pro" panose="020B0503030403020204" pitchFamily="34" charset="0"/>
                        <a:ea typeface="Source Serif Pro" panose="020B0604020202020204" pitchFamily="18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Jumlah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siswa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28 orang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61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Profil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pelajar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Pancasila</a:t>
                      </a:r>
                      <a:r>
                        <a:rPr lang="en-US" sz="1200" b="1" dirty="0">
                          <a:effectLst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</a:rPr>
                        <a:t>berkaitan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Bergotong-royong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Komunikasi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Menyimak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secara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akurat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apa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diucapkan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ungkapan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pikiran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perasaan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keprihatinan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) orang lain,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menyampaikan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pesan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berbagai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simbol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media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kepada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B0604020202020204" pitchFamily="18" charset="0"/>
                          <a:cs typeface="Lato" panose="020F0502020204030203" pitchFamily="34" charset="0"/>
                        </a:rPr>
                        <a:t> orang lain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  <a:ea typeface="Source Serif Pro" panose="020B0604020202020204" pitchFamily="18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Model </a:t>
                      </a:r>
                      <a:r>
                        <a:rPr lang="en-US" sz="1200" b="1" dirty="0" err="1">
                          <a:effectLst/>
                        </a:rPr>
                        <a:t>pembelajaran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Tatap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muka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2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Fase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</a:rPr>
                        <a:t>Mapel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Menyimak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8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Tujuan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Pembelajaran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3.2. </a:t>
                      </a:r>
                      <a:r>
                        <a:rPr lang="en-US" sz="1200" dirty="0" err="1">
                          <a:effectLst/>
                        </a:rPr>
                        <a:t>Pelajar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memahami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memaknai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cerita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fiksi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anak</a:t>
                      </a:r>
                      <a:r>
                        <a:rPr lang="en-US" sz="1200" dirty="0">
                          <a:effectLst/>
                        </a:rPr>
                        <a:t> yang </a:t>
                      </a:r>
                      <a:r>
                        <a:rPr lang="en-US" sz="1200" dirty="0" err="1">
                          <a:effectLst/>
                        </a:rPr>
                        <a:t>dibacakan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langsung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atau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didengar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dari</a:t>
                      </a:r>
                      <a:r>
                        <a:rPr lang="en-US" sz="1200" dirty="0">
                          <a:effectLst/>
                        </a:rPr>
                        <a:t> media audio. 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0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Kata </a:t>
                      </a:r>
                      <a:r>
                        <a:rPr lang="en-US" sz="1200" b="1" dirty="0" err="1">
                          <a:effectLst/>
                        </a:rPr>
                        <a:t>kunci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Dongeng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Interaktif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Deskripsi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umum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kegiatan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memaham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menemukan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menjelaskan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konsep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sebab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akibat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lewat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dongeng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interaktif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23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Materi</a:t>
                      </a:r>
                      <a:r>
                        <a:rPr lang="en-US" sz="1200" b="1" dirty="0">
                          <a:effectLst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</a:rPr>
                        <a:t>alat</a:t>
                      </a:r>
                      <a:r>
                        <a:rPr lang="en-US" sz="1200" b="1" dirty="0">
                          <a:effectLst/>
                        </a:rPr>
                        <a:t>, </a:t>
                      </a:r>
                      <a:r>
                        <a:rPr lang="en-US" sz="1200" b="1" dirty="0" err="1">
                          <a:effectLst/>
                        </a:rPr>
                        <a:t>dan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bahan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Rei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” link: http://badanbahasa.kemdikbud.go.id/lamanbahasa/sites/default/files/Rei%20dan%20Wayang%20Kertas%20%28Oky%20E%20Noorsari%29.pdf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92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Sarana</a:t>
                      </a:r>
                      <a:r>
                        <a:rPr lang="en-US" sz="1200" b="1" dirty="0">
                          <a:effectLst/>
                        </a:rPr>
                        <a:t> </a:t>
                      </a:r>
                      <a:r>
                        <a:rPr lang="en-US" sz="1200" b="1" dirty="0" err="1">
                          <a:effectLst/>
                        </a:rPr>
                        <a:t>Prasarana</a:t>
                      </a:r>
                      <a:endParaRPr lang="en-US" sz="12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</a:rPr>
                        <a:t> agar </a:t>
                      </a:r>
                      <a:r>
                        <a:rPr lang="en-US" sz="1200" u="none" strike="noStrike" dirty="0" err="1">
                          <a:effectLst/>
                        </a:rPr>
                        <a:t>nyaman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untu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siswa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mendengarkan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dongeng</a:t>
                      </a:r>
                      <a:r>
                        <a:rPr lang="en-US" sz="1200" u="none" strike="noStrike" baseline="0" dirty="0">
                          <a:effectLst/>
                        </a:rPr>
                        <a:t>.</a:t>
                      </a:r>
                    </a:p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Peralatan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Infocus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menayangkan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buku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digital (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bila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memungkinkan</a:t>
                      </a:r>
                      <a:r>
                        <a:rPr lang="en-US" sz="1200" u="none" strike="noStrike" baseline="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8860" y="121814"/>
            <a:ext cx="236154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Source Serif Pro" panose="02040603050405020204" pitchFamily="18" charset="0"/>
                <a:cs typeface="Lato" panose="020F0502020204030203" pitchFamily="34" charset="0"/>
              </a:rPr>
              <a:t>PERTUNJUKAN SERU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  <a:ea typeface="Source Serif Pro" panose="02040603050405020204" pitchFamily="18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906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4"/>
          <p:cNvSpPr/>
          <p:nvPr/>
        </p:nvSpPr>
        <p:spPr>
          <a:xfrm>
            <a:off x="392737" y="100017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4284066854"/>
              </p:ext>
            </p:extLst>
          </p:nvPr>
        </p:nvGraphicFramePr>
        <p:xfrm>
          <a:off x="242887" y="479256"/>
          <a:ext cx="11485170" cy="1102320"/>
        </p:xfrm>
        <a:graphic>
          <a:graphicData uri="http://schemas.openxmlformats.org/drawingml/2006/table">
            <a:tbl>
              <a:tblPr/>
              <a:tblGrid>
                <a:gridCol w="5742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2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Jenis asesmen: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3868603191"/>
              </p:ext>
            </p:extLst>
          </p:nvPr>
        </p:nvGraphicFramePr>
        <p:xfrm>
          <a:off x="228601" y="2060385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Metode: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537233" y="1691025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9" name="Table 3"/>
          <p:cNvGraphicFramePr/>
          <p:nvPr>
            <p:extLst>
              <p:ext uri="{D42A27DB-BD31-4B8C-83A1-F6EECF244321}">
                <p14:modId xmlns:p14="http://schemas.microsoft.com/office/powerpoint/2010/main" val="1097537811"/>
              </p:ext>
            </p:extLst>
          </p:nvPr>
        </p:nvGraphicFramePr>
        <p:xfrm>
          <a:off x="200026" y="4004745"/>
          <a:ext cx="11815762" cy="2537268"/>
        </p:xfrm>
        <a:graphic>
          <a:graphicData uri="http://schemas.openxmlformats.org/drawingml/2006/table">
            <a:tbl>
              <a:tblPr/>
              <a:tblGrid>
                <a:gridCol w="3700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Alat dan bahan yang diperlukan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Perkiraan biaya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48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</a:p>
                    <a:p>
                      <a:pPr marL="342900" indent="0">
                        <a:buFont typeface="+mj-lt"/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http://badanbahasa.kemdikbud.go.id/lamanbahasa/sites/default/files/Rei%20dan%20Wayang%20Kertas%20%28Oky%20E%20Noorsari%29.pdf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Kardus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kemasan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HVS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bekas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berwarna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Gunting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Tusuk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sate/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sumpit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/ranting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agak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lurus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15.000,00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set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17.500,00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set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Gunting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9.000,00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idealnya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gunting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1-2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8.000,00 per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kantong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Tusuk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sate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5.000,00/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sumpit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4.500,00 per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50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4"/>
          <p:cNvSpPr/>
          <p:nvPr/>
        </p:nvSpPr>
        <p:spPr>
          <a:xfrm>
            <a:off x="537233" y="3657705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65154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608670" y="0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2201648156"/>
              </p:ext>
            </p:extLst>
          </p:nvPr>
        </p:nvGraphicFramePr>
        <p:xfrm>
          <a:off x="157163" y="260770"/>
          <a:ext cx="11815762" cy="731520"/>
        </p:xfrm>
        <a:graphic>
          <a:graphicData uri="http://schemas.openxmlformats.org/drawingml/2006/table">
            <a:tbl>
              <a:tblPr/>
              <a:tblGrid>
                <a:gridCol w="5907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7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1"/>
          <p:cNvGraphicFramePr/>
          <p:nvPr>
            <p:extLst>
              <p:ext uri="{D42A27DB-BD31-4B8C-83A1-F6EECF244321}">
                <p14:modId xmlns:p14="http://schemas.microsoft.com/office/powerpoint/2010/main" val="1735871960"/>
              </p:ext>
            </p:extLst>
          </p:nvPr>
        </p:nvGraphicFramePr>
        <p:xfrm>
          <a:off x="148679" y="1064575"/>
          <a:ext cx="11881396" cy="5638800"/>
        </p:xfrm>
        <a:graphic>
          <a:graphicData uri="http://schemas.openxmlformats.org/drawingml/2006/table">
            <a:tbl>
              <a:tblPr/>
              <a:tblGrid>
                <a:gridCol w="5322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8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5267">
                <a:tc rowSpan="4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2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DISKUSI DAN PEMBUATAN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WAYANG KERTAS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120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+mn-lt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guru.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rutin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memikirkan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menyusun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papan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menyalin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memilih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manusia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hewan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tumbuhan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minimal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boleh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selesai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berbagi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bahan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disusun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butuhkan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81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mengungkapkannya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17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sekitar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15-20 cm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mengukur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pegangannya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menambahkan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perancah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membutuhkan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menentukan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sekiranya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setelah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ditambah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tetap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mencukupi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menyelesaikan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+mn-lt"/>
                        </a:rPr>
                        <a:t>.</a:t>
                      </a:r>
                      <a:endParaRPr lang="en-US" sz="1400" b="0" strike="noStrike" spc="-1" dirty="0">
                        <a:latin typeface="+mn-lt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806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4033867"/>
              </p:ext>
            </p:extLst>
          </p:nvPr>
        </p:nvGraphicFramePr>
        <p:xfrm>
          <a:off x="157163" y="200025"/>
          <a:ext cx="11915779" cy="6543675"/>
        </p:xfrm>
        <a:graphic>
          <a:graphicData uri="http://schemas.openxmlformats.org/drawingml/2006/table">
            <a:tbl>
              <a:tblPr/>
              <a:tblGrid>
                <a:gridCol w="271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1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436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bisal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1" name="Table 2"/>
          <p:cNvGraphicFramePr/>
          <p:nvPr>
            <p:extLst>
              <p:ext uri="{D42A27DB-BD31-4B8C-83A1-F6EECF244321}">
                <p14:modId xmlns:p14="http://schemas.microsoft.com/office/powerpoint/2010/main" val="1568966286"/>
              </p:ext>
            </p:extLst>
          </p:nvPr>
        </p:nvGraphicFramePr>
        <p:xfrm>
          <a:off x="3028951" y="2460349"/>
          <a:ext cx="8958263" cy="2305852"/>
        </p:xfrm>
        <a:graphic>
          <a:graphicData uri="http://schemas.openxmlformats.org/drawingml/2006/table">
            <a:tbl>
              <a:tblPr/>
              <a:tblGrid>
                <a:gridCol w="1791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13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2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0157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8652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mematuhi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lupa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Peserta didik sudah mampu menjawab dan memberikan pendapat, namun perlu diberi giliran oleh guru.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diarahkan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terus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menerus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mendominasi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75155774"/>
              </p:ext>
            </p:extLst>
          </p:nvPr>
        </p:nvGraphicFramePr>
        <p:xfrm>
          <a:off x="3001999" y="4827315"/>
          <a:ext cx="8942351" cy="1828800"/>
        </p:xfrm>
        <a:graphic>
          <a:graphicData uri="http://schemas.openxmlformats.org/drawingml/2006/table">
            <a:tbl>
              <a:tblPr/>
              <a:tblGrid>
                <a:gridCol w="1788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81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8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96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Menyimak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556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bertingkat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lain/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didengar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dicatat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dicatat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dicatat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dicatat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2"/>
          <p:cNvGraphicFramePr/>
          <p:nvPr>
            <p:extLst>
              <p:ext uri="{D42A27DB-BD31-4B8C-83A1-F6EECF244321}">
                <p14:modId xmlns:p14="http://schemas.microsoft.com/office/powerpoint/2010/main" val="2590709573"/>
              </p:ext>
            </p:extLst>
          </p:nvPr>
        </p:nvGraphicFramePr>
        <p:xfrm>
          <a:off x="2995614" y="567101"/>
          <a:ext cx="8977311" cy="1380813"/>
        </p:xfrm>
        <a:graphic>
          <a:graphicData uri="http://schemas.openxmlformats.org/drawingml/2006/table">
            <a:tbl>
              <a:tblPr/>
              <a:tblGrid>
                <a:gridCol w="1795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5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5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5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6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9525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6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Peserta memberikan respon lisan tapi belum sesuai konteks.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Tanya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7" y="4260803"/>
            <a:ext cx="2476501" cy="2320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964441541"/>
              </p:ext>
            </p:extLst>
          </p:nvPr>
        </p:nvGraphicFramePr>
        <p:xfrm>
          <a:off x="114300" y="157162"/>
          <a:ext cx="11915779" cy="6626521"/>
        </p:xfrm>
        <a:graphic>
          <a:graphicData uri="http://schemas.openxmlformats.org/drawingml/2006/table">
            <a:tbl>
              <a:tblPr/>
              <a:tblGrid>
                <a:gridCol w="271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1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0771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berlangsung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1.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rencana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bingung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merencanakan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mencari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referensi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karakter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manusia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karakternya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2.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hambatan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mengatasinya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3.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ide lain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selain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4.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kerjasamamu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teman-teman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kerjasama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38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bagian-bagian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digerakkan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melibatkan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mengelaborasi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intruksional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gelaran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instruksionalnya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Gelaran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5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berjeda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mengevaluasi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pengerjaan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Hal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memperbaiki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ternyata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memadai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60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menyediakan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contoh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sebagai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pembuatan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upayakan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meniru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Komposisi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diaturkan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sedemkian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kemampuan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memadai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saling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bantu.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0856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Table 1"/>
          <p:cNvGraphicFramePr/>
          <p:nvPr>
            <p:extLst>
              <p:ext uri="{D42A27DB-BD31-4B8C-83A1-F6EECF244321}">
                <p14:modId xmlns:p14="http://schemas.microsoft.com/office/powerpoint/2010/main" val="2230989701"/>
              </p:ext>
            </p:extLst>
          </p:nvPr>
        </p:nvGraphicFramePr>
        <p:xfrm>
          <a:off x="323557" y="232080"/>
          <a:ext cx="11296357" cy="741600"/>
        </p:xfrm>
        <a:graphic>
          <a:graphicData uri="http://schemas.openxmlformats.org/drawingml/2006/table">
            <a:tbl>
              <a:tblPr/>
              <a:tblGrid>
                <a:gridCol w="11296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le 2"/>
          <p:cNvGraphicFramePr/>
          <p:nvPr>
            <p:extLst>
              <p:ext uri="{D42A27DB-BD31-4B8C-83A1-F6EECF244321}">
                <p14:modId xmlns:p14="http://schemas.microsoft.com/office/powerpoint/2010/main" val="2864592080"/>
              </p:ext>
            </p:extLst>
          </p:nvPr>
        </p:nvGraphicFramePr>
        <p:xfrm>
          <a:off x="342900" y="1209840"/>
          <a:ext cx="11277013" cy="1463040"/>
        </p:xfrm>
        <a:graphic>
          <a:graphicData uri="http://schemas.openxmlformats.org/drawingml/2006/table">
            <a:tbl>
              <a:tblPr/>
              <a:tblGrid>
                <a:gridCol w="238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3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Bahan bacaan siswa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Bahan bacaan guru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pengayaan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untuk siswa yang kesulitan belajar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57" y="2841674"/>
            <a:ext cx="11296357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Catatan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termasuk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panjang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ditujukan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agar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berkesinambungan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mencakup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dalamnya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Meskipun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Alternatifnya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2872" y="3854548"/>
            <a:ext cx="458606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</a:t>
            </a:r>
            <a:r>
              <a:rPr lang="en-US" sz="1400" spc="-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MEMBACA BUKU BERSAMA 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2872" y="4662766"/>
            <a:ext cx="4586068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1. MEMBACA BUKU BERSAMA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165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094" y="3854548"/>
            <a:ext cx="4586068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membuat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naskah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drama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5.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latihan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terakir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pertunjukan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wayang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360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00922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319595"/>
              </p:ext>
            </p:extLst>
          </p:nvPr>
        </p:nvGraphicFramePr>
        <p:xfrm>
          <a:off x="334573" y="600625"/>
          <a:ext cx="11373451" cy="53732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5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Nama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Najoan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Jenjang/Kelas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 / 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Asal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Arunika</a:t>
                      </a:r>
                      <a:r>
                        <a:rPr lang="en-US" sz="1200" dirty="0">
                          <a:effectLst/>
                        </a:rPr>
                        <a:t> Waldorf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Indonesia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88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Alokasi waktu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</a:rPr>
                        <a:t> 45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menit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utuh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450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Jumlah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siswa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28 orang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96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Profil pelajar Pancasila  yang berkaitan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Bergotong-royong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Kerja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Menampilkan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harapan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lingkungan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sekitar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menunjukan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ekspektasi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harapan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positif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kepada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orang lain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mencapai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Model pembelajaran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Tatap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muka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Fase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Domain 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Berbicara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Mempresentasikan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Tujuan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Pembelajaran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3.2. </a:t>
                      </a:r>
                      <a:r>
                        <a:rPr lang="en-US" sz="1200" dirty="0" err="1">
                          <a:effectLst/>
                        </a:rPr>
                        <a:t>Pelajar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memberikan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respon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lisan</a:t>
                      </a:r>
                      <a:r>
                        <a:rPr lang="en-US" sz="1200" dirty="0">
                          <a:effectLst/>
                        </a:rPr>
                        <a:t> yang </a:t>
                      </a:r>
                      <a:r>
                        <a:rPr lang="en-US" sz="1200" dirty="0" err="1">
                          <a:effectLst/>
                        </a:rPr>
                        <a:t>tepat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sesuai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konteks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Kata kunci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Presentasi</a:t>
                      </a:r>
                      <a:r>
                        <a:rPr lang="en-US" sz="1200" dirty="0">
                          <a:effectLst/>
                        </a:rPr>
                        <a:t>, Kata</a:t>
                      </a:r>
                      <a:r>
                        <a:rPr lang="en-US" sz="1200" baseline="0" dirty="0">
                          <a:effectLst/>
                        </a:rPr>
                        <a:t> Tanya, </a:t>
                      </a:r>
                      <a:r>
                        <a:rPr lang="en-US" sz="1200" baseline="0" dirty="0" err="1">
                          <a:effectLst/>
                        </a:rPr>
                        <a:t>Kalimat</a:t>
                      </a:r>
                      <a:r>
                        <a:rPr lang="en-US" sz="1200" baseline="0" dirty="0">
                          <a:effectLst/>
                        </a:rPr>
                        <a:t> Tanya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Deskripsi umum kegiatan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melakukan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presentasi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lewat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tanya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jawab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064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Materi ajar, alat, dan bahan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Rei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” link: 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hlinkClick r:id="rId2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67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Sarana Prasarana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</a:rPr>
                        <a:t> agar </a:t>
                      </a:r>
                      <a:r>
                        <a:rPr lang="en-US" sz="1200" u="none" strike="noStrike" dirty="0" err="1">
                          <a:effectLst/>
                        </a:rPr>
                        <a:t>nyaman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untu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siswa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berdiskusi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membuat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karya</a:t>
                      </a:r>
                      <a:r>
                        <a:rPr lang="en-US" sz="1200" u="none" strike="noStrike" baseline="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573" y="136108"/>
            <a:ext cx="236154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Source Serif Pro" panose="02040603050405020204" pitchFamily="18" charset="0"/>
                <a:cs typeface="Lato" panose="020F0502020204030203" pitchFamily="34" charset="0"/>
              </a:rPr>
              <a:t>PERTUNJUKAN SERU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  <a:ea typeface="Source Serif Pro" panose="02040603050405020204" pitchFamily="18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3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PERTUNJUKAN SERU 3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315176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3843802498"/>
              </p:ext>
            </p:extLst>
          </p:nvPr>
        </p:nvGraphicFramePr>
        <p:xfrm>
          <a:off x="277199" y="2595096"/>
          <a:ext cx="11752875" cy="943433"/>
        </p:xfrm>
        <a:graphic>
          <a:graphicData uri="http://schemas.openxmlformats.org/drawingml/2006/table">
            <a:tbl>
              <a:tblPr/>
              <a:tblGrid>
                <a:gridCol w="1930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21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513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BernKreatif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orisinal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mengekspresikan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pikiran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mengapresiasi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mengkritik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lain..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648801528"/>
              </p:ext>
            </p:extLst>
          </p:nvPr>
        </p:nvGraphicFramePr>
        <p:xfrm>
          <a:off x="277200" y="1549120"/>
          <a:ext cx="11681438" cy="731520"/>
        </p:xfrm>
        <a:graphic>
          <a:graphicData uri="http://schemas.openxmlformats.org/drawingml/2006/table">
            <a:tbl>
              <a:tblPr/>
              <a:tblGrid>
                <a:gridCol w="11681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2159092888"/>
              </p:ext>
            </p:extLst>
          </p:nvPr>
        </p:nvGraphicFramePr>
        <p:xfrm>
          <a:off x="277200" y="3617564"/>
          <a:ext cx="11746688" cy="1249680"/>
        </p:xfrm>
        <a:graphic>
          <a:graphicData uri="http://schemas.openxmlformats.org/drawingml/2006/table">
            <a:tbl>
              <a:tblPr/>
              <a:tblGrid>
                <a:gridCol w="604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3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pentingnya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berlapis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3191251082"/>
              </p:ext>
            </p:extLst>
          </p:nvPr>
        </p:nvGraphicFramePr>
        <p:xfrm>
          <a:off x="277200" y="5128172"/>
          <a:ext cx="11752876" cy="1544689"/>
        </p:xfrm>
        <a:graphic>
          <a:graphicData uri="http://schemas.openxmlformats.org/drawingml/2006/table">
            <a:tbl>
              <a:tblPr/>
              <a:tblGrid>
                <a:gridCol w="2464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5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26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55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98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469912" y="4834772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11" name="Table 2"/>
          <p:cNvGraphicFramePr/>
          <p:nvPr>
            <p:extLst>
              <p:ext uri="{D42A27DB-BD31-4B8C-83A1-F6EECF244321}">
                <p14:modId xmlns:p14="http://schemas.microsoft.com/office/powerpoint/2010/main" val="4180436865"/>
              </p:ext>
            </p:extLst>
          </p:nvPr>
        </p:nvGraphicFramePr>
        <p:xfrm>
          <a:off x="277200" y="725392"/>
          <a:ext cx="11830063" cy="741600"/>
        </p:xfrm>
        <a:graphic>
          <a:graphicData uri="http://schemas.openxmlformats.org/drawingml/2006/table">
            <a:tbl>
              <a:tblPr/>
              <a:tblGrid>
                <a:gridCol w="18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8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288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287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+mn-lt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Siswa reguler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Tatap muka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45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7702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Table 1"/>
          <p:cNvGraphicFramePr/>
          <p:nvPr>
            <p:extLst>
              <p:ext uri="{D42A27DB-BD31-4B8C-83A1-F6EECF244321}">
                <p14:modId xmlns:p14="http://schemas.microsoft.com/office/powerpoint/2010/main" val="2123238672"/>
              </p:ext>
            </p:extLst>
          </p:nvPr>
        </p:nvGraphicFramePr>
        <p:xfrm>
          <a:off x="242888" y="1917529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Metode: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CustomShape 2"/>
          <p:cNvSpPr/>
          <p:nvPr/>
        </p:nvSpPr>
        <p:spPr>
          <a:xfrm>
            <a:off x="551520" y="1548169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3430636755"/>
              </p:ext>
            </p:extLst>
          </p:nvPr>
        </p:nvGraphicFramePr>
        <p:xfrm>
          <a:off x="214313" y="3861890"/>
          <a:ext cx="11815763" cy="1595410"/>
        </p:xfrm>
        <a:graphic>
          <a:graphicData uri="http://schemas.openxmlformats.org/drawingml/2006/table">
            <a:tbl>
              <a:tblPr/>
              <a:tblGrid>
                <a:gridCol w="5343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6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81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Alat dan bahan yang diperlukan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061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</a:p>
                    <a:p>
                      <a:pPr marL="342900" indent="0">
                        <a:buFont typeface="+mj-lt"/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jadi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sebelumnya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551520" y="3514849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551520" y="5517219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61260338"/>
              </p:ext>
            </p:extLst>
          </p:nvPr>
        </p:nvGraphicFramePr>
        <p:xfrm>
          <a:off x="233707" y="5920865"/>
          <a:ext cx="11739218" cy="731520"/>
        </p:xfrm>
        <a:graphic>
          <a:graphicData uri="http://schemas.openxmlformats.org/drawingml/2006/table">
            <a:tbl>
              <a:tblPr/>
              <a:tblGrid>
                <a:gridCol w="11739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Memastika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menyelesaikan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4"/>
          <p:cNvSpPr/>
          <p:nvPr/>
        </p:nvSpPr>
        <p:spPr>
          <a:xfrm>
            <a:off x="407025" y="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9" name="Table 5"/>
          <p:cNvGraphicFramePr/>
          <p:nvPr>
            <p:extLst>
              <p:ext uri="{D42A27DB-BD31-4B8C-83A1-F6EECF244321}">
                <p14:modId xmlns:p14="http://schemas.microsoft.com/office/powerpoint/2010/main" val="2172043618"/>
              </p:ext>
            </p:extLst>
          </p:nvPr>
        </p:nvGraphicFramePr>
        <p:xfrm>
          <a:off x="257174" y="307800"/>
          <a:ext cx="11701463" cy="1102320"/>
        </p:xfrm>
        <a:graphic>
          <a:graphicData uri="http://schemas.openxmlformats.org/drawingml/2006/table">
            <a:tbl>
              <a:tblPr/>
              <a:tblGrid>
                <a:gridCol w="5850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50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Jenis asesmen: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57956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able 1"/>
          <p:cNvGraphicFramePr/>
          <p:nvPr>
            <p:extLst>
              <p:ext uri="{D42A27DB-BD31-4B8C-83A1-F6EECF244321}">
                <p14:modId xmlns:p14="http://schemas.microsoft.com/office/powerpoint/2010/main" val="650263061"/>
              </p:ext>
            </p:extLst>
          </p:nvPr>
        </p:nvGraphicFramePr>
        <p:xfrm>
          <a:off x="182384" y="113175"/>
          <a:ext cx="11904843" cy="6809170"/>
        </p:xfrm>
        <a:graphic>
          <a:graphicData uri="http://schemas.openxmlformats.org/drawingml/2006/table">
            <a:tbl>
              <a:tblPr/>
              <a:tblGrid>
                <a:gridCol w="5204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0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7999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3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TEBAK TOKOH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45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+mn-lt"/>
                      </a:endParaRP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rutin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62865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62865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1-2 kali,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tergantung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Contoh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7429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7429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perempuan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7429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pandai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bola?</a:t>
                      </a:r>
                    </a:p>
                    <a:p>
                      <a:pPr marL="62865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3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ditanyakan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  <a:p>
                      <a:pPr marL="62865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3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singkat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pilihannya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karakter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pekerjaan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keluarganya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keunikan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kehebatannya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62865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3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menutup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mengapresiasi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pemain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mengembangkan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tebak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D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apatkah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temanmu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93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cukup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dikurangi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Sebaliknya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sedikit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ditambah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381" y="4100513"/>
            <a:ext cx="4305432" cy="2462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3013845063"/>
              </p:ext>
            </p:extLst>
          </p:nvPr>
        </p:nvGraphicFramePr>
        <p:xfrm>
          <a:off x="200025" y="200025"/>
          <a:ext cx="11844339" cy="6500813"/>
        </p:xfrm>
        <a:graphic>
          <a:graphicData uri="http://schemas.openxmlformats.org/drawingml/2006/table">
            <a:tbl>
              <a:tblPr/>
              <a:tblGrid>
                <a:gridCol w="3614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008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/>
          <p:nvPr>
            <p:extLst>
              <p:ext uri="{D42A27DB-BD31-4B8C-83A1-F6EECF244321}">
                <p14:modId xmlns:p14="http://schemas.microsoft.com/office/powerpoint/2010/main" val="1530518199"/>
              </p:ext>
            </p:extLst>
          </p:nvPr>
        </p:nvGraphicFramePr>
        <p:xfrm>
          <a:off x="3943350" y="600075"/>
          <a:ext cx="7934325" cy="2727960"/>
        </p:xfrm>
        <a:graphic>
          <a:graphicData uri="http://schemas.openxmlformats.org/drawingml/2006/table">
            <a:tbl>
              <a:tblPr/>
              <a:tblGrid>
                <a:gridCol w="1586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6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79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0598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8302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Tanya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491249450"/>
              </p:ext>
            </p:extLst>
          </p:nvPr>
        </p:nvGraphicFramePr>
        <p:xfrm>
          <a:off x="3957641" y="3800475"/>
          <a:ext cx="7929560" cy="2386097"/>
        </p:xfrm>
        <a:graphic>
          <a:graphicData uri="http://schemas.openxmlformats.org/drawingml/2006/table">
            <a:tbl>
              <a:tblPr/>
              <a:tblGrid>
                <a:gridCol w="1585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5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5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56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69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103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8897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mematuhi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lupa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namun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dibantu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diarahkan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terus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menerus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mendominasi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3639301403"/>
              </p:ext>
            </p:extLst>
          </p:nvPr>
        </p:nvGraphicFramePr>
        <p:xfrm>
          <a:off x="348118" y="685800"/>
          <a:ext cx="11653381" cy="741600"/>
        </p:xfrm>
        <a:graphic>
          <a:graphicData uri="http://schemas.openxmlformats.org/drawingml/2006/table">
            <a:tbl>
              <a:tblPr/>
              <a:tblGrid>
                <a:gridCol w="1954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0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6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12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650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390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Siswa reguler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Tatap muka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45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PERTUNJUKAN SERU 1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77200" y="2238296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1279753287"/>
              </p:ext>
            </p:extLst>
          </p:nvPr>
        </p:nvGraphicFramePr>
        <p:xfrm>
          <a:off x="348120" y="2532504"/>
          <a:ext cx="11653920" cy="948195"/>
        </p:xfrm>
        <a:graphic>
          <a:graphicData uri="http://schemas.openxmlformats.org/drawingml/2006/table">
            <a:tbl>
              <a:tblPr/>
              <a:tblGrid>
                <a:gridCol w="1914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4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275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Menyimak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memaknai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langsung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didengar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media audio. </a:t>
                      </a:r>
                      <a:endParaRPr lang="en-US" sz="11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Bergotong-royong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Komunikasi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akurat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diucapkan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ungkapan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pikiran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keprihatinan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orang lain,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simbol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media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759828606"/>
              </p:ext>
            </p:extLst>
          </p:nvPr>
        </p:nvGraphicFramePr>
        <p:xfrm>
          <a:off x="348120" y="1543680"/>
          <a:ext cx="11653380" cy="731520"/>
        </p:xfrm>
        <a:graphic>
          <a:graphicData uri="http://schemas.openxmlformats.org/drawingml/2006/table">
            <a:tbl>
              <a:tblPr/>
              <a:tblGrid>
                <a:gridCol w="1165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1820984067"/>
              </p:ext>
            </p:extLst>
          </p:nvPr>
        </p:nvGraphicFramePr>
        <p:xfrm>
          <a:off x="354420" y="3601658"/>
          <a:ext cx="11669468" cy="1249680"/>
        </p:xfrm>
        <a:graphic>
          <a:graphicData uri="http://schemas.openxmlformats.org/drawingml/2006/table">
            <a:tbl>
              <a:tblPr/>
              <a:tblGrid>
                <a:gridCol w="6442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6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3104950511"/>
              </p:ext>
            </p:extLst>
          </p:nvPr>
        </p:nvGraphicFramePr>
        <p:xfrm>
          <a:off x="354420" y="5118367"/>
          <a:ext cx="11636085" cy="1573683"/>
        </p:xfrm>
        <a:graphic>
          <a:graphicData uri="http://schemas.openxmlformats.org/drawingml/2006/table">
            <a:tbl>
              <a:tblPr/>
              <a:tblGrid>
                <a:gridCol w="2440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7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7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36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88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mendongeng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354420" y="4814887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115334982"/>
              </p:ext>
            </p:extLst>
          </p:nvPr>
        </p:nvGraphicFramePr>
        <p:xfrm>
          <a:off x="200025" y="200025"/>
          <a:ext cx="11844339" cy="5697847"/>
        </p:xfrm>
        <a:graphic>
          <a:graphicData uri="http://schemas.openxmlformats.org/drawingml/2006/table">
            <a:tbl>
              <a:tblPr/>
              <a:tblGrid>
                <a:gridCol w="3614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1673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menentukan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alasannya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bantu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lanjuran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pertanyaanmu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 bantu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kesimpulan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temanmu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susun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0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tersendiri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diciptakannya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i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3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mengasah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kesimpulan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dimodifikasi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menghadirkan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tokoh-tokoh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Kancil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Kabayan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Salju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3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informasi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menyusun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daftar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menebak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mengatur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memastikan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bahwa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dilontarkan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ditentukan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diharapkan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menyerukan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tengah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dilakukan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beberapa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pertemuanyang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singkat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1967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Table 1"/>
          <p:cNvGraphicFramePr/>
          <p:nvPr>
            <p:extLst>
              <p:ext uri="{D42A27DB-BD31-4B8C-83A1-F6EECF244321}">
                <p14:modId xmlns:p14="http://schemas.microsoft.com/office/powerpoint/2010/main" val="1792671339"/>
              </p:ext>
            </p:extLst>
          </p:nvPr>
        </p:nvGraphicFramePr>
        <p:xfrm>
          <a:off x="323557" y="232080"/>
          <a:ext cx="11296357" cy="741600"/>
        </p:xfrm>
        <a:graphic>
          <a:graphicData uri="http://schemas.openxmlformats.org/drawingml/2006/table">
            <a:tbl>
              <a:tblPr/>
              <a:tblGrid>
                <a:gridCol w="11296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le 2"/>
          <p:cNvGraphicFramePr/>
          <p:nvPr>
            <p:extLst>
              <p:ext uri="{D42A27DB-BD31-4B8C-83A1-F6EECF244321}">
                <p14:modId xmlns:p14="http://schemas.microsoft.com/office/powerpoint/2010/main" val="653655895"/>
              </p:ext>
            </p:extLst>
          </p:nvPr>
        </p:nvGraphicFramePr>
        <p:xfrm>
          <a:off x="342900" y="1209840"/>
          <a:ext cx="11277013" cy="1463040"/>
        </p:xfrm>
        <a:graphic>
          <a:graphicData uri="http://schemas.openxmlformats.org/drawingml/2006/table">
            <a:tbl>
              <a:tblPr/>
              <a:tblGrid>
                <a:gridCol w="238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3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Bahan bacaan siswa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pengayaan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untuk siswa yang kesulitan belajar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57" y="2841674"/>
            <a:ext cx="11296357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Catatan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termasuk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panjang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ditujukan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agar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berkesinambungan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mencakup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dalamnya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Meskipun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Alternatifnya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2872" y="3854548"/>
            <a:ext cx="458606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</a:t>
            </a:r>
            <a:r>
              <a:rPr lang="en-US" sz="1400" spc="-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MEMBACA BUKU BERSAMA 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2872" y="4662766"/>
            <a:ext cx="4586068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1. MEMBACA BUKU BERSAMA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165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094" y="3854548"/>
            <a:ext cx="4586068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membuat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naskah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drama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5.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latihan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terakir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pertunjukan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wayang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360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14398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529437"/>
              </p:ext>
            </p:extLst>
          </p:nvPr>
        </p:nvGraphicFramePr>
        <p:xfrm>
          <a:off x="334573" y="562576"/>
          <a:ext cx="11373451" cy="54469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5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Nama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Najoan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Jenjang/Kelas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 / 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Asal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Arunika</a:t>
                      </a:r>
                      <a:r>
                        <a:rPr lang="en-US" sz="1200" dirty="0">
                          <a:effectLst/>
                        </a:rPr>
                        <a:t> Waldorf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Indonesia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2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Alokasi waktu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</a:rPr>
                        <a:t> 120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menit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utuh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450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Jumlah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siswa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28 orang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3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Profil pelajar Pancasila  yang berkaitan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Mandiri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individu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percaya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resilien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adaptif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bertahan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mengerjakan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tugas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dihadapkan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tantangan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Menyusun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menyesuaikan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mengujicobakan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strategi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kerjanya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upaya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dilakukannya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berhasil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Model pembelajaran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Tatap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muka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Fase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Domain 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Menulis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Tujuan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Pembelajaran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3.2. </a:t>
                      </a:r>
                      <a:r>
                        <a:rPr lang="en-US" sz="1200" dirty="0" err="1">
                          <a:effectLst/>
                        </a:rPr>
                        <a:t>Pelajar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mengenal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konsep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menyunting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sebagai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salah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satu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bagian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dalam</a:t>
                      </a:r>
                      <a:r>
                        <a:rPr lang="en-US" sz="1200" dirty="0">
                          <a:effectLst/>
                        </a:rPr>
                        <a:t> proses </a:t>
                      </a:r>
                      <a:r>
                        <a:rPr lang="en-US" sz="1200" dirty="0" err="1">
                          <a:effectLst/>
                        </a:rPr>
                        <a:t>menulis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Kata kunci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Naskah</a:t>
                      </a:r>
                      <a:r>
                        <a:rPr lang="en-US" sz="1200" dirty="0">
                          <a:effectLst/>
                        </a:rPr>
                        <a:t> Drama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Deskripsi umum kegiatan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bekerjasama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menuliskan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naskah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drama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sederhana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tema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telah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ditentukan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83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Materi ajar, alat, dan bahan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Rei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” link: 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hlinkClick r:id="rId2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selesai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dibuat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sebelumnya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08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Sarana Prasarana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</a:rPr>
                        <a:t> agar </a:t>
                      </a:r>
                      <a:r>
                        <a:rPr lang="en-US" sz="1200" u="none" strike="noStrike" dirty="0" err="1">
                          <a:effectLst/>
                        </a:rPr>
                        <a:t>nyaman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untu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siswa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bekerja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kelompok</a:t>
                      </a:r>
                      <a:endParaRPr lang="en-US" sz="1200" u="none" strike="noStrike" baseline="0" dirty="0">
                        <a:effectLst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573" y="136108"/>
            <a:ext cx="235833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Source Serif Pro" panose="02040603050405020204" pitchFamily="18" charset="0"/>
                <a:cs typeface="Lato" panose="020F0502020204030203" pitchFamily="34" charset="0"/>
              </a:rPr>
              <a:t>PERTUNJUKAN SERU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  <a:ea typeface="Source Serif Pro" panose="02040603050405020204" pitchFamily="18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754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-6304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PERTUNJUKAN SERU 4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072298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1157694511"/>
              </p:ext>
            </p:extLst>
          </p:nvPr>
        </p:nvGraphicFramePr>
        <p:xfrm>
          <a:off x="206280" y="2332914"/>
          <a:ext cx="11809509" cy="964610"/>
        </p:xfrm>
        <a:graphic>
          <a:graphicData uri="http://schemas.openxmlformats.org/drawingml/2006/table">
            <a:tbl>
              <a:tblPr/>
              <a:tblGrid>
                <a:gridCol w="1939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6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3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1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81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Menulis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percaya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resilien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adaptif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bertahan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dihadapkan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tantangan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menyesuaikan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mengujicobakan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529008309"/>
              </p:ext>
            </p:extLst>
          </p:nvPr>
        </p:nvGraphicFramePr>
        <p:xfrm>
          <a:off x="206279" y="1363383"/>
          <a:ext cx="11838083" cy="731520"/>
        </p:xfrm>
        <a:graphic>
          <a:graphicData uri="http://schemas.openxmlformats.org/drawingml/2006/table">
            <a:tbl>
              <a:tblPr/>
              <a:tblGrid>
                <a:gridCol w="11838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1"/>
          <p:cNvGraphicFramePr/>
          <p:nvPr>
            <p:extLst>
              <p:ext uri="{D42A27DB-BD31-4B8C-83A1-F6EECF244321}">
                <p14:modId xmlns:p14="http://schemas.microsoft.com/office/powerpoint/2010/main" val="2534836818"/>
              </p:ext>
            </p:extLst>
          </p:nvPr>
        </p:nvGraphicFramePr>
        <p:xfrm>
          <a:off x="206280" y="5266917"/>
          <a:ext cx="11752359" cy="1536396"/>
        </p:xfrm>
        <a:graphic>
          <a:graphicData uri="http://schemas.openxmlformats.org/drawingml/2006/table">
            <a:tbl>
              <a:tblPr/>
              <a:tblGrid>
                <a:gridCol w="2464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2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5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1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usia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ustomShape 2"/>
          <p:cNvSpPr/>
          <p:nvPr/>
        </p:nvSpPr>
        <p:spPr>
          <a:xfrm>
            <a:off x="277200" y="4963436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3000772446"/>
              </p:ext>
            </p:extLst>
          </p:nvPr>
        </p:nvGraphicFramePr>
        <p:xfrm>
          <a:off x="206280" y="3407528"/>
          <a:ext cx="11809508" cy="1524000"/>
        </p:xfrm>
        <a:graphic>
          <a:graphicData uri="http://schemas.openxmlformats.org/drawingml/2006/table">
            <a:tbl>
              <a:tblPr/>
              <a:tblGrid>
                <a:gridCol w="7023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6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menggambarkannya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Cara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memudahkan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makin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stuktur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disusunnya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SPOK.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pemahaman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unsur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intrinsik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+mn-lt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2"/>
          <p:cNvGraphicFramePr/>
          <p:nvPr>
            <p:extLst>
              <p:ext uri="{D42A27DB-BD31-4B8C-83A1-F6EECF244321}">
                <p14:modId xmlns:p14="http://schemas.microsoft.com/office/powerpoint/2010/main" val="3895552690"/>
              </p:ext>
            </p:extLst>
          </p:nvPr>
        </p:nvGraphicFramePr>
        <p:xfrm>
          <a:off x="206280" y="571496"/>
          <a:ext cx="11830063" cy="741600"/>
        </p:xfrm>
        <a:graphic>
          <a:graphicData uri="http://schemas.openxmlformats.org/drawingml/2006/table">
            <a:tbl>
              <a:tblPr/>
              <a:tblGrid>
                <a:gridCol w="18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8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288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287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+mn-lt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Siswa reguler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Tatap muka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120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3309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Table 1"/>
          <p:cNvGraphicFramePr/>
          <p:nvPr>
            <p:extLst>
              <p:ext uri="{D42A27DB-BD31-4B8C-83A1-F6EECF244321}">
                <p14:modId xmlns:p14="http://schemas.microsoft.com/office/powerpoint/2010/main" val="1305110190"/>
              </p:ext>
            </p:extLst>
          </p:nvPr>
        </p:nvGraphicFramePr>
        <p:xfrm>
          <a:off x="242888" y="1846107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Metode: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CustomShape 2"/>
          <p:cNvSpPr/>
          <p:nvPr/>
        </p:nvSpPr>
        <p:spPr>
          <a:xfrm>
            <a:off x="551520" y="1562461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3033106905"/>
              </p:ext>
            </p:extLst>
          </p:nvPr>
        </p:nvGraphicFramePr>
        <p:xfrm>
          <a:off x="214313" y="3733315"/>
          <a:ext cx="11815763" cy="1589123"/>
        </p:xfrm>
        <a:graphic>
          <a:graphicData uri="http://schemas.openxmlformats.org/drawingml/2006/table">
            <a:tbl>
              <a:tblPr/>
              <a:tblGrid>
                <a:gridCol w="43005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01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432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</a:p>
                    <a:p>
                      <a:pPr marL="342900" indent="0">
                        <a:buFont typeface="+mj-lt"/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tuntas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437216" y="3414851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551520" y="5374355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487861473"/>
              </p:ext>
            </p:extLst>
          </p:nvPr>
        </p:nvGraphicFramePr>
        <p:xfrm>
          <a:off x="333720" y="5706563"/>
          <a:ext cx="11509560" cy="944880"/>
        </p:xfrm>
        <a:graphic>
          <a:graphicData uri="http://schemas.openxmlformats.org/drawingml/2006/table">
            <a:tbl>
              <a:tblPr/>
              <a:tblGrid>
                <a:gridCol w="1150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bentuk-bentuk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dicetak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contoh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4"/>
          <p:cNvSpPr/>
          <p:nvPr/>
        </p:nvSpPr>
        <p:spPr>
          <a:xfrm>
            <a:off x="421313" y="135128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9" name="Table 5"/>
          <p:cNvGraphicFramePr/>
          <p:nvPr>
            <p:extLst>
              <p:ext uri="{D42A27DB-BD31-4B8C-83A1-F6EECF244321}">
                <p14:modId xmlns:p14="http://schemas.microsoft.com/office/powerpoint/2010/main" val="251770985"/>
              </p:ext>
            </p:extLst>
          </p:nvPr>
        </p:nvGraphicFramePr>
        <p:xfrm>
          <a:off x="271463" y="442928"/>
          <a:ext cx="11485170" cy="1102320"/>
        </p:xfrm>
        <a:graphic>
          <a:graphicData uri="http://schemas.openxmlformats.org/drawingml/2006/table">
            <a:tbl>
              <a:tblPr/>
              <a:tblGrid>
                <a:gridCol w="5742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2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Jenis asesmen: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8644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/>
          <p:nvPr>
            <p:extLst>
              <p:ext uri="{D42A27DB-BD31-4B8C-83A1-F6EECF244321}">
                <p14:modId xmlns:p14="http://schemas.microsoft.com/office/powerpoint/2010/main" val="3885063578"/>
              </p:ext>
            </p:extLst>
          </p:nvPr>
        </p:nvGraphicFramePr>
        <p:xfrm>
          <a:off x="196671" y="152827"/>
          <a:ext cx="11776253" cy="6536706"/>
        </p:xfrm>
        <a:graphic>
          <a:graphicData uri="http://schemas.openxmlformats.org/drawingml/2006/table">
            <a:tbl>
              <a:tblPr/>
              <a:tblGrid>
                <a:gridCol w="5781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1033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4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KELOMPOK –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120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kelompok-kelompok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3-4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anggota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berdekatan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rutin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singkat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melibatkan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anggota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Persyaratannya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Pilihlah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tolong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menolong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persahabatan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bekerjasama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Pilihlah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Tuliskanlah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percakapannya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percakapan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gunakanlah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penulisan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kalimat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langsung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Batasi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sekitar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3-5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Berlatihlah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menggerakkan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mengubah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suara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dimainkan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menghafalkan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percakapan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melaksanakan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merangkai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perubahan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memperlancar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hambatan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ditemukan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4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6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memantau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hadapi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intervensi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benar-benar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Kira-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sekitar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2-3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15-20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811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2836169774"/>
              </p:ext>
            </p:extLst>
          </p:nvPr>
        </p:nvGraphicFramePr>
        <p:xfrm>
          <a:off x="200025" y="200025"/>
          <a:ext cx="11844338" cy="6500813"/>
        </p:xfrm>
        <a:graphic>
          <a:graphicData uri="http://schemas.openxmlformats.org/drawingml/2006/table">
            <a:tbl>
              <a:tblPr/>
              <a:tblGrid>
                <a:gridCol w="456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1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008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/>
          <p:nvPr>
            <p:extLst>
              <p:ext uri="{D42A27DB-BD31-4B8C-83A1-F6EECF244321}">
                <p14:modId xmlns:p14="http://schemas.microsoft.com/office/powerpoint/2010/main" val="1542548356"/>
              </p:ext>
            </p:extLst>
          </p:nvPr>
        </p:nvGraphicFramePr>
        <p:xfrm>
          <a:off x="4872037" y="3228975"/>
          <a:ext cx="6991351" cy="2895600"/>
        </p:xfrm>
        <a:graphic>
          <a:graphicData uri="http://schemas.openxmlformats.org/drawingml/2006/table">
            <a:tbl>
              <a:tblPr/>
              <a:tblGrid>
                <a:gridCol w="1398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80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3238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679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mematuhi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berinisiatif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menerima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ide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berinisiatif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menerima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ide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merespon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menerima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ide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549639014"/>
              </p:ext>
            </p:extLst>
          </p:nvPr>
        </p:nvGraphicFramePr>
        <p:xfrm>
          <a:off x="4887949" y="657224"/>
          <a:ext cx="6913528" cy="1874520"/>
        </p:xfrm>
        <a:graphic>
          <a:graphicData uri="http://schemas.openxmlformats.org/drawingml/2006/table">
            <a:tbl>
              <a:tblPr/>
              <a:tblGrid>
                <a:gridCol w="1382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2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2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3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Menulis</a:t>
                      </a:r>
                      <a:endParaRPr lang="en-US" sz="1200" b="0" strike="noStrike" spc="-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5560"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 marL="228600" indent="-228600"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seluruh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  <a:endParaRPr lang="en-US" sz="11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2147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4172222858"/>
              </p:ext>
            </p:extLst>
          </p:nvPr>
        </p:nvGraphicFramePr>
        <p:xfrm>
          <a:off x="200025" y="200025"/>
          <a:ext cx="11844338" cy="5811441"/>
        </p:xfrm>
        <a:graphic>
          <a:graphicData uri="http://schemas.openxmlformats.org/drawingml/2006/table">
            <a:tbl>
              <a:tblPr/>
              <a:tblGrid>
                <a:gridCol w="456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1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25203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evaluasi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berlangsung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kendala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Kontribusi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sebenarnya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63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set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menambahkan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tokuh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1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unsur-unsur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memperbaiki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bagian-bagian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52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komposisi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kerjasama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berjalan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dampingan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bantuan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terutama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kendala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merecah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pembuatan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naskah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drama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mengikuti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berlapis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" y="2298382"/>
            <a:ext cx="3962400" cy="348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636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Table 1"/>
          <p:cNvGraphicFramePr/>
          <p:nvPr>
            <p:extLst>
              <p:ext uri="{D42A27DB-BD31-4B8C-83A1-F6EECF244321}">
                <p14:modId xmlns:p14="http://schemas.microsoft.com/office/powerpoint/2010/main" val="4141854270"/>
              </p:ext>
            </p:extLst>
          </p:nvPr>
        </p:nvGraphicFramePr>
        <p:xfrm>
          <a:off x="323557" y="217792"/>
          <a:ext cx="11296357" cy="741600"/>
        </p:xfrm>
        <a:graphic>
          <a:graphicData uri="http://schemas.openxmlformats.org/drawingml/2006/table">
            <a:tbl>
              <a:tblPr/>
              <a:tblGrid>
                <a:gridCol w="11296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le 2"/>
          <p:cNvGraphicFramePr/>
          <p:nvPr>
            <p:extLst>
              <p:ext uri="{D42A27DB-BD31-4B8C-83A1-F6EECF244321}">
                <p14:modId xmlns:p14="http://schemas.microsoft.com/office/powerpoint/2010/main" val="2526762982"/>
              </p:ext>
            </p:extLst>
          </p:nvPr>
        </p:nvGraphicFramePr>
        <p:xfrm>
          <a:off x="342900" y="1195552"/>
          <a:ext cx="11277013" cy="1463040"/>
        </p:xfrm>
        <a:graphic>
          <a:graphicData uri="http://schemas.openxmlformats.org/drawingml/2006/table">
            <a:tbl>
              <a:tblPr/>
              <a:tblGrid>
                <a:gridCol w="238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3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Bahan bacaan siswa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Bahan bacaan guru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pengayaan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untuk siswa yang kesulitan belajar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Arial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57" y="2841674"/>
            <a:ext cx="11296357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Catatan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termasuk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panjang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ditujukan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agar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berkesinambungan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mencakup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dalamnya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Meskipun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Alternatifnya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2872" y="3854548"/>
            <a:ext cx="458606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</a:t>
            </a:r>
            <a:r>
              <a:rPr lang="en-US" sz="1400" spc="-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MEMBACA BUKU BERSAMA 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2872" y="4662766"/>
            <a:ext cx="4586068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1. MEMBACA BUKU BERSAMA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165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094" y="3854548"/>
            <a:ext cx="4586068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membuat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naskah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drama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5.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latihan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terakir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pertunjukan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wayang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360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42355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492599"/>
              </p:ext>
            </p:extLst>
          </p:nvPr>
        </p:nvGraphicFramePr>
        <p:xfrm>
          <a:off x="334573" y="528637"/>
          <a:ext cx="11373451" cy="60859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5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09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Nama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Najoan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Jenjang/Kelas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 / 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9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Asal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Arunika</a:t>
                      </a:r>
                      <a:r>
                        <a:rPr lang="en-US" sz="1200" dirty="0">
                          <a:effectLst/>
                        </a:rPr>
                        <a:t> Waldorf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Indonesia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12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Alokasi waktu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</a:rPr>
                        <a:t> 120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menit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utuh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450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Jumlah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siswa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28 orang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53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Profil pelajar Pancasila  yang berkaitan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Mandiri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individu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percaya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resilien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adaptif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bertahan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mengerjakan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tugas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dihadapkan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tantangan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Menyusun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menyesuaikan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mengujicobakan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strategi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kerjanya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upaya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dilakukannya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berhasil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Model pembelajaran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Tatap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muka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9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Fase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Domain 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Berbicara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Mempresentasikan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9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Tujuan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Pembelajaran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3.2. </a:t>
                      </a:r>
                      <a:r>
                        <a:rPr lang="en-US" sz="1200" dirty="0" err="1">
                          <a:effectLst/>
                        </a:rPr>
                        <a:t>Pelajar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mengenal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konsep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menyunting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sebagai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salah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satu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bagian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dalam</a:t>
                      </a:r>
                      <a:r>
                        <a:rPr lang="en-US" sz="1200" dirty="0">
                          <a:effectLst/>
                        </a:rPr>
                        <a:t> proses </a:t>
                      </a:r>
                      <a:r>
                        <a:rPr lang="en-US" sz="1200" dirty="0" err="1">
                          <a:effectLst/>
                        </a:rPr>
                        <a:t>menulis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9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Kata kunci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Pertunjukan</a:t>
                      </a:r>
                      <a:r>
                        <a:rPr lang="en-US" sz="1200" dirty="0">
                          <a:effectLst/>
                        </a:rPr>
                        <a:t> Drama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0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Deskripsi umum kegiatan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bekerjasama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mempersiapkan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melakukan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cerita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sederhana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buatan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502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Materi ajar, alat, dan bahan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Rei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” link: 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hlinkClick r:id="rId2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selesai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dibuat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sebelumnya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Naskah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drama 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disusun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bersama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di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sebelumnya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Peralatan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pendukung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kebutuhan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tiap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endParaRPr lang="en-US" sz="1200" b="0" strike="noStrike" spc="-1" baseline="0" dirty="0">
                        <a:solidFill>
                          <a:srgbClr val="000000"/>
                        </a:solidFill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Kamera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perekam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video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bila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telepon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pintar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20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Sarana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Prasarana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</a:rPr>
                        <a:t> agar </a:t>
                      </a:r>
                      <a:r>
                        <a:rPr lang="en-US" sz="1200" u="none" strike="noStrike" dirty="0" err="1">
                          <a:effectLst/>
                        </a:rPr>
                        <a:t>memadai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kecil</a:t>
                      </a:r>
                      <a:r>
                        <a:rPr lang="en-US" sz="1200" u="none" strike="noStrike" baseline="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573" y="136108"/>
            <a:ext cx="236154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Source Serif Pro" panose="02040603050405020204" pitchFamily="18" charset="0"/>
                <a:cs typeface="Lato" panose="020F0502020204030203" pitchFamily="34" charset="0"/>
              </a:rPr>
              <a:t>PERTUNJUKAN SERU 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  <a:ea typeface="Source Serif Pro" panose="02040603050405020204" pitchFamily="18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487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4"/>
          <p:cNvSpPr/>
          <p:nvPr/>
        </p:nvSpPr>
        <p:spPr>
          <a:xfrm>
            <a:off x="392737" y="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1622239121"/>
              </p:ext>
            </p:extLst>
          </p:nvPr>
        </p:nvGraphicFramePr>
        <p:xfrm>
          <a:off x="242887" y="307800"/>
          <a:ext cx="11687176" cy="1102320"/>
        </p:xfrm>
        <a:graphic>
          <a:graphicData uri="http://schemas.openxmlformats.org/drawingml/2006/table">
            <a:tbl>
              <a:tblPr/>
              <a:tblGrid>
                <a:gridCol w="5843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3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Jenis asesmen: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2209531467"/>
              </p:ext>
            </p:extLst>
          </p:nvPr>
        </p:nvGraphicFramePr>
        <p:xfrm>
          <a:off x="211297" y="1807425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Metode: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211297" y="1503945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9" name="Table 3"/>
          <p:cNvGraphicFramePr/>
          <p:nvPr>
            <p:extLst>
              <p:ext uri="{D42A27DB-BD31-4B8C-83A1-F6EECF244321}">
                <p14:modId xmlns:p14="http://schemas.microsoft.com/office/powerpoint/2010/main" val="3365498535"/>
              </p:ext>
            </p:extLst>
          </p:nvPr>
        </p:nvGraphicFramePr>
        <p:xfrm>
          <a:off x="211297" y="3768234"/>
          <a:ext cx="11815763" cy="1377513"/>
        </p:xfrm>
        <a:graphic>
          <a:graphicData uri="http://schemas.openxmlformats.org/drawingml/2006/table">
            <a:tbl>
              <a:tblPr/>
              <a:tblGrid>
                <a:gridCol w="6115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3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7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32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Alat dan bahan yang diperlukan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Perkiraan biaya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271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</a:p>
                    <a:p>
                      <a:pPr marL="342900" indent="0">
                        <a:buFont typeface="+mj-lt"/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dirty="0">
                          <a:latin typeface="Arial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4"/>
          <p:cNvSpPr/>
          <p:nvPr/>
        </p:nvSpPr>
        <p:spPr>
          <a:xfrm>
            <a:off x="211297" y="3438338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11" name="CustomShape 1"/>
          <p:cNvSpPr/>
          <p:nvPr/>
        </p:nvSpPr>
        <p:spPr>
          <a:xfrm>
            <a:off x="551520" y="5245763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12" name="Table 2"/>
          <p:cNvGraphicFramePr/>
          <p:nvPr>
            <p:extLst>
              <p:ext uri="{D42A27DB-BD31-4B8C-83A1-F6EECF244321}">
                <p14:modId xmlns:p14="http://schemas.microsoft.com/office/powerpoint/2010/main" val="2098367585"/>
              </p:ext>
            </p:extLst>
          </p:nvPr>
        </p:nvGraphicFramePr>
        <p:xfrm>
          <a:off x="211296" y="5565263"/>
          <a:ext cx="11733053" cy="731520"/>
        </p:xfrm>
        <a:graphic>
          <a:graphicData uri="http://schemas.openxmlformats.org/drawingml/2006/table">
            <a:tbl>
              <a:tblPr/>
              <a:tblGrid>
                <a:gridCol w="11733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PERTUNJUKAN SERU 5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258024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501416252"/>
              </p:ext>
            </p:extLst>
          </p:nvPr>
        </p:nvGraphicFramePr>
        <p:xfrm>
          <a:off x="277200" y="2609384"/>
          <a:ext cx="11653920" cy="1402200"/>
        </p:xfrm>
        <a:graphic>
          <a:graphicData uri="http://schemas.openxmlformats.org/drawingml/2006/table">
            <a:tbl>
              <a:tblPr/>
              <a:tblGrid>
                <a:gridCol w="1914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4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513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Kreatif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orisinal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mengekspresikan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pikiran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mengapresiasi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mengkritik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dihasilkan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latin typeface="+mn-lt"/>
                        </a:rPr>
                        <a:t>Bergotong-royong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-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Kerja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sama</a:t>
                      </a:r>
                      <a:r>
                        <a:rPr lang="en-US" sz="1100" b="0" strike="noStrike" spc="-1" dirty="0">
                          <a:latin typeface="+mn-lt"/>
                        </a:rPr>
                        <a:t>: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Menampilkan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tindakan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yang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sesuai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dengan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harapan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kelompok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di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lingkungan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sekitar</a:t>
                      </a:r>
                      <a:r>
                        <a:rPr lang="en-US" sz="1100" b="0" strike="noStrike" spc="-1" dirty="0">
                          <a:latin typeface="+mn-lt"/>
                        </a:rPr>
                        <a:t>,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serta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menunjukan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ekspektasi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(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harapan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)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positif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kepada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orang lain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dalam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rangka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mencapai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tujuan</a:t>
                      </a:r>
                      <a:r>
                        <a:rPr lang="en-US" sz="1100" b="0" strike="noStrike" spc="-1" dirty="0">
                          <a:latin typeface="+mn-lt"/>
                        </a:rPr>
                        <a:t> </a:t>
                      </a:r>
                      <a:r>
                        <a:rPr lang="en-US" sz="1100" b="0" strike="noStrike" spc="-1" dirty="0" err="1">
                          <a:latin typeface="+mn-lt"/>
                        </a:rPr>
                        <a:t>kelompok</a:t>
                      </a:r>
                      <a:r>
                        <a:rPr lang="en-US" sz="1100" b="0" strike="noStrike" spc="-1" dirty="0">
                          <a:latin typeface="+mn-lt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3710699686"/>
              </p:ext>
            </p:extLst>
          </p:nvPr>
        </p:nvGraphicFramePr>
        <p:xfrm>
          <a:off x="277200" y="1534832"/>
          <a:ext cx="11724300" cy="731520"/>
        </p:xfrm>
        <a:graphic>
          <a:graphicData uri="http://schemas.openxmlformats.org/drawingml/2006/table">
            <a:tbl>
              <a:tblPr/>
              <a:tblGrid>
                <a:gridCol w="11724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4001389560"/>
              </p:ext>
            </p:extLst>
          </p:nvPr>
        </p:nvGraphicFramePr>
        <p:xfrm>
          <a:off x="277201" y="706747"/>
          <a:ext cx="11724301" cy="741600"/>
        </p:xfrm>
        <a:graphic>
          <a:graphicData uri="http://schemas.openxmlformats.org/drawingml/2006/table">
            <a:tbl>
              <a:tblPr/>
              <a:tblGrid>
                <a:gridCol w="1798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3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7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5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6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08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133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+mn-lt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Siswa reguler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Tatap muka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120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3"/>
          <p:cNvGraphicFramePr/>
          <p:nvPr>
            <p:extLst>
              <p:ext uri="{D42A27DB-BD31-4B8C-83A1-F6EECF244321}">
                <p14:modId xmlns:p14="http://schemas.microsoft.com/office/powerpoint/2010/main" val="1675279539"/>
              </p:ext>
            </p:extLst>
          </p:nvPr>
        </p:nvGraphicFramePr>
        <p:xfrm>
          <a:off x="206280" y="4103348"/>
          <a:ext cx="11746690" cy="2555481"/>
        </p:xfrm>
        <a:graphic>
          <a:graphicData uri="http://schemas.openxmlformats.org/drawingml/2006/table">
            <a:tbl>
              <a:tblPr/>
              <a:tblGrid>
                <a:gridCol w="7075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4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7321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memunculkan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memerankan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susun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memanfaatkan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memunculkan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karakter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diperankannya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Cara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diperankan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pendukung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membangun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ciptakan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diharapkan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muncul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membangunnya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pemahaman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intonasi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pemahaman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unsur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intrinsik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7229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634802999"/>
              </p:ext>
            </p:extLst>
          </p:nvPr>
        </p:nvGraphicFramePr>
        <p:xfrm>
          <a:off x="185736" y="127639"/>
          <a:ext cx="11687176" cy="1636960"/>
        </p:xfrm>
        <a:graphic>
          <a:graphicData uri="http://schemas.openxmlformats.org/drawingml/2006/table">
            <a:tbl>
              <a:tblPr/>
              <a:tblGrid>
                <a:gridCol w="2451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7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98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perekam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video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telepon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pintar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menampilkan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pemain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Panggung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aturkan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" name="CustomShape 4"/>
          <p:cNvSpPr/>
          <p:nvPr/>
        </p:nvSpPr>
        <p:spPr>
          <a:xfrm>
            <a:off x="407025" y="1731564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>
              <a:latin typeface="Arial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1532315824"/>
              </p:ext>
            </p:extLst>
          </p:nvPr>
        </p:nvGraphicFramePr>
        <p:xfrm>
          <a:off x="257175" y="2039364"/>
          <a:ext cx="11615738" cy="1010880"/>
        </p:xfrm>
        <a:graphic>
          <a:graphicData uri="http://schemas.openxmlformats.org/drawingml/2006/table">
            <a:tbl>
              <a:tblPr/>
              <a:tblGrid>
                <a:gridCol w="5807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80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Jenis asesmen: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2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2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2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1213890495"/>
              </p:ext>
            </p:extLst>
          </p:nvPr>
        </p:nvGraphicFramePr>
        <p:xfrm>
          <a:off x="185738" y="3337514"/>
          <a:ext cx="11758611" cy="13766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Metode: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2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2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437220" y="3034034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9" name="CustomShape 4"/>
          <p:cNvSpPr/>
          <p:nvPr/>
        </p:nvSpPr>
        <p:spPr>
          <a:xfrm>
            <a:off x="468477" y="4657817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2148747209"/>
              </p:ext>
            </p:extLst>
          </p:nvPr>
        </p:nvGraphicFramePr>
        <p:xfrm>
          <a:off x="200025" y="4961297"/>
          <a:ext cx="11744326" cy="1676400"/>
        </p:xfrm>
        <a:graphic>
          <a:graphicData uri="http://schemas.openxmlformats.org/drawingml/2006/table">
            <a:tbl>
              <a:tblPr/>
              <a:tblGrid>
                <a:gridCol w="3678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2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38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Alat dan bahan yang diperlukan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Perkiraan biaya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71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</a:p>
                    <a:p>
                      <a:pPr marL="342900" indent="0">
                        <a:buFont typeface="+mj-lt"/>
                        <a:buNone/>
                      </a:pP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http://badanbahasa.kemdikbud.go.id/lamanbahasa/sites/default/files/Rei%20dan%20Wayang%20Kertas%20%28Oky%20E%20Noorsari%29.pdf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tuntas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ditentukan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pendukung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meminjam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memakai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Kamera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video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telepon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pintar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200" b="0" strike="noStrike" spc="-1" dirty="0">
                          <a:latin typeface="Arial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5402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622957" y="0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4151651817"/>
              </p:ext>
            </p:extLst>
          </p:nvPr>
        </p:nvGraphicFramePr>
        <p:xfrm>
          <a:off x="276570" y="257174"/>
          <a:ext cx="11509560" cy="1000126"/>
        </p:xfrm>
        <a:graphic>
          <a:graphicData uri="http://schemas.openxmlformats.org/drawingml/2006/table">
            <a:tbl>
              <a:tblPr/>
              <a:tblGrid>
                <a:gridCol w="1150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0126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video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sen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unsur-unsur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penting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melibatkan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2118992139"/>
              </p:ext>
            </p:extLst>
          </p:nvPr>
        </p:nvGraphicFramePr>
        <p:xfrm>
          <a:off x="153808" y="1348740"/>
          <a:ext cx="11904841" cy="5394960"/>
        </p:xfrm>
        <a:graphic>
          <a:graphicData uri="http://schemas.openxmlformats.org/drawingml/2006/table">
            <a:tbl>
              <a:tblPr/>
              <a:tblGrid>
                <a:gridCol w="4938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6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75225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5"/>
                      </a:pP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KERJA KELOMPOK –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terakhir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        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120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berkumpul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kelompok-kelompok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segala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rutin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berupa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dipasang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menyerupai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panggung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Panggung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ditutupi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taplak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panggung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menentukan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tampil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disaksikan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tampil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percaya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menampilan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dihadapi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penyebabnya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persiapan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pelaksanaan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rangkaian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memadai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leluasa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temant-teman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menampilkan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+mn-lt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tampil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3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membutuhkan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properti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sejauh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pinjam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cahaya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bayangan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mempertimbangkan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tampil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murid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sedikit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murid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mungkin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gugup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gagal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mengucapkan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lain).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2028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2979361318"/>
              </p:ext>
            </p:extLst>
          </p:nvPr>
        </p:nvGraphicFramePr>
        <p:xfrm>
          <a:off x="200025" y="200025"/>
          <a:ext cx="11844338" cy="6500813"/>
        </p:xfrm>
        <a:graphic>
          <a:graphicData uri="http://schemas.openxmlformats.org/drawingml/2006/table">
            <a:tbl>
              <a:tblPr/>
              <a:tblGrid>
                <a:gridCol w="2460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4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008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/>
          <p:nvPr>
            <p:extLst>
              <p:ext uri="{D42A27DB-BD31-4B8C-83A1-F6EECF244321}">
                <p14:modId xmlns:p14="http://schemas.microsoft.com/office/powerpoint/2010/main" val="3511327519"/>
              </p:ext>
            </p:extLst>
          </p:nvPr>
        </p:nvGraphicFramePr>
        <p:xfrm>
          <a:off x="2802579" y="516947"/>
          <a:ext cx="9063221" cy="1829155"/>
        </p:xfrm>
        <a:graphic>
          <a:graphicData uri="http://schemas.openxmlformats.org/drawingml/2006/table">
            <a:tbl>
              <a:tblPr/>
              <a:tblGrid>
                <a:gridCol w="1812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2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23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38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820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memerankan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mengucapkan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karakter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memerankan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mengucapkan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memerankan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mengucapkan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dialog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memerankan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/>
          <p:nvPr>
            <p:extLst>
              <p:ext uri="{D42A27DB-BD31-4B8C-83A1-F6EECF244321}">
                <p14:modId xmlns:p14="http://schemas.microsoft.com/office/powerpoint/2010/main" val="674327184"/>
              </p:ext>
            </p:extLst>
          </p:nvPr>
        </p:nvGraphicFramePr>
        <p:xfrm>
          <a:off x="2746118" y="2827020"/>
          <a:ext cx="9073122" cy="2545080"/>
        </p:xfrm>
        <a:graphic>
          <a:graphicData uri="http://schemas.openxmlformats.org/drawingml/2006/table">
            <a:tbl>
              <a:tblPr/>
              <a:tblGrid>
                <a:gridCol w="1814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4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43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58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3238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3.2. 3.1.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Pelajar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memahami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kata-kata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baru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dari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yang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dibaca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didengar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endParaRPr lang="en-US" sz="11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lalu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menuliskannya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menggunakan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struktur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baseline="0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(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lancar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baik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maupun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Arial"/>
                        </a:rPr>
                        <a:t>tertulis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lalu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menuliskannya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menggunakan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struktur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lancar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menjawab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tapi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tidak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selalu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menuliskan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lalu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menuliskannya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menggunakan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struktur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jika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ditanya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masih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menjawab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benar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untuk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menuliskan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maih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sangat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kesulitan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penampilan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lalu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menuliskannya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menggunakan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kalimat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struktur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SPOK yang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jika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ditanya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pun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bisa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menjawab</a:t>
                      </a:r>
                      <a:r>
                        <a:rPr lang="en-US" sz="1100" b="0" strike="noStrike" spc="-1" baseline="0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2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100" b="0" strike="noStrike" spc="-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3" y="4748213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5424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1720634024"/>
              </p:ext>
            </p:extLst>
          </p:nvPr>
        </p:nvGraphicFramePr>
        <p:xfrm>
          <a:off x="200025" y="200025"/>
          <a:ext cx="11844339" cy="6380083"/>
        </p:xfrm>
        <a:graphic>
          <a:graphicData uri="http://schemas.openxmlformats.org/drawingml/2006/table">
            <a:tbl>
              <a:tblPr/>
              <a:tblGrid>
                <a:gridCol w="2157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86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25203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Ide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persiapanmu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cukup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tertentu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rasa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gugup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bantu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persiapan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lain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52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penonton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beragam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lain,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letak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pendukung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memadai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latihan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rekaman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video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menyebarluaskannya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persetujuan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rasa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tanggung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jauh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dijadikan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sosial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penggalangan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kemanusiaan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membutuhkan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kerjasama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persiapan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panjang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melibatkan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)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mengevaluasi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keseluruha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pon-poin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pencapaian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poin-poin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diterapkan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serupa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dating.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52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mengevaluasi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latihan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memperkirakan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tambahan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persiapan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memadai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diperlukan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mendampingi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latihan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tertentu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kendala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besar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menitipkan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naskah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drama agar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dibantu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berlatih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mempersiapkan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pertunjukan</a:t>
                      </a: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merecah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proses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persiapan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membutuhkan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pencapaian-pencapaian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rasa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percaya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0397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Table 1"/>
          <p:cNvGraphicFramePr/>
          <p:nvPr>
            <p:extLst>
              <p:ext uri="{D42A27DB-BD31-4B8C-83A1-F6EECF244321}">
                <p14:modId xmlns:p14="http://schemas.microsoft.com/office/powerpoint/2010/main" val="672345867"/>
              </p:ext>
            </p:extLst>
          </p:nvPr>
        </p:nvGraphicFramePr>
        <p:xfrm>
          <a:off x="323557" y="203504"/>
          <a:ext cx="11296357" cy="741600"/>
        </p:xfrm>
        <a:graphic>
          <a:graphicData uri="http://schemas.openxmlformats.org/drawingml/2006/table">
            <a:tbl>
              <a:tblPr/>
              <a:tblGrid>
                <a:gridCol w="11296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/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le 2"/>
          <p:cNvGraphicFramePr/>
          <p:nvPr>
            <p:extLst>
              <p:ext uri="{D42A27DB-BD31-4B8C-83A1-F6EECF244321}">
                <p14:modId xmlns:p14="http://schemas.microsoft.com/office/powerpoint/2010/main" val="3743264088"/>
              </p:ext>
            </p:extLst>
          </p:nvPr>
        </p:nvGraphicFramePr>
        <p:xfrm>
          <a:off x="342900" y="1181264"/>
          <a:ext cx="11277013" cy="1463040"/>
        </p:xfrm>
        <a:graphic>
          <a:graphicData uri="http://schemas.openxmlformats.org/drawingml/2006/table">
            <a:tbl>
              <a:tblPr/>
              <a:tblGrid>
                <a:gridCol w="238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3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 Bahan bacaan siswa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Bahan bacaan guru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pengayaan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untuk siswa yang kesulitan belajar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Terlampir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57" y="2841674"/>
            <a:ext cx="11296357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Catatan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termasuk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panjang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ditujukan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agar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berkesinambungan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mencakup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dalamnya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Meskipun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Alternatifnya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2872" y="3854548"/>
            <a:ext cx="458606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</a:t>
            </a:r>
            <a:r>
              <a:rPr lang="en-US" sz="1400" spc="-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MEMBACA BUKU BERSAMA 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2872" y="4662766"/>
            <a:ext cx="4586068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1. MEMBACA BUKU BERSAMA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165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094" y="3854548"/>
            <a:ext cx="4586068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membuat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naskah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drama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5.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latihan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terakir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pertunjukan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wayang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360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2923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274" y="0"/>
            <a:ext cx="9535790" cy="67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9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232200" y="0"/>
            <a:ext cx="107402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latin typeface="Calibri"/>
              </a:rPr>
              <a:t>Urutan kegiatan pembelajaran dalam 1 sesi pembelajaran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(tatap muka ataupun PJJ)</a:t>
            </a:r>
            <a:endParaRPr lang="en-US" sz="1800" b="0" strike="noStrike" spc="-1">
              <a:latin typeface="Arial"/>
            </a:endParaRPr>
          </a:p>
        </p:txBody>
      </p:sp>
      <p:graphicFrame>
        <p:nvGraphicFramePr>
          <p:cNvPr id="65" name="Table 2"/>
          <p:cNvGraphicFramePr/>
          <p:nvPr>
            <p:extLst>
              <p:ext uri="{D42A27DB-BD31-4B8C-83A1-F6EECF244321}">
                <p14:modId xmlns:p14="http://schemas.microsoft.com/office/powerpoint/2010/main" val="976486842"/>
              </p:ext>
            </p:extLst>
          </p:nvPr>
        </p:nvGraphicFramePr>
        <p:xfrm>
          <a:off x="260775" y="364682"/>
          <a:ext cx="11611082" cy="6340573"/>
        </p:xfrm>
        <a:graphic>
          <a:graphicData uri="http://schemas.openxmlformats.org/drawingml/2006/table">
            <a:tbl>
              <a:tblPr/>
              <a:tblGrid>
                <a:gridCol w="5697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3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0423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BUKU BERSAMA –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45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dipegang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memperlihatkan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ditutup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terlihat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 - Kira-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cocok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 startAt="4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Tunjukkan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514350" indent="-1714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514350" indent="-1714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514350" indent="-1714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 startAt="4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Hentikan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berinteraksi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Sebelum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tunjukkan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Menurutmu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terjadi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semuanya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gelap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Pernahkan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kejadian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rasakan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lakukan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sambil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berinteraksi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rebutan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merespon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efektif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32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mendengar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seluruh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terbiasa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dikurangi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selesai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disambung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alur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didengar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685800" indent="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kemarin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685800" indent="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tokohnya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685800" indent="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kemarin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pilih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3.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937623150"/>
              </p:ext>
            </p:extLst>
          </p:nvPr>
        </p:nvGraphicFramePr>
        <p:xfrm>
          <a:off x="171449" y="157163"/>
          <a:ext cx="11801475" cy="6529387"/>
        </p:xfrm>
        <a:graphic>
          <a:graphicData uri="http://schemas.openxmlformats.org/drawingml/2006/table">
            <a:tbl>
              <a:tblPr/>
              <a:tblGrid>
                <a:gridCol w="4614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7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938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Menurutmu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laki-laki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perempuan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begitu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5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terjadi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terkena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sorotan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sinar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senter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terkejut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6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Hana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lakukan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Pernahkan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melakukannya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Bayangan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saja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pernah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10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Kira-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bahan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saja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12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senter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tapi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lampu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darurat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Halaman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15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Kalau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tokoh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pilih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Tx/>
                        <a:buAutoNum type="arabicPeriod" startAt="5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akhir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berefleksi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342900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nyaman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demikian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kata-kata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lakukan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terjadi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seluruh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ingin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dongeng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Jika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, bantu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menemukan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penyebabnya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banyak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kata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dipahami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bahasa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digunakan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belum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dipahami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.</a:t>
                      </a: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memanfaatkan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jawaban-jawaban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2810723528"/>
              </p:ext>
            </p:extLst>
          </p:nvPr>
        </p:nvGraphicFramePr>
        <p:xfrm>
          <a:off x="4881217" y="585202"/>
          <a:ext cx="6991696" cy="2837391"/>
        </p:xfrm>
        <a:graphic>
          <a:graphicData uri="http://schemas.openxmlformats.org/drawingml/2006/table">
            <a:tbl>
              <a:tblPr/>
              <a:tblGrid>
                <a:gridCol w="1506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3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81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3577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Menyimak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3071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memaknai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langsung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didengar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media audio. 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2701876487"/>
              </p:ext>
            </p:extLst>
          </p:nvPr>
        </p:nvGraphicFramePr>
        <p:xfrm>
          <a:off x="128586" y="182778"/>
          <a:ext cx="11801475" cy="5537368"/>
        </p:xfrm>
        <a:graphic>
          <a:graphicData uri="http://schemas.openxmlformats.org/drawingml/2006/table">
            <a:tbl>
              <a:tblPr/>
              <a:tblGrid>
                <a:gridCol w="4614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7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0285">
                <a:tc rowSpan="3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Tx/>
                        <a:buNone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+mn-lt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disimaknya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perkiraan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kelanjutan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pendapatnya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ingin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diubahnya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menarik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memainkan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Wayang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”.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20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  <a:endParaRPr lang="en-US" sz="1400" b="1" strike="noStrike" spc="-1" dirty="0">
                        <a:latin typeface="+mn-lt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mengulangi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khusus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menyusun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remedial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20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menitipkan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link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digital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memerlukan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lama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Mintalah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stimulasi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melihat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leluasa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menikmati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demikian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membangun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pemahamannya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terhadap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tersirat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1" strike="noStrike" spc="-1" dirty="0">
                        <a:latin typeface="+mn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9" y="2458206"/>
            <a:ext cx="3719512" cy="295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476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Table 1"/>
          <p:cNvGraphicFramePr/>
          <p:nvPr>
            <p:extLst>
              <p:ext uri="{D42A27DB-BD31-4B8C-83A1-F6EECF244321}">
                <p14:modId xmlns:p14="http://schemas.microsoft.com/office/powerpoint/2010/main" val="1220852294"/>
              </p:ext>
            </p:extLst>
          </p:nvPr>
        </p:nvGraphicFramePr>
        <p:xfrm>
          <a:off x="323557" y="389248"/>
          <a:ext cx="11296357" cy="741600"/>
        </p:xfrm>
        <a:graphic>
          <a:graphicData uri="http://schemas.openxmlformats.org/drawingml/2006/table">
            <a:tbl>
              <a:tblPr/>
              <a:tblGrid>
                <a:gridCol w="11296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6" name="Table 2"/>
          <p:cNvGraphicFramePr/>
          <p:nvPr>
            <p:extLst>
              <p:ext uri="{D42A27DB-BD31-4B8C-83A1-F6EECF244321}">
                <p14:modId xmlns:p14="http://schemas.microsoft.com/office/powerpoint/2010/main" val="3329653998"/>
              </p:ext>
            </p:extLst>
          </p:nvPr>
        </p:nvGraphicFramePr>
        <p:xfrm>
          <a:off x="342900" y="1266992"/>
          <a:ext cx="11277013" cy="1463040"/>
        </p:xfrm>
        <a:graphic>
          <a:graphicData uri="http://schemas.openxmlformats.org/drawingml/2006/table">
            <a:tbl>
              <a:tblPr/>
              <a:tblGrid>
                <a:gridCol w="2384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28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3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pengayaan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Materi untuk siswa yang kesulitan belajar 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pertunjukan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terutama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naskah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drama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57" y="2841674"/>
            <a:ext cx="11296357" cy="3816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Catatan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khusus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termasuk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panjang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ditujukan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agar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kegiatan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berkesinambungan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mencakup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beberapa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tujuan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pembelajaran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dalamnya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Meskipun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rangkaian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bisa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digunakan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Alternatifnya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2872" y="3854548"/>
            <a:ext cx="458606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Bagian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 </a:t>
            </a:r>
            <a:r>
              <a:rPr lang="en-US" sz="1400" spc="-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MEMBACA BUKU BERSAMA 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2872" y="4662766"/>
            <a:ext cx="4586068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1. MEMBACA BUKU BERSAMA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dongeng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interaktif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165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094" y="3854548"/>
            <a:ext cx="4586068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2. DISKUSI DAN PEMBUATAN WAYANG KERTAS</a:t>
            </a: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4.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membuat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naskah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drama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Bagian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5. KERJA KELOMPOK –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latihan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terakir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dan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pertunjukan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wayang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Alokasi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waktu</a:t>
            </a:r>
            <a:r>
              <a:rPr lang="en-US" sz="1400" spc="-1" dirty="0">
                <a:solidFill>
                  <a:schemeClr val="bg1"/>
                </a:solidFill>
                <a:latin typeface="Calibri"/>
              </a:rPr>
              <a:t> 120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endParaRPr lang="en-US" sz="1400" spc="-1" dirty="0">
              <a:solidFill>
                <a:schemeClr val="bg1"/>
              </a:solidFill>
              <a:latin typeface="Calibri"/>
            </a:endParaRPr>
          </a:p>
          <a:p>
            <a:r>
              <a:rPr lang="en-US" sz="1400" spc="-1" dirty="0">
                <a:solidFill>
                  <a:schemeClr val="bg1"/>
                </a:solidFill>
                <a:latin typeface="Calibri"/>
              </a:rPr>
              <a:t>TOTAL: 360 </a:t>
            </a:r>
            <a:r>
              <a:rPr lang="en-US" sz="1400" spc="-1" dirty="0" err="1">
                <a:solidFill>
                  <a:schemeClr val="bg1"/>
                </a:solidFill>
                <a:latin typeface="Calibri"/>
              </a:rPr>
              <a:t>menit</a:t>
            </a:r>
            <a:endParaRPr lang="en-US" sz="1400" spc="-1" dirty="0">
              <a:solidFill>
                <a:schemeClr val="bg1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858924"/>
              </p:ext>
            </p:extLst>
          </p:nvPr>
        </p:nvGraphicFramePr>
        <p:xfrm>
          <a:off x="334573" y="562575"/>
          <a:ext cx="11373451" cy="5976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5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Nama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+mn-ea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Najoan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Jenjang/Kelas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SD / 3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Asal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Sekolah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Arunika</a:t>
                      </a:r>
                      <a:r>
                        <a:rPr lang="en-US" sz="1200" dirty="0">
                          <a:effectLst/>
                        </a:rPr>
                        <a:t> Waldorf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Indonesia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26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Alokasi waktu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</a:rPr>
                        <a:t> 120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menit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kombinasi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1,2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165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)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,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utuh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Pertunjukan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450 </a:t>
                      </a:r>
                      <a:r>
                        <a:rPr lang="en-US" sz="1200" u="none" strike="noStrike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Jumlah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siswa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28 orang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73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Profil pelajar Pancasila  yang berkaitan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Bergotong-royong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Kerja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Menampilkan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harapan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lingkungan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sekitar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menunjukan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ekspektasi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harapan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)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positif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kepada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orang lain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rangka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mencapai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Model pembelajaran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Tatap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muka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Fase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B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Domain Mapel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  <a:ea typeface="+mn-ea"/>
                        </a:rPr>
                        <a:t>Berbicara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+mn-lt"/>
                          <a:ea typeface="+mn-ea"/>
                        </a:rPr>
                        <a:t>Mempresentasikan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Tujuan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Pembelajaran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3.2. </a:t>
                      </a:r>
                      <a:r>
                        <a:rPr lang="en-US" sz="1200" dirty="0" err="1">
                          <a:effectLst/>
                        </a:rPr>
                        <a:t>Pelajar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memberikan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respon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lisan</a:t>
                      </a:r>
                      <a:r>
                        <a:rPr lang="en-US" sz="1200" dirty="0">
                          <a:effectLst/>
                        </a:rPr>
                        <a:t> yang </a:t>
                      </a:r>
                      <a:r>
                        <a:rPr lang="en-US" sz="1200" dirty="0" err="1">
                          <a:effectLst/>
                        </a:rPr>
                        <a:t>tepat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sesuai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konteks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Kata kunci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Diskusi</a:t>
                      </a:r>
                      <a:r>
                        <a:rPr lang="en-US" sz="1200" baseline="0" dirty="0">
                          <a:effectLst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</a:rPr>
                        <a:t>Aktif</a:t>
                      </a:r>
                      <a:r>
                        <a:rPr lang="en-US" sz="1200" baseline="0" dirty="0">
                          <a:effectLst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</a:rPr>
                        <a:t>Berkarya</a:t>
                      </a:r>
                      <a:r>
                        <a:rPr lang="en-US" sz="1200" baseline="0" dirty="0">
                          <a:effectLst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</a:rPr>
                        <a:t>Berkreasi</a:t>
                      </a:r>
                      <a:r>
                        <a:rPr lang="en-US" sz="1200" baseline="0" dirty="0">
                          <a:effectLst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</a:rPr>
                        <a:t>Wayang</a:t>
                      </a:r>
                      <a:r>
                        <a:rPr lang="en-US" sz="1200" baseline="0" dirty="0">
                          <a:effectLst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</a:rPr>
                        <a:t>Kertas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8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Deskripsi umum kegiatan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berdikusi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membuat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instruksional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mempraktikkannya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membuat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aseline="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23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Materi ajar, alat, dan bahan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Rei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Wayang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” link: </a:t>
                      </a:r>
                      <a:r>
                        <a:rPr lang="en-US" sz="1200" dirty="0"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  <a:hlinkClick r:id="rId2"/>
                        </a:rPr>
                        <a:t>http://badanbahasa.kemdikbud.go.id/lamanbahasa/sites/default/files/Rei%20dan%20Wayang%20Kertas%20%28Oky%20E%20Noorsari%29.pdf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berkarya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effectLst/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ardus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bekas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kemasan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makanan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HVS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baru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bekas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spidol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berwarna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pensil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gunting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lem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putih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tusuk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sate/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sumpit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/ranting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agak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lurus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Source Sans Pro" panose="020B0503030403020204" pitchFamily="34" charset="0"/>
                          <a:ea typeface="Source Serif Pro" panose="02040603050405020204" pitchFamily="18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Source Sans Pro" panose="020B0503030403020204" pitchFamily="34" charset="0"/>
                        <a:ea typeface="Source Serif Pro" panose="02040603050405020204" pitchFamily="18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87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Sarana Prasarana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</a:rPr>
                        <a:t> agar </a:t>
                      </a:r>
                      <a:r>
                        <a:rPr lang="en-US" sz="1200" u="none" strike="noStrike" dirty="0" err="1">
                          <a:effectLst/>
                        </a:rPr>
                        <a:t>nyaman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untu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siswa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berdiskusi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membuat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</a:rPr>
                        <a:t>karya</a:t>
                      </a:r>
                      <a:r>
                        <a:rPr lang="en-US" sz="1200" u="none" strike="noStrike" baseline="0" dirty="0">
                          <a:effectLst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4573" y="150395"/>
            <a:ext cx="236154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Source Serif Pro" panose="02040603050405020204" pitchFamily="18" charset="0"/>
                <a:cs typeface="Lato" panose="020F0502020204030203" pitchFamily="34" charset="0"/>
              </a:rPr>
              <a:t>PERTUNJUKAN SERU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  <a:ea typeface="Source Serif Pro" panose="02040603050405020204" pitchFamily="18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856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392416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3713692680"/>
              </p:ext>
            </p:extLst>
          </p:nvPr>
        </p:nvGraphicFramePr>
        <p:xfrm>
          <a:off x="171451" y="576936"/>
          <a:ext cx="11830063" cy="741600"/>
        </p:xfrm>
        <a:graphic>
          <a:graphicData uri="http://schemas.openxmlformats.org/drawingml/2006/table">
            <a:tbl>
              <a:tblPr/>
              <a:tblGrid>
                <a:gridCol w="18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8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2885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287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latin typeface="+mn-lt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300" b="0" strike="noStrike" spc="-1" dirty="0"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Siswa reguler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Tatap muka</a:t>
                      </a:r>
                      <a:endParaRPr lang="en-US" sz="13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120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3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277200" y="-77744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PERTUNJUKAN SERU 2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77200" y="2043709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Arial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1421709705"/>
              </p:ext>
            </p:extLst>
          </p:nvPr>
        </p:nvGraphicFramePr>
        <p:xfrm>
          <a:off x="142875" y="2337913"/>
          <a:ext cx="11815764" cy="849851"/>
        </p:xfrm>
        <a:graphic>
          <a:graphicData uri="http://schemas.openxmlformats.org/drawingml/2006/table">
            <a:tbl>
              <a:tblPr/>
              <a:tblGrid>
                <a:gridCol w="1940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9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5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02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051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Bergotong-royong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Menampilkan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harapan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lingkungan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sekitar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menunjukan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ekspektasi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harapan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positif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rangka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mencapai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888674680"/>
              </p:ext>
            </p:extLst>
          </p:nvPr>
        </p:nvGraphicFramePr>
        <p:xfrm>
          <a:off x="128588" y="1363376"/>
          <a:ext cx="11930062" cy="731520"/>
        </p:xfrm>
        <a:graphic>
          <a:graphicData uri="http://schemas.openxmlformats.org/drawingml/2006/table">
            <a:tbl>
              <a:tblPr/>
              <a:tblGrid>
                <a:gridCol w="11930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3712639805"/>
              </p:ext>
            </p:extLst>
          </p:nvPr>
        </p:nvGraphicFramePr>
        <p:xfrm>
          <a:off x="148607" y="3328953"/>
          <a:ext cx="11838605" cy="1203960"/>
        </p:xfrm>
        <a:graphic>
          <a:graphicData uri="http://schemas.openxmlformats.org/drawingml/2006/table">
            <a:tbl>
              <a:tblPr/>
              <a:tblGrid>
                <a:gridCol w="6301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7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pentingnya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menerapkan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berlapis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3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endParaRPr lang="en-US" sz="13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</a:t>
                      </a:r>
                      <a:endParaRPr lang="en-US" sz="13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264658125"/>
              </p:ext>
            </p:extLst>
          </p:nvPr>
        </p:nvGraphicFramePr>
        <p:xfrm>
          <a:off x="142876" y="4813923"/>
          <a:ext cx="11844337" cy="1940892"/>
        </p:xfrm>
        <a:graphic>
          <a:graphicData uri="http://schemas.openxmlformats.org/drawingml/2006/table">
            <a:tbl>
              <a:tblPr/>
              <a:tblGrid>
                <a:gridCol w="2484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91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36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60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berkarya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berkarya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Akan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hemat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biaya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dibandingkan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tiap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sendiri-sendiri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335588" y="4520522"/>
            <a:ext cx="3568338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8172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3159</TotalTime>
  <Words>9410</Words>
  <Application>Microsoft Office PowerPoint</Application>
  <PresentationFormat>Widescreen</PresentationFormat>
  <Paragraphs>1272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Source Sans Pro</vt:lpstr>
      <vt:lpstr>StarSymbol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ASUS</dc:creator>
  <dc:description/>
  <cp:lastModifiedBy>nxhvwsn00a04807ebe7600@outlook.com</cp:lastModifiedBy>
  <cp:revision>221</cp:revision>
  <dcterms:created xsi:type="dcterms:W3CDTF">2020-09-10T10:22:23Z</dcterms:created>
  <dcterms:modified xsi:type="dcterms:W3CDTF">2021-06-25T05:18:08Z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