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88" r:id="rId2"/>
    <p:sldId id="256" r:id="rId3"/>
    <p:sldId id="257" r:id="rId4"/>
    <p:sldId id="258" r:id="rId5"/>
    <p:sldId id="274" r:id="rId6"/>
    <p:sldId id="275" r:id="rId7"/>
    <p:sldId id="276" r:id="rId8"/>
    <p:sldId id="285" r:id="rId9"/>
    <p:sldId id="290" r:id="rId10"/>
    <p:sldId id="266" r:id="rId11"/>
    <p:sldId id="270" r:id="rId12"/>
    <p:sldId id="279" r:id="rId13"/>
    <p:sldId id="277" r:id="rId14"/>
    <p:sldId id="278" r:id="rId15"/>
    <p:sldId id="283" r:id="rId16"/>
    <p:sldId id="289" r:id="rId17"/>
    <p:sldId id="291" r:id="rId18"/>
    <p:sldId id="267" r:id="rId19"/>
    <p:sldId id="271" r:id="rId20"/>
    <p:sldId id="280" r:id="rId21"/>
    <p:sldId id="281" r:id="rId22"/>
    <p:sldId id="282" r:id="rId23"/>
    <p:sldId id="284" r:id="rId24"/>
    <p:sldId id="29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26" autoAdjust="0"/>
    <p:restoredTop sz="94434" autoAdjust="0"/>
  </p:normalViewPr>
  <p:slideViewPr>
    <p:cSldViewPr snapToGrid="0">
      <p:cViewPr varScale="1">
        <p:scale>
          <a:sx n="78" d="100"/>
          <a:sy n="78" d="100"/>
        </p:scale>
        <p:origin x="466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 dirty="0">
                <a:latin typeface="Arial"/>
              </a:rPr>
              <a:t>Click to edit the notes format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30BEE423-6C1D-4837-974B-B36DED642C87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3891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ource Sans Pro" panose="020B0503030403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/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Source Sans Pro" panose="020B0503030403020204" pitchFamily="34" charset="0"/>
                <a:ea typeface="+mn-ea"/>
              </a:rPr>
              <a:t>2</a:t>
            </a:fld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8503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0BEE423-6C1D-4837-974B-B36DED642C87}" type="slidenum">
              <a:rPr lang="en-US" sz="1400" b="0" strike="noStrike" spc="-1" smtClean="0">
                <a:latin typeface="Times New Roman"/>
              </a:rPr>
              <a:t>3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0758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/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Source Sans Pro" panose="020B0503030403020204" pitchFamily="34" charset="0"/>
                <a:ea typeface="+mn-ea"/>
              </a:rPr>
              <a:t>10</a:t>
            </a:fld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72118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0BEE423-6C1D-4837-974B-B36DED642C87}" type="slidenum">
              <a:rPr lang="en-US" sz="1400" b="0" strike="noStrike" spc="-1" smtClean="0">
                <a:latin typeface="Times New Roman"/>
              </a:rPr>
              <a:t>11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6272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0BEE423-6C1D-4837-974B-B36DED642C87}" type="slidenum">
              <a:rPr lang="en-US" sz="1400" b="0" strike="noStrike" spc="-1" smtClean="0">
                <a:latin typeface="Times New Roman"/>
              </a:rPr>
              <a:t>12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8930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/>
          </a:p>
        </p:txBody>
      </p:sp>
      <p:sp>
        <p:nvSpPr>
          <p:cNvPr id="7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F878309-CFD4-47B9-B792-C7914458A07E}" type="slidenum">
              <a:rPr lang="en-US" sz="1200" b="0" strike="noStrike" spc="-1">
                <a:solidFill>
                  <a:srgbClr val="000000"/>
                </a:solidFill>
                <a:latin typeface="Source Sans Pro" panose="020B0503030403020204" pitchFamily="34" charset="0"/>
                <a:ea typeface="+mn-ea"/>
              </a:rPr>
              <a:t>18</a:t>
            </a:fld>
            <a:endParaRPr lang="en-US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80402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400" y="763588"/>
            <a:ext cx="6704013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0BEE423-6C1D-4837-974B-B36DED642C87}" type="slidenum">
              <a:rPr lang="en-US" sz="1400" b="0" strike="noStrike" spc="-1" smtClean="0">
                <a:latin typeface="Times New Roman"/>
              </a:rPr>
              <a:t>19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7794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pPr algn="ctr"/>
            <a:endParaRPr lang="en-US" sz="3200" b="0" strike="noStrike" spc="-1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>
                <a:latin typeface="Source Sans Pro" panose="020B0503030403020204" pitchFamily="34" charset="0"/>
              </a:defRPr>
            </a:lvl1pPr>
          </a:lstStyle>
          <a:p>
            <a:pPr algn="ctr"/>
            <a:endParaRPr lang="en-US" sz="3200" b="0" strike="noStrike" spc="-1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653275AC-6042-429B-AA27-9925625A8902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6/25/2021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778535A-7AA8-4E32-B41E-4ADA75C881A7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719382"/>
              </p:ext>
            </p:extLst>
          </p:nvPr>
        </p:nvGraphicFramePr>
        <p:xfrm>
          <a:off x="320285" y="496419"/>
          <a:ext cx="11373449" cy="61364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9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12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87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Nama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Najoan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Jenjang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SD / 3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IND.B.SEA.3.3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7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Asal sekolah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Arunika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Waldorf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Indonesia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25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Alokasi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waktu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pertemuan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30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tiga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Sahabatku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Unik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Menarik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1, 2,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3 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waktu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150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).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Jumlah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28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2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Profil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Pancasila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 yang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berkaitan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171450" marR="0" lvl="0" indent="-17145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•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Bergotong-royong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Komunikasi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Menyimak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memahami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secara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akurat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apa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diucapkan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ungkapan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pikiran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perasaan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keprihatinan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 orang lain,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serta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menyampaikan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pesan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menggunakan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berbagai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simbol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media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kepada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orang lain.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Model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Tatap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muka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7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Fase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B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Domain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Menyimak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1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3.3.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instruksi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permainan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anak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disampaikan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sehingga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berpartisipasi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permainan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tersebut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benar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  <a:endParaRPr lang="en-US" sz="1200" b="0" strike="noStrike" spc="-1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95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Kata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kunci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Kerjasama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permainan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03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Deskripsi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umum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</a:p>
                    <a:p>
                      <a:pPr marL="179705" marR="0" indent="-895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berlatih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menyimak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melalui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penyampaian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instruksi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berlapis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permainan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“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Darat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Laut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Udara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” .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03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Materi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ajar,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alat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bahan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457200" marR="0" indent="-2286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fisik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elektronik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terkait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tema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endParaRPr lang="en-US" sz="1200" baseline="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457200" marR="0" indent="-2286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Kartu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bergambar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buatan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sendiri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981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Sarana</a:t>
                      </a:r>
                      <a:r>
                        <a:rPr lang="en-US" sz="1200" b="1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1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Prasarana</a:t>
                      </a:r>
                      <a:endParaRPr lang="en-US" sz="1200" b="1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Ruang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memadai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bermain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diatur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meja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kursinya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aula,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pendopo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halaman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dll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0285" y="128412"/>
            <a:ext cx="612789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BINATANG, SAHABATKU YANG UNIK DAN MENARIK 1</a:t>
            </a:r>
            <a:endParaRPr lang="en-US" spc="-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781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8" name="Table 2"/>
          <p:cNvGraphicFramePr/>
          <p:nvPr>
            <p:extLst>
              <p:ext uri="{D42A27DB-BD31-4B8C-83A1-F6EECF244321}">
                <p14:modId xmlns:p14="http://schemas.microsoft.com/office/powerpoint/2010/main" val="2477911264"/>
              </p:ext>
            </p:extLst>
          </p:nvPr>
        </p:nvGraphicFramePr>
        <p:xfrm>
          <a:off x="277200" y="834120"/>
          <a:ext cx="11615415" cy="741600"/>
        </p:xfrm>
        <a:graphic>
          <a:graphicData uri="http://schemas.openxmlformats.org/drawingml/2006/table">
            <a:tbl>
              <a:tblPr/>
              <a:tblGrid>
                <a:gridCol w="2361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865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IND.B.SEA.3.2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reguler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muka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30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9" name="CustomShape 3"/>
          <p:cNvSpPr/>
          <p:nvPr/>
        </p:nvSpPr>
        <p:spPr>
          <a:xfrm>
            <a:off x="277200" y="108000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BINATANG, SAHABATKU YANG UNIK DAN MENARIK 2</a:t>
            </a:r>
            <a:endParaRPr lang="en-US" sz="20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06280" y="2586648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2783849744"/>
              </p:ext>
            </p:extLst>
          </p:nvPr>
        </p:nvGraphicFramePr>
        <p:xfrm>
          <a:off x="277200" y="2938008"/>
          <a:ext cx="11653920" cy="1362533"/>
        </p:xfrm>
        <a:graphic>
          <a:graphicData uri="http://schemas.openxmlformats.org/drawingml/2006/table">
            <a:tbl>
              <a:tblPr/>
              <a:tblGrid>
                <a:gridCol w="1914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5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4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7613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4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206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Mempresentasikan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Kreatif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-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Menghasilkan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tindakan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orisinal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Menghasilkan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tindakan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mengekspresikan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pikiran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mengapresiasi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serta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mengkritik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tindakan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dihasilkan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2215742171"/>
              </p:ext>
            </p:extLst>
          </p:nvPr>
        </p:nvGraphicFramePr>
        <p:xfrm>
          <a:off x="277200" y="1777728"/>
          <a:ext cx="11610000" cy="731520"/>
        </p:xfrm>
        <a:graphic>
          <a:graphicData uri="http://schemas.openxmlformats.org/drawingml/2006/table">
            <a:tbl>
              <a:tblPr/>
              <a:tblGrid>
                <a:gridCol w="1161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3"/>
          <p:cNvGraphicFramePr/>
          <p:nvPr>
            <p:extLst>
              <p:ext uri="{D42A27DB-BD31-4B8C-83A1-F6EECF244321}">
                <p14:modId xmlns:p14="http://schemas.microsoft.com/office/powerpoint/2010/main" val="310367353"/>
              </p:ext>
            </p:extLst>
          </p:nvPr>
        </p:nvGraphicFramePr>
        <p:xfrm>
          <a:off x="277200" y="4545591"/>
          <a:ext cx="11638575" cy="1676400"/>
        </p:xfrm>
        <a:graphic>
          <a:graphicData uri="http://schemas.openxmlformats.org/drawingml/2006/table">
            <a:tbl>
              <a:tblPr/>
              <a:tblGrid>
                <a:gridCol w="6981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57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stimulasi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menceritakan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kembali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pengalamannya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runtut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en-US" sz="1400" b="0" strike="noStrike" spc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Pengondisian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mendorong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menerapkan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2774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Table 1"/>
          <p:cNvGraphicFramePr/>
          <p:nvPr>
            <p:extLst>
              <p:ext uri="{D42A27DB-BD31-4B8C-83A1-F6EECF244321}">
                <p14:modId xmlns:p14="http://schemas.microsoft.com/office/powerpoint/2010/main" val="594636097"/>
              </p:ext>
            </p:extLst>
          </p:nvPr>
        </p:nvGraphicFramePr>
        <p:xfrm>
          <a:off x="171448" y="450568"/>
          <a:ext cx="11820155" cy="2209090"/>
        </p:xfrm>
        <a:graphic>
          <a:graphicData uri="http://schemas.openxmlformats.org/drawingml/2006/table">
            <a:tbl>
              <a:tblPr/>
              <a:tblGrid>
                <a:gridCol w="25328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0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368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97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42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cukup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luas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nyaman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pendopo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aula,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alas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lingkaran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Pertimbangkan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dibutuhkan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merepotkan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suasana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jadi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kondusif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pindah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mengubah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Pengondisian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awal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perpindahan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pun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dilibatkan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membereskan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4" name="CustomShape 2"/>
          <p:cNvSpPr/>
          <p:nvPr/>
        </p:nvSpPr>
        <p:spPr>
          <a:xfrm>
            <a:off x="307009" y="157168"/>
            <a:ext cx="347409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6" name="CustomShape 4"/>
          <p:cNvSpPr/>
          <p:nvPr/>
        </p:nvSpPr>
        <p:spPr>
          <a:xfrm>
            <a:off x="392737" y="2983184"/>
            <a:ext cx="347409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7" name="Table 5"/>
          <p:cNvGraphicFramePr/>
          <p:nvPr>
            <p:extLst>
              <p:ext uri="{D42A27DB-BD31-4B8C-83A1-F6EECF244321}">
                <p14:modId xmlns:p14="http://schemas.microsoft.com/office/powerpoint/2010/main" val="531475255"/>
              </p:ext>
            </p:extLst>
          </p:nvPr>
        </p:nvGraphicFramePr>
        <p:xfrm>
          <a:off x="214312" y="3305272"/>
          <a:ext cx="11748601" cy="1102320"/>
        </p:xfrm>
        <a:graphic>
          <a:graphicData uri="http://schemas.openxmlformats.org/drawingml/2006/table">
            <a:tbl>
              <a:tblPr/>
              <a:tblGrid>
                <a:gridCol w="58741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4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1"/>
          <p:cNvGraphicFramePr/>
          <p:nvPr>
            <p:extLst>
              <p:ext uri="{D42A27DB-BD31-4B8C-83A1-F6EECF244321}">
                <p14:modId xmlns:p14="http://schemas.microsoft.com/office/powerpoint/2010/main" val="1977623554"/>
              </p:ext>
            </p:extLst>
          </p:nvPr>
        </p:nvGraphicFramePr>
        <p:xfrm>
          <a:off x="307008" y="4903602"/>
          <a:ext cx="11580192" cy="1529040"/>
        </p:xfrm>
        <a:graphic>
          <a:graphicData uri="http://schemas.openxmlformats.org/drawingml/2006/table">
            <a:tbl>
              <a:tblPr/>
              <a:tblGrid>
                <a:gridCol w="3306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6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37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Proyek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ustomShape 2"/>
          <p:cNvSpPr/>
          <p:nvPr/>
        </p:nvSpPr>
        <p:spPr>
          <a:xfrm>
            <a:off x="392737" y="4491379"/>
            <a:ext cx="3837544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4914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Table 3"/>
          <p:cNvGraphicFramePr/>
          <p:nvPr>
            <p:extLst>
              <p:ext uri="{D42A27DB-BD31-4B8C-83A1-F6EECF244321}">
                <p14:modId xmlns:p14="http://schemas.microsoft.com/office/powerpoint/2010/main" val="1403485828"/>
              </p:ext>
            </p:extLst>
          </p:nvPr>
        </p:nvGraphicFramePr>
        <p:xfrm>
          <a:off x="408645" y="403597"/>
          <a:ext cx="11204642" cy="2956560"/>
        </p:xfrm>
        <a:graphic>
          <a:graphicData uri="http://schemas.openxmlformats.org/drawingml/2006/table">
            <a:tbl>
              <a:tblPr/>
              <a:tblGrid>
                <a:gridCol w="3377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9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980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Alat dan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3671"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Buku-buku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beserta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namanya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terbagi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manusia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dipelihara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diternakkan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manusia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kelinci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kambing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sapi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kerbau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hidup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liar,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disesuaikan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gajah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sumatera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harimau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sumatera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anoa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orang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burung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cendrawasih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banteng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Karton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bekas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kemasan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makanan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Spidol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12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11.500,00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HVS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gambar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28.000,00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100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lembar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sisanya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dipakai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lain)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Pensil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24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11.500,00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Spidol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hitam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kecil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1.200,00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Gunting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10.000,00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Lem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putih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9.500,00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satu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sisanya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dipakai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lain)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" name="CustomShape 4"/>
          <p:cNvSpPr/>
          <p:nvPr/>
        </p:nvSpPr>
        <p:spPr>
          <a:xfrm>
            <a:off x="408645" y="100117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6" name="CustomShape 1"/>
          <p:cNvSpPr/>
          <p:nvPr/>
        </p:nvSpPr>
        <p:spPr>
          <a:xfrm>
            <a:off x="408645" y="3474068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PERSIAPAN PEMBELAJARAN</a:t>
            </a:r>
          </a:p>
        </p:txBody>
      </p:sp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426769621"/>
              </p:ext>
            </p:extLst>
          </p:nvPr>
        </p:nvGraphicFramePr>
        <p:xfrm>
          <a:off x="408645" y="3763418"/>
          <a:ext cx="11192805" cy="2438400"/>
        </p:xfrm>
        <a:graphic>
          <a:graphicData uri="http://schemas.openxmlformats.org/drawingml/2006/table">
            <a:tbl>
              <a:tblPr/>
              <a:tblGrid>
                <a:gridCol w="11192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Mencari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tahu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1.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hewan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kepulauan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pantai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burung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camar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penyu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kepiting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hewan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hutan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pegunungan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monyet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burung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serangga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kijang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2.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umum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dipelihara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tinggal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mencari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nafkah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maupun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kesenangan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kambing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ayam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kerbau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kelinci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hamster.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3.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Indonesia,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banteng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Tengah,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harimau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Sumatera, orang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Kalimantan,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cendrawasih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Papua,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Mempersiapkan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bergambar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buku-buku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45810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" name="Table 1"/>
          <p:cNvGraphicFramePr/>
          <p:nvPr>
            <p:extLst>
              <p:ext uri="{D42A27DB-BD31-4B8C-83A1-F6EECF244321}">
                <p14:modId xmlns:p14="http://schemas.microsoft.com/office/powerpoint/2010/main" val="2674617559"/>
              </p:ext>
            </p:extLst>
          </p:nvPr>
        </p:nvGraphicFramePr>
        <p:xfrm>
          <a:off x="377280" y="217800"/>
          <a:ext cx="11277360" cy="6453720"/>
        </p:xfrm>
        <a:graphic>
          <a:graphicData uri="http://schemas.openxmlformats.org/drawingml/2006/table">
            <a:tbl>
              <a:tblPr/>
              <a:tblGrid>
                <a:gridCol w="5052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25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0280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DISKUSI: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30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merupakan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berupa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marR="0" indent="-2854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diajak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formasi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setengah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lingkaran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menghadap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mendengarkan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memimpin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mengawali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Udara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pernah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dikenal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diketahui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menggulirkan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bergantian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mengatur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jalannya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agar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menyenangkan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Pastikan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membahasakan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ulang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Apresiasi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upaya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komentar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tatacara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pernah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temui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pernah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pelihara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pernah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lihat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film?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mempunyai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kaki?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takut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pada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tertentu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17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reflektif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minat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rasa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ingin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tahu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muncul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dipahami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deskripsi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runtut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etika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6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reflektif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bercerita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ciri-ciri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pernah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temui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binatang-binatang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8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1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berpartisipasi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umum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82885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Table 1"/>
          <p:cNvGraphicFramePr/>
          <p:nvPr>
            <p:extLst>
              <p:ext uri="{D42A27DB-BD31-4B8C-83A1-F6EECF244321}">
                <p14:modId xmlns:p14="http://schemas.microsoft.com/office/powerpoint/2010/main" val="2722885895"/>
              </p:ext>
            </p:extLst>
          </p:nvPr>
        </p:nvGraphicFramePr>
        <p:xfrm>
          <a:off x="478800" y="228600"/>
          <a:ext cx="11248200" cy="6472238"/>
        </p:xfrm>
        <a:graphic>
          <a:graphicData uri="http://schemas.openxmlformats.org/drawingml/2006/table">
            <a:tbl>
              <a:tblPr/>
              <a:tblGrid>
                <a:gridCol w="4397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0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72238">
                <a:tc>
                  <a:txBody>
                    <a:bodyPr/>
                    <a:lstStyle/>
                    <a:p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Asesmen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lain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dilakukan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bilamana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dirasa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perlu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US" sz="1400" b="1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1" name="Table 2"/>
          <p:cNvGraphicFramePr/>
          <p:nvPr>
            <p:extLst>
              <p:ext uri="{D42A27DB-BD31-4B8C-83A1-F6EECF244321}">
                <p14:modId xmlns:p14="http://schemas.microsoft.com/office/powerpoint/2010/main" val="335788601"/>
              </p:ext>
            </p:extLst>
          </p:nvPr>
        </p:nvGraphicFramePr>
        <p:xfrm>
          <a:off x="4992728" y="631553"/>
          <a:ext cx="6589080" cy="2040210"/>
        </p:xfrm>
        <a:graphic>
          <a:graphicData uri="http://schemas.openxmlformats.org/drawingml/2006/table">
            <a:tbl>
              <a:tblPr/>
              <a:tblGrid>
                <a:gridCol w="131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7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86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4440"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Source Sans Pro" panose="020B0503030403020204" pitchFamily="34" charset="0"/>
                        </a:rPr>
                        <a:t>Berbicara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dan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mempresentasikan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69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selalu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sesekali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terlibat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Tanya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2"/>
          <p:cNvGraphicFramePr/>
          <p:nvPr>
            <p:extLst>
              <p:ext uri="{D42A27DB-BD31-4B8C-83A1-F6EECF244321}">
                <p14:modId xmlns:p14="http://schemas.microsoft.com/office/powerpoint/2010/main" val="2713178064"/>
              </p:ext>
            </p:extLst>
          </p:nvPr>
        </p:nvGraphicFramePr>
        <p:xfrm>
          <a:off x="5016541" y="3113133"/>
          <a:ext cx="6589080" cy="3383280"/>
        </p:xfrm>
        <a:graphic>
          <a:graphicData uri="http://schemas.openxmlformats.org/drawingml/2006/table">
            <a:tbl>
              <a:tblPr/>
              <a:tblGrid>
                <a:gridCol w="131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7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86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Source Sans Pro" panose="020B0503030403020204" pitchFamily="34" charset="0"/>
                        </a:rPr>
                        <a:t>Berbicara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dan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mempresentasikan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876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3.3.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mematuhi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etika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tanpa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menyela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sedang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selalu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ingat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mengangkat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minta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dan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kadang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lupa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mengangkat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ingin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berbicara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dan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namun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oleh guru.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banyak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meskipun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dibantu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diarahkan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terus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menerus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mendominasi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jalannya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peka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3165461"/>
            <a:ext cx="3995738" cy="337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4303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Table 1"/>
          <p:cNvGraphicFramePr/>
          <p:nvPr>
            <p:extLst>
              <p:ext uri="{D42A27DB-BD31-4B8C-83A1-F6EECF244321}">
                <p14:modId xmlns:p14="http://schemas.microsoft.com/office/powerpoint/2010/main" val="1440553135"/>
              </p:ext>
            </p:extLst>
          </p:nvPr>
        </p:nvGraphicFramePr>
        <p:xfrm>
          <a:off x="478800" y="228600"/>
          <a:ext cx="11248200" cy="6043613"/>
        </p:xfrm>
        <a:graphic>
          <a:graphicData uri="http://schemas.openxmlformats.org/drawingml/2006/table">
            <a:tbl>
              <a:tblPr/>
              <a:tblGrid>
                <a:gridCol w="4397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0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28788">
                <a:tc rowSpan="3"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ikut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Jika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ikut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berpendapat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tanyakan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alasannya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mengajaknya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menemukan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solusi</a:t>
                      </a: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  <a:sym typeface="Wingdings" panose="05000000000000000000" pitchFamily="2" charset="2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menurutmu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paling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menarik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tadi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mencari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tahu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leih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banyak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hal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tersebut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Bagaimana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caranya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?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74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pertayaan-pertanyaan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menggali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pengetahuan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pemahaman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Misalnya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“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Menurutmu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sulit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dipelihara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kucing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gajah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?”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Menurutmu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bagaimana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menyayangi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binatang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?”. 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merangkai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sesuai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pengenalan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terhadap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membuat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gambar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melukiskan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binatang-binatang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dikenalinya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lengkap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informasi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tertulis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lengkap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mencari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tahu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banyak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tentang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pokok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bahasan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diskusi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misalnya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lewat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rumah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4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Remedial: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mengajak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rumah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mengulangi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skala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kecil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sehingga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pengulangan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memadai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sehingga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lancar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menjawab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secara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kontekstual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menitipkan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buku-buku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berkaitan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sehingga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menambah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wawasan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dibutuhkan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berdiskusi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Orang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mencari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waktu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membacakannya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berdiskusi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singkat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bersama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14918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Table 1"/>
          <p:cNvGraphicFramePr/>
          <p:nvPr>
            <p:extLst>
              <p:ext uri="{D42A27DB-BD31-4B8C-83A1-F6EECF244321}">
                <p14:modId xmlns:p14="http://schemas.microsoft.com/office/powerpoint/2010/main" val="4137126426"/>
              </p:ext>
            </p:extLst>
          </p:nvPr>
        </p:nvGraphicFramePr>
        <p:xfrm>
          <a:off x="478799" y="228601"/>
          <a:ext cx="11336963" cy="2225040"/>
        </p:xfrm>
        <a:graphic>
          <a:graphicData uri="http://schemas.openxmlformats.org/drawingml/2006/table">
            <a:tbl>
              <a:tblPr/>
              <a:tblGrid>
                <a:gridCol w="4432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44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43100">
                <a:tc>
                  <a:txBody>
                    <a:bodyPr/>
                    <a:lstStyle/>
                    <a:p>
                      <a:endParaRPr lang="en-US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banyak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menyampaikannya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kepada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teman-temannya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ketika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waktu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diberi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setelah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menyelesaikan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tugas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pemalu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ketika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teman-teman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lain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sudah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mulai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bekerja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mandiri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halus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sehingga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tidak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merasa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diberi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sambil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lalu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bertanya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ketika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lewat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dekatnya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secara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spesifik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mengajaknya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dalam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kelompok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kecil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nyaman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1"/>
          <p:cNvGraphicFramePr/>
          <p:nvPr>
            <p:extLst>
              <p:ext uri="{D42A27DB-BD31-4B8C-83A1-F6EECF244321}">
                <p14:modId xmlns:p14="http://schemas.microsoft.com/office/powerpoint/2010/main" val="3046334430"/>
              </p:ext>
            </p:extLst>
          </p:nvPr>
        </p:nvGraphicFramePr>
        <p:xfrm>
          <a:off x="462846" y="2660968"/>
          <a:ext cx="11395777" cy="741600"/>
        </p:xfrm>
        <a:graphic>
          <a:graphicData uri="http://schemas.openxmlformats.org/drawingml/2006/table">
            <a:tbl>
              <a:tblPr/>
              <a:tblGrid>
                <a:gridCol w="11395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 dirty="0">
                          <a:latin typeface="Source Sans Pro" panose="020B0503030403020204" pitchFamily="34" charset="0"/>
                        </a:rPr>
                        <a:t>-</a:t>
                      </a:r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2"/>
          <p:cNvGraphicFramePr/>
          <p:nvPr>
            <p:extLst>
              <p:ext uri="{D42A27DB-BD31-4B8C-83A1-F6EECF244321}">
                <p14:modId xmlns:p14="http://schemas.microsoft.com/office/powerpoint/2010/main" val="116098298"/>
              </p:ext>
            </p:extLst>
          </p:nvPr>
        </p:nvGraphicFramePr>
        <p:xfrm>
          <a:off x="485773" y="3510138"/>
          <a:ext cx="11387138" cy="1463040"/>
        </p:xfrm>
        <a:graphic>
          <a:graphicData uri="http://schemas.openxmlformats.org/drawingml/2006/table">
            <a:tbl>
              <a:tblPr/>
              <a:tblGrid>
                <a:gridCol w="2277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7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2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72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780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bertema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maupun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non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dan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masing-masing.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binatang-binatang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9680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815037"/>
              </p:ext>
            </p:extLst>
          </p:nvPr>
        </p:nvGraphicFramePr>
        <p:xfrm>
          <a:off x="320285" y="535993"/>
          <a:ext cx="11373450" cy="6156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08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58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40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87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Nama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Najoan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Jenjang/Kelas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SD / 3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IND.B.SEA.3.3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7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Asal sekolah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Arunika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Waldorf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Indonesia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96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Alokasi waktu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pertemuan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90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tiga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Sahabatku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Unik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Menarik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1, 2,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3 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waktu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150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).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Jumlah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28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24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Profil pelajar Pancasila  yang berkaitan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●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Mandiri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Menjadi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individu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percaya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diri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resilien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adaptif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Tetap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bertahan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mengerjakan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tugas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ketika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dihadapkan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tantangan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Menyusun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menyesuaikan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mengujicobakan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strategi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kerjanya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ketika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upaya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pertama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dilakukannya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berhasil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Model pembelajaran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Tatap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muka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1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Fase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B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Domain Mapel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Menulis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83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3.3.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Pelajar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memenggal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kalimat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benar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menulis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paragraf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esai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).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7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Kata kunci</a:t>
                      </a: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Memilah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mengelompokkan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89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Deskripsi umum kegiatan</a:t>
                      </a: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bekerja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kelompok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kecil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menuliskan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hasil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diskusi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mengelompokkan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nama-nama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dua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kelompok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kriteria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telah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ditentukan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89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Materi ajar, alat, dan bahan</a:t>
                      </a: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fisik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elektronik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berkaitan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tema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endParaRPr lang="en-US" sz="1200" baseline="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Kartu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bergambar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773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Sarana Prasarana</a:t>
                      </a: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Ruang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memadai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bermain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diatur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meja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kursinya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aula,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pendopo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halaman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dll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0285" y="128412"/>
            <a:ext cx="612789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BINATANG, SAHABATKU YANG UNIK DAN MENARIK 3</a:t>
            </a:r>
            <a:endParaRPr lang="en-US" spc="-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57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8" name="Table 2"/>
          <p:cNvGraphicFramePr/>
          <p:nvPr>
            <p:extLst>
              <p:ext uri="{D42A27DB-BD31-4B8C-83A1-F6EECF244321}">
                <p14:modId xmlns:p14="http://schemas.microsoft.com/office/powerpoint/2010/main" val="460472614"/>
              </p:ext>
            </p:extLst>
          </p:nvPr>
        </p:nvGraphicFramePr>
        <p:xfrm>
          <a:off x="277200" y="834120"/>
          <a:ext cx="11615415" cy="741600"/>
        </p:xfrm>
        <a:graphic>
          <a:graphicData uri="http://schemas.openxmlformats.org/drawingml/2006/table">
            <a:tbl>
              <a:tblPr/>
              <a:tblGrid>
                <a:gridCol w="2361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865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reguler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muka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90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9" name="CustomShape 3"/>
          <p:cNvSpPr/>
          <p:nvPr/>
        </p:nvSpPr>
        <p:spPr>
          <a:xfrm>
            <a:off x="277200" y="108000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BINATANG, SAHABATKU YANG UNIK DAN MENARIK 3</a:t>
            </a:r>
            <a:endParaRPr lang="en-US" sz="20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06280" y="2429480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3828691921"/>
              </p:ext>
            </p:extLst>
          </p:nvPr>
        </p:nvGraphicFramePr>
        <p:xfrm>
          <a:off x="277200" y="2780840"/>
          <a:ext cx="11653920" cy="1463160"/>
        </p:xfrm>
        <a:graphic>
          <a:graphicData uri="http://schemas.openxmlformats.org/drawingml/2006/table">
            <a:tbl>
              <a:tblPr/>
              <a:tblGrid>
                <a:gridCol w="1914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5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4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28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Menulis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3.3.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memenggal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paragraf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-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percaya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resilien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adaptif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bertahan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mengerjakan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tugas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dihadapkan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tantangan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Menyusun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menyesuaikan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mengujicobakan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strategi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upaya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berhasil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550547427"/>
              </p:ext>
            </p:extLst>
          </p:nvPr>
        </p:nvGraphicFramePr>
        <p:xfrm>
          <a:off x="277200" y="1692000"/>
          <a:ext cx="11624288" cy="731520"/>
        </p:xfrm>
        <a:graphic>
          <a:graphicData uri="http://schemas.openxmlformats.org/drawingml/2006/table">
            <a:tbl>
              <a:tblPr/>
              <a:tblGrid>
                <a:gridCol w="11624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3"/>
          <p:cNvGraphicFramePr/>
          <p:nvPr>
            <p:extLst>
              <p:ext uri="{D42A27DB-BD31-4B8C-83A1-F6EECF244321}">
                <p14:modId xmlns:p14="http://schemas.microsoft.com/office/powerpoint/2010/main" val="3072714884"/>
              </p:ext>
            </p:extLst>
          </p:nvPr>
        </p:nvGraphicFramePr>
        <p:xfrm>
          <a:off x="277201" y="4393499"/>
          <a:ext cx="11610000" cy="2316480"/>
        </p:xfrm>
        <a:graphic>
          <a:graphicData uri="http://schemas.openxmlformats.org/drawingml/2006/table">
            <a:tbl>
              <a:tblPr/>
              <a:tblGrid>
                <a:gridCol w="7181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28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Pengondisian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mendorong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menerapkan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belajar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memenggal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paragraf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dasar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pemenggalan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penulisan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(paragraph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285840" marR="0" indent="-2854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penyusunan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struktur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SPOK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141911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Table 1"/>
          <p:cNvGraphicFramePr/>
          <p:nvPr>
            <p:extLst>
              <p:ext uri="{D42A27DB-BD31-4B8C-83A1-F6EECF244321}">
                <p14:modId xmlns:p14="http://schemas.microsoft.com/office/powerpoint/2010/main" val="831821758"/>
              </p:ext>
            </p:extLst>
          </p:nvPr>
        </p:nvGraphicFramePr>
        <p:xfrm>
          <a:off x="200024" y="336262"/>
          <a:ext cx="11801478" cy="1358251"/>
        </p:xfrm>
        <a:graphic>
          <a:graphicData uri="http://schemas.openxmlformats.org/drawingml/2006/table">
            <a:tbl>
              <a:tblPr/>
              <a:tblGrid>
                <a:gridCol w="252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8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36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34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diaturkan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memudahkan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3-4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Pastikan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duduk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sikap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tubuh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baik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ketika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menulis</a:t>
                      </a:r>
                      <a:r>
                        <a:rPr lang="en-US" sz="1400" b="0" strike="noStrike" spc="-1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4" name="CustomShape 2"/>
          <p:cNvSpPr/>
          <p:nvPr/>
        </p:nvSpPr>
        <p:spPr>
          <a:xfrm>
            <a:off x="307009" y="0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6" name="CustomShape 4"/>
          <p:cNvSpPr/>
          <p:nvPr/>
        </p:nvSpPr>
        <p:spPr>
          <a:xfrm>
            <a:off x="378449" y="1754453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7" name="Table 5"/>
          <p:cNvGraphicFramePr/>
          <p:nvPr>
            <p:extLst>
              <p:ext uri="{D42A27DB-BD31-4B8C-83A1-F6EECF244321}">
                <p14:modId xmlns:p14="http://schemas.microsoft.com/office/powerpoint/2010/main" val="3545154806"/>
              </p:ext>
            </p:extLst>
          </p:nvPr>
        </p:nvGraphicFramePr>
        <p:xfrm>
          <a:off x="200024" y="2076541"/>
          <a:ext cx="11730037" cy="1102320"/>
        </p:xfrm>
        <a:graphic>
          <a:graphicData uri="http://schemas.openxmlformats.org/drawingml/2006/table">
            <a:tbl>
              <a:tblPr/>
              <a:tblGrid>
                <a:gridCol w="5864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65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1"/>
          <p:cNvGraphicFramePr/>
          <p:nvPr>
            <p:extLst>
              <p:ext uri="{D42A27DB-BD31-4B8C-83A1-F6EECF244321}">
                <p14:modId xmlns:p14="http://schemas.microsoft.com/office/powerpoint/2010/main" val="1608425434"/>
              </p:ext>
            </p:extLst>
          </p:nvPr>
        </p:nvGraphicFramePr>
        <p:xfrm>
          <a:off x="307008" y="3674872"/>
          <a:ext cx="11594479" cy="1529040"/>
        </p:xfrm>
        <a:graphic>
          <a:graphicData uri="http://schemas.openxmlformats.org/drawingml/2006/table">
            <a:tbl>
              <a:tblPr/>
              <a:tblGrid>
                <a:gridCol w="3310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17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2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Proyek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ustomShape 2"/>
          <p:cNvSpPr/>
          <p:nvPr/>
        </p:nvSpPr>
        <p:spPr>
          <a:xfrm>
            <a:off x="307008" y="3305512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2535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368840" y="578160"/>
            <a:ext cx="3939480" cy="548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8" name="Table 2"/>
          <p:cNvGraphicFramePr/>
          <p:nvPr>
            <p:extLst>
              <p:ext uri="{D42A27DB-BD31-4B8C-83A1-F6EECF244321}">
                <p14:modId xmlns:p14="http://schemas.microsoft.com/office/powerpoint/2010/main" val="2267050491"/>
              </p:ext>
            </p:extLst>
          </p:nvPr>
        </p:nvGraphicFramePr>
        <p:xfrm>
          <a:off x="277200" y="834120"/>
          <a:ext cx="11615415" cy="741600"/>
        </p:xfrm>
        <a:graphic>
          <a:graphicData uri="http://schemas.openxmlformats.org/drawingml/2006/table">
            <a:tbl>
              <a:tblPr/>
              <a:tblGrid>
                <a:gridCol w="2361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865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KODE PERANGKAT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FASE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JENJANG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KELAS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JUMLAH SISWA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KATEGORI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MODEL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ALOKASI WAKTU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IND.B.SEA.3.3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SD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28 orang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reguler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muka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30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9" name="CustomShape 3"/>
          <p:cNvSpPr/>
          <p:nvPr/>
        </p:nvSpPr>
        <p:spPr>
          <a:xfrm>
            <a:off x="277200" y="108000"/>
            <a:ext cx="9447120" cy="57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000000"/>
                </a:solidFill>
                <a:latin typeface="Calibri"/>
              </a:rPr>
              <a:t>BINATANG, SAHABATKU YANG UNIK DAN MENARIK 1</a:t>
            </a:r>
            <a:endParaRPr lang="en-US" sz="2000" b="0" strike="noStrike" spc="-1" dirty="0">
              <a:latin typeface="Source Sans Pro" panose="020B0503030403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Caroline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Najoan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Sekolah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200" b="1" strike="noStrike" spc="-1" dirty="0" err="1">
                <a:solidFill>
                  <a:srgbClr val="000000"/>
                </a:solidFill>
                <a:latin typeface="Calibri"/>
              </a:rPr>
              <a:t>Arunika</a:t>
            </a:r>
            <a:r>
              <a:rPr lang="en-US" sz="1200" b="1" strike="noStrike" spc="-1" dirty="0">
                <a:solidFill>
                  <a:srgbClr val="000000"/>
                </a:solidFill>
                <a:latin typeface="Calibri"/>
              </a:rPr>
              <a:t> Waldorf, September 2020</a:t>
            </a:r>
            <a:endParaRPr lang="en-US" sz="12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0" name="CustomShape 4"/>
          <p:cNvSpPr/>
          <p:nvPr/>
        </p:nvSpPr>
        <p:spPr>
          <a:xfrm>
            <a:off x="206280" y="2500920"/>
            <a:ext cx="26848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TUJUAN PEMBELAJARAN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1" name="Table 5"/>
          <p:cNvGraphicFramePr/>
          <p:nvPr>
            <p:extLst>
              <p:ext uri="{D42A27DB-BD31-4B8C-83A1-F6EECF244321}">
                <p14:modId xmlns:p14="http://schemas.microsoft.com/office/powerpoint/2010/main" val="2566312248"/>
              </p:ext>
            </p:extLst>
          </p:nvPr>
        </p:nvGraphicFramePr>
        <p:xfrm>
          <a:off x="277200" y="2852280"/>
          <a:ext cx="11653922" cy="1462320"/>
        </p:xfrm>
        <a:graphic>
          <a:graphicData uri="http://schemas.openxmlformats.org/drawingml/2006/table">
            <a:tbl>
              <a:tblPr/>
              <a:tblGrid>
                <a:gridCol w="1408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4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304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ELEMEN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TUJUAN PEMBELAJARAN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PROFIL PELAJAR PANCASILA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4B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74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206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2060"/>
                          </a:solidFill>
                          <a:latin typeface="Calibri"/>
                        </a:rPr>
                        <a:t>Menyimak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3.3.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berpartisipasi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tersebut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Bergotong-royong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-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Komunikasi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akurat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diucapkan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ungkapan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pikiran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keprihatinan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 orang lain,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serta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simbol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media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orang lain.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2" name="Table 6"/>
          <p:cNvGraphicFramePr/>
          <p:nvPr>
            <p:extLst>
              <p:ext uri="{D42A27DB-BD31-4B8C-83A1-F6EECF244321}">
                <p14:modId xmlns:p14="http://schemas.microsoft.com/office/powerpoint/2010/main" val="1198885537"/>
              </p:ext>
            </p:extLst>
          </p:nvPr>
        </p:nvGraphicFramePr>
        <p:xfrm>
          <a:off x="277199" y="1692000"/>
          <a:ext cx="11638575" cy="731520"/>
        </p:xfrm>
        <a:graphic>
          <a:graphicData uri="http://schemas.openxmlformats.org/drawingml/2006/table">
            <a:tbl>
              <a:tblPr/>
              <a:tblGrid>
                <a:gridCol w="11638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CIBI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berpencapaian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aktivitas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0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 TIDAK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3"/>
          <p:cNvGraphicFramePr/>
          <p:nvPr>
            <p:extLst>
              <p:ext uri="{D42A27DB-BD31-4B8C-83A1-F6EECF244321}">
                <p14:modId xmlns:p14="http://schemas.microsoft.com/office/powerpoint/2010/main" val="1413049832"/>
              </p:ext>
            </p:extLst>
          </p:nvPr>
        </p:nvGraphicFramePr>
        <p:xfrm>
          <a:off x="277200" y="4559871"/>
          <a:ext cx="11638575" cy="1676400"/>
        </p:xfrm>
        <a:graphic>
          <a:graphicData uri="http://schemas.openxmlformats.org/drawingml/2006/table">
            <a:tbl>
              <a:tblPr/>
              <a:tblGrid>
                <a:gridCol w="6854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3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Konsep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dipelajari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inti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(essential question)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Pengetahuan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keterampilan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kompetensi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dimiliki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sebelum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mempelajari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topik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belajar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mengikuti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instruksi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en-US" sz="1400" b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instruksi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stimulasi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pengondisian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seperti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mengikuti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en-US" sz="1400" b="0" strike="noStrike" spc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sv-SE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3.1. Pelajar memahami instruksi bertingkat yang disampaikan oleh orang lain secara lisan.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Table 3"/>
          <p:cNvGraphicFramePr/>
          <p:nvPr>
            <p:extLst>
              <p:ext uri="{D42A27DB-BD31-4B8C-83A1-F6EECF244321}">
                <p14:modId xmlns:p14="http://schemas.microsoft.com/office/powerpoint/2010/main" val="1125921046"/>
              </p:ext>
            </p:extLst>
          </p:nvPr>
        </p:nvGraphicFramePr>
        <p:xfrm>
          <a:off x="337206" y="404293"/>
          <a:ext cx="11564281" cy="3169920"/>
        </p:xfrm>
        <a:graphic>
          <a:graphicData uri="http://schemas.openxmlformats.org/drawingml/2006/table">
            <a:tbl>
              <a:tblPr/>
              <a:tblGrid>
                <a:gridCol w="34859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1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26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Alat dan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Buku-buku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beserta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namanya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terbagi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manusia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dipelihara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diternakkan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manusia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kelinci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kambing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sapi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kerbau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hidup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liar,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disesuaikan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gajah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sumatera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harimau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sumatera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anoa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orang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burung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cendrawasih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banteng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lphaL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Karton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bekas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kemasan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makanan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Spidol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12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11.500,00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sediakan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satu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setiap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4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anak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HVS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gambar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28.000,00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100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lembar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sisanya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dipakai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lain)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Pensil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24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11.500,00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sediakan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satu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setiap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4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anak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Spidol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hitam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kecil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1.200,00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Gunting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10.000,00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Lem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putih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9.500,00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satu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sisanya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dipakai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lain)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sv-SE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Cetak lembar kerja @ Rp 200,00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" name="CustomShape 4"/>
          <p:cNvSpPr/>
          <p:nvPr/>
        </p:nvSpPr>
        <p:spPr>
          <a:xfrm>
            <a:off x="508657" y="57253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6" name="CustomShape 1"/>
          <p:cNvSpPr/>
          <p:nvPr/>
        </p:nvSpPr>
        <p:spPr>
          <a:xfrm>
            <a:off x="394357" y="3645511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PERSIAPAN PEMBELAJARAN</a:t>
            </a:r>
            <a:endParaRPr lang="en-US" sz="1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1401969004"/>
              </p:ext>
            </p:extLst>
          </p:nvPr>
        </p:nvGraphicFramePr>
        <p:xfrm>
          <a:off x="233707" y="4006208"/>
          <a:ext cx="11682068" cy="2651760"/>
        </p:xfrm>
        <a:graphic>
          <a:graphicData uri="http://schemas.openxmlformats.org/drawingml/2006/table">
            <a:tbl>
              <a:tblPr/>
              <a:tblGrid>
                <a:gridCol w="11682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Mencari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tahu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1.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hewan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kepulauan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pantai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burung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camar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penyu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kepiting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hewan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hutan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pegunungan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monyet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burung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serangga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kijang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2.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umum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dipelihara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tinggal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mencari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nafkah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maupun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kesenangan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kambing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ayam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kerbau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kelinci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hamster.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3.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Indonesia,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banteng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Tengah,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harimau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Sumatera, orang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Kalimantan,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cendrawasih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Papua,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Mempersiapkan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bergambar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buku-buku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12986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Table 1"/>
          <p:cNvGraphicFramePr/>
          <p:nvPr>
            <p:extLst>
              <p:ext uri="{D42A27DB-BD31-4B8C-83A1-F6EECF244321}">
                <p14:modId xmlns:p14="http://schemas.microsoft.com/office/powerpoint/2010/main" val="2234498609"/>
              </p:ext>
            </p:extLst>
          </p:nvPr>
        </p:nvGraphicFramePr>
        <p:xfrm>
          <a:off x="214313" y="139065"/>
          <a:ext cx="11730038" cy="6433185"/>
        </p:xfrm>
        <a:graphic>
          <a:graphicData uri="http://schemas.openxmlformats.org/drawingml/2006/table">
            <a:tbl>
              <a:tblPr/>
              <a:tblGrid>
                <a:gridCol w="6415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4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5827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DISKUSI KELOMPOK: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Alokasi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90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kelompok-kelompok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terdiri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3-4 orang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anggota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berdekatan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lantai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Pastikan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melihat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guru.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pertemuan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kebiasaan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memperlihatkan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bergambar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membacakan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juga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buku-buku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dunia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memperlihatkan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Ajak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memirsa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saksama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memilah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dipelihara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lingkungan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hidup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bebas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hutan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padang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rumput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pantai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Para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bertukar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mengarahkan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memilah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jadi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yaitu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1.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dipelihara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manusia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pekerjaan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menghasilkan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makanan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kesenangan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kelinci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ayam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sapi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kerbau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anjing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2.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dibiarkan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hidup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bebas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harimau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anoa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banteng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burung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buaya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diminta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pengelompokan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menentukan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jumlah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(8-12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kebebasan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memilah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sebanyak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mungkin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dikelompokkan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juga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diminta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singkat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dikenalnya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langsung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informasi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pernah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Setelah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selesai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boleh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menambahkan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gambar-gambar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kontekstual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menghasilkan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makanan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kita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pekerjaan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manusia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sajakah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3080" indent="-34272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dipelihara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03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pembagian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ditentukan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hambatan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ditemukan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mengerjakan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Perbaikan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38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pertanyaan-pertanyaan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paling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sukai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menyukainya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temui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83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memantau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dinamika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bantuan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hadapi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mandiri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mengamati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intervensi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benar-benar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245988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Table 1"/>
          <p:cNvGraphicFramePr/>
          <p:nvPr>
            <p:extLst>
              <p:ext uri="{D42A27DB-BD31-4B8C-83A1-F6EECF244321}">
                <p14:modId xmlns:p14="http://schemas.microsoft.com/office/powerpoint/2010/main" val="406773403"/>
              </p:ext>
            </p:extLst>
          </p:nvPr>
        </p:nvGraphicFramePr>
        <p:xfrm>
          <a:off x="342901" y="264539"/>
          <a:ext cx="11358561" cy="6033973"/>
        </p:xfrm>
        <a:graphic>
          <a:graphicData uri="http://schemas.openxmlformats.org/drawingml/2006/table">
            <a:tbl>
              <a:tblPr/>
              <a:tblGrid>
                <a:gridCol w="4375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30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79351">
                <a:tc rowSpan="2"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penutup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rangkaian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apresisasi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komentar-komentar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penyemangat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juga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menempelkan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dinding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dinikmati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sekiranya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apresiasi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teman-temannya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ditempel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dinding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dinikmati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cerita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batasan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jumlan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Hal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diserahkan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guru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pengenalan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kemampuan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umpan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balik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19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Pengayaan</a:t>
                      </a:r>
                      <a:r>
                        <a:rPr lang="en-US" sz="1400" b="1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i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i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i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menambahkan</a:t>
                      </a:r>
                      <a:r>
                        <a:rPr lang="en-US" sz="1400" b="0" i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ciri</a:t>
                      </a:r>
                      <a:r>
                        <a:rPr lang="en-US" sz="1400" b="0" i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khas</a:t>
                      </a:r>
                      <a:r>
                        <a:rPr lang="en-US" sz="1400" b="0" i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dari</a:t>
                      </a:r>
                      <a:r>
                        <a:rPr lang="en-US" sz="1400" b="0" i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tiap</a:t>
                      </a:r>
                      <a:r>
                        <a:rPr lang="en-US" sz="1400" b="0" i="0" strike="noStrike" spc="-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binatang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dikelompokkan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menambahkan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manfaat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dari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binatang-binatang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dipelihara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lingkungan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rumah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menambahkan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gambar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masing-masing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binatang</a:t>
                      </a:r>
                      <a:r>
                        <a:rPr lang="en-US" sz="1400" b="0" i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n-US" sz="1400" b="0" i="0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4" name="Table 2"/>
          <p:cNvGraphicFramePr/>
          <p:nvPr>
            <p:extLst>
              <p:ext uri="{D42A27DB-BD31-4B8C-83A1-F6EECF244321}">
                <p14:modId xmlns:p14="http://schemas.microsoft.com/office/powerpoint/2010/main" val="1125113689"/>
              </p:ext>
            </p:extLst>
          </p:nvPr>
        </p:nvGraphicFramePr>
        <p:xfrm>
          <a:off x="4821277" y="502972"/>
          <a:ext cx="6589081" cy="2225040"/>
        </p:xfrm>
        <a:graphic>
          <a:graphicData uri="http://schemas.openxmlformats.org/drawingml/2006/table">
            <a:tbl>
              <a:tblPr/>
              <a:tblGrid>
                <a:gridCol w="1379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5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7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86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4440"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Source Sans Pro" panose="020B0503030403020204" pitchFamily="34" charset="0"/>
                        </a:rPr>
                        <a:t>Menulis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292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3.3.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memenggal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paragraf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memenggal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paragraf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memenggal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paragraf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mulai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memenggal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paragraf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memenggal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kalimat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paragraf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3524250"/>
            <a:ext cx="340995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3897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1"/>
          <p:cNvGraphicFramePr/>
          <p:nvPr>
            <p:extLst>
              <p:ext uri="{D42A27DB-BD31-4B8C-83A1-F6EECF244321}">
                <p14:modId xmlns:p14="http://schemas.microsoft.com/office/powerpoint/2010/main" val="3642373993"/>
              </p:ext>
            </p:extLst>
          </p:nvPr>
        </p:nvGraphicFramePr>
        <p:xfrm>
          <a:off x="548572" y="4175444"/>
          <a:ext cx="11395777" cy="741600"/>
        </p:xfrm>
        <a:graphic>
          <a:graphicData uri="http://schemas.openxmlformats.org/drawingml/2006/table">
            <a:tbl>
              <a:tblPr/>
              <a:tblGrid>
                <a:gridCol w="11395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 dirty="0">
                          <a:latin typeface="Source Sans Pro" panose="020B0503030403020204" pitchFamily="34" charset="0"/>
                        </a:rPr>
                        <a:t>-</a:t>
                      </a:r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2"/>
          <p:cNvGraphicFramePr/>
          <p:nvPr>
            <p:extLst>
              <p:ext uri="{D42A27DB-BD31-4B8C-83A1-F6EECF244321}">
                <p14:modId xmlns:p14="http://schemas.microsoft.com/office/powerpoint/2010/main" val="2850242670"/>
              </p:ext>
            </p:extLst>
          </p:nvPr>
        </p:nvGraphicFramePr>
        <p:xfrm>
          <a:off x="571499" y="5024614"/>
          <a:ext cx="11387138" cy="1463040"/>
        </p:xfrm>
        <a:graphic>
          <a:graphicData uri="http://schemas.openxmlformats.org/drawingml/2006/table">
            <a:tbl>
              <a:tblPr/>
              <a:tblGrid>
                <a:gridCol w="2277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7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2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72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780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Terlampir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bertema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maupun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non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binatang-binatang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 1"/>
          <p:cNvGraphicFramePr/>
          <p:nvPr>
            <p:extLst>
              <p:ext uri="{D42A27DB-BD31-4B8C-83A1-F6EECF244321}">
                <p14:modId xmlns:p14="http://schemas.microsoft.com/office/powerpoint/2010/main" val="3777522994"/>
              </p:ext>
            </p:extLst>
          </p:nvPr>
        </p:nvGraphicFramePr>
        <p:xfrm>
          <a:off x="557213" y="305308"/>
          <a:ext cx="11358561" cy="3339734"/>
        </p:xfrm>
        <a:graphic>
          <a:graphicData uri="http://schemas.openxmlformats.org/drawingml/2006/table">
            <a:tbl>
              <a:tblPr/>
              <a:tblGrid>
                <a:gridCol w="4375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30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52067">
                <a:tc rowSpan="2"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None/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Remedial: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menitipkan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diulang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dampingan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berdiskusi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cara-cara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pendampingan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orang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efektif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membuatkan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lebih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melingkari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nama-nama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lingkungan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nama-nama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hidup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bebas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warna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hijau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80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membacakan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cerita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menunjukkan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berbagai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buku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berkaitan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binatang-binatang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mengajak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menyaksikan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video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pendek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berkaitan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dengan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binatang-binatang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263206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44" y="157164"/>
            <a:ext cx="9707856" cy="659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303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Table 1"/>
          <p:cNvGraphicFramePr/>
          <p:nvPr>
            <p:extLst>
              <p:ext uri="{D42A27DB-BD31-4B8C-83A1-F6EECF244321}">
                <p14:modId xmlns:p14="http://schemas.microsoft.com/office/powerpoint/2010/main" val="1144946978"/>
              </p:ext>
            </p:extLst>
          </p:nvPr>
        </p:nvGraphicFramePr>
        <p:xfrm>
          <a:off x="157162" y="413399"/>
          <a:ext cx="11801478" cy="2539320"/>
        </p:xfrm>
        <a:graphic>
          <a:graphicData uri="http://schemas.openxmlformats.org/drawingml/2006/table">
            <a:tbl>
              <a:tblPr/>
              <a:tblGrid>
                <a:gridCol w="252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43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9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FASILITAS YANG DIBUTUHKAN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LINGKUNGAN BELAJAR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CATATAN TAMBAHAN UNTUK GURU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4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spesifik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Alternatif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geser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tembok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dikembalikan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luas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(aula,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pendopo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halaman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juga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dimanfaatkan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Pertimbangkan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dibutuhkan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merepotkan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suasana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jadi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kondusif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pindah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mengubah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Pengondisian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awal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perpindahan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pun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dilibatkan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membereskan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tetap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tertib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4" name="CustomShape 2"/>
          <p:cNvSpPr/>
          <p:nvPr/>
        </p:nvSpPr>
        <p:spPr>
          <a:xfrm>
            <a:off x="292722" y="119999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SARANA PRASARANA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56" name="CustomShape 4"/>
          <p:cNvSpPr/>
          <p:nvPr/>
        </p:nvSpPr>
        <p:spPr>
          <a:xfrm>
            <a:off x="378450" y="2946015"/>
            <a:ext cx="346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ASESMENT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57" name="Table 5"/>
          <p:cNvGraphicFramePr/>
          <p:nvPr>
            <p:extLst>
              <p:ext uri="{D42A27DB-BD31-4B8C-83A1-F6EECF244321}">
                <p14:modId xmlns:p14="http://schemas.microsoft.com/office/powerpoint/2010/main" val="2377672463"/>
              </p:ext>
            </p:extLst>
          </p:nvPr>
        </p:nvGraphicFramePr>
        <p:xfrm>
          <a:off x="200025" y="3268103"/>
          <a:ext cx="11730037" cy="1102320"/>
        </p:xfrm>
        <a:graphic>
          <a:graphicData uri="http://schemas.openxmlformats.org/drawingml/2006/table">
            <a:tbl>
              <a:tblPr/>
              <a:tblGrid>
                <a:gridCol w="5864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65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menilai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ketercapaian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Tujuan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Keduanya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Performa (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drama,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pameran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hasil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karya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dsb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.)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objektif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esai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1"/>
          <p:cNvGraphicFramePr/>
          <p:nvPr>
            <p:extLst>
              <p:ext uri="{D42A27DB-BD31-4B8C-83A1-F6EECF244321}">
                <p14:modId xmlns:p14="http://schemas.microsoft.com/office/powerpoint/2010/main" val="2890718747"/>
              </p:ext>
            </p:extLst>
          </p:nvPr>
        </p:nvGraphicFramePr>
        <p:xfrm>
          <a:off x="292722" y="4803585"/>
          <a:ext cx="11651628" cy="1529040"/>
        </p:xfrm>
        <a:graphic>
          <a:graphicData uri="http://schemas.openxmlformats.org/drawingml/2006/table">
            <a:tbl>
              <a:tblPr/>
              <a:tblGrid>
                <a:gridCol w="3326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2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625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Pengaturan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Metode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: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Individu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Berpasangan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Berkelompok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(&gt; 2 orang)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chemeClr val="tx1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chemeClr val="tx1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Presentasi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Demonstrasi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solidFill>
                          <a:srgbClr val="FF0000"/>
                        </a:solidFill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Proyek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Eksperimen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Eksplorasi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FF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Ceramah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Kunjungan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lapangan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❏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Simulasi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ustomShape 2"/>
          <p:cNvSpPr/>
          <p:nvPr/>
        </p:nvSpPr>
        <p:spPr>
          <a:xfrm>
            <a:off x="292721" y="4434225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KEGIATAN PEMBELAJARAN UTAMA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Table 3"/>
          <p:cNvGraphicFramePr/>
          <p:nvPr>
            <p:extLst>
              <p:ext uri="{D42A27DB-BD31-4B8C-83A1-F6EECF244321}">
                <p14:modId xmlns:p14="http://schemas.microsoft.com/office/powerpoint/2010/main" val="2403261756"/>
              </p:ext>
            </p:extLst>
          </p:nvPr>
        </p:nvGraphicFramePr>
        <p:xfrm>
          <a:off x="257176" y="475732"/>
          <a:ext cx="11501436" cy="2956560"/>
        </p:xfrm>
        <a:graphic>
          <a:graphicData uri="http://schemas.openxmlformats.org/drawingml/2006/table">
            <a:tbl>
              <a:tblPr/>
              <a:tblGrid>
                <a:gridCol w="34670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30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039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sumber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Alat dan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diperlukan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Perkiraan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biaya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Buku-buku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fisik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elektronik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60" indent="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None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beserta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namanya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ditulis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terbagi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manusia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dipelihara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diternakkan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manusia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kelinci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kambing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sapi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kerbau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hidup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liar,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disesuaikan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gajah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sumatera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harimau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sumatera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anoa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orang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burung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cendrawasih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banteng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badak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Karton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bekas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kemasan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makanan</a:t>
                      </a:r>
                      <a:endParaRPr lang="en-US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Spidol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12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11.500,00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HVS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atau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kertas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gambar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28.000,00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100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lembar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sisanya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dipakai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lain)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Pensil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24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warna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11.500,00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Spidol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hitam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kecil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1.200,00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Gunting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10.000,00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milik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342900" indent="-342900" rtl="0" fontAlgn="base">
                        <a:buFont typeface="+mj-lt"/>
                        <a:buAutoNum type="alphaLcPeriod"/>
                      </a:pP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Lem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putih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@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9.500,00 (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satu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kelas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sisanya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dipakai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kegiatan</a:t>
                      </a: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lain)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" name="CustomShape 4"/>
          <p:cNvSpPr/>
          <p:nvPr/>
        </p:nvSpPr>
        <p:spPr>
          <a:xfrm>
            <a:off x="394358" y="128692"/>
            <a:ext cx="38314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</a:rPr>
              <a:t>MATERI AJAR, ALAT DAN BAHAN</a:t>
            </a:r>
            <a:endParaRPr lang="en-US" sz="1400" b="0" strike="noStrike" spc="-1" dirty="0">
              <a:latin typeface="Source Sans Pro" panose="020B0503030403020204" pitchFamily="34" charset="0"/>
            </a:endParaRPr>
          </a:p>
        </p:txBody>
      </p:sp>
      <p:sp>
        <p:nvSpPr>
          <p:cNvPr id="6" name="CustomShape 1"/>
          <p:cNvSpPr/>
          <p:nvPr/>
        </p:nvSpPr>
        <p:spPr>
          <a:xfrm>
            <a:off x="612158" y="3474068"/>
            <a:ext cx="36201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PERSIAPAN PEMBELAJARAN </a:t>
            </a:r>
            <a:endParaRPr lang="en-US" sz="14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2150195342"/>
              </p:ext>
            </p:extLst>
          </p:nvPr>
        </p:nvGraphicFramePr>
        <p:xfrm>
          <a:off x="265770" y="3892005"/>
          <a:ext cx="11509560" cy="2438400"/>
        </p:xfrm>
        <a:graphic>
          <a:graphicData uri="http://schemas.openxmlformats.org/drawingml/2006/table">
            <a:tbl>
              <a:tblPr/>
              <a:tblGrid>
                <a:gridCol w="11509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Mencari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tahu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berikut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1.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hewan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kepulauan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pantai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burung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camar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penyu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kepiting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berbagai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hewan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hutan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dekat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pegunungan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monyet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burung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serangga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kijang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2.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umum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dipelihara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tempat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tinggal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mencari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nafkah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maupun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kesenangan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kambing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ayam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kerbau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kelinci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kucing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hamster.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          3.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Indonesia,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banteng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Tengah,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harimau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Sumatera, orang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Kalimantan,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cendrawasih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Papua,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aturan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udara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”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kartu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bergambar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buku-buku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berkaitan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840" indent="-2854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Menyiapkan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susunan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diskusi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memungkinkan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232200" y="0"/>
            <a:ext cx="107402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Urutan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kegiatan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pembelajaran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dalam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1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sesi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Calibri"/>
              </a:rPr>
              <a:t>pembelajaran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(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</a:rPr>
              <a:t>tatap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</a:rPr>
              <a:t>muka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/>
              </a:rPr>
              <a:t>ataupun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PJJ)</a:t>
            </a:r>
            <a:endParaRPr lang="en-US" sz="1800" b="0" strike="noStrike" spc="-1" dirty="0">
              <a:latin typeface="Source Sans Pro" panose="020B0503030403020204" pitchFamily="34" charset="0"/>
            </a:endParaRPr>
          </a:p>
        </p:txBody>
      </p:sp>
      <p:graphicFrame>
        <p:nvGraphicFramePr>
          <p:cNvPr id="65" name="Table 2"/>
          <p:cNvGraphicFramePr/>
          <p:nvPr>
            <p:extLst>
              <p:ext uri="{D42A27DB-BD31-4B8C-83A1-F6EECF244321}">
                <p14:modId xmlns:p14="http://schemas.microsoft.com/office/powerpoint/2010/main" val="2511940744"/>
              </p:ext>
            </p:extLst>
          </p:nvPr>
        </p:nvGraphicFramePr>
        <p:xfrm>
          <a:off x="103613" y="515295"/>
          <a:ext cx="11797874" cy="6065520"/>
        </p:xfrm>
        <a:graphic>
          <a:graphicData uri="http://schemas.openxmlformats.org/drawingml/2006/table">
            <a:tbl>
              <a:tblPr/>
              <a:tblGrid>
                <a:gridCol w="7697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0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06312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PERMAINAN: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lokasi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30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menit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pembuka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doa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binatang-binatang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mereka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kenal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1.Binatang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temui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457200" indent="-45720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2.Binatang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terbang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berenang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merayap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berlari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cepat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bernyanyi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dll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</a:p>
                    <a:p>
                      <a:pPr marL="457200" indent="-45720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      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menggugah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ingatan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pembuka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mengajak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bermain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 “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Air,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Udara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”.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menjelaskan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aturan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45720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duduk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lingkaran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lantai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Pastikan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tenang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siap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45720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menjelaskan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bermain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para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dipahami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45720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memulai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mengarahkan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telapak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menunjuk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setiap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bergantian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sambil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menyebutkan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udara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udara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…”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berhenti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45720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menyebutkan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beserta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ciri-ciri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kata “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”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menyebutkan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hidup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kata “air”,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menyebutkan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hidup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air,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Bila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kata “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udara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”,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menyebutkan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terbang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Contoh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74295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A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kata “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udara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”,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menjawab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burung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merpati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cirinya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mempunyai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sayap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paruh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terbang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tinggi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bertelur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74295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B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kata “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”,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gajah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cirinya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mempunyai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belalai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kakinya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empat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telinganya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sangat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lebar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742950" indent="-1714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C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kata “air”,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memilih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katak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ciri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matanya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kakinya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berselaput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bunyinya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krokok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krokok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memadai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tahapan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pembelajaran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sulit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terlalu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ekspektasi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dilakukan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berbeda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semua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berpartisipasi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Adakah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baru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mendorong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aktif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18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Bagaimana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perasaanmu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bermain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Udara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membedakan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hidup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air,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terbang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Apakah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kamu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menyukai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demikian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?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2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saja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kurang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jika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terjadi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perlu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segera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dibetulkan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Ajak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cirinya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tidak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merasa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disalahkan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fokus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kemampuan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menyampaikan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deskripsi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pada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ketepatan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2337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Table 1"/>
          <p:cNvGraphicFramePr/>
          <p:nvPr>
            <p:extLst>
              <p:ext uri="{D42A27DB-BD31-4B8C-83A1-F6EECF244321}">
                <p14:modId xmlns:p14="http://schemas.microsoft.com/office/powerpoint/2010/main" val="4101282379"/>
              </p:ext>
            </p:extLst>
          </p:nvPr>
        </p:nvGraphicFramePr>
        <p:xfrm>
          <a:off x="185737" y="148139"/>
          <a:ext cx="11858626" cy="6552699"/>
        </p:xfrm>
        <a:graphic>
          <a:graphicData uri="http://schemas.openxmlformats.org/drawingml/2006/table">
            <a:tbl>
              <a:tblPr/>
              <a:tblGrid>
                <a:gridCol w="395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0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52699">
                <a:tc>
                  <a:txBody>
                    <a:bodyPr/>
                    <a:lstStyle/>
                    <a:p>
                      <a:pPr marL="45720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 startAt="5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Beberapa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giliran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pemimpin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457200" indent="-17145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 startAt="5"/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refleksi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ditulis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catatan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akhir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Asesmen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Utama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Pengamatan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terhadap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berlapis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jalannya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Asesmen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lain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dilakukan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jika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dirasa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perlu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buNone/>
                      </a:pP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dapat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mengajukan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umpan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balik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Bagaimana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pendapatmu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tentang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permainan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kali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menjadikan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permainan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lebih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menyenangkan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Apakah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mengalami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ketika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bermain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Bagaimana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kamu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mengatasinya</a:t>
                      </a:r>
                      <a:r>
                        <a:rPr lang="en-US" sz="1400" b="0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8" name="Table 2"/>
          <p:cNvGraphicFramePr/>
          <p:nvPr>
            <p:extLst>
              <p:ext uri="{D42A27DB-BD31-4B8C-83A1-F6EECF244321}">
                <p14:modId xmlns:p14="http://schemas.microsoft.com/office/powerpoint/2010/main" val="12344616"/>
              </p:ext>
            </p:extLst>
          </p:nvPr>
        </p:nvGraphicFramePr>
        <p:xfrm>
          <a:off x="4229099" y="3460476"/>
          <a:ext cx="7629526" cy="1706880"/>
        </p:xfrm>
        <a:graphic>
          <a:graphicData uri="http://schemas.openxmlformats.org/drawingml/2006/table">
            <a:tbl>
              <a:tblPr/>
              <a:tblGrid>
                <a:gridCol w="174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8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83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38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49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4440"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Source Sans Pro" panose="020B0503030403020204" pitchFamily="34" charset="0"/>
                        </a:rPr>
                        <a:t>Berbicara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bg1"/>
                          </a:solidFill>
                        </a:rPr>
                        <a:t>dan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baseline="0" dirty="0" err="1">
                          <a:solidFill>
                            <a:schemeClr val="bg1"/>
                          </a:solidFill>
                        </a:rPr>
                        <a:t>mempresentasikan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028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3.2.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respon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konteks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lancar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menyebutkan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mendeskripsikannya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detail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menyebutkan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dan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deskripsi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sederhana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menyebutkan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mendeskripsikannya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menyebutkan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mendeskripsikannya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/>
          <p:nvPr>
            <p:extLst>
              <p:ext uri="{D42A27DB-BD31-4B8C-83A1-F6EECF244321}">
                <p14:modId xmlns:p14="http://schemas.microsoft.com/office/powerpoint/2010/main" val="3373238867"/>
              </p:ext>
            </p:extLst>
          </p:nvPr>
        </p:nvGraphicFramePr>
        <p:xfrm>
          <a:off x="4171951" y="942389"/>
          <a:ext cx="7758112" cy="2225040"/>
        </p:xfrm>
        <a:graphic>
          <a:graphicData uri="http://schemas.openxmlformats.org/drawingml/2006/table">
            <a:tbl>
              <a:tblPr/>
              <a:tblGrid>
                <a:gridCol w="17470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0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0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53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Source Sans Pro" panose="020B0503030403020204" pitchFamily="34" charset="0"/>
                        </a:rPr>
                        <a:t>Menyimak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4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3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2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700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3.3.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Pelajar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anak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sehingga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berpartisipasi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tersebut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benar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 . 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segera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tanpa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pengulangan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melaksanakannya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tanpa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pengulangan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tapi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ragu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melaksanakannya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bertanya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meyakinkan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diri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memerlukan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pengulangan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kekeliruan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saat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melaksanakan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Peserta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didik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2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meskipun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diulangi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disederhanakan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disampaikan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secara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bertahap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guru.</a:t>
                      </a:r>
                      <a:endParaRPr lang="en-US" sz="12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7" y="3529013"/>
            <a:ext cx="360730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5118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Table 1"/>
          <p:cNvGraphicFramePr/>
          <p:nvPr>
            <p:extLst>
              <p:ext uri="{D42A27DB-BD31-4B8C-83A1-F6EECF244321}">
                <p14:modId xmlns:p14="http://schemas.microsoft.com/office/powerpoint/2010/main" val="668648229"/>
              </p:ext>
            </p:extLst>
          </p:nvPr>
        </p:nvGraphicFramePr>
        <p:xfrm>
          <a:off x="114300" y="133851"/>
          <a:ext cx="11858626" cy="6208251"/>
        </p:xfrm>
        <a:graphic>
          <a:graphicData uri="http://schemas.openxmlformats.org/drawingml/2006/table">
            <a:tbl>
              <a:tblPr/>
              <a:tblGrid>
                <a:gridCol w="395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0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23574">
                <a:tc rowSpan="3">
                  <a:txBody>
                    <a:bodyPr/>
                    <a:lstStyle/>
                    <a:p>
                      <a:endParaRPr lang="en-US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menjelaskan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cara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bermain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Udara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kepada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teman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 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mengaturkan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berapa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poin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dijelaskan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kembali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oleh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keseluruhan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rangkaian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mencoba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bermain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bergantian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memimpin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memimpin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jalannya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memodifikasi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mengganti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kriteria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udara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asam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asin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disebutkan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diganti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1" strike="noStrike" spc="-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65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Remedial</a:t>
                      </a: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mencoba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bermain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kecil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bergantian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memimpin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memimpin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jalannya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kelompok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kelas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kesempatan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memodifikasi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misalnya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mengganti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kriteria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laut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udara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“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asam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asin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manis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”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jawaban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disebutkan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diganti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menjadi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jenis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).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66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Langkah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untuk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siswa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yang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masih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kesulitan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punya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kebutuhan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strike="noStrike" spc="-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berbeda</a:t>
                      </a:r>
                      <a:r>
                        <a:rPr lang="en-US" sz="1400" b="1" strike="noStrike" spc="-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US" sz="1400" b="0" strike="noStrike" spc="-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menyimak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melakukannya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mendapatkan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penjelasan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sudah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paham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mampu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melaksanakannya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dengan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pengarahan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kebutuhan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jangka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waktu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tertentu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memberikan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pertanyaan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pemancing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bagi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belum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memahami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instruksi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dapat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menggunakan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kartu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gambar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masih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mengikuti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permainan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membantunya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mengingat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jenis-jenis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Guru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mengulang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kegiatan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hingga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sebagian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besar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terlibat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aktir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dalamnya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bisa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sama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atau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hari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lain).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FBE5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83074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1"/>
          <p:cNvGraphicFramePr/>
          <p:nvPr>
            <p:extLst>
              <p:ext uri="{D42A27DB-BD31-4B8C-83A1-F6EECF244321}">
                <p14:modId xmlns:p14="http://schemas.microsoft.com/office/powerpoint/2010/main" val="2925179607"/>
              </p:ext>
            </p:extLst>
          </p:nvPr>
        </p:nvGraphicFramePr>
        <p:xfrm>
          <a:off x="405697" y="332107"/>
          <a:ext cx="11395777" cy="741600"/>
        </p:xfrm>
        <a:graphic>
          <a:graphicData uri="http://schemas.openxmlformats.org/drawingml/2006/table">
            <a:tbl>
              <a:tblPr/>
              <a:tblGrid>
                <a:gridCol w="11395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Daftar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pustaka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Referensi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digunakan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dalam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pengembangan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perangkat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ajar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r>
                        <a:rPr lang="en-US" dirty="0">
                          <a:latin typeface="Source Sans Pro" panose="020B0503030403020204" pitchFamily="34" charset="0"/>
                        </a:rPr>
                        <a:t>-</a:t>
                      </a:r>
                      <a:endParaRPr lang="en-US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2"/>
          <p:cNvGraphicFramePr/>
          <p:nvPr>
            <p:extLst>
              <p:ext uri="{D42A27DB-BD31-4B8C-83A1-F6EECF244321}">
                <p14:modId xmlns:p14="http://schemas.microsoft.com/office/powerpoint/2010/main" val="1266869654"/>
              </p:ext>
            </p:extLst>
          </p:nvPr>
        </p:nvGraphicFramePr>
        <p:xfrm>
          <a:off x="428624" y="1181277"/>
          <a:ext cx="11387138" cy="1463040"/>
        </p:xfrm>
        <a:graphic>
          <a:graphicData uri="http://schemas.openxmlformats.org/drawingml/2006/table">
            <a:tbl>
              <a:tblPr/>
              <a:tblGrid>
                <a:gridCol w="2277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7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2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72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780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Lembar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kerja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Bahan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bacaan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guru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pengayaan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Materi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untuk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siswa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kesulitan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belajar</a:t>
                      </a:r>
                      <a:r>
                        <a:rPr lang="en-US" sz="14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Buku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bertema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baik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maupun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non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fiksi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sesuai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ketersediaan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dan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rumah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masing-masing.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Artikel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tentang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binatang-binatang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yang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khas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di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daerah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sekolah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masing-masing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--</a:t>
                      </a:r>
                      <a:endParaRPr lang="en-US" sz="1400" b="0" strike="noStrike" spc="-1" dirty="0">
                        <a:latin typeface="Source Sans Pro" panose="020B0503030403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55998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986117"/>
              </p:ext>
            </p:extLst>
          </p:nvPr>
        </p:nvGraphicFramePr>
        <p:xfrm>
          <a:off x="320285" y="553824"/>
          <a:ext cx="11373449" cy="61050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9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3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97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5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03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Nama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Caroline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Alexandra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Najoan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Jenjang/Kelas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SD / 3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IND.B.SEA.3.2</a:t>
                      </a:r>
                    </a:p>
                  </a:txBody>
                  <a:tcPr marL="61814" marR="61814" marT="61814" marB="618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3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Asal sekolah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Arunika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Waldorf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Mapel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Bahasa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Indonesia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31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Alokasi waktu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1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pertemuan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30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menit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dapat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sendiri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digunakan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dalam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rangkaian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tiga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kegiatan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berkesinambungan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Sahabatku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Unik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Menarik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1, 2,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3 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 total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waktu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 150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menit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).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Jumlah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28</a:t>
                      </a: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85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Profil pelajar Pancasila  yang berkaitan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 panose="020B0604020202020204" pitchFamily="34" charset="0"/>
                        <a:buChar char="●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Kreatif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-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Menghasilkan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tindakan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orisinal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: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Menghasilkan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tindakan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mengekspresikan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pikiran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/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perasaannya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mengapresiasi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serta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mengkritik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karya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tindakan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dihasilkan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diri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orang lain.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Model pembelajaran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Tatap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muka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03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Fase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B</a:t>
                      </a:r>
                    </a:p>
                  </a:txBody>
                  <a:tcPr marL="61814" marR="61814" marT="61814" marB="6181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Domain Mapel</a:t>
                      </a:r>
                    </a:p>
                  </a:txBody>
                  <a:tcPr marL="61814" marR="61814" marT="61814" marB="6181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Berbicara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Mempresentasikan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1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Tujuan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Pembelajaran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3.2.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Memberikan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respon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lisan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tepat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sesuai</a:t>
                      </a: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="0" strike="noStrike" spc="-1" dirty="0" err="1">
                          <a:solidFill>
                            <a:srgbClr val="000000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konteks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3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Kata kunci</a:t>
                      </a: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Diskusi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aktif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4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Deskripsi umum kegiatan</a:t>
                      </a: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</a:p>
                    <a:p>
                      <a:pPr marL="179705" marR="0" indent="-895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 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Siswa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berlatih</a:t>
                      </a:r>
                      <a:r>
                        <a:rPr lang="en-US" sz="120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menungkapkan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pengalaman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pengetahuan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pemahaman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melalui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diskusi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kontekstual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sesuai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tatacara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benar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25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Materi ajar, alat, dan bahan</a:t>
                      </a: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20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Buku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fisik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atau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elektronik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berkaitan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dengan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tema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</a:p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Kartu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bergambar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binatang</a:t>
                      </a:r>
                      <a:r>
                        <a:rPr lang="en-US" sz="1200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</a:t>
                      </a:r>
                      <a:endParaRPr lang="en-US" sz="1200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025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Sarana Prasarana</a:t>
                      </a:r>
                    </a:p>
                  </a:txBody>
                  <a:tcPr marL="61814" marR="61814" marT="61814" marB="61814"/>
                </a:tc>
                <a:tc gridSpan="4">
                  <a:txBody>
                    <a:bodyPr/>
                    <a:lstStyle/>
                    <a:p>
                      <a:pPr marL="342900" marR="0" lvl="0" indent="-342900" fontAlgn="base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Ruang</a:t>
                      </a:r>
                      <a:r>
                        <a:rPr lang="en-US" sz="1200" u="none" strike="noStrike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memadai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untuk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bermain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(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kelas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yang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diatur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meja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kursinya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aula,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pendopo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halaman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sekolah</a:t>
                      </a:r>
                      <a:r>
                        <a:rPr lang="en-US" sz="1200" u="none" strike="noStrike" baseline="0" dirty="0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200" u="none" strike="noStrike" baseline="0" dirty="0" err="1"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dll</a:t>
                      </a:r>
                      <a:endParaRPr lang="en-US" sz="1200" u="none" strike="noStrike" dirty="0"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61814" marR="61814" marT="61814" marB="6181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0285" y="128412"/>
            <a:ext cx="612789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BINATANG, SAHABATKU YANG UNIK DAN MENARIK 2</a:t>
            </a:r>
            <a:endParaRPr lang="en-US" spc="-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834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3324</TotalTime>
  <Words>5825</Words>
  <Application>Microsoft Office PowerPoint</Application>
  <PresentationFormat>Widescreen</PresentationFormat>
  <Paragraphs>672</Paragraphs>
  <Slides>24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Lato</vt:lpstr>
      <vt:lpstr>Source Sans Pro</vt:lpstr>
      <vt:lpstr>StarSymbol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ASUS</dc:creator>
  <dc:description/>
  <cp:lastModifiedBy>nxhvwsn00a04807ebe7600@outlook.com</cp:lastModifiedBy>
  <cp:revision>182</cp:revision>
  <dcterms:created xsi:type="dcterms:W3CDTF">2020-09-10T10:22:23Z</dcterms:created>
  <dcterms:modified xsi:type="dcterms:W3CDTF">2021-06-25T05:10:16Z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