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76" r:id="rId2"/>
    <p:sldId id="256" r:id="rId3"/>
    <p:sldId id="257" r:id="rId4"/>
    <p:sldId id="258" r:id="rId5"/>
    <p:sldId id="260" r:id="rId6"/>
    <p:sldId id="261" r:id="rId7"/>
    <p:sldId id="272" r:id="rId8"/>
    <p:sldId id="278" r:id="rId9"/>
    <p:sldId id="266" r:id="rId10"/>
    <p:sldId id="267" r:id="rId11"/>
    <p:sldId id="262" r:id="rId12"/>
    <p:sldId id="263" r:id="rId13"/>
    <p:sldId id="273" r:id="rId14"/>
    <p:sldId id="277" r:id="rId15"/>
    <p:sldId id="279" r:id="rId16"/>
    <p:sldId id="269" r:id="rId17"/>
    <p:sldId id="270" r:id="rId18"/>
    <p:sldId id="271" r:id="rId19"/>
    <p:sldId id="265" r:id="rId20"/>
    <p:sldId id="27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 dirty="0">
                <a:latin typeface="Arial"/>
              </a:rPr>
              <a:t>Click to edit the notes format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30BEE423-6C1D-4837-974B-B36DED642C87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3891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ource Sans Pro" panose="020B0503030403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2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8503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9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58960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16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7924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0BEE423-6C1D-4837-974B-B36DED642C87}" type="slidenum">
              <a:rPr lang="en-US" sz="1400" b="0" strike="noStrike" spc="-1" smtClean="0">
                <a:latin typeface="Times New Roman"/>
              </a:rPr>
              <a:t>19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2443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pPr algn="ctr"/>
            <a:endParaRPr lang="en-US" sz="3200" b="0" strike="noStrike" spc="-1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pPr algn="ctr"/>
            <a:endParaRPr lang="en-US" sz="3200" b="0" strike="noStrike" spc="-1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653275AC-6042-429B-AA27-9925625A89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6/25/2021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778535A-7AA8-4E32-B41E-4ADA75C881A7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badanbahasa.kemdikbud.go.id/lamanbahasa/sites/default/files/Mimi%20dan%20Si%20Loreng%20(Yayan%20Rika%20Harari)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houseofinfographics.com/apa-itu-infografis/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raphie.co.id/blog/46/apa-itu-infografis:-jenis,-contoh,-tips" TargetMode="External"/><Relationship Id="rId2" Type="http://schemas.openxmlformats.org/officeDocument/2006/relationships/hyperlink" Target="http://houseofinfographics.com/apa-itu-infografis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alacademy.org/educators/infographics-in-the-classroom-teacher-toolki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846664"/>
              </p:ext>
            </p:extLst>
          </p:nvPr>
        </p:nvGraphicFramePr>
        <p:xfrm>
          <a:off x="348860" y="500063"/>
          <a:ext cx="11373451" cy="60827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1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82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3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IND.B.SEA.3.3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53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45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sebagai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bagian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Sayan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1,2,3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150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 orang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3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Pancasila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 yang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171450" marR="0" lvl="0" indent="-17145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Bernalar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Kritis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Mengidentifikasi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mengklarifikasi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mengolah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informasi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gagasan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Mengumpulkan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membandingkan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mengklasifikasikan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memilih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informasi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berbagai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sumber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Mengklarifikasi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informasi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bimbingan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orang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dewasa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2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B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Membaca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Memirsa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6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3.3.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memahami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konsep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hubungan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sebab-akibat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serta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menemukan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serta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menjelaskannya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teks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dibaca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endParaRPr lang="en-US" sz="1200" b="0" strike="noStrike" spc="-1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0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kunci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Dongeng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Interaktif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60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umum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berlatih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memaham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menemukan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menjelaskan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konsep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sebab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akibat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lewat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dongeng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interaktif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179705" marR="0" indent="-895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91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ajar,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457200" marR="0" indent="-2286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berjudul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“Mimi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Loreng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” link: http://badanbahasa.kemdikbud.go.id/lamanbahasa/sites/default/files/Mimi%20dan%20Si%20Loreng%20(Yayan%20Rika%20Harari).pdf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626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Prasarana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posisi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duduknya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agar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menyimak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dongeng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nyaman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Peralatan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Infokus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menayangkan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digital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bila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memungkinkan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3148" y="121819"/>
            <a:ext cx="259718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700" b="1" dirty="0">
                <a:latin typeface="Source Sans Pro" panose="020B0503030403020204" pitchFamily="34" charset="0"/>
                <a:ea typeface="Lato" panose="020F0502020204030203" pitchFamily="34" charset="0"/>
                <a:cs typeface="Lato" panose="020F0502020204030203" pitchFamily="34" charset="0"/>
              </a:rPr>
              <a:t>AKU SAYANG BINATANG 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677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4"/>
          <p:cNvSpPr/>
          <p:nvPr/>
        </p:nvSpPr>
        <p:spPr>
          <a:xfrm>
            <a:off x="264150" y="1117221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1694608402"/>
              </p:ext>
            </p:extLst>
          </p:nvPr>
        </p:nvGraphicFramePr>
        <p:xfrm>
          <a:off x="264149" y="432681"/>
          <a:ext cx="11480175" cy="1102320"/>
        </p:xfrm>
        <a:graphic>
          <a:graphicData uri="http://schemas.openxmlformats.org/drawingml/2006/table">
            <a:tbl>
              <a:tblPr/>
              <a:tblGrid>
                <a:gridCol w="5739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0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CustomShape 2"/>
          <p:cNvSpPr/>
          <p:nvPr/>
        </p:nvSpPr>
        <p:spPr>
          <a:xfrm>
            <a:off x="264150" y="100943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ASESMEN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9" name="Table 1"/>
          <p:cNvGraphicFramePr/>
          <p:nvPr>
            <p:extLst>
              <p:ext uri="{D42A27DB-BD31-4B8C-83A1-F6EECF244321}">
                <p14:modId xmlns:p14="http://schemas.microsoft.com/office/powerpoint/2010/main" val="1153670000"/>
              </p:ext>
            </p:extLst>
          </p:nvPr>
        </p:nvGraphicFramePr>
        <p:xfrm>
          <a:off x="264150" y="1874649"/>
          <a:ext cx="11451600" cy="1529040"/>
        </p:xfrm>
        <a:graphic>
          <a:graphicData uri="http://schemas.openxmlformats.org/drawingml/2006/table">
            <a:tbl>
              <a:tblPr/>
              <a:tblGrid>
                <a:gridCol w="3269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907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1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ksplorasi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2"/>
          <p:cNvSpPr/>
          <p:nvPr/>
        </p:nvSpPr>
        <p:spPr>
          <a:xfrm>
            <a:off x="281918" y="1547267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1" name="Table 3"/>
          <p:cNvGraphicFramePr/>
          <p:nvPr>
            <p:extLst>
              <p:ext uri="{D42A27DB-BD31-4B8C-83A1-F6EECF244321}">
                <p14:modId xmlns:p14="http://schemas.microsoft.com/office/powerpoint/2010/main" val="974685353"/>
              </p:ext>
            </p:extLst>
          </p:nvPr>
        </p:nvGraphicFramePr>
        <p:xfrm>
          <a:off x="264150" y="3747572"/>
          <a:ext cx="11394450" cy="1529040"/>
        </p:xfrm>
        <a:graphic>
          <a:graphicData uri="http://schemas.openxmlformats.org/drawingml/2006/table">
            <a:tbl>
              <a:tblPr/>
              <a:tblGrid>
                <a:gridCol w="4669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9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49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berjudul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“Mimi </a:t>
                      </a:r>
                      <a:r>
                        <a:rPr lang="en-US" sz="1400" b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Loreng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</a:t>
                      </a:r>
                    </a:p>
                    <a:p>
                      <a:pPr marL="342900" indent="0">
                        <a:buNone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link: 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http://badanbahasa.kemdikbud.go.id/lamanbahasa/sites/default/files/Mimi%20dan%20Si%20Loreng%20(Yayan%20Rika%20Harari).pdf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Source Sans Pro" panose="020B0503030403020204" pitchFamily="34" charset="0"/>
                        </a:rPr>
                        <a:t>-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CustomShape 4"/>
          <p:cNvSpPr/>
          <p:nvPr/>
        </p:nvSpPr>
        <p:spPr>
          <a:xfrm>
            <a:off x="307014" y="3414806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13" name="CustomShape 1"/>
          <p:cNvSpPr/>
          <p:nvPr/>
        </p:nvSpPr>
        <p:spPr>
          <a:xfrm>
            <a:off x="281918" y="5288561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PERSIAPAN PEMBELAJARAN</a:t>
            </a:r>
            <a:endParaRPr lang="en-US" sz="1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4" name="Table 2"/>
          <p:cNvGraphicFramePr/>
          <p:nvPr>
            <p:extLst>
              <p:ext uri="{D42A27DB-BD31-4B8C-83A1-F6EECF244321}">
                <p14:modId xmlns:p14="http://schemas.microsoft.com/office/powerpoint/2010/main" val="2195023874"/>
              </p:ext>
            </p:extLst>
          </p:nvPr>
        </p:nvGraphicFramePr>
        <p:xfrm>
          <a:off x="264150" y="5635057"/>
          <a:ext cx="11509560" cy="731520"/>
        </p:xfrm>
        <a:graphic>
          <a:graphicData uri="http://schemas.openxmlformats.org/drawingml/2006/table">
            <a:tbl>
              <a:tblPr/>
              <a:tblGrid>
                <a:gridCol w="1150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“Mia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dongeng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Mempersiapkan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41742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Table 1"/>
          <p:cNvGraphicFramePr/>
          <p:nvPr>
            <p:extLst>
              <p:ext uri="{D42A27DB-BD31-4B8C-83A1-F6EECF244321}">
                <p14:modId xmlns:p14="http://schemas.microsoft.com/office/powerpoint/2010/main" val="531402354"/>
              </p:ext>
            </p:extLst>
          </p:nvPr>
        </p:nvGraphicFramePr>
        <p:xfrm>
          <a:off x="128587" y="222136"/>
          <a:ext cx="11915776" cy="6501547"/>
        </p:xfrm>
        <a:graphic>
          <a:graphicData uri="http://schemas.openxmlformats.org/drawingml/2006/table">
            <a:tbl>
              <a:tblPr/>
              <a:tblGrid>
                <a:gridCol w="4143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90137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30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merupakan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kebiasaan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sehari-hari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merupakan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lanjutan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membawakan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dongeng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“Mimi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dipimpin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diajak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didengarkan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berkomentar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diperhatikan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berkomentar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mengangkat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dipersilakan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Ingatkan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terlibat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bergulir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meluas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memastikan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dijadikan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tugas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memelihara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gembira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mengembangkan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lanjutan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berdasarkan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lanjutan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28611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peliharaan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611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peliharaan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611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peliharaan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611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peliharaan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air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6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StarSymbol"/>
                        <a:buNone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seekor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sakit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terluka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6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StarSymbol"/>
                        <a:buNone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Dari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mengarahkan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pemahaman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hati-hati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menolong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karena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kecenderungan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menyerang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sakit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terganggu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611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jinak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berbahaya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611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menemukan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ditolong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tampak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berbahaya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pun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ingin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nyaman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peliharaan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nyaman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4.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liar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nyaman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bersikap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mahluk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28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mengarahkan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menemukan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kesimpulan-kesimpulan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menumbuhkan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rasa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mahluk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jalannya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terlibat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Table 1"/>
          <p:cNvGraphicFramePr/>
          <p:nvPr>
            <p:extLst>
              <p:ext uri="{D42A27DB-BD31-4B8C-83A1-F6EECF244321}">
                <p14:modId xmlns:p14="http://schemas.microsoft.com/office/powerpoint/2010/main" val="2111802456"/>
              </p:ext>
            </p:extLst>
          </p:nvPr>
        </p:nvGraphicFramePr>
        <p:xfrm>
          <a:off x="100013" y="65994"/>
          <a:ext cx="11887199" cy="6726784"/>
        </p:xfrm>
        <a:graphic>
          <a:graphicData uri="http://schemas.openxmlformats.org/drawingml/2006/table">
            <a:tbl>
              <a:tblPr/>
              <a:tblGrid>
                <a:gridCol w="2452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4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4967">
                <a:tc rowSpan="3"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01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Beberapa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mungkin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merangkai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mengapresiasi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upaya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diperhatikan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menuntaskan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menghabiskan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mengambil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teman-temannya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lain.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dicoba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barulah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34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1" name="Table 2"/>
          <p:cNvGraphicFramePr/>
          <p:nvPr>
            <p:extLst>
              <p:ext uri="{D42A27DB-BD31-4B8C-83A1-F6EECF244321}">
                <p14:modId xmlns:p14="http://schemas.microsoft.com/office/powerpoint/2010/main" val="938642936"/>
              </p:ext>
            </p:extLst>
          </p:nvPr>
        </p:nvGraphicFramePr>
        <p:xfrm>
          <a:off x="2743201" y="3234696"/>
          <a:ext cx="9244013" cy="1127754"/>
        </p:xfrm>
        <a:graphic>
          <a:graphicData uri="http://schemas.openxmlformats.org/drawingml/2006/table">
            <a:tbl>
              <a:tblPr/>
              <a:tblGrid>
                <a:gridCol w="1848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8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8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8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0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909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Berbicara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dan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mempresentasikan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0554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sesekali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terlibat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Tanya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2"/>
          <p:cNvGraphicFramePr/>
          <p:nvPr>
            <p:extLst>
              <p:ext uri="{D42A27DB-BD31-4B8C-83A1-F6EECF244321}">
                <p14:modId xmlns:p14="http://schemas.microsoft.com/office/powerpoint/2010/main" val="2123332747"/>
              </p:ext>
            </p:extLst>
          </p:nvPr>
        </p:nvGraphicFramePr>
        <p:xfrm>
          <a:off x="2762251" y="4658981"/>
          <a:ext cx="9139237" cy="1910729"/>
        </p:xfrm>
        <a:graphic>
          <a:graphicData uri="http://schemas.openxmlformats.org/drawingml/2006/table">
            <a:tbl>
              <a:tblPr/>
              <a:tblGrid>
                <a:gridCol w="1629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5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6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90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Berbicara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dan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mempresentasikan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3529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mematuhi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menyela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 yang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ingat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mengangkat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minta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lupa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mengangkat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ingin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dan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namun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oleh guru.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meskipun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dibantu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diarahkan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terus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menerus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mendominasi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jalannya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peka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bicara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3" y="4314825"/>
            <a:ext cx="2135022" cy="2288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1"/>
          <p:cNvGraphicFramePr/>
          <p:nvPr>
            <p:extLst>
              <p:ext uri="{D42A27DB-BD31-4B8C-83A1-F6EECF244321}">
                <p14:modId xmlns:p14="http://schemas.microsoft.com/office/powerpoint/2010/main" val="1870274459"/>
              </p:ext>
            </p:extLst>
          </p:nvPr>
        </p:nvGraphicFramePr>
        <p:xfrm>
          <a:off x="171451" y="200025"/>
          <a:ext cx="11887199" cy="6487761"/>
        </p:xfrm>
        <a:graphic>
          <a:graphicData uri="http://schemas.openxmlformats.org/drawingml/2006/table">
            <a:tbl>
              <a:tblPr/>
              <a:tblGrid>
                <a:gridCol w="2452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4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83771">
                <a:tc rowSpan="4"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Bahasakan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tersebut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amati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respon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mempunyai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ingin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ceritakan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sampaikan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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mengungkapkannya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pendapatmu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teman-teman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berdiskusi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berjalan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menyenangkan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21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hal-hal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menarik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tugas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menceritakan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hal-hal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menarik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tersebut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bawah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sebelumnya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3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Beberapa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mungkin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merangkai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mengapresiasi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upaya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diperhatikan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menuntaskan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menghabiskan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mengambil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teman-temannya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lain.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dicoba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barulah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62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sering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berkonsentrasi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membahasakan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berbahasanya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perkembangan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berbahasanya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berbahasanya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perkembangan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dikombinasi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17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1"/>
          <p:cNvGraphicFramePr/>
          <p:nvPr>
            <p:extLst>
              <p:ext uri="{D42A27DB-BD31-4B8C-83A1-F6EECF244321}">
                <p14:modId xmlns:p14="http://schemas.microsoft.com/office/powerpoint/2010/main" val="767241808"/>
              </p:ext>
            </p:extLst>
          </p:nvPr>
        </p:nvGraphicFramePr>
        <p:xfrm>
          <a:off x="150109" y="326837"/>
          <a:ext cx="11752966" cy="741600"/>
        </p:xfrm>
        <a:graphic>
          <a:graphicData uri="http://schemas.openxmlformats.org/drawingml/2006/table">
            <a:tbl>
              <a:tblPr/>
              <a:tblGrid>
                <a:gridCol w="11752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dirty="0">
                          <a:latin typeface="Source Sans Pro" panose="020B0503030403020204" pitchFamily="34" charset="0"/>
                        </a:rPr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2274511711"/>
              </p:ext>
            </p:extLst>
          </p:nvPr>
        </p:nvGraphicFramePr>
        <p:xfrm>
          <a:off x="185738" y="1369060"/>
          <a:ext cx="11787188" cy="1463040"/>
        </p:xfrm>
        <a:graphic>
          <a:graphicData uri="http://schemas.openxmlformats.org/drawingml/2006/table">
            <a:tbl>
              <a:tblPr/>
              <a:tblGrid>
                <a:gridCol w="2157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4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03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02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4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maupun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non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7110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932624"/>
              </p:ext>
            </p:extLst>
          </p:nvPr>
        </p:nvGraphicFramePr>
        <p:xfrm>
          <a:off x="348860" y="577907"/>
          <a:ext cx="11373450" cy="6093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22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3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6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3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IND.B.SEA.3.2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30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90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strike="noStrike" baseline="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sebagai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bagian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Sayang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1,2,3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150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 orang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30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Pancasila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 yang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171450" marR="0" lvl="0" indent="-17145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Mandiri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Menjadi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individu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percaya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diri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resilien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adaptif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Tetap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bertahan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mengerjakan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tugas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ketika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dihadapkan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tantangan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Menyusun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menyesuaikan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mengujicobakan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strategi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kerjanya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ketika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upaya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pertama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dilakukannya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berhasil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B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Menulis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3.2.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mengenal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konsep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menyunting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sebagai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salah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satu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bagian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proses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menulis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kunci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Kerja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Poster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Infografik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54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umum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menuangkan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pendapat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kesimpulan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hasil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diskusi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bentuk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poster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infografik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138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ajar,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berjudul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“Mimi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Loreng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” link: 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hlinkClick r:id="rId2"/>
                        </a:rPr>
                        <a:t>http://badanbahasa.kemdikbud.go.id/lamanbahasa/sites/default/files/Mimi%20dan%20Si%20Loreng%20(Yayan%20Rika%20Harari).pdf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berkarya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: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Karton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manila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putih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spidol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kecil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warna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hitam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pensil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warna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24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warna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krayon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24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warna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</a:t>
                      </a:r>
                      <a:r>
                        <a:rPr lang="en-US" sz="1200" b="0" u="none" strike="noStrike" spc="0" baseline="0" dirty="0">
                          <a:solidFill>
                            <a:schemeClr val="dk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b="0" strike="noStrike" spc="-1" baseline="0" dirty="0">
                        <a:solidFill>
                          <a:srgbClr val="000000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575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Prasarana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posisi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duduknya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agar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bekerja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lancar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8860" y="107531"/>
            <a:ext cx="260359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700" b="1" dirty="0">
                <a:latin typeface="Source Sans Pro" panose="020B0503030403020204" pitchFamily="34" charset="0"/>
                <a:ea typeface="Lato" panose="020F0502020204030203" pitchFamily="34" charset="0"/>
                <a:cs typeface="Lato" panose="020F0502020204030203" pitchFamily="34" charset="0"/>
              </a:rPr>
              <a:t>AKU SAYANG BINATANG 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844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8" name="Table 2"/>
          <p:cNvGraphicFramePr/>
          <p:nvPr>
            <p:extLst>
              <p:ext uri="{D42A27DB-BD31-4B8C-83A1-F6EECF244321}">
                <p14:modId xmlns:p14="http://schemas.microsoft.com/office/powerpoint/2010/main" val="1172459116"/>
              </p:ext>
            </p:extLst>
          </p:nvPr>
        </p:nvGraphicFramePr>
        <p:xfrm>
          <a:off x="277199" y="891272"/>
          <a:ext cx="11581425" cy="741600"/>
        </p:xfrm>
        <a:graphic>
          <a:graphicData uri="http://schemas.openxmlformats.org/drawingml/2006/table">
            <a:tbl>
              <a:tblPr/>
              <a:tblGrid>
                <a:gridCol w="1837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00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98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11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90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831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862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Source Sans Pro" panose="020B0503030403020204" pitchFamily="34" charset="0"/>
                        </a:rPr>
                        <a:t>IND.B.SEA.3.2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90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CustomShape 3"/>
          <p:cNvSpPr/>
          <p:nvPr/>
        </p:nvSpPr>
        <p:spPr>
          <a:xfrm>
            <a:off x="406440" y="143240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AKU SAYANG BINATANG </a:t>
            </a: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3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92006" y="2658088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2046391367"/>
              </p:ext>
            </p:extLst>
          </p:nvPr>
        </p:nvGraphicFramePr>
        <p:xfrm>
          <a:off x="292006" y="3000483"/>
          <a:ext cx="11653926" cy="1136705"/>
        </p:xfrm>
        <a:graphic>
          <a:graphicData uri="http://schemas.openxmlformats.org/drawingml/2006/table">
            <a:tbl>
              <a:tblPr/>
              <a:tblGrid>
                <a:gridCol w="1251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86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4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37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8604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Menulis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mengenal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percaya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resilien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adaptif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bertahan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mengerjakan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tugas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dihadapkan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tantangan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menyesuaikan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mengujicobakan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strategi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upaya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berha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641977133"/>
              </p:ext>
            </p:extLst>
          </p:nvPr>
        </p:nvGraphicFramePr>
        <p:xfrm>
          <a:off x="277199" y="1834880"/>
          <a:ext cx="11638575" cy="731520"/>
        </p:xfrm>
        <a:graphic>
          <a:graphicData uri="http://schemas.openxmlformats.org/drawingml/2006/table">
            <a:tbl>
              <a:tblPr/>
              <a:tblGrid>
                <a:gridCol w="11638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3"/>
          <p:cNvGraphicFramePr/>
          <p:nvPr>
            <p:extLst>
              <p:ext uri="{D42A27DB-BD31-4B8C-83A1-F6EECF244321}">
                <p14:modId xmlns:p14="http://schemas.microsoft.com/office/powerpoint/2010/main" val="2221732405"/>
              </p:ext>
            </p:extLst>
          </p:nvPr>
        </p:nvGraphicFramePr>
        <p:xfrm>
          <a:off x="234856" y="4304937"/>
          <a:ext cx="11666632" cy="2316480"/>
        </p:xfrm>
        <a:graphic>
          <a:graphicData uri="http://schemas.openxmlformats.org/drawingml/2006/table">
            <a:tbl>
              <a:tblPr/>
              <a:tblGrid>
                <a:gridCol w="6755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1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mendukung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poster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Stimulasi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SPOK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disusunnya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pemahaman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struktur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SPOK.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9241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1"/>
          <p:cNvGraphicFramePr/>
          <p:nvPr>
            <p:extLst>
              <p:ext uri="{D42A27DB-BD31-4B8C-83A1-F6EECF244321}">
                <p14:modId xmlns:p14="http://schemas.microsoft.com/office/powerpoint/2010/main" val="1822276687"/>
              </p:ext>
            </p:extLst>
          </p:nvPr>
        </p:nvGraphicFramePr>
        <p:xfrm>
          <a:off x="264149" y="302368"/>
          <a:ext cx="11694491" cy="1350218"/>
        </p:xfrm>
        <a:graphic>
          <a:graphicData uri="http://schemas.openxmlformats.org/drawingml/2006/table">
            <a:tbl>
              <a:tblPr/>
              <a:tblGrid>
                <a:gridCol w="2393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7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435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3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54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kursi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anggota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didekatkan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mendongeng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Persiapkan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memudahkan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menghemat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" name="CustomShape 2"/>
          <p:cNvSpPr/>
          <p:nvPr/>
        </p:nvSpPr>
        <p:spPr>
          <a:xfrm>
            <a:off x="264149" y="0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6" name="CustomShape 4"/>
          <p:cNvSpPr/>
          <p:nvPr/>
        </p:nvSpPr>
        <p:spPr>
          <a:xfrm>
            <a:off x="264149" y="2668864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3989870150"/>
              </p:ext>
            </p:extLst>
          </p:nvPr>
        </p:nvGraphicFramePr>
        <p:xfrm>
          <a:off x="264149" y="1876749"/>
          <a:ext cx="11680201" cy="1102320"/>
        </p:xfrm>
        <a:graphic>
          <a:graphicData uri="http://schemas.openxmlformats.org/drawingml/2006/table">
            <a:tbl>
              <a:tblPr/>
              <a:tblGrid>
                <a:gridCol w="5839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0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CustomShape 2"/>
          <p:cNvSpPr/>
          <p:nvPr/>
        </p:nvSpPr>
        <p:spPr>
          <a:xfrm>
            <a:off x="264149" y="1609722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ASESMEN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8" name="Table 1"/>
          <p:cNvGraphicFramePr/>
          <p:nvPr>
            <p:extLst>
              <p:ext uri="{D42A27DB-BD31-4B8C-83A1-F6EECF244321}">
                <p14:modId xmlns:p14="http://schemas.microsoft.com/office/powerpoint/2010/main" val="1973817111"/>
              </p:ext>
            </p:extLst>
          </p:nvPr>
        </p:nvGraphicFramePr>
        <p:xfrm>
          <a:off x="264147" y="3231807"/>
          <a:ext cx="11608766" cy="1529040"/>
        </p:xfrm>
        <a:graphic>
          <a:graphicData uri="http://schemas.openxmlformats.org/drawingml/2006/table">
            <a:tbl>
              <a:tblPr/>
              <a:tblGrid>
                <a:gridCol w="3314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6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7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ksplorasi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CustomShape 2"/>
          <p:cNvSpPr/>
          <p:nvPr/>
        </p:nvSpPr>
        <p:spPr>
          <a:xfrm>
            <a:off x="264149" y="2942615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0" name="Table 3"/>
          <p:cNvGraphicFramePr/>
          <p:nvPr>
            <p:extLst>
              <p:ext uri="{D42A27DB-BD31-4B8C-83A1-F6EECF244321}">
                <p14:modId xmlns:p14="http://schemas.microsoft.com/office/powerpoint/2010/main" val="4080373449"/>
              </p:ext>
            </p:extLst>
          </p:nvPr>
        </p:nvGraphicFramePr>
        <p:xfrm>
          <a:off x="264146" y="4998462"/>
          <a:ext cx="11623053" cy="1742400"/>
        </p:xfrm>
        <a:graphic>
          <a:graphicData uri="http://schemas.openxmlformats.org/drawingml/2006/table">
            <a:tbl>
              <a:tblPr/>
              <a:tblGrid>
                <a:gridCol w="3903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8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08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berjudul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“Mimi </a:t>
                      </a:r>
                      <a:r>
                        <a:rPr lang="en-US" sz="1400" b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Loreng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</a:t>
                      </a:r>
                    </a:p>
                    <a:p>
                      <a:pPr marL="342900" indent="0">
                        <a:buNone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link: 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http://badanbahasa.kemdikbud.go.id/lamanbahasa/sites/default/files/Mimi%20dan%20Si%20Loreng%20(Yayan%20Rika%20Harari).pdf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Karton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manila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putih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ukuran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30x50 cm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Spidol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marker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hitam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krayon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Karton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manila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putih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1.850,00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Spidol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hitam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1.000,00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24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17.500,00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set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4-5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anak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marR="0" indent="-3427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StarSymbol"/>
                        <a:buAutoNum type="alphaLcPeriod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Karyon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24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28.000,00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set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4-5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anak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CustomShape 4"/>
          <p:cNvSpPr/>
          <p:nvPr/>
        </p:nvSpPr>
        <p:spPr>
          <a:xfrm>
            <a:off x="278437" y="4709270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318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424513" y="0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PERSIAPAN PEMBELAJARAN</a:t>
            </a:r>
            <a:endParaRPr lang="en-US" sz="1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1104159601"/>
              </p:ext>
            </p:extLst>
          </p:nvPr>
        </p:nvGraphicFramePr>
        <p:xfrm>
          <a:off x="200025" y="317920"/>
          <a:ext cx="11716280" cy="518160"/>
        </p:xfrm>
        <a:graphic>
          <a:graphicData uri="http://schemas.openxmlformats.org/drawingml/2006/table">
            <a:tbl>
              <a:tblPr/>
              <a:tblGrid>
                <a:gridCol w="1171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1"/>
          <p:cNvGraphicFramePr/>
          <p:nvPr>
            <p:extLst>
              <p:ext uri="{D42A27DB-BD31-4B8C-83A1-F6EECF244321}">
                <p14:modId xmlns:p14="http://schemas.microsoft.com/office/powerpoint/2010/main" val="3778264512"/>
              </p:ext>
            </p:extLst>
          </p:nvPr>
        </p:nvGraphicFramePr>
        <p:xfrm>
          <a:off x="185739" y="885834"/>
          <a:ext cx="11801474" cy="5766913"/>
        </p:xfrm>
        <a:graphic>
          <a:graphicData uri="http://schemas.openxmlformats.org/drawingml/2006/table">
            <a:tbl>
              <a:tblPr/>
              <a:tblGrid>
                <a:gridCol w="4672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29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0179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KERJA KELOMPOK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90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merupakan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diawali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seseuai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kebiasaan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merupakan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lanjuran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donngen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lanjutan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kelompok-kelompok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terdiri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3-4 orang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anggota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berdekatan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lantai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Guru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sebaiknya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ditempatkan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samping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6286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menjelaskan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peliharaan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berdasarkan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antara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minuman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tinggal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nyaman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perawatan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kebersihan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kalimat-kalimat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harus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: Ayo,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sayangi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!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makanan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cukup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juga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minum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.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6286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(LANJUTAN DI HALAMAN BERIKUTNYA)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Perubahan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teramati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komposisi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pembelajarannya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hambatan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ditemukan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mengerjakan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Perbaikan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39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Bagiamana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paham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temui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3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Poster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representasi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visual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data,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menyajikan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kompleks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strategi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termasuk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diagram,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merupakan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perpadudan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tersebut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  <a:hlinkClick r:id="rId2"/>
                        </a:rPr>
                        <a:t>http://houseofinfographics.com/apa-itu-infografis/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memantau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dinamika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hadapi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mengamati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intervensi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benar-benar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Berikan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apresiasi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upaya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kerjasama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5567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917573763"/>
              </p:ext>
            </p:extLst>
          </p:nvPr>
        </p:nvGraphicFramePr>
        <p:xfrm>
          <a:off x="180629" y="133854"/>
          <a:ext cx="11849447" cy="6444033"/>
        </p:xfrm>
        <a:graphic>
          <a:graphicData uri="http://schemas.openxmlformats.org/drawingml/2006/table">
            <a:tbl>
              <a:tblPr/>
              <a:tblGrid>
                <a:gridCol w="4477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2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09346">
                <a:tc rowSpan="3"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(LANJUTAN):</a:t>
                      </a:r>
                    </a:p>
                    <a:p>
                      <a:pPr marL="6286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karton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ukuran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disatukan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ukurannya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6286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dipersilakan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tugas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anggotanya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diharapkan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6286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pastikan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berupa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memperjelas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tersebut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4.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mengumpulkan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dituntaskan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bersama-sama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tersebut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17145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seluruh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apresiasi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tuntas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6.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92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Bali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masukan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bekerja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pekerjaan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selesai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kelengkapan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terdapat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kalian? 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Mintalah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mereka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memeriksa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kembali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Apakah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penulisan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kalimat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dalam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postermu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sudah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tepat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Bagian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mana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masih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perlu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diperbaiki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Aturkan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di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sela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kegiatan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ajak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setiap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kelompok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mengamati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proses yang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sedang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berlangsung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di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kelompok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lain. Hal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ini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memungkinkan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mereka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mendapatkan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referensi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inspirasi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dari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kelompok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lain.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96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memasang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tempat-tempat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strategis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mengadakan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kelas-kelas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menjelaskan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foto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digital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disebarluaskan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lewat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media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sosial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bertanggungjawab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4" name="Table 2"/>
          <p:cNvGraphicFramePr/>
          <p:nvPr>
            <p:extLst>
              <p:ext uri="{D42A27DB-BD31-4B8C-83A1-F6EECF244321}">
                <p14:modId xmlns:p14="http://schemas.microsoft.com/office/powerpoint/2010/main" val="1583946172"/>
              </p:ext>
            </p:extLst>
          </p:nvPr>
        </p:nvGraphicFramePr>
        <p:xfrm>
          <a:off x="4800599" y="545828"/>
          <a:ext cx="7115186" cy="2011635"/>
        </p:xfrm>
        <a:graphic>
          <a:graphicData uri="http://schemas.openxmlformats.org/drawingml/2006/table">
            <a:tbl>
              <a:tblPr/>
              <a:tblGrid>
                <a:gridCol w="1428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7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7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44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150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013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mengenal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dibuatnya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dibuatnya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dibuatnya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menyunting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dibuatnya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" y="4289078"/>
            <a:ext cx="3390901" cy="2145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778192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8" name="Table 2"/>
          <p:cNvGraphicFramePr/>
          <p:nvPr>
            <p:extLst>
              <p:ext uri="{D42A27DB-BD31-4B8C-83A1-F6EECF244321}">
                <p14:modId xmlns:p14="http://schemas.microsoft.com/office/powerpoint/2010/main" val="2739623830"/>
              </p:ext>
            </p:extLst>
          </p:nvPr>
        </p:nvGraphicFramePr>
        <p:xfrm>
          <a:off x="406440" y="962712"/>
          <a:ext cx="11366461" cy="741600"/>
        </p:xfrm>
        <a:graphic>
          <a:graphicData uri="http://schemas.openxmlformats.org/drawingml/2006/table">
            <a:tbl>
              <a:tblPr/>
              <a:tblGrid>
                <a:gridCol w="1803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6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8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31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93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6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426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568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Source Sans Pro" panose="020B0503030403020204" pitchFamily="34" charset="0"/>
                        </a:rPr>
                        <a:t>IND.B.SEA.3.3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45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CustomShape 3"/>
          <p:cNvSpPr/>
          <p:nvPr/>
        </p:nvSpPr>
        <p:spPr>
          <a:xfrm>
            <a:off x="406440" y="114664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AKU SAYANG BINATANG 1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20568" y="2772399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585191739"/>
              </p:ext>
            </p:extLst>
          </p:nvPr>
        </p:nvGraphicFramePr>
        <p:xfrm>
          <a:off x="406439" y="3151364"/>
          <a:ext cx="11352174" cy="1163484"/>
        </p:xfrm>
        <a:graphic>
          <a:graphicData uri="http://schemas.openxmlformats.org/drawingml/2006/table">
            <a:tbl>
              <a:tblPr/>
              <a:tblGrid>
                <a:gridCol w="1665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7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29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8564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200" b="0" strike="noStrike" spc="-1" baseline="0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206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2060"/>
                          </a:solidFill>
                          <a:latin typeface="Calibri"/>
                        </a:rPr>
                        <a:t>Memirsa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3.3.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Pelajar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konsep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hubungan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sebab-akibat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menemukan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menjelaskannya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dibaca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Bernalar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Kritis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Mengidentifikasi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mengklarifikasi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mengolah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gagasan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Mengumpulkan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membandingkan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mengklasifikasikan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memilih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Mengklarifikasi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bimbingan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dewasa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564454221"/>
              </p:ext>
            </p:extLst>
          </p:nvPr>
        </p:nvGraphicFramePr>
        <p:xfrm>
          <a:off x="406440" y="1920608"/>
          <a:ext cx="11349720" cy="731520"/>
        </p:xfrm>
        <a:graphic>
          <a:graphicData uri="http://schemas.openxmlformats.org/drawingml/2006/table">
            <a:tbl>
              <a:tblPr/>
              <a:tblGrid>
                <a:gridCol w="11349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3"/>
          <p:cNvGraphicFramePr/>
          <p:nvPr>
            <p:extLst>
              <p:ext uri="{D42A27DB-BD31-4B8C-83A1-F6EECF244321}">
                <p14:modId xmlns:p14="http://schemas.microsoft.com/office/powerpoint/2010/main" val="2144598538"/>
              </p:ext>
            </p:extLst>
          </p:nvPr>
        </p:nvGraphicFramePr>
        <p:xfrm>
          <a:off x="406440" y="4531323"/>
          <a:ext cx="11337885" cy="1676400"/>
        </p:xfrm>
        <a:graphic>
          <a:graphicData uri="http://schemas.openxmlformats.org/drawingml/2006/table">
            <a:tbl>
              <a:tblPr/>
              <a:tblGrid>
                <a:gridCol w="6564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2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menangkap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tersurat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tersirat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disajikan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struktur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SPOK.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711148635"/>
              </p:ext>
            </p:extLst>
          </p:nvPr>
        </p:nvGraphicFramePr>
        <p:xfrm>
          <a:off x="180629" y="133853"/>
          <a:ext cx="11849446" cy="2423610"/>
        </p:xfrm>
        <a:graphic>
          <a:graphicData uri="http://schemas.openxmlformats.org/drawingml/2006/table">
            <a:tbl>
              <a:tblPr/>
              <a:tblGrid>
                <a:gridCol w="4148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00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1805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lang="en-US" sz="12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memeriksa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memperbaiki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menyempurnakannya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situasi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khusus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kerusakan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kekeliruan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mendasar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18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komposisis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begulir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langkah-langkah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infografik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instruksional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1"/>
          <p:cNvGraphicFramePr/>
          <p:nvPr>
            <p:extLst>
              <p:ext uri="{D42A27DB-BD31-4B8C-83A1-F6EECF244321}">
                <p14:modId xmlns:p14="http://schemas.microsoft.com/office/powerpoint/2010/main" val="1824717741"/>
              </p:ext>
            </p:extLst>
          </p:nvPr>
        </p:nvGraphicFramePr>
        <p:xfrm>
          <a:off x="262822" y="2625537"/>
          <a:ext cx="11752966" cy="741600"/>
        </p:xfrm>
        <a:graphic>
          <a:graphicData uri="http://schemas.openxmlformats.org/drawingml/2006/table">
            <a:tbl>
              <a:tblPr/>
              <a:tblGrid>
                <a:gridCol w="11752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dirty="0">
                          <a:latin typeface="Source Sans Pro" panose="020B0503030403020204" pitchFamily="34" charset="0"/>
                        </a:rPr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3110346475"/>
              </p:ext>
            </p:extLst>
          </p:nvPr>
        </p:nvGraphicFramePr>
        <p:xfrm>
          <a:off x="214313" y="3474720"/>
          <a:ext cx="11787188" cy="2987040"/>
        </p:xfrm>
        <a:graphic>
          <a:graphicData uri="http://schemas.openxmlformats.org/drawingml/2006/table">
            <a:tbl>
              <a:tblPr/>
              <a:tblGrid>
                <a:gridCol w="2157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8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6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02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4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latin typeface="Source Sans Pro" panose="020B0503030403020204" pitchFamily="34" charset="0"/>
                        </a:rPr>
                        <a:t>-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maupun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non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u="none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200" b="0" u="none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u="none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200" b="0" u="none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u="none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masing-masing</a:t>
                      </a:r>
                      <a:endParaRPr lang="en-US" sz="1200" b="0" u="none" strike="noStrike" spc="-1" dirty="0">
                        <a:solidFill>
                          <a:schemeClr val="tx1"/>
                        </a:solidFill>
                        <a:latin typeface="Calibri"/>
                        <a:hlinkClick r:id="rId2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u="none" strike="noStrike" spc="-1" dirty="0" err="1">
                          <a:solidFill>
                            <a:schemeClr val="tx1"/>
                          </a:solidFill>
                          <a:latin typeface="Calibri"/>
                          <a:hlinkClick r:id="rId2"/>
                        </a:rPr>
                        <a:t>Artikel</a:t>
                      </a:r>
                      <a:r>
                        <a:rPr lang="en-US" sz="1200" b="0" u="none" strike="noStrike" spc="-1" dirty="0">
                          <a:solidFill>
                            <a:schemeClr val="tx1"/>
                          </a:solidFill>
                          <a:latin typeface="Calibri"/>
                          <a:hlinkClick r:id="rId2"/>
                        </a:rPr>
                        <a:t> </a:t>
                      </a:r>
                      <a:r>
                        <a:rPr lang="en-US" sz="1200" b="0" u="none" strike="noStrike" spc="-1" dirty="0" err="1">
                          <a:solidFill>
                            <a:schemeClr val="tx1"/>
                          </a:solidFill>
                          <a:latin typeface="Calibri"/>
                          <a:hlinkClick r:id="rId2"/>
                        </a:rPr>
                        <a:t>tentang</a:t>
                      </a:r>
                      <a:r>
                        <a:rPr lang="en-US" sz="1200" b="0" u="none" strike="noStrike" spc="-1" dirty="0">
                          <a:solidFill>
                            <a:schemeClr val="tx1"/>
                          </a:solidFill>
                          <a:latin typeface="Calibri"/>
                          <a:hlinkClick r:id="rId2"/>
                        </a:rPr>
                        <a:t> </a:t>
                      </a:r>
                      <a:r>
                        <a:rPr lang="en-US" sz="1200" b="0" u="none" strike="noStrike" spc="-1" dirty="0" err="1">
                          <a:solidFill>
                            <a:schemeClr val="tx1"/>
                          </a:solidFill>
                          <a:latin typeface="Calibri"/>
                          <a:hlinkClick r:id="rId2"/>
                        </a:rPr>
                        <a:t>infografik</a:t>
                      </a:r>
                      <a:r>
                        <a:rPr lang="en-US" sz="1200" b="0" u="none" strike="noStrike" spc="-1" dirty="0">
                          <a:solidFill>
                            <a:schemeClr val="tx1"/>
                          </a:solidFill>
                          <a:latin typeface="Calibri"/>
                          <a:hlinkClick r:id="rId2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solidFill>
                          <a:srgbClr val="000000"/>
                        </a:solidFill>
                        <a:latin typeface="Calibri"/>
                        <a:hlinkClick r:id="rId2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  <a:hlinkClick r:id="rId2"/>
                        </a:rPr>
                        <a:t>http://houseofinfographics.com/apa-itu-infografis/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latin typeface="Source Sans Pro" panose="020B0503030403020204" pitchFamily="34" charset="0"/>
                          <a:hlinkClick r:id="rId3"/>
                        </a:rPr>
                        <a:t>https://graphie.co.id/blog/46/apa-itu-infografis%3A-jenis%2C-contoh%2C-tips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latin typeface="Source Sans Pro" panose="020B0503030403020204" pitchFamily="34" charset="0"/>
                          <a:hlinkClick r:id="rId4"/>
                        </a:rPr>
                        <a:t>https://www.calacademy.org/educators/infographics-in-the-classroom-teacher-toolkit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877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1"/>
          <p:cNvGraphicFramePr/>
          <p:nvPr>
            <p:extLst>
              <p:ext uri="{D42A27DB-BD31-4B8C-83A1-F6EECF244321}">
                <p14:modId xmlns:p14="http://schemas.microsoft.com/office/powerpoint/2010/main" val="3386591391"/>
              </p:ext>
            </p:extLst>
          </p:nvPr>
        </p:nvGraphicFramePr>
        <p:xfrm>
          <a:off x="335588" y="326912"/>
          <a:ext cx="11480174" cy="1276012"/>
        </p:xfrm>
        <a:graphic>
          <a:graphicData uri="http://schemas.openxmlformats.org/drawingml/2006/table">
            <a:tbl>
              <a:tblPr/>
              <a:tblGrid>
                <a:gridCol w="25056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5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98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77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12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setengah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lingkaran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mendongeng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" name="CustomShape 2"/>
          <p:cNvSpPr/>
          <p:nvPr/>
        </p:nvSpPr>
        <p:spPr>
          <a:xfrm>
            <a:off x="335588" y="0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6" name="CustomShape 4"/>
          <p:cNvSpPr/>
          <p:nvPr/>
        </p:nvSpPr>
        <p:spPr>
          <a:xfrm>
            <a:off x="335588" y="2554558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1155287006"/>
              </p:ext>
            </p:extLst>
          </p:nvPr>
        </p:nvGraphicFramePr>
        <p:xfrm>
          <a:off x="335587" y="1870018"/>
          <a:ext cx="11480175" cy="1102320"/>
        </p:xfrm>
        <a:graphic>
          <a:graphicData uri="http://schemas.openxmlformats.org/drawingml/2006/table">
            <a:tbl>
              <a:tblPr/>
              <a:tblGrid>
                <a:gridCol w="5739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0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CustomShape 2"/>
          <p:cNvSpPr/>
          <p:nvPr/>
        </p:nvSpPr>
        <p:spPr>
          <a:xfrm>
            <a:off x="335588" y="1579010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ASESMEN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8" name="Table 1"/>
          <p:cNvGraphicFramePr/>
          <p:nvPr>
            <p:extLst>
              <p:ext uri="{D42A27DB-BD31-4B8C-83A1-F6EECF244321}">
                <p14:modId xmlns:p14="http://schemas.microsoft.com/office/powerpoint/2010/main" val="173535589"/>
              </p:ext>
            </p:extLst>
          </p:nvPr>
        </p:nvGraphicFramePr>
        <p:xfrm>
          <a:off x="335587" y="3254826"/>
          <a:ext cx="11523037" cy="1529040"/>
        </p:xfrm>
        <a:graphic>
          <a:graphicData uri="http://schemas.openxmlformats.org/drawingml/2006/table">
            <a:tbl>
              <a:tblPr/>
              <a:tblGrid>
                <a:gridCol w="3290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6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66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ksplorasi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CustomShape 2"/>
          <p:cNvSpPr/>
          <p:nvPr/>
        </p:nvSpPr>
        <p:spPr>
          <a:xfrm>
            <a:off x="335588" y="2967527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0" name="Table 3"/>
          <p:cNvGraphicFramePr/>
          <p:nvPr>
            <p:extLst>
              <p:ext uri="{D42A27DB-BD31-4B8C-83A1-F6EECF244321}">
                <p14:modId xmlns:p14="http://schemas.microsoft.com/office/powerpoint/2010/main" val="1254198210"/>
              </p:ext>
            </p:extLst>
          </p:nvPr>
        </p:nvGraphicFramePr>
        <p:xfrm>
          <a:off x="335587" y="5050557"/>
          <a:ext cx="11523037" cy="1571930"/>
        </p:xfrm>
        <a:graphic>
          <a:graphicData uri="http://schemas.openxmlformats.org/drawingml/2006/table">
            <a:tbl>
              <a:tblPr/>
              <a:tblGrid>
                <a:gridCol w="5370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1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1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36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7130">
                <a:tc>
                  <a:txBody>
                    <a:bodyPr/>
                    <a:lstStyle/>
                    <a:p>
                      <a:pPr marL="342900" indent="-342900">
                        <a:buAutoNum type="alphaLcPeriod"/>
                      </a:pP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berjudul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“Mimi </a:t>
                      </a:r>
                      <a:r>
                        <a:rPr lang="en-US" sz="1400" b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Loreng</a:t>
                      </a:r>
                      <a:r>
                        <a:rPr lang="en-US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</a:t>
                      </a:r>
                    </a:p>
                    <a:p>
                      <a:pPr marL="342900" indent="0">
                        <a:buNone/>
                      </a:pP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link: 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http://badanbahasa.kemdikbud.go.id/lamanbahasa/sites/default/files/Mimi%20dan%20Si%20Loreng%20(Yayan%20Rika%20Harari).pdf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CustomShape 4"/>
          <p:cNvSpPr/>
          <p:nvPr/>
        </p:nvSpPr>
        <p:spPr>
          <a:xfrm>
            <a:off x="335588" y="4795007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426413" y="173639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PERSIAPAN PEMBELAJARAN</a:t>
            </a:r>
            <a:endParaRPr lang="en-US" sz="1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2343811259"/>
              </p:ext>
            </p:extLst>
          </p:nvPr>
        </p:nvGraphicFramePr>
        <p:xfrm>
          <a:off x="408645" y="548711"/>
          <a:ext cx="11509560" cy="518160"/>
        </p:xfrm>
        <a:graphic>
          <a:graphicData uri="http://schemas.openxmlformats.org/drawingml/2006/table">
            <a:tbl>
              <a:tblPr/>
              <a:tblGrid>
                <a:gridCol w="1150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“Mia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dongeng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CustomShape 1"/>
          <p:cNvSpPr/>
          <p:nvPr/>
        </p:nvSpPr>
        <p:spPr>
          <a:xfrm>
            <a:off x="426413" y="1157284"/>
            <a:ext cx="107402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Urutan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kegiatan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pembelajaran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dalam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1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sesi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pembelajaran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(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tatap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muka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ataupun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PJJ)</a:t>
            </a: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107345"/>
              </p:ext>
            </p:extLst>
          </p:nvPr>
        </p:nvGraphicFramePr>
        <p:xfrm>
          <a:off x="426413" y="1577384"/>
          <a:ext cx="11469262" cy="484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34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4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5866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MENDONGENG INTERAKTIF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45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marR="0" indent="-3427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StarSymbol"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setengah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lantai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Pastikan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melihat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dipegang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lantai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belakang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Aturlah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posisi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mengalami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Perlihatkan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sampul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tutupi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judulnya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lewat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kalian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Judul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cocok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 startAt="4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Perlihatkan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judul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sebenarnya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baseline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 startAt="5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menarik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kesimpulan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disusun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menyimpulkan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berdasarkan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berpartisipasi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mendorong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90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mendengarkan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paling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berkesan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Dari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diikuti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Selain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penolong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sifat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Table 2"/>
          <p:cNvGraphicFramePr/>
          <p:nvPr>
            <p:extLst>
              <p:ext uri="{D42A27DB-BD31-4B8C-83A1-F6EECF244321}">
                <p14:modId xmlns:p14="http://schemas.microsoft.com/office/powerpoint/2010/main" val="2205221913"/>
              </p:ext>
            </p:extLst>
          </p:nvPr>
        </p:nvGraphicFramePr>
        <p:xfrm>
          <a:off x="200025" y="364680"/>
          <a:ext cx="11830052" cy="6307583"/>
        </p:xfrm>
        <a:graphic>
          <a:graphicData uri="http://schemas.openxmlformats.org/drawingml/2006/table">
            <a:tbl>
              <a:tblPr/>
              <a:tblGrid>
                <a:gridCol w="6486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35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07583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AutoNum type="arabicPeriod" startAt="5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+mj-lt"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Putih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Putih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sebaiknya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peliharaan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5: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Kira-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menyebabkan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kaki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terluka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8: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Ibu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mengizinkan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merawat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memelihara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10: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dikhawatirkan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Ibu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memelihara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11: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kira-kira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Ibu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memutuskan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melepaskan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12: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Menurutmu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dipilih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13: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Mimi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gudang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15: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mengobati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bulunya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lengket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menggantinya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17: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memilih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memasang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pengumuman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pasar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kamling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warung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19: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Char char="-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Ibu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marah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Mimi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diam-diam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memelihara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Tx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merawat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Loreng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terbiasa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terlibat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dongeng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dikurangi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diganti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Kemungkinan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keleluasaan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mencoba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Apresiasi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upaya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jawaban-jawaban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janggal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ajukanlah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melatarbelakangi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disalahkan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percaya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karena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1"/>
          <p:cNvGraphicFramePr/>
          <p:nvPr>
            <p:extLst>
              <p:ext uri="{D42A27DB-BD31-4B8C-83A1-F6EECF244321}">
                <p14:modId xmlns:p14="http://schemas.microsoft.com/office/powerpoint/2010/main" val="1907893116"/>
              </p:ext>
            </p:extLst>
          </p:nvPr>
        </p:nvGraphicFramePr>
        <p:xfrm>
          <a:off x="135900" y="171451"/>
          <a:ext cx="11879888" cy="6515100"/>
        </p:xfrm>
        <a:graphic>
          <a:graphicData uri="http://schemas.openxmlformats.org/drawingml/2006/table">
            <a:tbl>
              <a:tblPr/>
              <a:tblGrid>
                <a:gridCol w="397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0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15100">
                <a:tc>
                  <a:txBody>
                    <a:bodyPr/>
                    <a:lstStyle/>
                    <a:p>
                      <a:pPr marL="285750" indent="-285750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   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Dongeng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ditutup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meminta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menjawab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refleksi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tertulis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lanjutan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):</a:t>
                      </a:r>
                      <a:endParaRPr lang="en-US" sz="1400" b="1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1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mendengarkan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nyaman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demikian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kata-kata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tidak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ketika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mendengarkan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lakukan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terjadi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seluruh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ingin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tadi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memanfaatkan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jawaban-jawaban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refleksi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/>
          <p:nvPr>
            <p:extLst>
              <p:ext uri="{D42A27DB-BD31-4B8C-83A1-F6EECF244321}">
                <p14:modId xmlns:p14="http://schemas.microsoft.com/office/powerpoint/2010/main" val="1592159769"/>
              </p:ext>
            </p:extLst>
          </p:nvPr>
        </p:nvGraphicFramePr>
        <p:xfrm>
          <a:off x="4500562" y="585787"/>
          <a:ext cx="7372352" cy="3929063"/>
        </p:xfrm>
        <a:graphic>
          <a:graphicData uri="http://schemas.openxmlformats.org/drawingml/2006/table">
            <a:tbl>
              <a:tblPr/>
              <a:tblGrid>
                <a:gridCol w="2148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9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3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9379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memirsa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9684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3.3.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Pelajar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konsep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hubungan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sebab-akibat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menemukan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menjelaskannya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dibaca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berdasarkan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ilustrasi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berdasarkan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ilustrasi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berdasarkan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ilustrasi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disederhanakan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interaktif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diajukan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berdasarkan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ilustrasi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disederhanakan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pun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dijawabnya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51" y="2800406"/>
            <a:ext cx="2052638" cy="3619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1"/>
          <p:cNvGraphicFramePr/>
          <p:nvPr>
            <p:extLst>
              <p:ext uri="{D42A27DB-BD31-4B8C-83A1-F6EECF244321}">
                <p14:modId xmlns:p14="http://schemas.microsoft.com/office/powerpoint/2010/main" val="1015304402"/>
              </p:ext>
            </p:extLst>
          </p:nvPr>
        </p:nvGraphicFramePr>
        <p:xfrm>
          <a:off x="123200" y="130811"/>
          <a:ext cx="11879888" cy="4415789"/>
        </p:xfrm>
        <a:graphic>
          <a:graphicData uri="http://schemas.openxmlformats.org/drawingml/2006/table">
            <a:tbl>
              <a:tblPr/>
              <a:tblGrid>
                <a:gridCol w="420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72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09649">
                <a:tc rowSpan="3">
                  <a:txBody>
                    <a:bodyPr/>
                    <a:lstStyle/>
                    <a:p>
                      <a:pPr marL="285750" indent="-285750"/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1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disimaknya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menambahkan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perkiraan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kelanjutan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“Mimi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Loreng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pendapatnya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“Mimi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Loreng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7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mengulangi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luar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mendongeng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khusus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menyusun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menggunakannya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remedial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poin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 di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11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menitipkan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link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digital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digunakan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memerlukan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lama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Mintalah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pertanyaan-pertanyaan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interaktif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selama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mendongeng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stimulasi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melihat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digunakan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sehingga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leluasa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menikmati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demikian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membangun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pemahamannya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terhadap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tersirat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1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Table 1"/>
          <p:cNvGraphicFramePr/>
          <p:nvPr>
            <p:extLst>
              <p:ext uri="{D42A27DB-BD31-4B8C-83A1-F6EECF244321}">
                <p14:modId xmlns:p14="http://schemas.microsoft.com/office/powerpoint/2010/main" val="1221695513"/>
              </p:ext>
            </p:extLst>
          </p:nvPr>
        </p:nvGraphicFramePr>
        <p:xfrm>
          <a:off x="135822" y="4638485"/>
          <a:ext cx="11752966" cy="662176"/>
        </p:xfrm>
        <a:graphic>
          <a:graphicData uri="http://schemas.openxmlformats.org/drawingml/2006/table">
            <a:tbl>
              <a:tblPr/>
              <a:tblGrid>
                <a:gridCol w="11752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10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08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Source Sans Pro" panose="020B0503030403020204" pitchFamily="34" charset="0"/>
                        </a:rPr>
                        <a:t>-</a:t>
                      </a:r>
                      <a:endParaRPr lang="en-US" sz="1200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2"/>
          <p:cNvGraphicFramePr/>
          <p:nvPr>
            <p:extLst>
              <p:ext uri="{D42A27DB-BD31-4B8C-83A1-F6EECF244321}">
                <p14:modId xmlns:p14="http://schemas.microsoft.com/office/powerpoint/2010/main" val="3193328644"/>
              </p:ext>
            </p:extLst>
          </p:nvPr>
        </p:nvGraphicFramePr>
        <p:xfrm>
          <a:off x="139701" y="5403533"/>
          <a:ext cx="11787188" cy="1341120"/>
        </p:xfrm>
        <a:graphic>
          <a:graphicData uri="http://schemas.openxmlformats.org/drawingml/2006/table">
            <a:tbl>
              <a:tblPr/>
              <a:tblGrid>
                <a:gridCol w="2157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8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6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02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4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8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maupun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non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35174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055496"/>
              </p:ext>
            </p:extLst>
          </p:nvPr>
        </p:nvGraphicFramePr>
        <p:xfrm>
          <a:off x="348860" y="694720"/>
          <a:ext cx="11373450" cy="58328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9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0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8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37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3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IND.B.SEA.3.2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5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 sekolah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99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30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sebagai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bagian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Sayan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1,2,3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150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 orang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44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Pancasila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 yang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171450" marR="0" lvl="0" indent="-17145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Kreatif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Menghasilkan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tindakan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orisinal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Menghasilkan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tindakan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mengekspresikan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pikiran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perasaannya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mengapresiasi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serta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mengkritik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tindakan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dihasilkan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diri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orang lain.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5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B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Berbicara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Mempresentasikan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2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3.2.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respon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konteks</a:t>
                      </a:r>
                      <a:endParaRPr lang="en-US" sz="1200" b="0" strike="noStrike" spc="-1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5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kunci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Diskusi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Aktif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05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umum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berlatih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mengungkapkan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pendapat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pengalaman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pemahaman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diskusi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aktif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74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ajar,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457200" marR="0" indent="-2286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berjudul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“Mimi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Loreng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” link: http://badanbahasa.kemdikbud.go.id/lamanbahasa/sites/default/files/Mimi%20dan%20Si%20Loreng%20(Yayan%20Rika%20Harari).pdf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747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Prasarana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posisi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duduknya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agar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berdiskusi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lancar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8860" y="264694"/>
            <a:ext cx="260359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en-US" sz="1700" b="1" dirty="0">
                <a:latin typeface="Source Sans Pro" panose="020B0503030403020204" pitchFamily="34" charset="0"/>
                <a:ea typeface="Lato" panose="020F0502020204030203" pitchFamily="34" charset="0"/>
                <a:cs typeface="Lato" panose="020F0502020204030203" pitchFamily="34" charset="0"/>
              </a:rPr>
              <a:t>AKU SAYANG BINATANG 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792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8" name="Table 2"/>
          <p:cNvGraphicFramePr/>
          <p:nvPr>
            <p:extLst>
              <p:ext uri="{D42A27DB-BD31-4B8C-83A1-F6EECF244321}">
                <p14:modId xmlns:p14="http://schemas.microsoft.com/office/powerpoint/2010/main" val="3244259124"/>
              </p:ext>
            </p:extLst>
          </p:nvPr>
        </p:nvGraphicFramePr>
        <p:xfrm>
          <a:off x="220569" y="619800"/>
          <a:ext cx="11509469" cy="741600"/>
        </p:xfrm>
        <a:graphic>
          <a:graphicData uri="http://schemas.openxmlformats.org/drawingml/2006/table">
            <a:tbl>
              <a:tblPr/>
              <a:tblGrid>
                <a:gridCol w="1826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8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2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4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04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1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695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763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Source Sans Pro" panose="020B0503030403020204" pitchFamily="34" charset="0"/>
                        </a:rPr>
                        <a:t>IND.B.SEA.3.2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CustomShape 3"/>
          <p:cNvSpPr/>
          <p:nvPr/>
        </p:nvSpPr>
        <p:spPr>
          <a:xfrm>
            <a:off x="406440" y="360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AKU SAYANG BINATANG </a:t>
            </a: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2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20568" y="2172303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2028561368"/>
              </p:ext>
            </p:extLst>
          </p:nvPr>
        </p:nvGraphicFramePr>
        <p:xfrm>
          <a:off x="220568" y="2465541"/>
          <a:ext cx="11552333" cy="1103615"/>
        </p:xfrm>
        <a:graphic>
          <a:graphicData uri="http://schemas.openxmlformats.org/drawingml/2006/table">
            <a:tbl>
              <a:tblPr/>
              <a:tblGrid>
                <a:gridCol w="1936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98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5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03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815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2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Mempresentasikan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Kreatif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-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Menghasilkan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tindakan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orisinal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Menghasilkan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tindakan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mengekspresikan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pikiran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perasaannya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mengapresiasi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mengkritik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tindakan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dihasilkan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lain.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1304106075"/>
              </p:ext>
            </p:extLst>
          </p:nvPr>
        </p:nvGraphicFramePr>
        <p:xfrm>
          <a:off x="220568" y="1477680"/>
          <a:ext cx="11535592" cy="731520"/>
        </p:xfrm>
        <a:graphic>
          <a:graphicData uri="http://schemas.openxmlformats.org/drawingml/2006/table">
            <a:tbl>
              <a:tblPr/>
              <a:tblGrid>
                <a:gridCol w="11535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3"/>
          <p:cNvGraphicFramePr/>
          <p:nvPr>
            <p:extLst>
              <p:ext uri="{D42A27DB-BD31-4B8C-83A1-F6EECF244321}">
                <p14:modId xmlns:p14="http://schemas.microsoft.com/office/powerpoint/2010/main" val="3561718932"/>
              </p:ext>
            </p:extLst>
          </p:nvPr>
        </p:nvGraphicFramePr>
        <p:xfrm>
          <a:off x="220568" y="3716910"/>
          <a:ext cx="11553120" cy="1463040"/>
        </p:xfrm>
        <a:graphic>
          <a:graphicData uri="http://schemas.openxmlformats.org/drawingml/2006/table">
            <a:tbl>
              <a:tblPr/>
              <a:tblGrid>
                <a:gridCol w="6689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Stimulasi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Sejauh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1"/>
          <p:cNvGraphicFramePr/>
          <p:nvPr>
            <p:extLst>
              <p:ext uri="{D42A27DB-BD31-4B8C-83A1-F6EECF244321}">
                <p14:modId xmlns:p14="http://schemas.microsoft.com/office/powerpoint/2010/main" val="3156915903"/>
              </p:ext>
            </p:extLst>
          </p:nvPr>
        </p:nvGraphicFramePr>
        <p:xfrm>
          <a:off x="220568" y="5397260"/>
          <a:ext cx="11509470" cy="1320196"/>
        </p:xfrm>
        <a:graphic>
          <a:graphicData uri="http://schemas.openxmlformats.org/drawingml/2006/table">
            <a:tbl>
              <a:tblPr/>
              <a:tblGrid>
                <a:gridCol w="25056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5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28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07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53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setengah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lingkaran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mendongeng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2"/>
          <p:cNvSpPr/>
          <p:nvPr/>
        </p:nvSpPr>
        <p:spPr>
          <a:xfrm>
            <a:off x="220568" y="5108068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9927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4282</TotalTime>
  <Words>5141</Words>
  <Application>Microsoft Office PowerPoint</Application>
  <PresentationFormat>Widescreen</PresentationFormat>
  <Paragraphs>641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Lato</vt:lpstr>
      <vt:lpstr>Source Sans Pro</vt:lpstr>
      <vt:lpstr>StarSymbol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ASUS</dc:creator>
  <dc:description/>
  <cp:lastModifiedBy>nxhvwsn00a04807ebe7600@outlook.com</cp:lastModifiedBy>
  <cp:revision>194</cp:revision>
  <dcterms:created xsi:type="dcterms:W3CDTF">2020-09-10T10:22:23Z</dcterms:created>
  <dcterms:modified xsi:type="dcterms:W3CDTF">2021-06-25T05:03:16Z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