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21"/>
  </p:notesMasterIdLst>
  <p:sldIdLst>
    <p:sldId id="274" r:id="rId4"/>
    <p:sldId id="314" r:id="rId5"/>
    <p:sldId id="259" r:id="rId6"/>
    <p:sldId id="304" r:id="rId7"/>
    <p:sldId id="305" r:id="rId8"/>
    <p:sldId id="291" r:id="rId9"/>
    <p:sldId id="306" r:id="rId10"/>
    <p:sldId id="307" r:id="rId11"/>
    <p:sldId id="308" r:id="rId12"/>
    <p:sldId id="309" r:id="rId13"/>
    <p:sldId id="292" r:id="rId14"/>
    <p:sldId id="293" r:id="rId15"/>
    <p:sldId id="310" r:id="rId16"/>
    <p:sldId id="294" r:id="rId17"/>
    <p:sldId id="311" r:id="rId18"/>
    <p:sldId id="312" r:id="rId19"/>
    <p:sldId id="3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66"/>
    <a:srgbClr val="008080"/>
    <a:srgbClr val="F1EFEC"/>
    <a:srgbClr val="F9F7F8"/>
    <a:srgbClr val="FFFF99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0ED48-96D7-4E84-B63B-C3EA33C0667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A40E4-7D2F-42F8-85A0-F506EAEB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1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7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2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11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2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8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04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3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5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82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7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52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68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9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51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75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69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52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0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91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38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6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3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7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1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6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264"/>
            <a:ext cx="1219200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2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264"/>
            <a:ext cx="1219200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9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400"/>
            <a:ext cx="49784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000" y="1782462"/>
            <a:ext cx="6765157" cy="625359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896">
              <a:defRPr/>
            </a:pPr>
            <a:r>
              <a:rPr kumimoji="1" lang="en-US" altLang="ja-JP" sz="4267" b="1" spc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267" b="1" spc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239" y="4024373"/>
            <a:ext cx="2752678" cy="42056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133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UNTUK SD/MI KELAS </a:t>
            </a:r>
            <a:r>
              <a:rPr lang="en-US" sz="2133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endParaRPr lang="id-ID" sz="2133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79933" y="1193800"/>
            <a:ext cx="3106468" cy="438358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5441507" y="2674581"/>
            <a:ext cx="5994400" cy="75442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733" b="1" dirty="0" err="1">
                <a:solidFill>
                  <a:srgbClr val="8E9D01"/>
                </a:solidFill>
                <a:cs typeface="Arial" pitchFamily="34" charset="0"/>
              </a:rPr>
              <a:t>Seni</a:t>
            </a:r>
            <a:r>
              <a:rPr lang="en-US" sz="3733" b="1" dirty="0">
                <a:solidFill>
                  <a:srgbClr val="8E9D01"/>
                </a:solidFill>
                <a:cs typeface="Arial" pitchFamily="34" charset="0"/>
              </a:rPr>
              <a:t> </a:t>
            </a:r>
            <a:r>
              <a:rPr lang="en-US" sz="3733" b="1" dirty="0" err="1">
                <a:solidFill>
                  <a:srgbClr val="8E9D01"/>
                </a:solidFill>
                <a:cs typeface="Arial" pitchFamily="34" charset="0"/>
              </a:rPr>
              <a:t>Budaya</a:t>
            </a:r>
            <a:endParaRPr lang="en-US" sz="3733" b="1" dirty="0">
              <a:solidFill>
                <a:srgbClr val="8E9D01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52" y="1360932"/>
            <a:ext cx="2935154" cy="42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6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2455" y="522752"/>
            <a:ext cx="3332930" cy="681038"/>
            <a:chOff x="329921" y="965722"/>
            <a:chExt cx="1724528" cy="394839"/>
          </a:xfrm>
        </p:grpSpPr>
        <p:sp>
          <p:nvSpPr>
            <p:cNvPr id="3" name="Oval 2"/>
            <p:cNvSpPr/>
            <p:nvPr/>
          </p:nvSpPr>
          <p:spPr>
            <a:xfrm>
              <a:off x="329921" y="971550"/>
              <a:ext cx="381000" cy="381000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3000" b="1" dirty="0" smtClean="0"/>
                <a:t>3</a:t>
              </a:r>
              <a:endParaRPr lang="en-US" sz="3000" b="1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84473" y="965722"/>
              <a:ext cx="1269976" cy="394839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ID" sz="3400" b="1" dirty="0" err="1" smtClean="0"/>
                <a:t>Birama</a:t>
              </a:r>
              <a:r>
                <a:rPr lang="en-ID" sz="3400" b="1" dirty="0" smtClean="0"/>
                <a:t> 4/4 </a:t>
              </a:r>
              <a:endParaRPr lang="en-US" sz="3400" b="1" dirty="0" smtClean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8667" y="1499237"/>
            <a:ext cx="70368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b="1" dirty="0" err="1" smtClean="0">
                <a:solidFill>
                  <a:srgbClr val="008080"/>
                </a:solidFill>
              </a:rPr>
              <a:t>Tanda</a:t>
            </a:r>
            <a:r>
              <a:rPr lang="en-ID" sz="3400" b="1" dirty="0" smtClean="0">
                <a:solidFill>
                  <a:srgbClr val="008080"/>
                </a:solidFill>
              </a:rPr>
              <a:t> </a:t>
            </a:r>
            <a:r>
              <a:rPr lang="en-ID" sz="3400" b="1" dirty="0" err="1" smtClean="0">
                <a:solidFill>
                  <a:srgbClr val="008080"/>
                </a:solidFill>
              </a:rPr>
              <a:t>birama</a:t>
            </a:r>
            <a:r>
              <a:rPr lang="en-ID" sz="3400" b="1" dirty="0" smtClean="0">
                <a:solidFill>
                  <a:srgbClr val="008080"/>
                </a:solidFill>
              </a:rPr>
              <a:t> 4/4 </a:t>
            </a:r>
            <a:r>
              <a:rPr lang="en-ID" sz="3400" b="1" dirty="0" err="1" smtClean="0"/>
              <a:t>memiliki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makna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setiap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birama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berarti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empat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ketukan</a:t>
            </a:r>
            <a:r>
              <a:rPr lang="en-ID" sz="3400" b="1" dirty="0" smtClean="0"/>
              <a:t>.</a:t>
            </a:r>
            <a:endParaRPr lang="en-US" sz="3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8667" y="2663062"/>
            <a:ext cx="70368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b="1" dirty="0" err="1" smtClean="0"/>
              <a:t>Setiap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ketukan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memiliki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nilai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seperempat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dalam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setiap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biramanya</a:t>
            </a:r>
            <a:r>
              <a:rPr lang="en-ID" sz="3400" b="1" dirty="0" smtClean="0"/>
              <a:t>.</a:t>
            </a:r>
            <a:endParaRPr lang="en-US" sz="3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28667" y="3974780"/>
            <a:ext cx="6310336" cy="1787193"/>
            <a:chOff x="367128" y="1767519"/>
            <a:chExt cx="6310336" cy="178719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28" y="1767519"/>
              <a:ext cx="6310336" cy="1787193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576246" y="1864334"/>
              <a:ext cx="59133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</a:rPr>
                <a:t>Gerakan</a:t>
              </a:r>
              <a:r>
                <a:rPr lang="en-US" sz="32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</a:rPr>
                <a:t>tangan</a:t>
              </a:r>
              <a:r>
                <a:rPr lang="en-US" sz="32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</a:rPr>
                <a:t>turun</a:t>
              </a:r>
              <a:r>
                <a:rPr lang="en-US" sz="3200" b="1" dirty="0" smtClean="0">
                  <a:solidFill>
                    <a:srgbClr val="0070C0"/>
                  </a:solidFill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</a:rPr>
                <a:t>ke</a:t>
              </a:r>
              <a:r>
                <a:rPr lang="en-US" sz="32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</a:rPr>
                <a:t>kiri</a:t>
              </a:r>
              <a:r>
                <a:rPr lang="en-US" sz="3200" b="1" dirty="0" smtClean="0">
                  <a:solidFill>
                    <a:srgbClr val="0070C0"/>
                  </a:solidFill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</a:rPr>
                <a:t>ke</a:t>
              </a:r>
              <a:r>
                <a:rPr lang="en-US" sz="32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</a:rPr>
                <a:t>kanan</a:t>
              </a:r>
              <a:r>
                <a:rPr lang="en-US" sz="3200" b="1" dirty="0" smtClean="0">
                  <a:solidFill>
                    <a:srgbClr val="0070C0"/>
                  </a:solidFill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</a:rPr>
                <a:t>dan</a:t>
              </a:r>
              <a:r>
                <a:rPr lang="en-US" sz="32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</a:rPr>
                <a:t>naik</a:t>
              </a:r>
              <a:r>
                <a:rPr lang="en-US" sz="3200" b="1" dirty="0" smtClean="0">
                  <a:solidFill>
                    <a:srgbClr val="0070C0"/>
                  </a:solidFill>
                </a:rPr>
                <a:t> yang </a:t>
              </a:r>
              <a:r>
                <a:rPr lang="en-US" sz="3200" b="1" dirty="0" err="1" smtClean="0">
                  <a:solidFill>
                    <a:srgbClr val="0070C0"/>
                  </a:solidFill>
                </a:rPr>
                <a:t>dilakukan</a:t>
              </a:r>
              <a:r>
                <a:rPr lang="en-US" sz="32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</a:rPr>
                <a:t>secara</a:t>
              </a:r>
              <a:r>
                <a:rPr lang="en-US" sz="32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</a:rPr>
                <a:t>berulang-ulang</a:t>
              </a:r>
              <a:r>
                <a:rPr lang="en-US" sz="3200" b="1" dirty="0" smtClean="0">
                  <a:solidFill>
                    <a:srgbClr val="0070C0"/>
                  </a:solidFill>
                </a:rPr>
                <a:t>.</a:t>
              </a:r>
              <a:endParaRPr lang="en-US" sz="3200" b="1" dirty="0">
                <a:solidFill>
                  <a:srgbClr val="00808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2" b="39437"/>
          <a:stretch/>
        </p:blipFill>
        <p:spPr>
          <a:xfrm>
            <a:off x="8666069" y="3032889"/>
            <a:ext cx="3275993" cy="3276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77699" t="62061" r="10903" b="15234"/>
          <a:stretch/>
        </p:blipFill>
        <p:spPr>
          <a:xfrm>
            <a:off x="7607663" y="679506"/>
            <a:ext cx="2402611" cy="299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328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1486" y="430599"/>
            <a:ext cx="3354193" cy="615553"/>
            <a:chOff x="264543" y="1485475"/>
            <a:chExt cx="3354193" cy="6155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43" y="1487571"/>
              <a:ext cx="3354193" cy="60941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73554" y="1485475"/>
              <a:ext cx="324518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400" b="1" dirty="0">
                  <a:solidFill>
                    <a:srgbClr val="0070C0"/>
                  </a:solidFill>
                </a:rPr>
                <a:t>C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.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Ragam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Lagu</a:t>
              </a:r>
              <a:endParaRPr lang="en-US" sz="3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8355" y="1272566"/>
            <a:ext cx="6448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CC0099"/>
                </a:solidFill>
              </a:rPr>
              <a:t>Ragam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lagu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/>
              <a:t>adalah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berbagai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jenis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corak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ataupun</a:t>
            </a:r>
            <a:r>
              <a:rPr lang="en-US" sz="3400" b="1" dirty="0" smtClean="0"/>
              <a:t> model </a:t>
            </a:r>
            <a:r>
              <a:rPr lang="en-US" sz="3400" b="1" dirty="0" err="1" smtClean="0"/>
              <a:t>dari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lagu</a:t>
            </a:r>
            <a:r>
              <a:rPr lang="en-US" sz="3400" b="1" dirty="0" smtClean="0"/>
              <a:t>. </a:t>
            </a:r>
            <a:endParaRPr lang="en-US" sz="3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8356" y="2411339"/>
            <a:ext cx="6448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Jenis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lagu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dimiliki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bangsa</a:t>
            </a:r>
            <a:r>
              <a:rPr lang="en-US" sz="3400" b="1" dirty="0" smtClean="0"/>
              <a:t> Indonesia </a:t>
            </a:r>
            <a:r>
              <a:rPr lang="en-US" sz="3400" b="1" dirty="0" err="1" smtClean="0"/>
              <a:t>sangat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beragam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78355" y="3550112"/>
            <a:ext cx="68865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8080"/>
                </a:solidFill>
              </a:rPr>
              <a:t>Kita </a:t>
            </a:r>
            <a:r>
              <a:rPr lang="en-US" sz="3400" b="1" dirty="0" err="1" smtClean="0">
                <a:solidFill>
                  <a:srgbClr val="008080"/>
                </a:solidFill>
              </a:rPr>
              <a:t>harus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menjaga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dan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melestarikan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keragaman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lagu</a:t>
            </a:r>
            <a:r>
              <a:rPr lang="en-US" sz="3400" b="1" dirty="0" smtClean="0">
                <a:solidFill>
                  <a:srgbClr val="008080"/>
                </a:solidFill>
              </a:rPr>
              <a:t> di Indonesia.</a:t>
            </a:r>
            <a:endParaRPr lang="en-US" sz="3400" b="1" dirty="0">
              <a:solidFill>
                <a:srgbClr val="00808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596" y="307277"/>
            <a:ext cx="3390542" cy="572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300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6142" y="500320"/>
            <a:ext cx="2915782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1</a:t>
            </a:r>
            <a:r>
              <a:rPr lang="en-ID" sz="3200" b="1" dirty="0" smtClean="0">
                <a:solidFill>
                  <a:schemeClr val="bg1"/>
                </a:solidFill>
              </a:rPr>
              <a:t>. </a:t>
            </a:r>
            <a:r>
              <a:rPr lang="en-ID" sz="3200" b="1" dirty="0" err="1" smtClean="0">
                <a:solidFill>
                  <a:schemeClr val="bg1"/>
                </a:solidFill>
              </a:rPr>
              <a:t>Lagu</a:t>
            </a:r>
            <a:r>
              <a:rPr lang="en-ID" sz="3200" b="1" dirty="0" smtClean="0">
                <a:solidFill>
                  <a:schemeClr val="bg1"/>
                </a:solidFill>
              </a:rPr>
              <a:t> Daerah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985" y="1447930"/>
            <a:ext cx="75128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CC0099"/>
                </a:solidFill>
              </a:rPr>
              <a:t>Lagu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daerah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/>
              <a:t>adalah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lagu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lahir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berkembang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dari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budaya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setempat</a:t>
            </a:r>
            <a:r>
              <a:rPr lang="en-US" sz="3400" b="1" dirty="0" smtClean="0"/>
              <a:t>. </a:t>
            </a:r>
            <a:endParaRPr lang="en-US" sz="3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985" y="2661859"/>
            <a:ext cx="672369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Ciri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lagu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daerah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yaitu</a:t>
            </a:r>
            <a:r>
              <a:rPr lang="en-US" sz="3400" b="1" dirty="0" smtClean="0"/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menggunakan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bahasa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daerah</a:t>
            </a:r>
            <a:r>
              <a:rPr lang="en-US" sz="3400" b="1" dirty="0" smtClean="0"/>
              <a:t>, </a:t>
            </a:r>
            <a:r>
              <a:rPr lang="en-US" sz="3400" b="1" dirty="0" err="1" smtClean="0">
                <a:solidFill>
                  <a:srgbClr val="0070C0"/>
                </a:solidFill>
              </a:rPr>
              <a:t>lirik</a:t>
            </a:r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</a:rPr>
              <a:t>lagu</a:t>
            </a:r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</a:rPr>
              <a:t>sesuai</a:t>
            </a:r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</a:rPr>
              <a:t>budaya</a:t>
            </a:r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</a:rPr>
              <a:t>setempat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dan</a:t>
            </a:r>
            <a:r>
              <a:rPr lang="en-US" sz="3400" b="1" dirty="0" smtClean="0"/>
              <a:t> </a:t>
            </a:r>
            <a:r>
              <a:rPr lang="en-US" sz="3400" b="1" dirty="0" err="1" smtClean="0">
                <a:solidFill>
                  <a:srgbClr val="00B050"/>
                </a:solidFill>
              </a:rPr>
              <a:t>bahasa</a:t>
            </a:r>
            <a:r>
              <a:rPr lang="en-US" sz="3400" b="1" dirty="0" smtClean="0">
                <a:solidFill>
                  <a:srgbClr val="00B050"/>
                </a:solidFill>
              </a:rPr>
              <a:t> yang </a:t>
            </a:r>
            <a:r>
              <a:rPr lang="en-US" sz="3400" b="1" dirty="0" err="1" smtClean="0">
                <a:solidFill>
                  <a:srgbClr val="00B050"/>
                </a:solidFill>
              </a:rPr>
              <a:t>digunakan</a:t>
            </a:r>
            <a:r>
              <a:rPr lang="en-US" sz="3400" b="1" dirty="0" smtClean="0">
                <a:solidFill>
                  <a:srgbClr val="00B050"/>
                </a:solidFill>
              </a:rPr>
              <a:t> </a:t>
            </a:r>
            <a:r>
              <a:rPr lang="en-US" sz="3400" b="1" dirty="0" err="1" smtClean="0">
                <a:solidFill>
                  <a:srgbClr val="00B050"/>
                </a:solidFill>
              </a:rPr>
              <a:t>sederhana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07" y="826718"/>
            <a:ext cx="3002991" cy="506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398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6141" y="500320"/>
            <a:ext cx="3517031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2</a:t>
            </a:r>
            <a:r>
              <a:rPr lang="en-ID" sz="3200" b="1" dirty="0" smtClean="0">
                <a:solidFill>
                  <a:schemeClr val="bg1"/>
                </a:solidFill>
              </a:rPr>
              <a:t>. </a:t>
            </a:r>
            <a:r>
              <a:rPr lang="en-ID" sz="3200" b="1" dirty="0" err="1" smtClean="0">
                <a:solidFill>
                  <a:schemeClr val="bg1"/>
                </a:solidFill>
              </a:rPr>
              <a:t>Lagu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Anak-Anak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985" y="1447930"/>
            <a:ext cx="75128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CC0099"/>
                </a:solidFill>
              </a:rPr>
              <a:t>Lagu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anak-anak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/>
              <a:t>adalah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lagu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diciptakan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untuk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anak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6141" y="2784801"/>
            <a:ext cx="6974215" cy="1138773"/>
          </a:xfrm>
          <a:prstGeom prst="rect">
            <a:avLst/>
          </a:prstGeom>
          <a:solidFill>
            <a:srgbClr val="F1EFEC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FF0066"/>
                </a:solidFill>
              </a:rPr>
              <a:t>Liriknya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bertema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kegiatan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sehari-hari</a:t>
            </a:r>
            <a:r>
              <a:rPr lang="en-US" sz="3400" b="1" dirty="0" smtClean="0">
                <a:solidFill>
                  <a:srgbClr val="FF0066"/>
                </a:solidFill>
              </a:rPr>
              <a:t> yang </a:t>
            </a:r>
            <a:r>
              <a:rPr lang="en-US" sz="3400" b="1" dirty="0" err="1" smtClean="0">
                <a:solidFill>
                  <a:srgbClr val="FF0066"/>
                </a:solidFill>
              </a:rPr>
              <a:t>sering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dilakukan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oleh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anak</a:t>
            </a:r>
            <a:r>
              <a:rPr lang="en-US" sz="3400" b="1" dirty="0" smtClean="0">
                <a:solidFill>
                  <a:srgbClr val="FF0066"/>
                </a:solidFill>
              </a:rPr>
              <a:t>. </a:t>
            </a:r>
            <a:endParaRPr lang="en-US" sz="3400" b="1" dirty="0">
              <a:solidFill>
                <a:srgbClr val="FF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3617" y="4153538"/>
            <a:ext cx="5020153" cy="1569660"/>
          </a:xfrm>
          <a:prstGeom prst="rect">
            <a:avLst/>
          </a:prstGeom>
          <a:solidFill>
            <a:srgbClr val="FFFFCC"/>
          </a:solidFill>
          <a:ln w="19050">
            <a:solidFill>
              <a:srgbClr val="009999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66"/>
                </a:solidFill>
              </a:rPr>
              <a:t>Bahasa</a:t>
            </a:r>
            <a:r>
              <a:rPr lang="en-US" sz="3200" b="1" dirty="0" smtClean="0">
                <a:solidFill>
                  <a:srgbClr val="FF0066"/>
                </a:solidFill>
              </a:rPr>
              <a:t> yang </a:t>
            </a:r>
            <a:r>
              <a:rPr lang="en-US" sz="3200" b="1" dirty="0" err="1" smtClean="0">
                <a:solidFill>
                  <a:srgbClr val="FF0066"/>
                </a:solidFill>
              </a:rPr>
              <a:t>digunakan</a:t>
            </a:r>
            <a:r>
              <a:rPr lang="en-US" sz="3200" b="1" dirty="0" smtClean="0">
                <a:solidFill>
                  <a:srgbClr val="FF0066"/>
                </a:solidFill>
              </a:rPr>
              <a:t> pun </a:t>
            </a:r>
            <a:r>
              <a:rPr lang="en-US" sz="3200" b="1" dirty="0" err="1" smtClean="0">
                <a:solidFill>
                  <a:srgbClr val="FF0066"/>
                </a:solidFill>
              </a:rPr>
              <a:t>sederhana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sehingga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mudah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dimengerti</a:t>
            </a:r>
            <a:r>
              <a:rPr lang="en-US" sz="3200" b="1" dirty="0" smtClean="0">
                <a:solidFill>
                  <a:srgbClr val="FF0066"/>
                </a:solidFill>
              </a:rPr>
              <a:t>.</a:t>
            </a:r>
            <a:endParaRPr lang="en-US" sz="3200" b="1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441" y="826718"/>
            <a:ext cx="3002991" cy="506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74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6141" y="500320"/>
            <a:ext cx="3203881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 smtClean="0">
                <a:solidFill>
                  <a:schemeClr val="bg1"/>
                </a:solidFill>
              </a:rPr>
              <a:t>3. </a:t>
            </a:r>
            <a:r>
              <a:rPr lang="en-ID" sz="3200" b="1" dirty="0" err="1" smtClean="0">
                <a:solidFill>
                  <a:schemeClr val="bg1"/>
                </a:solidFill>
              </a:rPr>
              <a:t>Lagu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Nasional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985" y="1447930"/>
            <a:ext cx="64481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8080"/>
                </a:solidFill>
              </a:rPr>
              <a:t>Lagu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nasional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/>
              <a:t>memiliki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lirik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bertemaan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nasionalisme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kepahlawanan</a:t>
            </a:r>
            <a:r>
              <a:rPr lang="en-US" sz="3400" b="1" dirty="0" smtClean="0"/>
              <a:t>. </a:t>
            </a:r>
            <a:endParaRPr lang="en-US" sz="3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0985" y="3134975"/>
            <a:ext cx="72122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Lagu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nasional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mengobarkan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semangat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juang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bangsa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dan</a:t>
            </a:r>
            <a:r>
              <a:rPr lang="en-US" sz="3400" b="1" dirty="0" smtClean="0"/>
              <a:t> rasa </a:t>
            </a:r>
            <a:r>
              <a:rPr lang="en-US" sz="3400" b="1" dirty="0" err="1" smtClean="0"/>
              <a:t>cinta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tanah</a:t>
            </a:r>
            <a:r>
              <a:rPr lang="en-US" sz="3400" b="1" dirty="0" smtClean="0"/>
              <a:t> air. </a:t>
            </a:r>
            <a:endParaRPr lang="en-US" sz="3400" b="1" dirty="0"/>
          </a:p>
        </p:txBody>
      </p:sp>
      <p:sp>
        <p:nvSpPr>
          <p:cNvPr id="7" name="Rectangle 6"/>
          <p:cNvSpPr/>
          <p:nvPr/>
        </p:nvSpPr>
        <p:spPr>
          <a:xfrm>
            <a:off x="428669" y="4441636"/>
            <a:ext cx="6610958" cy="1077218"/>
          </a:xfrm>
          <a:prstGeom prst="rect">
            <a:avLst/>
          </a:prstGeom>
          <a:solidFill>
            <a:srgbClr val="FFFFCC"/>
          </a:solidFill>
          <a:ln w="19050">
            <a:solidFill>
              <a:srgbClr val="009999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66"/>
                </a:solidFill>
              </a:rPr>
              <a:t>Contohnya</a:t>
            </a:r>
            <a:r>
              <a:rPr lang="en-US" sz="3200" b="1" dirty="0" smtClean="0">
                <a:solidFill>
                  <a:srgbClr val="FF0066"/>
                </a:solidFill>
              </a:rPr>
              <a:t>, “Indonesia </a:t>
            </a:r>
            <a:r>
              <a:rPr lang="en-US" sz="3200" b="1" dirty="0" err="1" smtClean="0">
                <a:solidFill>
                  <a:srgbClr val="FF0066"/>
                </a:solidFill>
              </a:rPr>
              <a:t>Pusaka</a:t>
            </a:r>
            <a:r>
              <a:rPr lang="en-US" sz="3200" b="1" dirty="0" smtClean="0">
                <a:solidFill>
                  <a:srgbClr val="FF0066"/>
                </a:solidFill>
              </a:rPr>
              <a:t>”, “</a:t>
            </a:r>
            <a:r>
              <a:rPr lang="en-US" sz="3200" b="1" dirty="0" err="1" smtClean="0">
                <a:solidFill>
                  <a:srgbClr val="FF0066"/>
                </a:solidFill>
              </a:rPr>
              <a:t>Ibu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Kartini</a:t>
            </a:r>
            <a:r>
              <a:rPr lang="en-US" sz="3200" b="1" dirty="0" smtClean="0">
                <a:solidFill>
                  <a:srgbClr val="FF0066"/>
                </a:solidFill>
              </a:rPr>
              <a:t>”, </a:t>
            </a:r>
            <a:r>
              <a:rPr lang="en-US" sz="3200" b="1" dirty="0" err="1" smtClean="0">
                <a:solidFill>
                  <a:srgbClr val="FF0066"/>
                </a:solidFill>
              </a:rPr>
              <a:t>dan</a:t>
            </a:r>
            <a:r>
              <a:rPr lang="en-US" sz="3200" b="1" dirty="0" smtClean="0">
                <a:solidFill>
                  <a:srgbClr val="FF0066"/>
                </a:solidFill>
              </a:rPr>
              <a:t> “</a:t>
            </a:r>
            <a:r>
              <a:rPr lang="en-US" sz="3200" b="1" dirty="0" err="1" smtClean="0">
                <a:solidFill>
                  <a:srgbClr val="FF0066"/>
                </a:solidFill>
              </a:rPr>
              <a:t>Rayuan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Pulau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Kelapa</a:t>
            </a:r>
            <a:r>
              <a:rPr lang="en-US" sz="3200" b="1" dirty="0" smtClean="0">
                <a:solidFill>
                  <a:srgbClr val="FF0066"/>
                </a:solidFill>
              </a:rPr>
              <a:t>”.</a:t>
            </a:r>
            <a:endParaRPr lang="en-US" sz="3200" b="1" dirty="0">
              <a:solidFill>
                <a:srgbClr val="FF0066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441" y="826718"/>
            <a:ext cx="3002991" cy="506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51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6141" y="500320"/>
            <a:ext cx="3066095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4</a:t>
            </a:r>
            <a:r>
              <a:rPr lang="en-ID" sz="3200" b="1" dirty="0" smtClean="0">
                <a:solidFill>
                  <a:schemeClr val="bg1"/>
                </a:solidFill>
              </a:rPr>
              <a:t>. </a:t>
            </a:r>
            <a:r>
              <a:rPr lang="en-ID" sz="3200" b="1" dirty="0" err="1" smtClean="0">
                <a:solidFill>
                  <a:schemeClr val="bg1"/>
                </a:solidFill>
              </a:rPr>
              <a:t>Lagu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Melayu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985" y="1447930"/>
            <a:ext cx="72122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8080"/>
                </a:solidFill>
              </a:rPr>
              <a:t>Lagu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melayu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/>
              <a:t>memiliki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adalah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lagu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asli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dari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daerah</a:t>
            </a:r>
            <a:r>
              <a:rPr lang="en-US" sz="3400" b="1" dirty="0" smtClean="0"/>
              <a:t> Deli di </a:t>
            </a:r>
            <a:r>
              <a:rPr lang="en-US" sz="3400" b="1" dirty="0" err="1" smtClean="0"/>
              <a:t>Pulau</a:t>
            </a:r>
            <a:r>
              <a:rPr lang="en-US" sz="3400" b="1" dirty="0" smtClean="0"/>
              <a:t> Sumatra. </a:t>
            </a:r>
            <a:endParaRPr lang="en-US" sz="3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985" y="2586703"/>
            <a:ext cx="72122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Ciri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khas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lagu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melayu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adalah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menggunakan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gendang</a:t>
            </a:r>
            <a:r>
              <a:rPr lang="en-US" sz="3400" b="1" dirty="0" smtClean="0"/>
              <a:t>. </a:t>
            </a:r>
            <a:endParaRPr lang="en-US" sz="3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40985" y="3725476"/>
            <a:ext cx="721221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FF0066"/>
                </a:solidFill>
              </a:rPr>
              <a:t>Lagu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melayu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dimainkan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dengan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iringan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alat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musik</a:t>
            </a:r>
            <a:r>
              <a:rPr lang="en-US" sz="3400" b="1" dirty="0" smtClean="0">
                <a:solidFill>
                  <a:srgbClr val="FF0066"/>
                </a:solidFill>
              </a:rPr>
              <a:t>, </a:t>
            </a:r>
            <a:r>
              <a:rPr lang="en-US" sz="3400" b="1" dirty="0" err="1" smtClean="0">
                <a:solidFill>
                  <a:srgbClr val="FF0066"/>
                </a:solidFill>
              </a:rPr>
              <a:t>seperti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gitar</a:t>
            </a:r>
            <a:r>
              <a:rPr lang="en-US" sz="3400" b="1" dirty="0" smtClean="0">
                <a:solidFill>
                  <a:srgbClr val="FF0066"/>
                </a:solidFill>
              </a:rPr>
              <a:t>, </a:t>
            </a:r>
            <a:r>
              <a:rPr lang="en-US" sz="3400" b="1" dirty="0" err="1" smtClean="0">
                <a:solidFill>
                  <a:srgbClr val="FF0066"/>
                </a:solidFill>
              </a:rPr>
              <a:t>seruling</a:t>
            </a:r>
            <a:r>
              <a:rPr lang="en-US" sz="3400" b="1" dirty="0" smtClean="0">
                <a:solidFill>
                  <a:srgbClr val="FF0066"/>
                </a:solidFill>
              </a:rPr>
              <a:t>, </a:t>
            </a:r>
            <a:r>
              <a:rPr lang="en-US" sz="3400" b="1" dirty="0" err="1" smtClean="0">
                <a:solidFill>
                  <a:srgbClr val="FF0066"/>
                </a:solidFill>
              </a:rPr>
              <a:t>gendang</a:t>
            </a:r>
            <a:r>
              <a:rPr lang="en-US" sz="3400" b="1" dirty="0" smtClean="0">
                <a:solidFill>
                  <a:srgbClr val="FF0066"/>
                </a:solidFill>
              </a:rPr>
              <a:t>, </a:t>
            </a:r>
            <a:r>
              <a:rPr lang="en-US" sz="3400" b="1" dirty="0" err="1" smtClean="0">
                <a:solidFill>
                  <a:srgbClr val="FF0066"/>
                </a:solidFill>
              </a:rPr>
              <a:t>dan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kecapi</a:t>
            </a:r>
            <a:r>
              <a:rPr lang="en-US" sz="3400" b="1" dirty="0" smtClean="0">
                <a:solidFill>
                  <a:srgbClr val="FF0066"/>
                </a:solidFill>
              </a:rPr>
              <a:t>.</a:t>
            </a:r>
            <a:endParaRPr lang="en-US" sz="3400" b="1" dirty="0">
              <a:solidFill>
                <a:srgbClr val="FF00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28" y="1865752"/>
            <a:ext cx="3901440" cy="292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3481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6141" y="500320"/>
            <a:ext cx="3517032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 smtClean="0">
                <a:solidFill>
                  <a:schemeClr val="bg1"/>
                </a:solidFill>
              </a:rPr>
              <a:t>5. </a:t>
            </a:r>
            <a:r>
              <a:rPr lang="en-ID" sz="3200" b="1" dirty="0" err="1" smtClean="0">
                <a:solidFill>
                  <a:schemeClr val="bg1"/>
                </a:solidFill>
              </a:rPr>
              <a:t>Lagu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Keroncong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985" y="1422878"/>
            <a:ext cx="72122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8080"/>
                </a:solidFill>
              </a:rPr>
              <a:t>Lagu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keroncong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/>
              <a:t>memiliki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ciri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khas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menggunakan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alat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musik</a:t>
            </a:r>
            <a:r>
              <a:rPr lang="en-US" sz="3400" b="1" dirty="0" smtClean="0"/>
              <a:t> ukulele. </a:t>
            </a:r>
            <a:endParaRPr lang="en-US" sz="3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415" y="2017316"/>
            <a:ext cx="4363472" cy="2910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0985" y="2561651"/>
            <a:ext cx="64105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Keroncong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biasanya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memiliki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birama</a:t>
            </a:r>
            <a:r>
              <a:rPr lang="en-US" sz="3400" b="1" dirty="0" smtClean="0"/>
              <a:t> 4/4. </a:t>
            </a:r>
            <a:endParaRPr lang="en-US" sz="3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0984" y="3725476"/>
            <a:ext cx="654833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b="1" dirty="0" err="1" smtClean="0"/>
              <a:t>Alat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musik</a:t>
            </a:r>
            <a:r>
              <a:rPr lang="en-ID" sz="3400" b="1" dirty="0" smtClean="0"/>
              <a:t> yang </a:t>
            </a:r>
            <a:r>
              <a:rPr lang="en-ID" sz="3400" b="1" dirty="0" err="1" smtClean="0"/>
              <a:t>digunakan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berjumlah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tujuh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macam</a:t>
            </a:r>
            <a:r>
              <a:rPr lang="en-ID" sz="3400" b="1" dirty="0" smtClean="0"/>
              <a:t>, </a:t>
            </a:r>
            <a:r>
              <a:rPr lang="en-ID" sz="3400" b="1" dirty="0" err="1" smtClean="0"/>
              <a:t>yaitu</a:t>
            </a:r>
            <a:r>
              <a:rPr lang="en-ID" sz="3400" b="1" dirty="0" smtClean="0"/>
              <a:t> </a:t>
            </a:r>
            <a:r>
              <a:rPr lang="en-ID" sz="3400" b="1" dirty="0" smtClean="0">
                <a:solidFill>
                  <a:srgbClr val="FF0066"/>
                </a:solidFill>
              </a:rPr>
              <a:t>bass</a:t>
            </a:r>
            <a:r>
              <a:rPr lang="en-ID" sz="3400" b="1" dirty="0" smtClean="0"/>
              <a:t>, </a:t>
            </a:r>
            <a:r>
              <a:rPr lang="en-ID" sz="3400" b="1" dirty="0" smtClean="0">
                <a:solidFill>
                  <a:srgbClr val="FF0066"/>
                </a:solidFill>
              </a:rPr>
              <a:t>cello</a:t>
            </a:r>
            <a:r>
              <a:rPr lang="en-ID" sz="3400" b="1" dirty="0" smtClean="0"/>
              <a:t>, </a:t>
            </a:r>
            <a:r>
              <a:rPr lang="en-ID" sz="3400" b="1" dirty="0" err="1" smtClean="0">
                <a:solidFill>
                  <a:srgbClr val="FF0066"/>
                </a:solidFill>
              </a:rPr>
              <a:t>biola</a:t>
            </a:r>
            <a:r>
              <a:rPr lang="en-ID" sz="3400" b="1" dirty="0" smtClean="0"/>
              <a:t>, </a:t>
            </a:r>
            <a:r>
              <a:rPr lang="en-ID" sz="3400" b="1" dirty="0" err="1" smtClean="0">
                <a:solidFill>
                  <a:srgbClr val="FF0066"/>
                </a:solidFill>
              </a:rPr>
              <a:t>seruling</a:t>
            </a:r>
            <a:r>
              <a:rPr lang="en-ID" sz="3400" b="1" dirty="0" smtClean="0"/>
              <a:t>, </a:t>
            </a:r>
            <a:r>
              <a:rPr lang="en-ID" sz="3400" b="1" dirty="0" err="1" smtClean="0">
                <a:solidFill>
                  <a:srgbClr val="FF0066"/>
                </a:solidFill>
              </a:rPr>
              <a:t>gitar</a:t>
            </a:r>
            <a:r>
              <a:rPr lang="en-ID" sz="3400" b="1" dirty="0" smtClean="0">
                <a:solidFill>
                  <a:srgbClr val="FF0066"/>
                </a:solidFill>
              </a:rPr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melodi</a:t>
            </a:r>
            <a:r>
              <a:rPr lang="en-ID" sz="3400" b="1" dirty="0" smtClean="0"/>
              <a:t>, </a:t>
            </a:r>
            <a:r>
              <a:rPr lang="en-ID" sz="3400" b="1" dirty="0" smtClean="0">
                <a:solidFill>
                  <a:srgbClr val="FF0066"/>
                </a:solidFill>
              </a:rPr>
              <a:t>ukulele</a:t>
            </a:r>
            <a:r>
              <a:rPr lang="en-ID" sz="3400" b="1" dirty="0" smtClean="0"/>
              <a:t>, </a:t>
            </a:r>
            <a:r>
              <a:rPr lang="en-ID" sz="3400" b="1" dirty="0" err="1" smtClean="0"/>
              <a:t>dan</a:t>
            </a:r>
            <a:r>
              <a:rPr lang="en-ID" sz="3400" b="1" dirty="0" smtClean="0"/>
              <a:t> </a:t>
            </a:r>
            <a:r>
              <a:rPr lang="en-ID" sz="3400" b="1" dirty="0" err="1" smtClean="0">
                <a:solidFill>
                  <a:srgbClr val="FF0066"/>
                </a:solidFill>
              </a:rPr>
              <a:t>chak</a:t>
            </a:r>
            <a:r>
              <a:rPr lang="en-ID" sz="3400" b="1" dirty="0" smtClean="0"/>
              <a:t>.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26868655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6141" y="500320"/>
            <a:ext cx="3003464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6</a:t>
            </a:r>
            <a:r>
              <a:rPr lang="en-ID" sz="3200" b="1" dirty="0" smtClean="0">
                <a:solidFill>
                  <a:schemeClr val="bg1"/>
                </a:solidFill>
              </a:rPr>
              <a:t>. </a:t>
            </a:r>
            <a:r>
              <a:rPr lang="en-ID" sz="3200" b="1" dirty="0" err="1" smtClean="0">
                <a:solidFill>
                  <a:schemeClr val="bg1"/>
                </a:solidFill>
              </a:rPr>
              <a:t>Lagu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Populer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174" y="1410352"/>
            <a:ext cx="648082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8080"/>
                </a:solidFill>
              </a:rPr>
              <a:t>Lagu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populer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/>
              <a:t>adalah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lagu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sedang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terkenal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saat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ini</a:t>
            </a:r>
            <a:r>
              <a:rPr lang="en-US" sz="3400" b="1" dirty="0" smtClean="0"/>
              <a:t>.  </a:t>
            </a:r>
            <a:endParaRPr lang="en-US" sz="3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8173" y="2549125"/>
            <a:ext cx="61551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CC0099"/>
                </a:solidFill>
              </a:rPr>
              <a:t>Lagu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populer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bersifat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sementara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karena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akan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tergantikan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ketika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ada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lagu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baru</a:t>
            </a:r>
            <a:r>
              <a:rPr lang="en-US" sz="3400" b="1" dirty="0" smtClean="0">
                <a:solidFill>
                  <a:srgbClr val="CC0099"/>
                </a:solidFill>
              </a:rPr>
              <a:t> yang </a:t>
            </a:r>
            <a:r>
              <a:rPr lang="en-US" sz="3400" b="1" dirty="0" err="1" smtClean="0">
                <a:solidFill>
                  <a:srgbClr val="CC0099"/>
                </a:solidFill>
              </a:rPr>
              <a:t>bagus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dan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enak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didengar</a:t>
            </a:r>
            <a:r>
              <a:rPr lang="en-US" sz="3400" b="1" dirty="0" smtClean="0">
                <a:solidFill>
                  <a:srgbClr val="CC0099"/>
                </a:solidFill>
              </a:rPr>
              <a:t>. </a:t>
            </a:r>
            <a:endParaRPr lang="en-US" sz="3400" b="1" dirty="0">
              <a:solidFill>
                <a:srgbClr val="CC00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471" y="1410352"/>
            <a:ext cx="4719702" cy="3146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35205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21352" y="447737"/>
            <a:ext cx="11060900" cy="1543911"/>
            <a:chOff x="421352" y="447737"/>
            <a:chExt cx="11060900" cy="1543911"/>
          </a:xfrm>
        </p:grpSpPr>
        <p:grpSp>
          <p:nvGrpSpPr>
            <p:cNvPr id="15" name="Group 14"/>
            <p:cNvGrpSpPr/>
            <p:nvPr/>
          </p:nvGrpSpPr>
          <p:grpSpPr>
            <a:xfrm>
              <a:off x="1410552" y="690683"/>
              <a:ext cx="10071700" cy="1057917"/>
              <a:chOff x="1547607" y="3368313"/>
              <a:chExt cx="7027297" cy="612226"/>
            </a:xfrm>
          </p:grpSpPr>
          <p:sp>
            <p:nvSpPr>
              <p:cNvPr id="31" name="Parallelogram 30"/>
              <p:cNvSpPr/>
              <p:nvPr/>
            </p:nvSpPr>
            <p:spPr>
              <a:xfrm>
                <a:off x="1547607" y="3371295"/>
                <a:ext cx="7027297" cy="609244"/>
              </a:xfrm>
              <a:prstGeom prst="parallelogram">
                <a:avLst>
                  <a:gd name="adj" fmla="val 45313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テキスト プレースホルダー 17"/>
              <p:cNvSpPr txBox="1">
                <a:spLocks/>
              </p:cNvSpPr>
              <p:nvPr/>
            </p:nvSpPr>
            <p:spPr>
              <a:xfrm>
                <a:off x="2521787" y="3368313"/>
                <a:ext cx="6053117" cy="609600"/>
              </a:xfrm>
              <a:prstGeom prst="rect">
                <a:avLst/>
              </a:prstGeom>
            </p:spPr>
            <p:txBody>
              <a:bodyPr vert="horz" lIns="48000" tIns="48000" rIns="48000" bIns="48000" rtlCol="0" anchor="ctr">
                <a:noAutofit/>
              </a:bodyPr>
              <a:lstStyle>
                <a:lvl1pPr marL="342900" indent="-342900" algn="l" defTabSz="1632753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buClr>
                    <a:schemeClr val="accent5"/>
                  </a:buClr>
                  <a:buFont typeface="Wingdings" panose="05000000000000000000" pitchFamily="2" charset="2"/>
                  <a:buChar char="l"/>
                  <a:defRPr kumimoji="1"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1326612" indent="-510235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5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40941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857317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73693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490070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306446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122822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939199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FFA513"/>
                  </a:buClr>
                  <a:buFont typeface="Wingdings" panose="05000000000000000000" pitchFamily="2" charset="2"/>
                  <a:buNone/>
                  <a:defRPr/>
                </a:pPr>
                <a:r>
                  <a:rPr lang="nn-NO" sz="3300" b="1" dirty="0" smtClean="0">
                    <a:solidFill>
                      <a:prstClr val="black"/>
                    </a:solidFill>
                  </a:rPr>
                  <a:t>Seni Musik: Irama</a:t>
                </a:r>
                <a:r>
                  <a:rPr lang="nn-NO" sz="3300" b="1" dirty="0" smtClean="0">
                    <a:solidFill>
                      <a:prstClr val="black"/>
                    </a:solidFill>
                  </a:rPr>
                  <a:t>, Dinamika, dan Ragam Lagu</a:t>
                </a:r>
                <a:endParaRPr lang="nn-NO" sz="33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直角三角形 28"/>
            <p:cNvSpPr/>
            <p:nvPr/>
          </p:nvSpPr>
          <p:spPr>
            <a:xfrm rot="2700000">
              <a:off x="421352" y="447737"/>
              <a:ext cx="1543896" cy="1543896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625519">
                <a:defRPr/>
              </a:pPr>
              <a:endParaRPr kumimoji="1" lang="ja-JP" altLang="en-US" sz="2400" kern="0" dirty="0">
                <a:solidFill>
                  <a:srgbClr val="5BB8D1"/>
                </a:solidFill>
                <a:latin typeface="Open Sans"/>
              </a:endParaRPr>
            </a:p>
          </p:txBody>
        </p:sp>
        <p:sp>
          <p:nvSpPr>
            <p:cNvPr id="18" name="直角三角形 8"/>
            <p:cNvSpPr/>
            <p:nvPr/>
          </p:nvSpPr>
          <p:spPr>
            <a:xfrm rot="2700000">
              <a:off x="718392" y="447752"/>
              <a:ext cx="1543896" cy="1543896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625519">
                <a:defRPr/>
              </a:pPr>
              <a:endParaRPr kumimoji="1" lang="ja-JP" altLang="en-US" sz="2400" kern="0" dirty="0">
                <a:solidFill>
                  <a:srgbClr val="5BB8D1"/>
                </a:solidFill>
                <a:latin typeface="Open Sans"/>
              </a:endParaRPr>
            </a:p>
          </p:txBody>
        </p:sp>
        <p:sp>
          <p:nvSpPr>
            <p:cNvPr id="19" name="直角三角形 4"/>
            <p:cNvSpPr/>
            <p:nvPr/>
          </p:nvSpPr>
          <p:spPr>
            <a:xfrm rot="13500000">
              <a:off x="718392" y="447751"/>
              <a:ext cx="1543896" cy="1543896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625519">
                <a:defRPr/>
              </a:pPr>
              <a:endParaRPr kumimoji="1" lang="ja-JP" altLang="en-US" sz="2400" kern="0">
                <a:solidFill>
                  <a:srgbClr val="5BB8D1"/>
                </a:solidFill>
                <a:latin typeface="Open Sans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21727" y="599236"/>
              <a:ext cx="1337221" cy="1339140"/>
              <a:chOff x="2895601" y="-542991"/>
              <a:chExt cx="960519" cy="961895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2895601" y="-542991"/>
                <a:ext cx="960519" cy="960519"/>
                <a:chOff x="2895601" y="-542991"/>
                <a:chExt cx="960519" cy="960519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2895601" y="-542991"/>
                  <a:ext cx="960519" cy="960519"/>
                </a:xfrm>
                <a:prstGeom prst="ellipse">
                  <a:avLst/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67" dirty="0">
                    <a:solidFill>
                      <a:srgbClr val="4F81BD"/>
                    </a:solidFill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2926336" y="-512255"/>
                  <a:ext cx="898263" cy="89826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67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2979751" y="-463129"/>
                <a:ext cx="757870" cy="53799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267" b="1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Bab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218454" y="-119089"/>
                <a:ext cx="331842" cy="53799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ID" sz="4267" b="1" dirty="0" smtClean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6</a:t>
                </a:r>
                <a:endParaRPr lang="en-US" sz="4267" b="1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385940" y="2551839"/>
            <a:ext cx="5332711" cy="754629"/>
            <a:chOff x="385940" y="2551839"/>
            <a:chExt cx="5332711" cy="754629"/>
          </a:xfrm>
        </p:grpSpPr>
        <p:grpSp>
          <p:nvGrpSpPr>
            <p:cNvPr id="34" name="Group 33"/>
            <p:cNvGrpSpPr/>
            <p:nvPr/>
          </p:nvGrpSpPr>
          <p:grpSpPr>
            <a:xfrm>
              <a:off x="477574" y="2551839"/>
              <a:ext cx="5241077" cy="610111"/>
              <a:chOff x="298981" y="2086583"/>
              <a:chExt cx="3930808" cy="457583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298981" y="2086966"/>
                <a:ext cx="3434820" cy="457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Right Triangle 39"/>
              <p:cNvSpPr/>
              <p:nvPr/>
            </p:nvSpPr>
            <p:spPr>
              <a:xfrm flipV="1">
                <a:off x="3733800" y="2086583"/>
                <a:ext cx="495989" cy="45758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85940" y="2696357"/>
              <a:ext cx="5241077" cy="610111"/>
              <a:chOff x="298981" y="2086583"/>
              <a:chExt cx="3930808" cy="457583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298981" y="2086966"/>
                <a:ext cx="3434820" cy="4572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ight Triangle 37"/>
              <p:cNvSpPr/>
              <p:nvPr/>
            </p:nvSpPr>
            <p:spPr>
              <a:xfrm flipV="1">
                <a:off x="3733800" y="2086583"/>
                <a:ext cx="495989" cy="457582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20700" y="2692333"/>
              <a:ext cx="4356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prstClr val="white"/>
                  </a:solidFill>
                </a:rPr>
                <a:t>Tujuan</a:t>
              </a:r>
              <a:r>
                <a:rPr lang="en-US" sz="3200" b="1" dirty="0">
                  <a:solidFill>
                    <a:prstClr val="white"/>
                  </a:solidFill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</a:rPr>
                <a:t>Pembelajaran</a:t>
              </a:r>
              <a:endParaRPr lang="en-US" sz="3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76489" y="3429001"/>
            <a:ext cx="5681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dirty="0" err="1" smtClean="0">
                <a:solidFill>
                  <a:prstClr val="black"/>
                </a:solidFill>
              </a:rPr>
              <a:t>Menyebutkan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pola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irama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sederhana</a:t>
            </a:r>
            <a:r>
              <a:rPr lang="en-ID" dirty="0" smtClean="0">
                <a:solidFill>
                  <a:prstClr val="black"/>
                </a:solidFill>
              </a:rPr>
              <a:t> not </a:t>
            </a:r>
            <a:r>
              <a:rPr lang="en-ID" dirty="0" err="1" smtClean="0">
                <a:solidFill>
                  <a:prstClr val="black"/>
                </a:solidFill>
              </a:rPr>
              <a:t>penuh</a:t>
            </a:r>
            <a:r>
              <a:rPr lang="en-ID" dirty="0" smtClean="0">
                <a:solidFill>
                  <a:prstClr val="black"/>
                </a:solidFill>
              </a:rPr>
              <a:t>, </a:t>
            </a:r>
            <a:r>
              <a:rPr lang="en-ID" dirty="0" err="1" smtClean="0">
                <a:solidFill>
                  <a:prstClr val="black"/>
                </a:solidFill>
              </a:rPr>
              <a:t>setengah</a:t>
            </a:r>
            <a:r>
              <a:rPr lang="en-ID" dirty="0" smtClean="0">
                <a:solidFill>
                  <a:prstClr val="black"/>
                </a:solidFill>
              </a:rPr>
              <a:t>, </a:t>
            </a:r>
            <a:r>
              <a:rPr lang="en-ID" dirty="0" err="1" smtClean="0">
                <a:solidFill>
                  <a:prstClr val="black"/>
                </a:solidFill>
              </a:rPr>
              <a:t>seperempat</a:t>
            </a:r>
            <a:r>
              <a:rPr lang="en-ID" dirty="0" smtClean="0">
                <a:solidFill>
                  <a:prstClr val="black"/>
                </a:solidFill>
              </a:rPr>
              <a:t>, </a:t>
            </a:r>
            <a:r>
              <a:rPr lang="en-ID" dirty="0" err="1" smtClean="0">
                <a:solidFill>
                  <a:prstClr val="black"/>
                </a:solidFill>
              </a:rPr>
              <a:t>dan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seperdelapan</a:t>
            </a:r>
            <a:r>
              <a:rPr lang="en-ID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dirty="0" err="1" smtClean="0">
                <a:solidFill>
                  <a:prstClr val="black"/>
                </a:solidFill>
              </a:rPr>
              <a:t>Mempraktikkan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kemampisan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musikalitasnya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dengan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menirukan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pola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irama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sederhana</a:t>
            </a:r>
            <a:r>
              <a:rPr lang="en-ID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prstClr val="black"/>
                </a:solidFill>
              </a:rPr>
              <a:t>M</a:t>
            </a:r>
            <a:r>
              <a:rPr lang="en-ID" dirty="0" err="1" smtClean="0">
                <a:solidFill>
                  <a:prstClr val="black"/>
                </a:solidFill>
              </a:rPr>
              <a:t>engenal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dinamika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lagu</a:t>
            </a:r>
            <a:r>
              <a:rPr lang="en-ID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dirty="0" err="1" smtClean="0">
                <a:solidFill>
                  <a:prstClr val="black"/>
                </a:solidFill>
              </a:rPr>
              <a:t>Mendeskripsikan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kompetensi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seorang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dirigen</a:t>
            </a:r>
            <a:r>
              <a:rPr lang="en-ID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dirty="0" err="1" smtClean="0">
                <a:solidFill>
                  <a:prstClr val="black"/>
                </a:solidFill>
              </a:rPr>
              <a:t>Menyanyian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ragam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lagu</a:t>
            </a:r>
            <a:r>
              <a:rPr lang="en-ID" dirty="0" smtClean="0">
                <a:solidFill>
                  <a:prstClr val="black"/>
                </a:solidFill>
              </a:rPr>
              <a:t> </a:t>
            </a:r>
            <a:r>
              <a:rPr lang="en-ID" dirty="0" err="1" smtClean="0">
                <a:solidFill>
                  <a:prstClr val="black"/>
                </a:solidFill>
              </a:rPr>
              <a:t>nusantara</a:t>
            </a:r>
            <a:r>
              <a:rPr lang="en-ID" dirty="0" smtClean="0">
                <a:solidFill>
                  <a:prstClr val="black"/>
                </a:solidFill>
              </a:rPr>
              <a:t>.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799" y="1945567"/>
            <a:ext cx="5959732" cy="419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0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28875" y="361324"/>
            <a:ext cx="2427267" cy="615553"/>
            <a:chOff x="264542" y="1485475"/>
            <a:chExt cx="2427267" cy="61555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42" y="1487571"/>
              <a:ext cx="2427267" cy="60941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73553" y="1485475"/>
              <a:ext cx="196752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400" b="1" dirty="0" smtClean="0">
                  <a:solidFill>
                    <a:srgbClr val="0070C0"/>
                  </a:solidFill>
                </a:rPr>
                <a:t>A.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Irama</a:t>
              </a:r>
              <a:endParaRPr lang="en-US" sz="3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416141" y="1226830"/>
            <a:ext cx="3629766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 smtClean="0">
                <a:solidFill>
                  <a:schemeClr val="bg1"/>
                </a:solidFill>
              </a:rPr>
              <a:t>1. </a:t>
            </a:r>
            <a:r>
              <a:rPr lang="en-ID" sz="3200" b="1" dirty="0" err="1" smtClean="0">
                <a:solidFill>
                  <a:schemeClr val="bg1"/>
                </a:solidFill>
              </a:rPr>
              <a:t>Mengenal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Irama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0986" y="2124336"/>
            <a:ext cx="68017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Rangkaian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bunyi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teratur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disebut</a:t>
            </a:r>
            <a:r>
              <a:rPr lang="en-US" sz="3400" b="1" dirty="0" smtClean="0"/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irama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/>
              <a:t>atau</a:t>
            </a:r>
            <a:r>
              <a:rPr lang="en-US" sz="3400" b="1" dirty="0" smtClean="0"/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ritme</a:t>
            </a:r>
            <a:r>
              <a:rPr lang="en-US" sz="3400" b="1" dirty="0" smtClean="0"/>
              <a:t>. </a:t>
            </a:r>
            <a:endParaRPr lang="en-US" sz="3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753611" y="4182423"/>
            <a:ext cx="4146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i="1" dirty="0" err="1">
                <a:solidFill>
                  <a:srgbClr val="0070C0"/>
                </a:solidFill>
              </a:rPr>
              <a:t>p</a:t>
            </a:r>
            <a:r>
              <a:rPr lang="en-ID" sz="2400" b="1" i="1" dirty="0" err="1" smtClean="0">
                <a:solidFill>
                  <a:srgbClr val="0070C0"/>
                </a:solidFill>
              </a:rPr>
              <a:t>rok</a:t>
            </a:r>
            <a:r>
              <a:rPr lang="en-ID" sz="2400" b="1" i="1" dirty="0" smtClean="0">
                <a:solidFill>
                  <a:srgbClr val="0070C0"/>
                </a:solidFill>
              </a:rPr>
              <a:t> … </a:t>
            </a:r>
            <a:r>
              <a:rPr lang="en-ID" sz="2400" b="1" i="1" dirty="0" err="1" smtClean="0">
                <a:solidFill>
                  <a:srgbClr val="0070C0"/>
                </a:solidFill>
              </a:rPr>
              <a:t>prok</a:t>
            </a:r>
            <a:r>
              <a:rPr lang="en-ID" sz="2400" b="1" i="1" dirty="0" smtClean="0">
                <a:solidFill>
                  <a:srgbClr val="0070C0"/>
                </a:solidFill>
              </a:rPr>
              <a:t> … </a:t>
            </a:r>
            <a:r>
              <a:rPr lang="en-ID" sz="2400" b="1" i="1" dirty="0" err="1" smtClean="0">
                <a:solidFill>
                  <a:srgbClr val="0070C0"/>
                </a:solidFill>
              </a:rPr>
              <a:t>prok</a:t>
            </a:r>
            <a:r>
              <a:rPr lang="en-ID" sz="2400" b="1" i="1" dirty="0" smtClean="0">
                <a:solidFill>
                  <a:srgbClr val="0070C0"/>
                </a:solidFill>
              </a:rPr>
              <a:t> …</a:t>
            </a:r>
          </a:p>
          <a:p>
            <a:pPr algn="ctr"/>
            <a:r>
              <a:rPr lang="en-ID" sz="2400" b="1" i="1" dirty="0" err="1" smtClean="0">
                <a:solidFill>
                  <a:srgbClr val="0070C0"/>
                </a:solidFill>
              </a:rPr>
              <a:t>prok</a:t>
            </a:r>
            <a:r>
              <a:rPr lang="en-ID" sz="2400" b="1" i="1" dirty="0" smtClean="0">
                <a:solidFill>
                  <a:srgbClr val="0070C0"/>
                </a:solidFill>
              </a:rPr>
              <a:t> </a:t>
            </a:r>
            <a:r>
              <a:rPr lang="en-ID" sz="2400" b="1" i="1" dirty="0">
                <a:solidFill>
                  <a:srgbClr val="0070C0"/>
                </a:solidFill>
              </a:rPr>
              <a:t>… </a:t>
            </a:r>
            <a:r>
              <a:rPr lang="en-ID" sz="2400" b="1" i="1" dirty="0" err="1">
                <a:solidFill>
                  <a:srgbClr val="0070C0"/>
                </a:solidFill>
              </a:rPr>
              <a:t>prok</a:t>
            </a:r>
            <a:r>
              <a:rPr lang="en-ID" sz="2400" b="1" i="1" dirty="0">
                <a:solidFill>
                  <a:srgbClr val="0070C0"/>
                </a:solidFill>
              </a:rPr>
              <a:t> … </a:t>
            </a:r>
            <a:r>
              <a:rPr lang="en-ID" sz="2400" b="1" i="1" dirty="0" err="1">
                <a:solidFill>
                  <a:srgbClr val="0070C0"/>
                </a:solidFill>
              </a:rPr>
              <a:t>prok</a:t>
            </a:r>
            <a:r>
              <a:rPr lang="en-ID" sz="2400" b="1" i="1" dirty="0">
                <a:solidFill>
                  <a:srgbClr val="0070C0"/>
                </a:solidFill>
              </a:rPr>
              <a:t> </a:t>
            </a:r>
            <a:r>
              <a:rPr lang="en-ID" sz="2400" b="1" i="1" dirty="0" smtClean="0">
                <a:solidFill>
                  <a:srgbClr val="0070C0"/>
                </a:solidFill>
              </a:rPr>
              <a:t>…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0986" y="3386057"/>
            <a:ext cx="6686115" cy="1787193"/>
            <a:chOff x="367127" y="1767519"/>
            <a:chExt cx="6686115" cy="17871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27" y="1767519"/>
              <a:ext cx="6686115" cy="1787193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576246" y="1864334"/>
              <a:ext cx="63016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CC0099"/>
                  </a:solidFill>
                </a:rPr>
                <a:t>Pola</a:t>
              </a:r>
              <a:r>
                <a:rPr lang="en-US" sz="3200" b="1" dirty="0">
                  <a:solidFill>
                    <a:srgbClr val="CC0099"/>
                  </a:solidFill>
                </a:rPr>
                <a:t> </a:t>
              </a:r>
              <a:r>
                <a:rPr lang="en-US" sz="3200" b="1" dirty="0" err="1">
                  <a:solidFill>
                    <a:srgbClr val="CC0099"/>
                  </a:solidFill>
                </a:rPr>
                <a:t>irama</a:t>
              </a:r>
              <a:r>
                <a:rPr lang="en-US" sz="3200" b="1" dirty="0">
                  <a:solidFill>
                    <a:srgbClr val="CC0099"/>
                  </a:solidFill>
                </a:rPr>
                <a:t> </a:t>
              </a:r>
              <a:r>
                <a:rPr lang="en-US" sz="3200" b="1" dirty="0" err="1">
                  <a:solidFill>
                    <a:srgbClr val="008080"/>
                  </a:solidFill>
                </a:rPr>
                <a:t>merupakan</a:t>
              </a:r>
              <a:r>
                <a:rPr lang="en-US" sz="3200" b="1" dirty="0">
                  <a:solidFill>
                    <a:srgbClr val="008080"/>
                  </a:solidFill>
                </a:rPr>
                <a:t> </a:t>
              </a:r>
              <a:r>
                <a:rPr lang="en-US" sz="3200" b="1" dirty="0" err="1">
                  <a:solidFill>
                    <a:srgbClr val="008080"/>
                  </a:solidFill>
                </a:rPr>
                <a:t>pengulangan</a:t>
              </a:r>
              <a:r>
                <a:rPr lang="en-US" sz="3200" b="1" dirty="0">
                  <a:solidFill>
                    <a:srgbClr val="008080"/>
                  </a:solidFill>
                </a:rPr>
                <a:t> </a:t>
              </a:r>
              <a:r>
                <a:rPr lang="en-US" sz="3200" b="1" dirty="0" err="1">
                  <a:solidFill>
                    <a:srgbClr val="008080"/>
                  </a:solidFill>
                </a:rPr>
                <a:t>irama</a:t>
              </a:r>
              <a:r>
                <a:rPr lang="en-US" sz="3200" b="1" dirty="0">
                  <a:solidFill>
                    <a:srgbClr val="008080"/>
                  </a:solidFill>
                </a:rPr>
                <a:t> </a:t>
              </a:r>
              <a:r>
                <a:rPr lang="en-US" sz="3200" b="1" dirty="0" err="1">
                  <a:solidFill>
                    <a:srgbClr val="008080"/>
                  </a:solidFill>
                </a:rPr>
                <a:t>secara</a:t>
              </a:r>
              <a:r>
                <a:rPr lang="en-US" sz="3200" b="1" dirty="0">
                  <a:solidFill>
                    <a:srgbClr val="008080"/>
                  </a:solidFill>
                </a:rPr>
                <a:t> </a:t>
              </a:r>
              <a:r>
                <a:rPr lang="en-US" sz="3200" b="1" dirty="0" err="1">
                  <a:solidFill>
                    <a:srgbClr val="008080"/>
                  </a:solidFill>
                </a:rPr>
                <a:t>terus-menerus</a:t>
              </a:r>
              <a:r>
                <a:rPr lang="en-US" sz="3200" b="1" dirty="0">
                  <a:solidFill>
                    <a:srgbClr val="008080"/>
                  </a:solidFill>
                </a:rPr>
                <a:t> </a:t>
              </a:r>
              <a:r>
                <a:rPr lang="en-US" sz="3200" b="1" dirty="0" err="1">
                  <a:solidFill>
                    <a:srgbClr val="008080"/>
                  </a:solidFill>
                </a:rPr>
                <a:t>dan</a:t>
              </a:r>
              <a:r>
                <a:rPr lang="en-US" sz="3200" b="1" dirty="0">
                  <a:solidFill>
                    <a:srgbClr val="008080"/>
                  </a:solidFill>
                </a:rPr>
                <a:t> </a:t>
              </a:r>
              <a:r>
                <a:rPr lang="en-US" sz="3200" b="1" dirty="0" err="1">
                  <a:solidFill>
                    <a:srgbClr val="008080"/>
                  </a:solidFill>
                </a:rPr>
                <a:t>teratur</a:t>
              </a:r>
              <a:r>
                <a:rPr lang="en-US" sz="3200" b="1" dirty="0">
                  <a:solidFill>
                    <a:srgbClr val="008080"/>
                  </a:solidFill>
                </a:rPr>
                <a:t>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0"/>
          <a:stretch/>
        </p:blipFill>
        <p:spPr>
          <a:xfrm>
            <a:off x="8480119" y="1226830"/>
            <a:ext cx="2693098" cy="27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749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8563" y="400112"/>
            <a:ext cx="5483618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2</a:t>
            </a:r>
            <a:r>
              <a:rPr lang="en-ID" sz="3200" b="1" dirty="0" smtClean="0">
                <a:solidFill>
                  <a:schemeClr val="bg1"/>
                </a:solidFill>
              </a:rPr>
              <a:t>. </a:t>
            </a:r>
            <a:r>
              <a:rPr lang="en-ID" sz="3200" b="1" dirty="0" err="1" smtClean="0">
                <a:solidFill>
                  <a:schemeClr val="bg1"/>
                </a:solidFill>
              </a:rPr>
              <a:t>Birama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dan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Peragaan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Irama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408" y="1297618"/>
            <a:ext cx="69992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b="1" dirty="0" err="1" smtClean="0">
                <a:solidFill>
                  <a:srgbClr val="CC0099"/>
                </a:solidFill>
              </a:rPr>
              <a:t>Birama</a:t>
            </a:r>
            <a:r>
              <a:rPr lang="en-ID" sz="3400" b="1" dirty="0" smtClean="0">
                <a:solidFill>
                  <a:srgbClr val="CC0099"/>
                </a:solidFill>
              </a:rPr>
              <a:t> </a:t>
            </a:r>
            <a:r>
              <a:rPr lang="en-ID" sz="3400" b="1" dirty="0" err="1" smtClean="0"/>
              <a:t>adalah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ketukan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berulang</a:t>
            </a:r>
            <a:r>
              <a:rPr lang="en-ID" sz="3400" b="1" dirty="0" smtClean="0"/>
              <a:t> yang </a:t>
            </a:r>
            <a:r>
              <a:rPr lang="en-ID" sz="3400" b="1" dirty="0" err="1" smtClean="0"/>
              <a:t>teratur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dalam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waktu</a:t>
            </a:r>
            <a:r>
              <a:rPr lang="en-ID" sz="3400" b="1" dirty="0" smtClean="0"/>
              <a:t> yang </a:t>
            </a:r>
            <a:r>
              <a:rPr lang="en-ID" sz="3400" b="1" dirty="0" err="1" smtClean="0"/>
              <a:t>sama</a:t>
            </a:r>
            <a:r>
              <a:rPr lang="en-ID" sz="3400" b="1" dirty="0" smtClean="0"/>
              <a:t>.</a:t>
            </a:r>
            <a:endParaRPr lang="en-US" sz="3400" b="1" dirty="0"/>
          </a:p>
        </p:txBody>
      </p:sp>
      <p:sp>
        <p:nvSpPr>
          <p:cNvPr id="5" name="Rectangle 4"/>
          <p:cNvSpPr/>
          <p:nvPr/>
        </p:nvSpPr>
        <p:spPr>
          <a:xfrm>
            <a:off x="378563" y="2656756"/>
            <a:ext cx="5997184" cy="1077218"/>
          </a:xfrm>
          <a:prstGeom prst="rect">
            <a:avLst/>
          </a:prstGeom>
          <a:solidFill>
            <a:srgbClr val="FFFFCC"/>
          </a:solidFill>
          <a:ln w="19050">
            <a:solidFill>
              <a:srgbClr val="009999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 err="1">
                <a:solidFill>
                  <a:srgbClr val="CC0099"/>
                </a:solidFill>
              </a:rPr>
              <a:t>Birama</a:t>
            </a:r>
            <a:r>
              <a:rPr lang="en-ID" sz="3200" b="1" dirty="0">
                <a:solidFill>
                  <a:srgbClr val="CC0099"/>
                </a:solidFill>
              </a:rPr>
              <a:t> </a:t>
            </a:r>
            <a:r>
              <a:rPr lang="en-ID" sz="3200" b="1" dirty="0" err="1">
                <a:solidFill>
                  <a:srgbClr val="CC0099"/>
                </a:solidFill>
              </a:rPr>
              <a:t>menunjukkan</a:t>
            </a:r>
            <a:r>
              <a:rPr lang="en-ID" sz="3200" b="1" dirty="0">
                <a:solidFill>
                  <a:srgbClr val="CC0099"/>
                </a:solidFill>
              </a:rPr>
              <a:t> </a:t>
            </a:r>
            <a:r>
              <a:rPr lang="en-ID" sz="3200" b="1" dirty="0" err="1">
                <a:solidFill>
                  <a:srgbClr val="CC0099"/>
                </a:solidFill>
              </a:rPr>
              <a:t>jumlah</a:t>
            </a:r>
            <a:r>
              <a:rPr lang="en-ID" sz="3200" b="1" dirty="0">
                <a:solidFill>
                  <a:srgbClr val="CC0099"/>
                </a:solidFill>
              </a:rPr>
              <a:t> </a:t>
            </a:r>
            <a:r>
              <a:rPr lang="en-ID" sz="3200" b="1" dirty="0" err="1">
                <a:solidFill>
                  <a:srgbClr val="CC0099"/>
                </a:solidFill>
              </a:rPr>
              <a:t>ketukan</a:t>
            </a:r>
            <a:r>
              <a:rPr lang="en-ID" sz="3200" b="1" dirty="0">
                <a:solidFill>
                  <a:srgbClr val="CC0099"/>
                </a:solidFill>
              </a:rPr>
              <a:t> </a:t>
            </a:r>
            <a:r>
              <a:rPr lang="en-ID" sz="3200" b="1" dirty="0" err="1">
                <a:solidFill>
                  <a:srgbClr val="CC0099"/>
                </a:solidFill>
              </a:rPr>
              <a:t>dalam</a:t>
            </a:r>
            <a:r>
              <a:rPr lang="en-ID" sz="3200" b="1" dirty="0">
                <a:solidFill>
                  <a:srgbClr val="CC0099"/>
                </a:solidFill>
              </a:rPr>
              <a:t> </a:t>
            </a:r>
            <a:r>
              <a:rPr lang="en-ID" sz="3200" b="1" dirty="0" err="1">
                <a:solidFill>
                  <a:srgbClr val="CC0099"/>
                </a:solidFill>
              </a:rPr>
              <a:t>suatu</a:t>
            </a:r>
            <a:r>
              <a:rPr lang="en-ID" sz="3200" b="1" dirty="0">
                <a:solidFill>
                  <a:srgbClr val="CC0099"/>
                </a:solidFill>
              </a:rPr>
              <a:t> </a:t>
            </a:r>
            <a:r>
              <a:rPr lang="en-ID" sz="3200" b="1" dirty="0" err="1">
                <a:solidFill>
                  <a:srgbClr val="CC0099"/>
                </a:solidFill>
              </a:rPr>
              <a:t>ruas</a:t>
            </a:r>
            <a:r>
              <a:rPr lang="en-ID" sz="3200" b="1" dirty="0">
                <a:solidFill>
                  <a:srgbClr val="CC0099"/>
                </a:solidFill>
              </a:rPr>
              <a:t> </a:t>
            </a:r>
            <a:r>
              <a:rPr lang="en-ID" sz="3200" b="1" dirty="0" err="1">
                <a:solidFill>
                  <a:srgbClr val="CC0099"/>
                </a:solidFill>
              </a:rPr>
              <a:t>birama</a:t>
            </a:r>
            <a:r>
              <a:rPr lang="en-ID" sz="3200" b="1" dirty="0">
                <a:solidFill>
                  <a:srgbClr val="CC0099"/>
                </a:solidFill>
              </a:rPr>
              <a:t>.</a:t>
            </a:r>
            <a:endParaRPr lang="en-US" sz="3200" b="1" dirty="0">
              <a:solidFill>
                <a:srgbClr val="CC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407" y="3954339"/>
            <a:ext cx="680179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b="1" dirty="0" err="1" smtClean="0"/>
              <a:t>Birama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pada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lagu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ditunjukkan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oleh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tanda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birama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berbentuk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angka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pecahan</a:t>
            </a:r>
            <a:r>
              <a:rPr lang="en-ID" sz="3400" b="1" dirty="0" smtClean="0"/>
              <a:t>, </a:t>
            </a:r>
            <a:r>
              <a:rPr lang="en-ID" sz="3400" b="1" dirty="0" err="1" smtClean="0"/>
              <a:t>yaitu</a:t>
            </a:r>
            <a:r>
              <a:rPr lang="en-ID" sz="3400" b="1" dirty="0" smtClean="0"/>
              <a:t> </a:t>
            </a:r>
            <a:r>
              <a:rPr lang="en-ID" sz="3400" b="1" dirty="0" smtClean="0">
                <a:solidFill>
                  <a:srgbClr val="008080"/>
                </a:solidFill>
              </a:rPr>
              <a:t>2/4</a:t>
            </a:r>
            <a:r>
              <a:rPr lang="en-ID" sz="3400" b="1" dirty="0" smtClean="0"/>
              <a:t>, </a:t>
            </a:r>
            <a:r>
              <a:rPr lang="en-ID" sz="3400" b="1" dirty="0" smtClean="0">
                <a:solidFill>
                  <a:srgbClr val="008080"/>
                </a:solidFill>
              </a:rPr>
              <a:t>3/4 </a:t>
            </a:r>
            <a:r>
              <a:rPr lang="en-ID" sz="3400" b="1" dirty="0" smtClean="0">
                <a:solidFill>
                  <a:srgbClr val="008080"/>
                </a:solidFill>
              </a:rPr>
              <a:t>,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dan</a:t>
            </a:r>
            <a:r>
              <a:rPr lang="en-ID" sz="3400" b="1" dirty="0" smtClean="0"/>
              <a:t> </a:t>
            </a:r>
            <a:r>
              <a:rPr lang="en-ID" sz="3400" b="1" dirty="0" smtClean="0">
                <a:solidFill>
                  <a:srgbClr val="008080"/>
                </a:solidFill>
              </a:rPr>
              <a:t>4/4</a:t>
            </a:r>
            <a:r>
              <a:rPr lang="en-ID" sz="3400" b="1" dirty="0" smtClean="0"/>
              <a:t>.</a:t>
            </a:r>
            <a:endParaRPr lang="en-US" sz="3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74" y="2112231"/>
            <a:ext cx="4889326" cy="24103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02674" y="4694005"/>
            <a:ext cx="4146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solidFill>
                  <a:srgbClr val="0070C0"/>
                </a:solidFill>
              </a:rPr>
              <a:t>Ketukan</a:t>
            </a:r>
            <a:r>
              <a:rPr lang="en-ID" sz="2400" b="1" dirty="0" smtClean="0">
                <a:solidFill>
                  <a:srgbClr val="0070C0"/>
                </a:solidFill>
              </a:rPr>
              <a:t> di </a:t>
            </a:r>
            <a:r>
              <a:rPr lang="en-ID" sz="2400" b="1" dirty="0" err="1" smtClean="0">
                <a:solidFill>
                  <a:srgbClr val="0070C0"/>
                </a:solidFill>
              </a:rPr>
              <a:t>atas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menunjukan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birama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empat</a:t>
            </a:r>
            <a:r>
              <a:rPr lang="en-ID" sz="2400" b="1" dirty="0" smtClean="0">
                <a:solidFill>
                  <a:srgbClr val="0070C0"/>
                </a:solidFill>
              </a:rPr>
              <a:t>.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722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8875" y="361324"/>
            <a:ext cx="2978413" cy="615553"/>
            <a:chOff x="264542" y="1485475"/>
            <a:chExt cx="2978413" cy="6155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42" y="1487571"/>
              <a:ext cx="2978413" cy="60941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73553" y="1485475"/>
              <a:ext cx="249362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400" b="1" dirty="0" smtClean="0">
                  <a:solidFill>
                    <a:srgbClr val="0070C0"/>
                  </a:solidFill>
                </a:rPr>
                <a:t>B.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Dinamika</a:t>
              </a:r>
              <a:endParaRPr lang="en-US" sz="3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0986" y="1335198"/>
            <a:ext cx="680179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Melalui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dinamika</a:t>
            </a:r>
            <a:r>
              <a:rPr lang="en-US" sz="3400" b="1" dirty="0" smtClean="0"/>
              <a:t>, nada </a:t>
            </a:r>
            <a:r>
              <a:rPr lang="en-US" sz="3400" b="1" dirty="0" err="1" smtClean="0"/>
              <a:t>akan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dimainkan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secara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lembut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pelan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ataupun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keras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lantang</a:t>
            </a:r>
            <a:r>
              <a:rPr lang="en-US" sz="3400" b="1" dirty="0" smtClean="0"/>
              <a:t>. </a:t>
            </a:r>
            <a:endParaRPr lang="en-US" sz="3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5161" y="3215219"/>
            <a:ext cx="5880276" cy="1661993"/>
          </a:xfrm>
          <a:prstGeom prst="rect">
            <a:avLst/>
          </a:prstGeom>
          <a:solidFill>
            <a:srgbClr val="008080"/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FFFF00"/>
                </a:solidFill>
              </a:rPr>
              <a:t>Dinamika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menunjukkan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emosi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atau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perasaan</a:t>
            </a:r>
            <a:r>
              <a:rPr lang="en-US" sz="3400" b="1" dirty="0" smtClean="0">
                <a:solidFill>
                  <a:schemeClr val="bg1"/>
                </a:solidFill>
              </a:rPr>
              <a:t> yang </a:t>
            </a:r>
            <a:r>
              <a:rPr lang="en-US" sz="3400" b="1" dirty="0" err="1" smtClean="0">
                <a:solidFill>
                  <a:schemeClr val="bg1"/>
                </a:solidFill>
              </a:rPr>
              <a:t>ada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pada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sebuah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lagu</a:t>
            </a:r>
            <a:r>
              <a:rPr lang="en-US" sz="3400" b="1" dirty="0" smtClean="0">
                <a:solidFill>
                  <a:schemeClr val="bg1"/>
                </a:solidFill>
              </a:rPr>
              <a:t>. </a:t>
            </a:r>
            <a:endParaRPr lang="en-US" sz="34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48"/>
          <a:stretch/>
        </p:blipFill>
        <p:spPr>
          <a:xfrm>
            <a:off x="8112636" y="845705"/>
            <a:ext cx="3741162" cy="54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159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8074" y="299904"/>
            <a:ext cx="4393853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1</a:t>
            </a:r>
            <a:r>
              <a:rPr lang="en-ID" sz="3200" b="1" dirty="0" smtClean="0">
                <a:solidFill>
                  <a:schemeClr val="bg1"/>
                </a:solidFill>
              </a:rPr>
              <a:t>. </a:t>
            </a:r>
            <a:r>
              <a:rPr lang="en-ID" sz="3200" b="1" dirty="0" err="1" smtClean="0">
                <a:solidFill>
                  <a:schemeClr val="bg1"/>
                </a:solidFill>
              </a:rPr>
              <a:t>Jenis-Jenis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Dinamika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919" y="1134780"/>
            <a:ext cx="86527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CC0099"/>
                </a:solidFill>
              </a:rPr>
              <a:t>Berikut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beberapa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jenis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dinamika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pada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musik</a:t>
            </a:r>
            <a:r>
              <a:rPr lang="en-US" sz="3400" b="1" dirty="0" smtClean="0">
                <a:solidFill>
                  <a:srgbClr val="CC0099"/>
                </a:solidFill>
              </a:rPr>
              <a:t>.</a:t>
            </a:r>
            <a:endParaRPr lang="en-US" sz="34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94730"/>
              </p:ext>
            </p:extLst>
          </p:nvPr>
        </p:nvGraphicFramePr>
        <p:xfrm>
          <a:off x="488074" y="1876856"/>
          <a:ext cx="9078588" cy="4175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{7DF18680-E054-41AD-8BC1-D1AEF772440D}</a:tableStyleId>
              </a:tblPr>
              <a:tblGrid>
                <a:gridCol w="1099508"/>
                <a:gridCol w="2492680"/>
                <a:gridCol w="548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Tanda</a:t>
                      </a:r>
                      <a:r>
                        <a:rPr lang="en-ID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Dibaca</a:t>
                      </a:r>
                      <a:r>
                        <a:rPr lang="en-ID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Artinya</a:t>
                      </a:r>
                      <a:r>
                        <a:rPr lang="en-ID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i="1" dirty="0" err="1" smtClean="0"/>
                        <a:t>mp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i="1" dirty="0" smtClean="0"/>
                        <a:t>mezzo-piano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Suara</a:t>
                      </a:r>
                      <a:r>
                        <a:rPr lang="en-ID" dirty="0" smtClean="0"/>
                        <a:t> yang </a:t>
                      </a:r>
                      <a:r>
                        <a:rPr lang="en-ID" dirty="0" err="1" smtClean="0"/>
                        <a:t>dihasilkan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agak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lembut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i="1" dirty="0" smtClean="0"/>
                        <a:t>p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i="1" dirty="0" smtClean="0"/>
                        <a:t>piano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dirty="0" err="1" smtClean="0"/>
                        <a:t>Suara</a:t>
                      </a:r>
                      <a:r>
                        <a:rPr lang="en-ID" dirty="0" smtClean="0"/>
                        <a:t> yang </a:t>
                      </a:r>
                      <a:r>
                        <a:rPr lang="en-ID" dirty="0" err="1" smtClean="0"/>
                        <a:t>dihasilkan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lembut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i="1" dirty="0" err="1" smtClean="0"/>
                        <a:t>pp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i="1" dirty="0" smtClean="0"/>
                        <a:t>pianissimo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dirty="0" err="1" smtClean="0"/>
                        <a:t>Suara</a:t>
                      </a:r>
                      <a:r>
                        <a:rPr lang="en-ID" dirty="0" smtClean="0"/>
                        <a:t> yang </a:t>
                      </a:r>
                      <a:r>
                        <a:rPr lang="en-ID" dirty="0" err="1" smtClean="0"/>
                        <a:t>dihasilkan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sangat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lembut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i="1" dirty="0" smtClean="0"/>
                        <a:t>mf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i="1" dirty="0" smtClean="0"/>
                        <a:t>mezzo-forte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dirty="0" err="1" smtClean="0"/>
                        <a:t>Suara</a:t>
                      </a:r>
                      <a:r>
                        <a:rPr lang="en-ID" dirty="0" smtClean="0"/>
                        <a:t> yang </a:t>
                      </a:r>
                      <a:r>
                        <a:rPr lang="en-ID" dirty="0" err="1" smtClean="0"/>
                        <a:t>dihasilkan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agak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keras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i="1" dirty="0" smtClean="0"/>
                        <a:t>f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i="1" dirty="0" smtClean="0"/>
                        <a:t>forte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dirty="0" err="1" smtClean="0"/>
                        <a:t>Suara</a:t>
                      </a:r>
                      <a:r>
                        <a:rPr lang="en-ID" dirty="0" smtClean="0"/>
                        <a:t> yang </a:t>
                      </a:r>
                      <a:r>
                        <a:rPr lang="en-ID" dirty="0" err="1" smtClean="0"/>
                        <a:t>dihasilkan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keras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i="1" dirty="0" err="1" smtClean="0"/>
                        <a:t>ff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i="1" dirty="0" smtClean="0"/>
                        <a:t>fortissimo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dirty="0" err="1" smtClean="0"/>
                        <a:t>Suara</a:t>
                      </a:r>
                      <a:r>
                        <a:rPr lang="en-ID" dirty="0" smtClean="0"/>
                        <a:t> yang </a:t>
                      </a:r>
                      <a:r>
                        <a:rPr lang="en-ID" dirty="0" err="1" smtClean="0"/>
                        <a:t>dihasilkan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sangat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keras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sz="2800" dirty="0" smtClean="0"/>
                        <a:t>&lt;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i="1" dirty="0" err="1" smtClean="0"/>
                        <a:t>crecendo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dirty="0" err="1" smtClean="0"/>
                        <a:t>Suara</a:t>
                      </a:r>
                      <a:r>
                        <a:rPr lang="en-ID" dirty="0" smtClean="0"/>
                        <a:t> yang </a:t>
                      </a:r>
                      <a:r>
                        <a:rPr lang="en-ID" dirty="0" err="1" smtClean="0"/>
                        <a:t>dihasilkan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bertahap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keras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&gt;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D" i="1" dirty="0" smtClean="0"/>
                        <a:t>decrescendo</a:t>
                      </a:r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dirty="0" err="1" smtClean="0"/>
                        <a:t>Suara</a:t>
                      </a:r>
                      <a:r>
                        <a:rPr lang="en-ID" dirty="0" smtClean="0"/>
                        <a:t> yang </a:t>
                      </a:r>
                      <a:r>
                        <a:rPr lang="en-ID" dirty="0" err="1" smtClean="0"/>
                        <a:t>dihasilkan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bertahap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lembut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130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1089" y="299904"/>
            <a:ext cx="4719530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2</a:t>
            </a:r>
            <a:r>
              <a:rPr lang="en-ID" sz="3200" b="1" dirty="0" smtClean="0">
                <a:solidFill>
                  <a:schemeClr val="bg1"/>
                </a:solidFill>
              </a:rPr>
              <a:t>. </a:t>
            </a:r>
            <a:r>
              <a:rPr lang="en-ID" sz="3200" b="1" dirty="0" err="1" smtClean="0">
                <a:solidFill>
                  <a:schemeClr val="bg1"/>
                </a:solidFill>
              </a:rPr>
              <a:t>Memperagakan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Dirigen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089" y="1211139"/>
            <a:ext cx="680179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b="1" dirty="0" err="1" smtClean="0">
                <a:solidFill>
                  <a:srgbClr val="0070C0"/>
                </a:solidFill>
              </a:rPr>
              <a:t>Dirigen</a:t>
            </a:r>
            <a:r>
              <a:rPr lang="en-ID" sz="3400" b="1" dirty="0" smtClean="0">
                <a:solidFill>
                  <a:srgbClr val="0070C0"/>
                </a:solidFill>
              </a:rPr>
              <a:t> </a:t>
            </a:r>
            <a:r>
              <a:rPr lang="en-ID" sz="3400" b="1" dirty="0" err="1" smtClean="0"/>
              <a:t>atau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konduktor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adalah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seseorang</a:t>
            </a:r>
            <a:r>
              <a:rPr lang="en-ID" sz="3400" b="1" dirty="0" smtClean="0"/>
              <a:t> yang </a:t>
            </a:r>
            <a:r>
              <a:rPr lang="en-ID" sz="3400" b="1" dirty="0" err="1" smtClean="0"/>
              <a:t>memberi</a:t>
            </a:r>
            <a:r>
              <a:rPr lang="en-ID" sz="3400" b="1" dirty="0" smtClean="0"/>
              <a:t> aba-aba </a:t>
            </a:r>
            <a:r>
              <a:rPr lang="en-ID" sz="3400" b="1" dirty="0" err="1" smtClean="0"/>
              <a:t>pada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paduan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suara</a:t>
            </a:r>
            <a:r>
              <a:rPr lang="en-ID" sz="3400" b="1" dirty="0" smtClean="0"/>
              <a:t>. </a:t>
            </a:r>
            <a:endParaRPr lang="en-US" sz="3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91090" y="3022802"/>
            <a:ext cx="6310336" cy="1787193"/>
            <a:chOff x="367128" y="1767519"/>
            <a:chExt cx="6310336" cy="17871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28" y="1767519"/>
              <a:ext cx="6310336" cy="1787193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576246" y="1864334"/>
              <a:ext cx="59133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</a:rPr>
                <a:t>Pola</a:t>
              </a:r>
              <a:r>
                <a:rPr lang="en-US" sz="32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</a:rPr>
                <a:t>birama</a:t>
              </a:r>
              <a:r>
                <a:rPr lang="en-US" sz="32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harus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dikuasi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oleh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seorang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dirigen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.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Birama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 yang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digunakan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,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seperti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2400" b="1" dirty="0" smtClean="0">
                  <a:solidFill>
                    <a:srgbClr val="CC0099"/>
                  </a:solidFill>
                </a:rPr>
                <a:t>2/4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, ¾, </a:t>
              </a:r>
              <a:r>
                <a:rPr lang="en-US" sz="3200" b="1" dirty="0" err="1" smtClean="0">
                  <a:solidFill>
                    <a:srgbClr val="CC0099"/>
                  </a:solidFill>
                </a:rPr>
                <a:t>dan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 </a:t>
              </a:r>
              <a:r>
                <a:rPr lang="en-US" sz="2400" b="1" dirty="0" smtClean="0">
                  <a:solidFill>
                    <a:srgbClr val="CC0099"/>
                  </a:solidFill>
                </a:rPr>
                <a:t>4/4</a:t>
              </a:r>
              <a:r>
                <a:rPr lang="en-US" sz="3200" b="1" dirty="0" smtClean="0">
                  <a:solidFill>
                    <a:srgbClr val="CC0099"/>
                  </a:solidFill>
                </a:rPr>
                <a:t>. </a:t>
              </a:r>
              <a:endParaRPr lang="en-US" sz="3200" b="1" dirty="0">
                <a:solidFill>
                  <a:srgbClr val="008080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2"/>
          <a:stretch/>
        </p:blipFill>
        <p:spPr>
          <a:xfrm>
            <a:off x="7816240" y="642387"/>
            <a:ext cx="3275993" cy="54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997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4981" y="522752"/>
            <a:ext cx="3332930" cy="681038"/>
            <a:chOff x="329921" y="965722"/>
            <a:chExt cx="1724528" cy="394839"/>
          </a:xfrm>
        </p:grpSpPr>
        <p:sp>
          <p:nvSpPr>
            <p:cNvPr id="3" name="Oval 2"/>
            <p:cNvSpPr/>
            <p:nvPr/>
          </p:nvSpPr>
          <p:spPr>
            <a:xfrm>
              <a:off x="329921" y="971550"/>
              <a:ext cx="381000" cy="381000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3000" b="1" dirty="0" smtClean="0"/>
                <a:t>1</a:t>
              </a:r>
              <a:endParaRPr lang="en-US" sz="3000" b="1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84473" y="965722"/>
              <a:ext cx="1269976" cy="394839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ID" sz="3400" b="1" dirty="0" err="1" smtClean="0"/>
                <a:t>Birama</a:t>
              </a:r>
              <a:r>
                <a:rPr lang="en-ID" sz="3400" b="1" dirty="0" smtClean="0"/>
                <a:t> 2/4 </a:t>
              </a:r>
              <a:endParaRPr lang="en-US" sz="3400" b="1" dirty="0" smtClean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41193" y="1411555"/>
            <a:ext cx="68017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b="1" dirty="0" err="1" smtClean="0">
                <a:solidFill>
                  <a:srgbClr val="008080"/>
                </a:solidFill>
              </a:rPr>
              <a:t>Tanda</a:t>
            </a:r>
            <a:r>
              <a:rPr lang="en-ID" sz="3400" b="1" dirty="0" smtClean="0">
                <a:solidFill>
                  <a:srgbClr val="008080"/>
                </a:solidFill>
              </a:rPr>
              <a:t> </a:t>
            </a:r>
            <a:r>
              <a:rPr lang="en-ID" sz="3400" b="1" dirty="0" err="1" smtClean="0">
                <a:solidFill>
                  <a:srgbClr val="008080"/>
                </a:solidFill>
              </a:rPr>
              <a:t>birama</a:t>
            </a:r>
            <a:r>
              <a:rPr lang="en-ID" sz="3400" b="1" dirty="0" smtClean="0">
                <a:solidFill>
                  <a:srgbClr val="008080"/>
                </a:solidFill>
              </a:rPr>
              <a:t> 2/4 </a:t>
            </a:r>
            <a:r>
              <a:rPr lang="en-ID" sz="3400" b="1" dirty="0" err="1" smtClean="0"/>
              <a:t>memiliki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makna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setiap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birama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berarti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dua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ketukan</a:t>
            </a:r>
            <a:r>
              <a:rPr lang="en-ID" sz="3400" b="1" dirty="0" smtClean="0"/>
              <a:t>.</a:t>
            </a:r>
            <a:endParaRPr lang="en-US" sz="3400" b="1" dirty="0"/>
          </a:p>
        </p:txBody>
      </p:sp>
      <p:sp>
        <p:nvSpPr>
          <p:cNvPr id="7" name="Rectangle 6"/>
          <p:cNvSpPr/>
          <p:nvPr/>
        </p:nvSpPr>
        <p:spPr>
          <a:xfrm>
            <a:off x="474981" y="2822015"/>
            <a:ext cx="5997184" cy="1569660"/>
          </a:xfrm>
          <a:prstGeom prst="rect">
            <a:avLst/>
          </a:prstGeom>
          <a:solidFill>
            <a:srgbClr val="FFFFCC"/>
          </a:solidFill>
          <a:ln w="19050">
            <a:solidFill>
              <a:srgbClr val="009999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 err="1">
                <a:solidFill>
                  <a:srgbClr val="0070C0"/>
                </a:solidFill>
              </a:rPr>
              <a:t>Gerakan</a:t>
            </a:r>
            <a:r>
              <a:rPr lang="en-ID" sz="3200" b="1" dirty="0">
                <a:solidFill>
                  <a:srgbClr val="0070C0"/>
                </a:solidFill>
              </a:rPr>
              <a:t> </a:t>
            </a:r>
            <a:r>
              <a:rPr lang="en-ID" sz="3200" b="1" dirty="0" err="1">
                <a:solidFill>
                  <a:srgbClr val="0070C0"/>
                </a:solidFill>
              </a:rPr>
              <a:t>tangan</a:t>
            </a:r>
            <a:r>
              <a:rPr lang="en-ID" sz="3200" b="1" dirty="0">
                <a:solidFill>
                  <a:srgbClr val="0070C0"/>
                </a:solidFill>
              </a:rPr>
              <a:t> </a:t>
            </a:r>
            <a:r>
              <a:rPr lang="en-ID" sz="3200" b="1" dirty="0" err="1">
                <a:solidFill>
                  <a:srgbClr val="0070C0"/>
                </a:solidFill>
              </a:rPr>
              <a:t>dirigen</a:t>
            </a:r>
            <a:r>
              <a:rPr lang="en-ID" sz="3200" b="1" dirty="0">
                <a:solidFill>
                  <a:srgbClr val="0070C0"/>
                </a:solidFill>
              </a:rPr>
              <a:t> </a:t>
            </a:r>
            <a:r>
              <a:rPr lang="en-ID" sz="3200" b="1" dirty="0" err="1">
                <a:solidFill>
                  <a:srgbClr val="0070C0"/>
                </a:solidFill>
              </a:rPr>
              <a:t>adalah</a:t>
            </a:r>
            <a:r>
              <a:rPr lang="en-ID" sz="3200" b="1" dirty="0">
                <a:solidFill>
                  <a:srgbClr val="0070C0"/>
                </a:solidFill>
              </a:rPr>
              <a:t> </a:t>
            </a:r>
            <a:r>
              <a:rPr lang="en-ID" sz="3200" b="1" dirty="0" err="1">
                <a:solidFill>
                  <a:srgbClr val="FF0066"/>
                </a:solidFill>
              </a:rPr>
              <a:t>turun</a:t>
            </a:r>
            <a:r>
              <a:rPr lang="en-ID" sz="3200" b="1" dirty="0">
                <a:solidFill>
                  <a:srgbClr val="FF0066"/>
                </a:solidFill>
              </a:rPr>
              <a:t> </a:t>
            </a:r>
            <a:r>
              <a:rPr lang="en-ID" sz="3200" b="1" dirty="0" err="1">
                <a:solidFill>
                  <a:srgbClr val="FF0066"/>
                </a:solidFill>
              </a:rPr>
              <a:t>dan</a:t>
            </a:r>
            <a:r>
              <a:rPr lang="en-ID" sz="3200" b="1" dirty="0">
                <a:solidFill>
                  <a:srgbClr val="FF0066"/>
                </a:solidFill>
              </a:rPr>
              <a:t> </a:t>
            </a:r>
            <a:r>
              <a:rPr lang="en-ID" sz="3200" b="1" dirty="0" err="1">
                <a:solidFill>
                  <a:srgbClr val="FF0066"/>
                </a:solidFill>
              </a:rPr>
              <a:t>naik</a:t>
            </a:r>
            <a:r>
              <a:rPr lang="en-ID" sz="3200" b="1" dirty="0">
                <a:solidFill>
                  <a:srgbClr val="FF0066"/>
                </a:solidFill>
              </a:rPr>
              <a:t> yang </a:t>
            </a:r>
            <a:r>
              <a:rPr lang="en-ID" sz="3200" b="1" dirty="0" err="1">
                <a:solidFill>
                  <a:srgbClr val="FF0066"/>
                </a:solidFill>
              </a:rPr>
              <a:t>dilakukan</a:t>
            </a:r>
            <a:r>
              <a:rPr lang="en-ID" sz="3200" b="1" dirty="0">
                <a:solidFill>
                  <a:srgbClr val="FF0066"/>
                </a:solidFill>
              </a:rPr>
              <a:t> </a:t>
            </a:r>
            <a:r>
              <a:rPr lang="en-ID" sz="3200" b="1" dirty="0" err="1">
                <a:solidFill>
                  <a:srgbClr val="FF0066"/>
                </a:solidFill>
              </a:rPr>
              <a:t>secara</a:t>
            </a:r>
            <a:r>
              <a:rPr lang="en-ID" sz="3200" b="1" dirty="0">
                <a:solidFill>
                  <a:srgbClr val="FF0066"/>
                </a:solidFill>
              </a:rPr>
              <a:t> </a:t>
            </a:r>
            <a:r>
              <a:rPr lang="en-ID" sz="3200" b="1" dirty="0" err="1">
                <a:solidFill>
                  <a:srgbClr val="FF0066"/>
                </a:solidFill>
              </a:rPr>
              <a:t>berulang-ulang</a:t>
            </a:r>
            <a:r>
              <a:rPr lang="en-ID" sz="3200" b="1" dirty="0">
                <a:solidFill>
                  <a:srgbClr val="FF0066"/>
                </a:solidFill>
              </a:rPr>
              <a:t> </a:t>
            </a:r>
            <a:r>
              <a:rPr lang="en-ID" sz="3200" b="1" dirty="0" err="1">
                <a:solidFill>
                  <a:srgbClr val="FF0066"/>
                </a:solidFill>
              </a:rPr>
              <a:t>dan</a:t>
            </a:r>
            <a:r>
              <a:rPr lang="en-ID" sz="3200" b="1" dirty="0">
                <a:solidFill>
                  <a:srgbClr val="FF0066"/>
                </a:solidFill>
              </a:rPr>
              <a:t> </a:t>
            </a:r>
            <a:r>
              <a:rPr lang="en-ID" sz="3200" b="1" dirty="0" err="1">
                <a:solidFill>
                  <a:srgbClr val="FF0066"/>
                </a:solidFill>
              </a:rPr>
              <a:t>teratur</a:t>
            </a:r>
            <a:r>
              <a:rPr lang="en-ID" sz="3200" b="1" dirty="0">
                <a:solidFill>
                  <a:srgbClr val="FF0066"/>
                </a:solidFill>
              </a:rPr>
              <a:t>.</a:t>
            </a:r>
            <a:endParaRPr lang="en-US" sz="3200" b="1" dirty="0">
              <a:solidFill>
                <a:srgbClr val="FF006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2" b="39437"/>
          <a:stretch/>
        </p:blipFill>
        <p:spPr>
          <a:xfrm>
            <a:off x="8666069" y="3032889"/>
            <a:ext cx="3275993" cy="3276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1937" t="48400" r="8349" b="25238"/>
          <a:stretch/>
        </p:blipFill>
        <p:spPr>
          <a:xfrm>
            <a:off x="7610215" y="339634"/>
            <a:ext cx="2111708" cy="35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877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7507" y="522752"/>
            <a:ext cx="3332930" cy="681038"/>
            <a:chOff x="329921" y="965722"/>
            <a:chExt cx="1724528" cy="394839"/>
          </a:xfrm>
        </p:grpSpPr>
        <p:sp>
          <p:nvSpPr>
            <p:cNvPr id="3" name="Oval 2"/>
            <p:cNvSpPr/>
            <p:nvPr/>
          </p:nvSpPr>
          <p:spPr>
            <a:xfrm>
              <a:off x="329921" y="971550"/>
              <a:ext cx="381000" cy="381000"/>
            </a:xfrm>
            <a:prstGeom prst="ellipse">
              <a:avLst/>
            </a:prstGeom>
            <a:solidFill>
              <a:srgbClr val="FF0066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sz="3000" b="1" dirty="0" smtClean="0"/>
                <a:t>2</a:t>
              </a:r>
              <a:endParaRPr lang="en-US" sz="3000" b="1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84473" y="965722"/>
              <a:ext cx="1269976" cy="394839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ID" sz="3400" b="1" dirty="0" err="1" smtClean="0"/>
                <a:t>Birama</a:t>
              </a:r>
              <a:r>
                <a:rPr lang="en-ID" sz="3400" b="1" dirty="0" smtClean="0"/>
                <a:t> 3/4 </a:t>
              </a:r>
              <a:endParaRPr lang="en-US" sz="3400" b="1" dirty="0" smtClean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3719" y="1499237"/>
            <a:ext cx="68017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b="1" dirty="0" err="1" smtClean="0">
                <a:solidFill>
                  <a:srgbClr val="008080"/>
                </a:solidFill>
              </a:rPr>
              <a:t>Tanda</a:t>
            </a:r>
            <a:r>
              <a:rPr lang="en-ID" sz="3400" b="1" dirty="0" smtClean="0">
                <a:solidFill>
                  <a:srgbClr val="008080"/>
                </a:solidFill>
              </a:rPr>
              <a:t> </a:t>
            </a:r>
            <a:r>
              <a:rPr lang="en-ID" sz="3400" b="1" dirty="0" err="1" smtClean="0">
                <a:solidFill>
                  <a:srgbClr val="008080"/>
                </a:solidFill>
              </a:rPr>
              <a:t>birama</a:t>
            </a:r>
            <a:r>
              <a:rPr lang="en-ID" sz="3400" b="1" dirty="0" smtClean="0">
                <a:solidFill>
                  <a:srgbClr val="008080"/>
                </a:solidFill>
              </a:rPr>
              <a:t> 2/4 </a:t>
            </a:r>
            <a:r>
              <a:rPr lang="en-ID" sz="3400" b="1" dirty="0" err="1" smtClean="0"/>
              <a:t>memiliki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makna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setiap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birama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berarti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tiga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ketukan</a:t>
            </a:r>
            <a:r>
              <a:rPr lang="en-ID" sz="3400" b="1" dirty="0" smtClean="0"/>
              <a:t>.</a:t>
            </a:r>
            <a:endParaRPr lang="en-US" sz="3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3719" y="2663062"/>
            <a:ext cx="703684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400" b="1" dirty="0" err="1" smtClean="0"/>
              <a:t>Setiap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ketukan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memiliki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nilai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seperempat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dalam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setiap</a:t>
            </a:r>
            <a:r>
              <a:rPr lang="en-ID" sz="3400" b="1" dirty="0" smtClean="0"/>
              <a:t> </a:t>
            </a:r>
            <a:r>
              <a:rPr lang="en-ID" sz="3400" b="1" dirty="0" err="1" smtClean="0"/>
              <a:t>biramanya</a:t>
            </a:r>
            <a:r>
              <a:rPr lang="en-ID" sz="3400" b="1" dirty="0" smtClean="0"/>
              <a:t>.</a:t>
            </a:r>
            <a:endParaRPr lang="en-US" sz="3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9296" y="4043044"/>
            <a:ext cx="678502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6699"/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ID" sz="3200" b="1" dirty="0" err="1" smtClean="0">
                <a:solidFill>
                  <a:srgbClr val="FF0066"/>
                </a:solidFill>
              </a:rPr>
              <a:t>Gerakan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tangan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turun</a:t>
            </a:r>
            <a:r>
              <a:rPr lang="en-ID" sz="3200" b="1" dirty="0" smtClean="0">
                <a:solidFill>
                  <a:srgbClr val="FF0066"/>
                </a:solidFill>
              </a:rPr>
              <a:t>, </a:t>
            </a:r>
            <a:r>
              <a:rPr lang="en-ID" sz="3200" b="1" dirty="0" err="1" smtClean="0">
                <a:solidFill>
                  <a:srgbClr val="FF0066"/>
                </a:solidFill>
              </a:rPr>
              <a:t>ke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kiri</a:t>
            </a:r>
            <a:r>
              <a:rPr lang="en-ID" sz="3200" b="1" dirty="0" smtClean="0">
                <a:solidFill>
                  <a:srgbClr val="FF0066"/>
                </a:solidFill>
              </a:rPr>
              <a:t>, </a:t>
            </a:r>
            <a:r>
              <a:rPr lang="en-ID" sz="3200" b="1" dirty="0" err="1" smtClean="0">
                <a:solidFill>
                  <a:srgbClr val="FF0066"/>
                </a:solidFill>
              </a:rPr>
              <a:t>dan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ke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atas</a:t>
            </a:r>
            <a:r>
              <a:rPr lang="en-ID" sz="3200" b="1" dirty="0">
                <a:solidFill>
                  <a:srgbClr val="FF0066"/>
                </a:solidFill>
              </a:rPr>
              <a:t> </a:t>
            </a:r>
            <a:r>
              <a:rPr lang="en-ID" sz="3200" b="1" dirty="0" smtClean="0">
                <a:solidFill>
                  <a:srgbClr val="FF0066"/>
                </a:solidFill>
              </a:rPr>
              <a:t>yang </a:t>
            </a:r>
            <a:r>
              <a:rPr lang="en-ID" sz="3200" b="1" dirty="0" err="1" smtClean="0">
                <a:solidFill>
                  <a:srgbClr val="FF0066"/>
                </a:solidFill>
              </a:rPr>
              <a:t>dilakukan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secara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berulang-ulang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dan</a:t>
            </a:r>
            <a:r>
              <a:rPr lang="en-ID" sz="3200" b="1" dirty="0" smtClean="0">
                <a:solidFill>
                  <a:srgbClr val="FF0066"/>
                </a:solidFill>
              </a:rPr>
              <a:t> </a:t>
            </a:r>
            <a:r>
              <a:rPr lang="en-ID" sz="3200" b="1" dirty="0" err="1" smtClean="0">
                <a:solidFill>
                  <a:srgbClr val="FF0066"/>
                </a:solidFill>
              </a:rPr>
              <a:t>teratur</a:t>
            </a:r>
            <a:r>
              <a:rPr lang="en-ID" sz="3200" b="1" dirty="0" smtClean="0">
                <a:solidFill>
                  <a:srgbClr val="FF0066"/>
                </a:solidFill>
              </a:rPr>
              <a:t>.</a:t>
            </a:r>
            <a:endParaRPr lang="id-ID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2" b="39437"/>
          <a:stretch/>
        </p:blipFill>
        <p:spPr>
          <a:xfrm>
            <a:off x="8666069" y="3032889"/>
            <a:ext cx="3275993" cy="3276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8698" t="28355" r="11155" b="48940"/>
          <a:stretch/>
        </p:blipFill>
        <p:spPr>
          <a:xfrm>
            <a:off x="7490564" y="458006"/>
            <a:ext cx="2390730" cy="334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69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659</Words>
  <Application>Microsoft Office PowerPoint</Application>
  <PresentationFormat>Widescreen</PresentationFormat>
  <Paragraphs>101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Open Sans</vt:lpstr>
      <vt:lpstr>Wingdings</vt:lpstr>
      <vt:lpstr>1_Office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Alivia Arianda</dc:creator>
  <cp:lastModifiedBy>Nur Alivia Arianda</cp:lastModifiedBy>
  <cp:revision>87</cp:revision>
  <dcterms:created xsi:type="dcterms:W3CDTF">2022-04-28T01:27:10Z</dcterms:created>
  <dcterms:modified xsi:type="dcterms:W3CDTF">2022-05-12T03:39:42Z</dcterms:modified>
</cp:coreProperties>
</file>