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8" r:id="rId3"/>
    <p:sldId id="262" r:id="rId4"/>
    <p:sldId id="263" r:id="rId5"/>
    <p:sldId id="264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3E1B"/>
    <a:srgbClr val="00B0F0"/>
    <a:srgbClr val="E3E3E2"/>
    <a:srgbClr val="FFFF99"/>
    <a:srgbClr val="4695D8"/>
    <a:srgbClr val="FFFFFF"/>
    <a:srgbClr val="00B050"/>
    <a:srgbClr val="FFCC66"/>
    <a:srgbClr val="8E9D01"/>
    <a:srgbClr val="BFD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71" autoAdjust="0"/>
  </p:normalViewPr>
  <p:slideViewPr>
    <p:cSldViewPr>
      <p:cViewPr varScale="1">
        <p:scale>
          <a:sx n="94" d="100"/>
          <a:sy n="94" d="100"/>
        </p:scale>
        <p:origin x="79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80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41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74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14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64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70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5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93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27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82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76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14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65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07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23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66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19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198"/>
            <a:ext cx="91440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765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10000" y="1336846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7065" y="30182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784949" y="895350"/>
            <a:ext cx="2329851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4081130" y="2005935"/>
            <a:ext cx="4495800" cy="5658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 err="1" smtClean="0">
                <a:solidFill>
                  <a:srgbClr val="8E9D01"/>
                </a:solidFill>
                <a:cs typeface="Arial" pitchFamily="34" charset="0"/>
              </a:rPr>
              <a:t>Seni</a:t>
            </a:r>
            <a:r>
              <a:rPr lang="en-US" sz="2800" b="1" dirty="0" smtClean="0">
                <a:solidFill>
                  <a:srgbClr val="8E9D01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8E9D01"/>
                </a:solidFill>
                <a:cs typeface="Arial" pitchFamily="34" charset="0"/>
              </a:rPr>
              <a:t>Budaya</a:t>
            </a:r>
            <a:endParaRPr lang="en-US" sz="2800" b="1" dirty="0" smtClean="0">
              <a:solidFill>
                <a:srgbClr val="8E9D01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44" y="1020698"/>
            <a:ext cx="2203655" cy="316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052" y="2114550"/>
            <a:ext cx="2265487" cy="36882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4631669"/>
            <a:ext cx="9153144" cy="530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85750"/>
            <a:ext cx="5753098" cy="8631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18235" y="481441"/>
            <a:ext cx="4468165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3. Benda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Garis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Geraknya</a:t>
            </a:r>
            <a:endParaRPr 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1" y="1254737"/>
            <a:ext cx="4952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Beberapa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garis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gerak</a:t>
            </a:r>
            <a:r>
              <a:rPr lang="en-US" sz="2800" b="1" dirty="0" smtClean="0"/>
              <a:t>:</a:t>
            </a:r>
            <a:endParaRPr lang="en-US" sz="28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2857500" y="1829802"/>
            <a:ext cx="2061894" cy="1427748"/>
            <a:chOff x="2588553" y="1931115"/>
            <a:chExt cx="2061894" cy="142774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55000" t="29333" r="14439" b="56629"/>
            <a:stretch/>
          </p:blipFill>
          <p:spPr>
            <a:xfrm>
              <a:off x="2588553" y="1931115"/>
              <a:ext cx="2061894" cy="59199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667000" y="2712532"/>
              <a:ext cx="1905000" cy="646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Garis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berbentuk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satu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anak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panah</a:t>
              </a:r>
              <a:r>
                <a:rPr lang="en-US" b="1" dirty="0" smtClean="0"/>
                <a:t>.</a:t>
              </a:r>
              <a:endParaRPr lang="en-US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24600" y="1814278"/>
            <a:ext cx="2209799" cy="1443272"/>
            <a:chOff x="4953000" y="1873862"/>
            <a:chExt cx="2209799" cy="14432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54999" t="47935" r="14163" b="36743"/>
            <a:stretch/>
          </p:blipFill>
          <p:spPr>
            <a:xfrm>
              <a:off x="4953000" y="1873862"/>
              <a:ext cx="2080574" cy="64610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40786" y="2670803"/>
              <a:ext cx="2122013" cy="646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Garis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panjang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hingga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putus-putus</a:t>
              </a:r>
              <a:r>
                <a:rPr lang="en-US" b="1" dirty="0" smtClean="0"/>
                <a:t>.</a:t>
              </a:r>
              <a:endParaRPr lang="en-US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07671" y="3526704"/>
            <a:ext cx="2514600" cy="993400"/>
            <a:chOff x="4407671" y="3526704"/>
            <a:chExt cx="2514600" cy="9934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55000" t="68505" r="13877" b="18727"/>
            <a:stretch/>
          </p:blipFill>
          <p:spPr>
            <a:xfrm>
              <a:off x="4567428" y="3526704"/>
              <a:ext cx="2099836" cy="53842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407671" y="4150772"/>
              <a:ext cx="2514600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Garis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diberi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anak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panah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420531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052" y="2114550"/>
            <a:ext cx="2265487" cy="36882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4631669"/>
            <a:ext cx="9153144" cy="530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85750"/>
            <a:ext cx="5753098" cy="8631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18235" y="481441"/>
            <a:ext cx="4468165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3. Benda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Garis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Geraknya</a:t>
            </a:r>
            <a:endParaRPr 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1" y="1254737"/>
            <a:ext cx="4952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Beberapa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garis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gerak</a:t>
            </a:r>
            <a:r>
              <a:rPr lang="en-US" sz="2800" b="1" dirty="0" smtClean="0"/>
              <a:t>:</a:t>
            </a:r>
            <a:endParaRPr lang="en-US" sz="28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886735" y="1946565"/>
            <a:ext cx="4923764" cy="1036686"/>
            <a:chOff x="2886735" y="1946565"/>
            <a:chExt cx="4923764" cy="103668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55556" t="38444" r="13889" b="46221"/>
            <a:stretch/>
          </p:blipFill>
          <p:spPr>
            <a:xfrm>
              <a:off x="2886735" y="1946565"/>
              <a:ext cx="3304988" cy="103668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905499" y="2141742"/>
              <a:ext cx="1905000" cy="646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Garis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berbentuk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tiga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anak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panah</a:t>
              </a:r>
              <a:r>
                <a:rPr lang="en-US" b="1" dirty="0" smtClean="0"/>
                <a:t>.</a:t>
              </a:r>
              <a:endParaRPr lang="en-US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86735" y="3151859"/>
            <a:ext cx="5571464" cy="1269697"/>
            <a:chOff x="2886735" y="3151859"/>
            <a:chExt cx="5571464" cy="126969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55556" t="57234" r="13889" b="25111"/>
            <a:stretch/>
          </p:blipFill>
          <p:spPr>
            <a:xfrm>
              <a:off x="2886735" y="3151859"/>
              <a:ext cx="3515999" cy="126969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393208" y="3635505"/>
              <a:ext cx="2064991" cy="646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Garis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diberi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warna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muda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hingga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tua</a:t>
              </a:r>
              <a:r>
                <a:rPr lang="en-US" b="1" dirty="0" smtClean="0"/>
                <a:t>.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363578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2900" y="2876550"/>
            <a:ext cx="3379676" cy="143133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2900" y="1686338"/>
            <a:ext cx="3379676" cy="95410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3776"/>
            <a:ext cx="5791200" cy="5877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269282"/>
            <a:ext cx="55626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Mengenal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Bentuk</a:t>
            </a:r>
            <a:endParaRPr 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951696"/>
            <a:ext cx="5410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/>
              <a:t>Perhatikan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gambar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berikut</a:t>
            </a:r>
            <a:r>
              <a:rPr lang="en-US" sz="2500" b="1" dirty="0" smtClean="0"/>
              <a:t>.</a:t>
            </a:r>
            <a:endParaRPr lang="en-US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3331" y="1686337"/>
            <a:ext cx="3121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Gambar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itu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adalah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gambar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gajah</a:t>
            </a:r>
            <a:r>
              <a:rPr lang="en-US" sz="2800" b="1" dirty="0" smtClean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78666" y="2876550"/>
            <a:ext cx="2819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Pada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gambar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itu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terdapat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garis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lengkung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3886200" y="820664"/>
            <a:ext cx="5170224" cy="3613480"/>
            <a:chOff x="3886200" y="820664"/>
            <a:chExt cx="5170224" cy="36134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820664"/>
              <a:ext cx="5047114" cy="360395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16200000">
              <a:off x="8236695" y="3614415"/>
              <a:ext cx="13932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/>
                <a:t>Sumber</a:t>
              </a:r>
              <a:r>
                <a:rPr lang="en-US" sz="1000" dirty="0" smtClean="0"/>
                <a:t>: </a:t>
              </a:r>
              <a:r>
                <a:rPr lang="en-US" sz="1000" i="1" dirty="0" smtClean="0"/>
                <a:t>pixabay.com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30622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5" grpId="0"/>
      <p:bldP spid="2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3776"/>
            <a:ext cx="5791200" cy="5877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269282"/>
            <a:ext cx="55626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Mengenal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Bentuk</a:t>
            </a:r>
            <a:endParaRPr 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8600" y="1352550"/>
            <a:ext cx="4509772" cy="2307962"/>
            <a:chOff x="228600" y="1352550"/>
            <a:chExt cx="4509772" cy="230796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8" name="Rectangle 7"/>
            <p:cNvSpPr/>
            <p:nvPr/>
          </p:nvSpPr>
          <p:spPr>
            <a:xfrm>
              <a:off x="228600" y="1352550"/>
              <a:ext cx="4509772" cy="230796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" y="1814033"/>
              <a:ext cx="45097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Kita </a:t>
              </a:r>
              <a:r>
                <a:rPr lang="en-US" sz="2800" b="1" dirty="0" err="1" smtClean="0"/>
                <a:t>dapat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membuat</a:t>
              </a:r>
              <a:r>
                <a:rPr lang="en-US" sz="2800" b="1" dirty="0" smtClean="0"/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</a:rPr>
                <a:t>bentuk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dari</a:t>
              </a:r>
              <a:r>
                <a:rPr lang="en-US" sz="2800" b="1" dirty="0" smtClean="0"/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</a:rPr>
                <a:t>garis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</a:rPr>
                <a:t>lurus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 smtClean="0"/>
                <a:t>dan</a:t>
              </a:r>
              <a:r>
                <a:rPr lang="en-US" sz="2800" b="1" dirty="0" smtClean="0"/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</a:rPr>
                <a:t>garis</a:t>
              </a:r>
              <a:r>
                <a:rPr lang="en-US" sz="28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</a:rPr>
                <a:t>lengkung</a:t>
              </a:r>
              <a:r>
                <a:rPr lang="en-US" sz="2800" b="1" dirty="0" smtClean="0"/>
                <a:t>.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0" t="63283" r="2626"/>
          <a:stretch/>
        </p:blipFill>
        <p:spPr>
          <a:xfrm>
            <a:off x="3786917" y="1538958"/>
            <a:ext cx="5280883" cy="318393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45286" y="1162386"/>
            <a:ext cx="1676400" cy="420905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776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971550"/>
            <a:ext cx="4952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bentuk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garis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lurus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1000" y="2660518"/>
            <a:ext cx="987228" cy="1106688"/>
            <a:chOff x="533400" y="1846062"/>
            <a:chExt cx="987228" cy="1106688"/>
          </a:xfrm>
        </p:grpSpPr>
        <p:sp>
          <p:nvSpPr>
            <p:cNvPr id="7" name="Isosceles Triangle 6"/>
            <p:cNvSpPr/>
            <p:nvPr/>
          </p:nvSpPr>
          <p:spPr>
            <a:xfrm>
              <a:off x="533400" y="1846062"/>
              <a:ext cx="964805" cy="737792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5823" y="2583418"/>
              <a:ext cx="964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Segitiga</a:t>
              </a:r>
              <a:endParaRPr lang="en-US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26017" y="2660518"/>
            <a:ext cx="1191818" cy="1383687"/>
            <a:chOff x="2362200" y="1846062"/>
            <a:chExt cx="1191818" cy="1383687"/>
          </a:xfrm>
        </p:grpSpPr>
        <p:sp>
          <p:nvSpPr>
            <p:cNvPr id="12" name="Rectangle 11"/>
            <p:cNvSpPr/>
            <p:nvPr/>
          </p:nvSpPr>
          <p:spPr>
            <a:xfrm>
              <a:off x="2362200" y="1846062"/>
              <a:ext cx="1191818" cy="73779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62200" y="2583418"/>
              <a:ext cx="1191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Persegi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panjang</a:t>
              </a:r>
              <a:endParaRPr lang="en-US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62699" y="2660518"/>
            <a:ext cx="1524000" cy="1163877"/>
            <a:chOff x="1214438" y="3181350"/>
            <a:chExt cx="1524000" cy="1163877"/>
          </a:xfrm>
        </p:grpSpPr>
        <p:sp>
          <p:nvSpPr>
            <p:cNvPr id="9" name="Diamond 8"/>
            <p:cNvSpPr/>
            <p:nvPr/>
          </p:nvSpPr>
          <p:spPr>
            <a:xfrm>
              <a:off x="1295400" y="3181350"/>
              <a:ext cx="1362077" cy="794545"/>
            </a:xfrm>
            <a:prstGeom prst="diamond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4438" y="3975895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Belah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ketupat</a:t>
              </a:r>
              <a:endParaRPr lang="en-US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2924" y="1578529"/>
            <a:ext cx="3180793" cy="891718"/>
            <a:chOff x="552450" y="1691214"/>
            <a:chExt cx="3180793" cy="89171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50" y="1691214"/>
              <a:ext cx="3180793" cy="891718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1169783" y="1881485"/>
              <a:ext cx="2106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Bangun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Datar</a:t>
              </a:r>
              <a:endParaRPr lang="en-US" sz="24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62600" y="1428750"/>
            <a:ext cx="3180793" cy="891718"/>
            <a:chOff x="552450" y="1691214"/>
            <a:chExt cx="3180793" cy="89171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50" y="1691214"/>
              <a:ext cx="3180793" cy="891718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1169783" y="1881485"/>
              <a:ext cx="2106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/>
                <a:t>Bentuk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Bebas</a:t>
              </a:r>
              <a:endParaRPr lang="en-US" sz="24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99661" y="2717396"/>
            <a:ext cx="1219200" cy="1476331"/>
            <a:chOff x="5799661" y="2717396"/>
            <a:chExt cx="1219200" cy="1476331"/>
          </a:xfrm>
        </p:grpSpPr>
        <p:sp>
          <p:nvSpPr>
            <p:cNvPr id="27" name="5-Point Star 26"/>
            <p:cNvSpPr/>
            <p:nvPr/>
          </p:nvSpPr>
          <p:spPr>
            <a:xfrm>
              <a:off x="5799661" y="2717396"/>
              <a:ext cx="1219200" cy="1100245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27043" y="3824395"/>
              <a:ext cx="1191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Bintang</a:t>
              </a:r>
              <a:endParaRPr lang="en-US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495618" y="2327442"/>
            <a:ext cx="1219200" cy="1866285"/>
            <a:chOff x="7495618" y="2327442"/>
            <a:chExt cx="1219200" cy="1866285"/>
          </a:xfrm>
        </p:grpSpPr>
        <p:grpSp>
          <p:nvGrpSpPr>
            <p:cNvPr id="30" name="Group 29"/>
            <p:cNvGrpSpPr/>
            <p:nvPr/>
          </p:nvGrpSpPr>
          <p:grpSpPr>
            <a:xfrm>
              <a:off x="7495618" y="2327442"/>
              <a:ext cx="1219200" cy="1490199"/>
              <a:chOff x="7620000" y="2554006"/>
              <a:chExt cx="1219200" cy="1490199"/>
            </a:xfrm>
          </p:grpSpPr>
          <p:sp>
            <p:nvSpPr>
              <p:cNvPr id="28" name="Isosceles Triangle 27"/>
              <p:cNvSpPr/>
              <p:nvPr/>
            </p:nvSpPr>
            <p:spPr>
              <a:xfrm>
                <a:off x="7620000" y="2554006"/>
                <a:ext cx="1219200" cy="627344"/>
              </a:xfrm>
              <a:prstGeom prst="triangl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706003" y="3181350"/>
                <a:ext cx="1047193" cy="86285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7509308" y="3824395"/>
              <a:ext cx="1191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Rumah</a:t>
              </a:r>
              <a:endParaRPr lang="en-US" b="1" dirty="0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08403"/>
            <a:ext cx="5753098" cy="863147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018235" y="304094"/>
            <a:ext cx="4468165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Garis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Menjadi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Bentuk</a:t>
            </a:r>
            <a:endParaRPr 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5518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1057930"/>
            <a:ext cx="5446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huruf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angka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garis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lurus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542924" y="1578529"/>
            <a:ext cx="3180793" cy="891718"/>
            <a:chOff x="552450" y="1691214"/>
            <a:chExt cx="3180793" cy="89171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50" y="1691214"/>
              <a:ext cx="3180793" cy="891718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1169783" y="1881485"/>
              <a:ext cx="2106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Bentuk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Huruf</a:t>
              </a:r>
              <a:endParaRPr lang="en-US" sz="24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81903" y="1494770"/>
            <a:ext cx="3180793" cy="891718"/>
            <a:chOff x="552450" y="1691214"/>
            <a:chExt cx="3180793" cy="89171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50" y="1691214"/>
              <a:ext cx="3180793" cy="891718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1169783" y="1881485"/>
              <a:ext cx="2106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/>
                <a:t>Bentuk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Angka</a:t>
              </a:r>
              <a:endParaRPr lang="en-US" sz="24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800" y="2554006"/>
            <a:ext cx="3886200" cy="1770344"/>
            <a:chOff x="304800" y="2554006"/>
            <a:chExt cx="3886200" cy="1770344"/>
          </a:xfrm>
        </p:grpSpPr>
        <p:sp>
          <p:nvSpPr>
            <p:cNvPr id="2" name="TextBox 1"/>
            <p:cNvSpPr txBox="1"/>
            <p:nvPr/>
          </p:nvSpPr>
          <p:spPr>
            <a:xfrm>
              <a:off x="381000" y="2616934"/>
              <a:ext cx="37338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/>
                <a:t>I	E	L	M W	X	Z</a:t>
              </a:r>
              <a:endParaRPr lang="en-US" sz="5000" dirty="0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304800" y="2554006"/>
              <a:ext cx="3886200" cy="1770344"/>
            </a:xfrm>
            <a:prstGeom prst="roundRect">
              <a:avLst/>
            </a:prstGeom>
            <a:noFill/>
            <a:ln>
              <a:solidFill>
                <a:srgbClr val="4695D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029199" y="2554006"/>
            <a:ext cx="3886200" cy="1160744"/>
            <a:chOff x="304800" y="2554006"/>
            <a:chExt cx="3886200" cy="1160744"/>
          </a:xfrm>
        </p:grpSpPr>
        <p:sp>
          <p:nvSpPr>
            <p:cNvPr id="36" name="TextBox 35"/>
            <p:cNvSpPr txBox="1"/>
            <p:nvPr/>
          </p:nvSpPr>
          <p:spPr>
            <a:xfrm>
              <a:off x="381000" y="2616934"/>
              <a:ext cx="3733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/>
                <a:t>1	4	7</a:t>
              </a:r>
              <a:endParaRPr lang="en-US" sz="6000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04800" y="2554006"/>
              <a:ext cx="3886200" cy="1160744"/>
            </a:xfrm>
            <a:prstGeom prst="roundRect">
              <a:avLst/>
            </a:prstGeom>
            <a:noFill/>
            <a:ln>
              <a:solidFill>
                <a:srgbClr val="4695D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08403"/>
            <a:ext cx="5753098" cy="863147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018235" y="304094"/>
            <a:ext cx="4468165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Garis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Menjadi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Bentuk</a:t>
            </a:r>
            <a:endParaRPr 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823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971550"/>
            <a:ext cx="5446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bentuk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garis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lengkung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1368228" y="2554006"/>
            <a:ext cx="1371600" cy="1824387"/>
            <a:chOff x="1520628" y="1739550"/>
            <a:chExt cx="1371600" cy="1824387"/>
          </a:xfrm>
        </p:grpSpPr>
        <p:sp>
          <p:nvSpPr>
            <p:cNvPr id="7" name="Oval 6"/>
            <p:cNvSpPr/>
            <p:nvPr/>
          </p:nvSpPr>
          <p:spPr>
            <a:xfrm>
              <a:off x="1520628" y="1739550"/>
              <a:ext cx="1371600" cy="1371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0629" y="3194605"/>
              <a:ext cx="129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Lingkaran</a:t>
              </a:r>
              <a:endParaRPr lang="en-US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2924" y="1578529"/>
            <a:ext cx="3180793" cy="891718"/>
            <a:chOff x="552450" y="1691214"/>
            <a:chExt cx="3180793" cy="89171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50" y="1691214"/>
              <a:ext cx="3180793" cy="891718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1169783" y="1881485"/>
              <a:ext cx="2106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Bangun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Datar</a:t>
              </a:r>
              <a:endParaRPr lang="en-US" sz="24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62600" y="1428750"/>
            <a:ext cx="3180793" cy="891718"/>
            <a:chOff x="552450" y="1691214"/>
            <a:chExt cx="3180793" cy="89171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50" y="1691214"/>
              <a:ext cx="3180793" cy="891718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1169783" y="1881485"/>
              <a:ext cx="2106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/>
                <a:t>Bentuk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Bebas</a:t>
              </a:r>
              <a:endParaRPr lang="en-US" sz="24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48200" y="2288921"/>
            <a:ext cx="1949253" cy="2070177"/>
            <a:chOff x="4648200" y="2288921"/>
            <a:chExt cx="1949253" cy="2070177"/>
          </a:xfrm>
        </p:grpSpPr>
        <p:sp>
          <p:nvSpPr>
            <p:cNvPr id="8" name="Oval 7"/>
            <p:cNvSpPr/>
            <p:nvPr/>
          </p:nvSpPr>
          <p:spPr>
            <a:xfrm>
              <a:off x="5145680" y="3802434"/>
              <a:ext cx="990600" cy="246344"/>
            </a:xfrm>
            <a:prstGeom prst="ellipse">
              <a:avLst/>
            </a:prstGeom>
            <a:solidFill>
              <a:srgbClr val="E3E3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648200" y="2288921"/>
              <a:ext cx="1949253" cy="2070177"/>
              <a:chOff x="6086475" y="2371433"/>
              <a:chExt cx="1949253" cy="207017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94" r="12493"/>
              <a:stretch/>
            </p:blipFill>
            <p:spPr>
              <a:xfrm>
                <a:off x="6086475" y="2371433"/>
                <a:ext cx="1949253" cy="1618578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6583955" y="4072278"/>
                <a:ext cx="12987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/>
                  <a:t>Jeruk</a:t>
                </a:r>
                <a:endParaRPr lang="en-US" b="1" dirty="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6993623" y="2201890"/>
            <a:ext cx="1855609" cy="2154403"/>
            <a:chOff x="6993623" y="2201890"/>
            <a:chExt cx="1855609" cy="21544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93623" y="2201890"/>
              <a:ext cx="1855609" cy="1855609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444621" y="3986961"/>
              <a:ext cx="129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Anggur</a:t>
              </a:r>
              <a:endParaRPr lang="en-US" b="1" dirty="0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08403"/>
            <a:ext cx="5753098" cy="863147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018235" y="304094"/>
            <a:ext cx="4468165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Garis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Menjadi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Bentuk</a:t>
            </a:r>
            <a:endParaRPr 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6456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98173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huruf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angka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garis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lengkung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542924" y="1578529"/>
            <a:ext cx="3180793" cy="891718"/>
            <a:chOff x="552450" y="1691214"/>
            <a:chExt cx="3180793" cy="89171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50" y="1691214"/>
              <a:ext cx="3180793" cy="891718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1169783" y="1881485"/>
              <a:ext cx="2106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Bangun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Huruf</a:t>
              </a:r>
              <a:endParaRPr lang="en-US" sz="24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81600" y="1488517"/>
            <a:ext cx="3180793" cy="891718"/>
            <a:chOff x="552450" y="1691214"/>
            <a:chExt cx="3180793" cy="89171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50" y="1691214"/>
              <a:ext cx="3180793" cy="891718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1169783" y="1881485"/>
              <a:ext cx="2106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/>
                <a:t>Bentuk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Angka</a:t>
              </a:r>
              <a:endParaRPr lang="en-US" sz="24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800" y="2554006"/>
            <a:ext cx="3886200" cy="1008344"/>
            <a:chOff x="304800" y="2554006"/>
            <a:chExt cx="3886200" cy="1008344"/>
          </a:xfrm>
        </p:grpSpPr>
        <p:sp>
          <p:nvSpPr>
            <p:cNvPr id="2" name="TextBox 1"/>
            <p:cNvSpPr txBox="1"/>
            <p:nvPr/>
          </p:nvSpPr>
          <p:spPr>
            <a:xfrm>
              <a:off x="381000" y="2616934"/>
              <a:ext cx="37338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/>
                <a:t>C	O	S	U</a:t>
              </a:r>
              <a:endParaRPr lang="en-US" sz="5000" dirty="0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304800" y="2554006"/>
              <a:ext cx="3886200" cy="1008344"/>
            </a:xfrm>
            <a:prstGeom prst="roundRect">
              <a:avLst/>
            </a:prstGeom>
            <a:noFill/>
            <a:ln>
              <a:solidFill>
                <a:srgbClr val="4695D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057497" y="2531975"/>
            <a:ext cx="3810001" cy="2001920"/>
            <a:chOff x="304800" y="2554006"/>
            <a:chExt cx="3810000" cy="2001920"/>
          </a:xfrm>
        </p:grpSpPr>
        <p:sp>
          <p:nvSpPr>
            <p:cNvPr id="36" name="TextBox 35"/>
            <p:cNvSpPr txBox="1"/>
            <p:nvPr/>
          </p:nvSpPr>
          <p:spPr>
            <a:xfrm>
              <a:off x="381000" y="2616934"/>
              <a:ext cx="37338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/>
                <a:t>0	3	6	</a:t>
              </a:r>
            </a:p>
            <a:p>
              <a:pPr algn="ctr"/>
              <a:r>
                <a:rPr lang="en-US" sz="6000" dirty="0" smtClean="0"/>
                <a:t>8	9</a:t>
              </a:r>
              <a:endParaRPr lang="en-US" sz="6000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04800" y="2554006"/>
              <a:ext cx="3533497" cy="2001920"/>
            </a:xfrm>
            <a:prstGeom prst="roundRect">
              <a:avLst>
                <a:gd name="adj" fmla="val 10482"/>
              </a:avLst>
            </a:prstGeom>
            <a:noFill/>
            <a:ln>
              <a:solidFill>
                <a:srgbClr val="4695D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08403"/>
            <a:ext cx="5753098" cy="86314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18235" y="304094"/>
            <a:ext cx="4468165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Garis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Menjadi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Bentuk</a:t>
            </a:r>
            <a:endParaRPr 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326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906017" y="3784610"/>
            <a:ext cx="1338789" cy="457200"/>
          </a:xfrm>
          <a:prstGeom prst="rect">
            <a:avLst/>
          </a:prstGeom>
          <a:solidFill>
            <a:srgbClr val="E3E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Gunting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915" y="3690722"/>
            <a:ext cx="1173150" cy="4572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Cutter 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8200" y="1657350"/>
            <a:ext cx="3930473" cy="1752600"/>
          </a:xfrm>
          <a:prstGeom prst="roundRect">
            <a:avLst>
              <a:gd name="adj" fmla="val 804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8403"/>
            <a:ext cx="7010399" cy="86314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18235" y="304094"/>
            <a:ext cx="5992165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2.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Memotong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Menempel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Bentuk</a:t>
            </a:r>
            <a:endParaRPr 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1" b="48269"/>
          <a:stretch/>
        </p:blipFill>
        <p:spPr>
          <a:xfrm rot="10800000">
            <a:off x="5314814" y="1047044"/>
            <a:ext cx="3581400" cy="389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0"/>
          <a:stretch/>
        </p:blipFill>
        <p:spPr>
          <a:xfrm rot="16037818" flipH="1">
            <a:off x="1092554" y="2340062"/>
            <a:ext cx="596206" cy="236838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14402" y="1841154"/>
            <a:ext cx="37116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Kertas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dapat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dipotong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menggunakan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gunting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atau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cutter</a:t>
            </a:r>
            <a:r>
              <a:rPr lang="en-US" sz="2800" b="1" i="1" dirty="0" smtClean="0"/>
              <a:t>.</a:t>
            </a:r>
            <a:endParaRPr lang="en-US" sz="2800" b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6" t="20914"/>
          <a:stretch/>
        </p:blipFill>
        <p:spPr>
          <a:xfrm rot="1880906" flipH="1">
            <a:off x="4138121" y="2524260"/>
            <a:ext cx="832543" cy="187307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74743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9" grpId="0" animBg="1"/>
      <p:bldP spid="9" grpId="1" animBg="1"/>
      <p:bldP spid="7" grpId="0" animBg="1"/>
      <p:bldP spid="18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1000" y="1428750"/>
            <a:ext cx="3432086" cy="2784126"/>
          </a:xfrm>
          <a:prstGeom prst="roundRect">
            <a:avLst>
              <a:gd name="adj" fmla="val 804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8403"/>
            <a:ext cx="7010399" cy="86314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18235" y="304094"/>
            <a:ext cx="5992165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2.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Memotong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Menempel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Bentuk</a:t>
            </a:r>
            <a:endParaRPr 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870" y="1666651"/>
            <a:ext cx="312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Kertas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juga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dapat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dipotong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dengan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cara</a:t>
            </a:r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dirobek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67" y="1666651"/>
            <a:ext cx="4848094" cy="228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545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26641" y="497255"/>
            <a:ext cx="6324695" cy="810793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nn-NO" sz="2800" b="1" dirty="0" smtClean="0">
                  <a:solidFill>
                    <a:schemeClr val="tx1"/>
                  </a:solidFill>
                </a:rPr>
                <a:t>Seni Rupa: Garis dan Bentuk</a:t>
              </a:r>
              <a:endParaRPr lang="nn-NO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538794" y="335813"/>
            <a:ext cx="1157922" cy="115792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6297" y="449427"/>
            <a:ext cx="1002917" cy="1002918"/>
            <a:chOff x="2895601" y="-542991"/>
            <a:chExt cx="960519" cy="960519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55033" y="-119089"/>
              <a:ext cx="258675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63" y="2190751"/>
            <a:ext cx="4329992" cy="234047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58180" y="1951457"/>
            <a:ext cx="3930808" cy="457583"/>
            <a:chOff x="298981" y="2086583"/>
            <a:chExt cx="3930808" cy="45758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298981" y="2086966"/>
              <a:ext cx="343482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Triangle 29"/>
            <p:cNvSpPr/>
            <p:nvPr/>
          </p:nvSpPr>
          <p:spPr>
            <a:xfrm flipV="1">
              <a:off x="3733800" y="2086583"/>
              <a:ext cx="495989" cy="45758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9455" y="2059845"/>
            <a:ext cx="3930808" cy="457583"/>
            <a:chOff x="298981" y="2086583"/>
            <a:chExt cx="3930808" cy="457583"/>
          </a:xfrm>
        </p:grpSpPr>
        <p:sp>
          <p:nvSpPr>
            <p:cNvPr id="3" name="Rectangle 2"/>
            <p:cNvSpPr/>
            <p:nvPr/>
          </p:nvSpPr>
          <p:spPr>
            <a:xfrm>
              <a:off x="298981" y="2086966"/>
              <a:ext cx="3434820" cy="4572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V="1">
              <a:off x="3733800" y="2086583"/>
              <a:ext cx="495989" cy="457582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0525" y="2056828"/>
            <a:ext cx="3267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Tujuan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Pembelajaran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367" y="2571750"/>
            <a:ext cx="4746833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err="1" smtClean="0"/>
              <a:t>Menjelaskan</a:t>
            </a:r>
            <a:r>
              <a:rPr lang="en-US" sz="1700" dirty="0" smtClean="0"/>
              <a:t> </a:t>
            </a:r>
            <a:r>
              <a:rPr lang="en-US" sz="1700" dirty="0" err="1" smtClean="0"/>
              <a:t>macam-macam</a:t>
            </a:r>
            <a:r>
              <a:rPr lang="en-US" sz="1700" dirty="0" smtClean="0"/>
              <a:t> </a:t>
            </a:r>
            <a:r>
              <a:rPr lang="en-US" sz="1700" dirty="0" err="1" smtClean="0"/>
              <a:t>garis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bentuk</a:t>
            </a:r>
            <a:r>
              <a:rPr lang="en-US" sz="1700" dirty="0"/>
              <a:t>.</a:t>
            </a:r>
            <a:endParaRPr lang="en-US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err="1" smtClean="0"/>
              <a:t>Menjelaskan</a:t>
            </a:r>
            <a:r>
              <a:rPr lang="en-US" sz="1700" dirty="0" smtClean="0"/>
              <a:t> </a:t>
            </a:r>
            <a:r>
              <a:rPr lang="en-US" sz="1700" dirty="0" err="1" smtClean="0"/>
              <a:t>garis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bentuk</a:t>
            </a:r>
            <a:r>
              <a:rPr lang="en-US" sz="1700" dirty="0" smtClean="0"/>
              <a:t> </a:t>
            </a:r>
            <a:r>
              <a:rPr lang="en-US" sz="1700" dirty="0" err="1" smtClean="0"/>
              <a:t>dari</a:t>
            </a:r>
            <a:r>
              <a:rPr lang="en-US" sz="1700" dirty="0" smtClean="0"/>
              <a:t> </a:t>
            </a:r>
            <a:r>
              <a:rPr lang="en-US" sz="1700" dirty="0" err="1" smtClean="0"/>
              <a:t>benda-benda</a:t>
            </a:r>
            <a:r>
              <a:rPr lang="en-US" sz="1700" dirty="0" smtClean="0"/>
              <a:t> di </a:t>
            </a:r>
            <a:r>
              <a:rPr lang="en-US" sz="1700" dirty="0" err="1" smtClean="0"/>
              <a:t>sekitar</a:t>
            </a:r>
            <a:r>
              <a:rPr lang="en-US" sz="17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err="1" smtClean="0"/>
              <a:t>Menjelaskan</a:t>
            </a:r>
            <a:r>
              <a:rPr lang="en-US" sz="1700" dirty="0" smtClean="0"/>
              <a:t> </a:t>
            </a:r>
            <a:r>
              <a:rPr lang="en-US" sz="1700" dirty="0" err="1" smtClean="0"/>
              <a:t>cara</a:t>
            </a:r>
            <a:r>
              <a:rPr lang="en-US" sz="1700" dirty="0" smtClean="0"/>
              <a:t> </a:t>
            </a:r>
            <a:r>
              <a:rPr lang="en-US" sz="1700" dirty="0" err="1" smtClean="0"/>
              <a:t>menempel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memotong</a:t>
            </a:r>
            <a:r>
              <a:rPr lang="en-US" sz="1700" dirty="0" smtClean="0"/>
              <a:t> </a:t>
            </a:r>
            <a:r>
              <a:rPr lang="en-US" sz="1700" dirty="0" err="1" smtClean="0"/>
              <a:t>aneka</a:t>
            </a:r>
            <a:r>
              <a:rPr lang="en-US" sz="1700" dirty="0" smtClean="0"/>
              <a:t> </a:t>
            </a:r>
            <a:r>
              <a:rPr lang="en-US" sz="1700" dirty="0" err="1" smtClean="0"/>
              <a:t>bentuk</a:t>
            </a:r>
            <a:r>
              <a:rPr lang="en-US" sz="17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err="1" smtClean="0"/>
              <a:t>Membuat</a:t>
            </a:r>
            <a:r>
              <a:rPr lang="en-US" sz="1700" dirty="0" smtClean="0"/>
              <a:t> </a:t>
            </a:r>
            <a:r>
              <a:rPr lang="en-US" sz="1700" dirty="0" err="1" smtClean="0"/>
              <a:t>karya</a:t>
            </a:r>
            <a:r>
              <a:rPr lang="en-US" sz="1700" dirty="0" smtClean="0"/>
              <a:t> </a:t>
            </a:r>
            <a:r>
              <a:rPr lang="en-US" sz="1700" dirty="0" err="1" smtClean="0"/>
              <a:t>sederhana</a:t>
            </a:r>
            <a:r>
              <a:rPr lang="en-US" sz="1700" dirty="0" smtClean="0"/>
              <a:t> </a:t>
            </a:r>
            <a:r>
              <a:rPr lang="en-US" sz="1700" dirty="0" err="1" smtClean="0"/>
              <a:t>dengan</a:t>
            </a:r>
            <a:r>
              <a:rPr lang="en-US" sz="1700" dirty="0" smtClean="0"/>
              <a:t> </a:t>
            </a:r>
            <a:r>
              <a:rPr lang="en-US" sz="1700" dirty="0" err="1" smtClean="0"/>
              <a:t>cara</a:t>
            </a:r>
            <a:r>
              <a:rPr lang="en-US" sz="1700" dirty="0" smtClean="0"/>
              <a:t> </a:t>
            </a:r>
            <a:r>
              <a:rPr lang="en-US" sz="1700" dirty="0" err="1" smtClean="0"/>
              <a:t>menempel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memotong</a:t>
            </a:r>
            <a:r>
              <a:rPr lang="en-US" sz="1700" dirty="0" smtClean="0"/>
              <a:t>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1000" y="1428750"/>
            <a:ext cx="3432086" cy="2784126"/>
          </a:xfrm>
          <a:prstGeom prst="roundRect">
            <a:avLst>
              <a:gd name="adj" fmla="val 804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8403"/>
            <a:ext cx="7010399" cy="86314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18235" y="304094"/>
            <a:ext cx="5992165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2.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Memotong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Menempel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Bentuk</a:t>
            </a:r>
            <a:endParaRPr 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666651"/>
            <a:ext cx="3126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Kertas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dapat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ditempel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menggunakan</a:t>
            </a:r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lem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67241"/>
            <a:ext cx="4343400" cy="341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742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08403"/>
            <a:ext cx="4191000" cy="86314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18235" y="304094"/>
            <a:ext cx="2641981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Bentuk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Huruf</a:t>
            </a:r>
            <a:endParaRPr 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1548241"/>
            <a:ext cx="3657601" cy="2776109"/>
            <a:chOff x="533400" y="1548241"/>
            <a:chExt cx="3657601" cy="2776109"/>
          </a:xfrm>
        </p:grpSpPr>
        <p:sp>
          <p:nvSpPr>
            <p:cNvPr id="2" name="Folded Corner 1"/>
            <p:cNvSpPr/>
            <p:nvPr/>
          </p:nvSpPr>
          <p:spPr>
            <a:xfrm>
              <a:off x="533400" y="1548241"/>
              <a:ext cx="3657601" cy="2776109"/>
            </a:xfrm>
            <a:prstGeom prst="foldedCorner">
              <a:avLst>
                <a:gd name="adj" fmla="val 874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9859" y="1733550"/>
              <a:ext cx="312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a. </a:t>
              </a:r>
              <a:r>
                <a:rPr lang="en-US" sz="2800" b="1" dirty="0" err="1" smtClean="0"/>
                <a:t>Huruf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kecil</a:t>
              </a:r>
              <a:endParaRPr lang="en-US" sz="2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3659" y="2466022"/>
              <a:ext cx="3390901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/>
                <a:t>a	b	c	d	</a:t>
              </a:r>
            </a:p>
            <a:p>
              <a:pPr algn="ctr"/>
              <a:r>
                <a:rPr lang="en-US" sz="3000" b="1" dirty="0" smtClean="0"/>
                <a:t>e	f	g	h</a:t>
              </a:r>
              <a:endParaRPr lang="en-US" sz="30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40859" y="1548241"/>
            <a:ext cx="3657601" cy="2776109"/>
            <a:chOff x="4940859" y="1548241"/>
            <a:chExt cx="3657601" cy="2776109"/>
          </a:xfrm>
        </p:grpSpPr>
        <p:sp>
          <p:nvSpPr>
            <p:cNvPr id="9" name="Folded Corner 8"/>
            <p:cNvSpPr/>
            <p:nvPr/>
          </p:nvSpPr>
          <p:spPr>
            <a:xfrm>
              <a:off x="4940859" y="1548241"/>
              <a:ext cx="3657601" cy="2776109"/>
            </a:xfrm>
            <a:prstGeom prst="foldedCorner">
              <a:avLst>
                <a:gd name="adj" fmla="val 874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93259" y="1657350"/>
              <a:ext cx="312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b</a:t>
              </a:r>
              <a:r>
                <a:rPr lang="en-US" sz="2800" b="1" dirty="0" smtClean="0"/>
                <a:t>. </a:t>
              </a:r>
              <a:r>
                <a:rPr lang="en-US" sz="2800" b="1" dirty="0" err="1" smtClean="0"/>
                <a:t>Huruf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besar</a:t>
              </a:r>
              <a:endParaRPr lang="en-US" sz="28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4208" y="2371677"/>
              <a:ext cx="3390901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/>
                <a:t>A</a:t>
              </a:r>
              <a:r>
                <a:rPr lang="en-US" sz="3000" b="1" dirty="0" smtClean="0"/>
                <a:t>	B	C	D	</a:t>
              </a:r>
            </a:p>
            <a:p>
              <a:pPr algn="ctr"/>
              <a:r>
                <a:rPr lang="en-US" sz="3000" b="1" dirty="0"/>
                <a:t>E</a:t>
              </a:r>
              <a:r>
                <a:rPr lang="en-US" sz="3000" b="1" dirty="0" smtClean="0"/>
                <a:t>	F	G	H</a:t>
              </a:r>
              <a:endParaRPr lang="en-US" sz="3000" b="1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1676400" y="1352550"/>
            <a:ext cx="1447800" cy="381000"/>
          </a:xfrm>
          <a:prstGeom prst="rect">
            <a:avLst/>
          </a:prstGeom>
          <a:solidFill>
            <a:srgbClr val="00B0F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45758" y="1342722"/>
            <a:ext cx="1447800" cy="381000"/>
          </a:xfrm>
          <a:prstGeom prst="rect">
            <a:avLst/>
          </a:prstGeom>
          <a:solidFill>
            <a:srgbClr val="00B0F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416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08403"/>
            <a:ext cx="4191000" cy="86314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38200" y="256821"/>
            <a:ext cx="3172765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Bentuk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Bangunan</a:t>
            </a:r>
            <a:endParaRPr 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86291"/>
            <a:ext cx="3962401" cy="32802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8200" y="1389043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Rumah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honai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/>
              <a:t>tersusun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bangun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berbentuk</a:t>
            </a:r>
            <a:r>
              <a:rPr lang="en-US" sz="2800" b="1" dirty="0" smtClean="0"/>
              <a:t>:</a:t>
            </a:r>
            <a:endParaRPr lang="en-US" sz="28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4657725" y="2647950"/>
            <a:ext cx="2133600" cy="1980264"/>
            <a:chOff x="4648200" y="2343150"/>
            <a:chExt cx="2133600" cy="1980264"/>
          </a:xfrm>
        </p:grpSpPr>
        <p:sp>
          <p:nvSpPr>
            <p:cNvPr id="15" name="Oval 14"/>
            <p:cNvSpPr/>
            <p:nvPr/>
          </p:nvSpPr>
          <p:spPr>
            <a:xfrm>
              <a:off x="4743450" y="2343150"/>
              <a:ext cx="1920240" cy="19202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48200" y="3197525"/>
              <a:ext cx="2133600" cy="1125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495800" y="1269420"/>
            <a:ext cx="4343400" cy="3114019"/>
          </a:xfrm>
          <a:prstGeom prst="roundRect">
            <a:avLst>
              <a:gd name="adj" fmla="val 5350"/>
            </a:avLst>
          </a:prstGeom>
          <a:noFill/>
          <a:ln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67525" y="2530775"/>
            <a:ext cx="1752600" cy="990600"/>
          </a:xfrm>
          <a:prstGeom prst="rect">
            <a:avLst/>
          </a:prstGeom>
          <a:solidFill>
            <a:srgbClr val="803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62525" y="3521375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Setengah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lingkaran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000875" y="3521375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Persegi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panjang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035240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7" grpId="0" animBg="1"/>
      <p:bldP spid="20" grpId="0" animBg="1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50634" y="2855068"/>
            <a:ext cx="3379676" cy="143133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50634" y="1664856"/>
            <a:ext cx="3379676" cy="95410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3776"/>
            <a:ext cx="5791200" cy="5877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269282"/>
            <a:ext cx="5562600" cy="54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Mengenal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Garis</a:t>
            </a:r>
            <a:endParaRPr 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951696"/>
            <a:ext cx="5410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/>
              <a:t>Perhatikan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gambar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pantai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berikut</a:t>
            </a:r>
            <a:r>
              <a:rPr lang="en-US" sz="2500" b="1" dirty="0" smtClean="0"/>
              <a:t>.</a:t>
            </a:r>
            <a:endParaRPr lang="en-US" sz="25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532349"/>
            <a:ext cx="4766609" cy="28626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91065" y="1664855"/>
            <a:ext cx="2433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Gambar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dibuat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garis</a:t>
            </a:r>
            <a:r>
              <a:rPr lang="en-US" sz="2800" b="1" dirty="0" smtClean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0" y="2855068"/>
            <a:ext cx="2819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Garis</a:t>
            </a:r>
            <a:r>
              <a:rPr lang="en-US" sz="2800" b="1" dirty="0"/>
              <a:t> </a:t>
            </a:r>
            <a:r>
              <a:rPr lang="en-US" sz="2800" b="1" dirty="0" err="1"/>
              <a:t>dibuat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r>
              <a:rPr lang="en-US" sz="2800" b="1" dirty="0" err="1" smtClean="0">
                <a:solidFill>
                  <a:srgbClr val="7030A0"/>
                </a:solidFill>
              </a:rPr>
              <a:t>titik-titik</a:t>
            </a:r>
            <a:r>
              <a:rPr lang="en-US" sz="2800" b="1" dirty="0" smtClean="0"/>
              <a:t> </a:t>
            </a:r>
            <a:r>
              <a:rPr lang="en-US" sz="2800" b="1" dirty="0"/>
              <a:t>yang </a:t>
            </a:r>
            <a:r>
              <a:rPr lang="en-US" sz="2800" b="1" dirty="0" err="1"/>
              <a:t>dihubungkan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5" grpId="0"/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780132"/>
            <a:ext cx="2265487" cy="36882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85750"/>
            <a:ext cx="2438400" cy="8631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3901" y="434168"/>
            <a:ext cx="12954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1.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Titik</a:t>
            </a:r>
            <a:endParaRPr 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1" y="1309367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Titik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dengan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bintik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57200" y="1993057"/>
            <a:ext cx="2590800" cy="2133600"/>
          </a:xfrm>
          <a:prstGeom prst="roundRect">
            <a:avLst>
              <a:gd name="adj" fmla="val 902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81400" y="1993057"/>
            <a:ext cx="2590800" cy="2133600"/>
          </a:xfrm>
          <a:prstGeom prst="roundRect">
            <a:avLst>
              <a:gd name="adj" fmla="val 902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914400" y="2800350"/>
            <a:ext cx="1693002" cy="182880"/>
            <a:chOff x="723901" y="2800350"/>
            <a:chExt cx="1693002" cy="182880"/>
          </a:xfrm>
        </p:grpSpPr>
        <p:sp>
          <p:nvSpPr>
            <p:cNvPr id="10" name="Oval 9"/>
            <p:cNvSpPr/>
            <p:nvPr/>
          </p:nvSpPr>
          <p:spPr>
            <a:xfrm>
              <a:off x="723901" y="280035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227275" y="280035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730649" y="280035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234023" y="280035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44616" y="2663190"/>
            <a:ext cx="1925325" cy="457200"/>
            <a:chOff x="723901" y="2800350"/>
            <a:chExt cx="1980400" cy="228600"/>
          </a:xfrm>
        </p:grpSpPr>
        <p:sp>
          <p:nvSpPr>
            <p:cNvPr id="16" name="Oval 15"/>
            <p:cNvSpPr/>
            <p:nvPr/>
          </p:nvSpPr>
          <p:spPr>
            <a:xfrm>
              <a:off x="723901" y="2800350"/>
              <a:ext cx="470278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227275" y="2800350"/>
              <a:ext cx="470278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730649" y="2800350"/>
              <a:ext cx="470278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234023" y="2800350"/>
              <a:ext cx="470278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71500" y="3318365"/>
            <a:ext cx="2362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Ada </a:t>
            </a:r>
            <a:r>
              <a:rPr lang="en-US" sz="2800" b="1" dirty="0" err="1" smtClean="0">
                <a:solidFill>
                  <a:srgbClr val="00B050"/>
                </a:solidFill>
              </a:rPr>
              <a:t>titik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kecil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657600" y="3318365"/>
            <a:ext cx="24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Ada </a:t>
            </a:r>
            <a:r>
              <a:rPr lang="en-US" sz="2800" b="1" dirty="0" err="1" smtClean="0">
                <a:solidFill>
                  <a:srgbClr val="0070C0"/>
                </a:solidFill>
              </a:rPr>
              <a:t>titik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besar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551908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6019800" y="2685399"/>
            <a:ext cx="2728164" cy="1841437"/>
            <a:chOff x="5928871" y="2736181"/>
            <a:chExt cx="2728164" cy="184143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6" t="13783" r="27853" b="21896"/>
            <a:stretch/>
          </p:blipFill>
          <p:spPr>
            <a:xfrm flipH="1">
              <a:off x="5928871" y="2736181"/>
              <a:ext cx="2481943" cy="1828800"/>
            </a:xfrm>
            <a:prstGeom prst="ellipse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16200000">
              <a:off x="7810025" y="3730607"/>
              <a:ext cx="1447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err="1" smtClean="0"/>
                <a:t>Sumber</a:t>
              </a:r>
              <a:r>
                <a:rPr lang="en-US" sz="1000" i="1" dirty="0" smtClean="0"/>
                <a:t>: pixabay.com</a:t>
              </a:r>
              <a:endParaRPr lang="en-US" sz="1000" i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85750"/>
            <a:ext cx="2438400" cy="8631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3901" y="434168"/>
            <a:ext cx="12954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1.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Titik</a:t>
            </a:r>
            <a:endParaRPr 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1" y="1239600"/>
            <a:ext cx="441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Titik-titik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ada</a:t>
            </a:r>
            <a:r>
              <a:rPr lang="en-US" sz="2800" b="1" dirty="0" smtClean="0"/>
              <a:t> di </a:t>
            </a:r>
            <a:r>
              <a:rPr lang="en-US" sz="2800" b="1" dirty="0" err="1" smtClean="0"/>
              <a:t>sekitar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kita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00060" y="2953611"/>
            <a:ext cx="1581140" cy="1626016"/>
            <a:chOff x="545672" y="2879921"/>
            <a:chExt cx="1581140" cy="1626016"/>
          </a:xfrm>
        </p:grpSpPr>
        <p:pic>
          <p:nvPicPr>
            <p:cNvPr id="1026" name="Picture 2" descr="https://openclipart.org/image/800px/2633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72" y="2879921"/>
              <a:ext cx="1331214" cy="1393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679012" y="4259716"/>
              <a:ext cx="1447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err="1" smtClean="0"/>
                <a:t>Sumber</a:t>
              </a:r>
              <a:r>
                <a:rPr lang="en-US" sz="1000" i="1" dirty="0" smtClean="0"/>
                <a:t>: openclipart.org</a:t>
              </a:r>
              <a:endParaRPr lang="en-US" sz="1000" i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71270" y="1853523"/>
            <a:ext cx="2557730" cy="2204758"/>
            <a:chOff x="871270" y="1853523"/>
            <a:chExt cx="2557730" cy="2204758"/>
          </a:xfrm>
        </p:grpSpPr>
        <p:sp>
          <p:nvSpPr>
            <p:cNvPr id="24" name="Isosceles Triangle 23"/>
            <p:cNvSpPr/>
            <p:nvPr/>
          </p:nvSpPr>
          <p:spPr>
            <a:xfrm rot="13739270">
              <a:off x="1108674" y="2298125"/>
              <a:ext cx="1522752" cy="1997560"/>
            </a:xfrm>
            <a:custGeom>
              <a:avLst/>
              <a:gdLst>
                <a:gd name="connsiteX0" fmla="*/ 0 w 1032652"/>
                <a:gd name="connsiteY0" fmla="*/ 2037060 h 2037060"/>
                <a:gd name="connsiteX1" fmla="*/ 516326 w 1032652"/>
                <a:gd name="connsiteY1" fmla="*/ 0 h 2037060"/>
                <a:gd name="connsiteX2" fmla="*/ 1032652 w 1032652"/>
                <a:gd name="connsiteY2" fmla="*/ 2037060 h 2037060"/>
                <a:gd name="connsiteX3" fmla="*/ 0 w 1032652"/>
                <a:gd name="connsiteY3" fmla="*/ 2037060 h 2037060"/>
                <a:gd name="connsiteX0" fmla="*/ 0 w 1138993"/>
                <a:gd name="connsiteY0" fmla="*/ 2037060 h 2037060"/>
                <a:gd name="connsiteX1" fmla="*/ 516326 w 1138993"/>
                <a:gd name="connsiteY1" fmla="*/ 0 h 2037060"/>
                <a:gd name="connsiteX2" fmla="*/ 1138993 w 1138993"/>
                <a:gd name="connsiteY2" fmla="*/ 1997560 h 2037060"/>
                <a:gd name="connsiteX3" fmla="*/ 0 w 1138993"/>
                <a:gd name="connsiteY3" fmla="*/ 2037060 h 2037060"/>
                <a:gd name="connsiteX0" fmla="*/ 0 w 1522752"/>
                <a:gd name="connsiteY0" fmla="*/ 1871295 h 1997560"/>
                <a:gd name="connsiteX1" fmla="*/ 900085 w 1522752"/>
                <a:gd name="connsiteY1" fmla="*/ 0 h 1997560"/>
                <a:gd name="connsiteX2" fmla="*/ 1522752 w 1522752"/>
                <a:gd name="connsiteY2" fmla="*/ 1997560 h 1997560"/>
                <a:gd name="connsiteX3" fmla="*/ 0 w 1522752"/>
                <a:gd name="connsiteY3" fmla="*/ 1871295 h 199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2752" h="1997560">
                  <a:moveTo>
                    <a:pt x="0" y="1871295"/>
                  </a:moveTo>
                  <a:lnTo>
                    <a:pt x="900085" y="0"/>
                  </a:lnTo>
                  <a:lnTo>
                    <a:pt x="1522752" y="1997560"/>
                  </a:lnTo>
                  <a:lnTo>
                    <a:pt x="0" y="187129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" descr="https://openclipart.org/image/800px/26337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3" t="36731" r="28205" b="14294"/>
            <a:stretch/>
          </p:blipFill>
          <p:spPr bwMode="auto">
            <a:xfrm>
              <a:off x="1905000" y="1853523"/>
              <a:ext cx="1524000" cy="1524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4744539" y="1708640"/>
            <a:ext cx="2831918" cy="1853542"/>
            <a:chOff x="4744539" y="1708640"/>
            <a:chExt cx="2831918" cy="1853542"/>
          </a:xfrm>
        </p:grpSpPr>
        <p:sp>
          <p:nvSpPr>
            <p:cNvPr id="31" name="Isosceles Triangle 23"/>
            <p:cNvSpPr/>
            <p:nvPr/>
          </p:nvSpPr>
          <p:spPr>
            <a:xfrm rot="6499542">
              <a:off x="5862222" y="1847948"/>
              <a:ext cx="1430909" cy="1997560"/>
            </a:xfrm>
            <a:custGeom>
              <a:avLst/>
              <a:gdLst>
                <a:gd name="connsiteX0" fmla="*/ 0 w 1032652"/>
                <a:gd name="connsiteY0" fmla="*/ 2037060 h 2037060"/>
                <a:gd name="connsiteX1" fmla="*/ 516326 w 1032652"/>
                <a:gd name="connsiteY1" fmla="*/ 0 h 2037060"/>
                <a:gd name="connsiteX2" fmla="*/ 1032652 w 1032652"/>
                <a:gd name="connsiteY2" fmla="*/ 2037060 h 2037060"/>
                <a:gd name="connsiteX3" fmla="*/ 0 w 1032652"/>
                <a:gd name="connsiteY3" fmla="*/ 2037060 h 2037060"/>
                <a:gd name="connsiteX0" fmla="*/ 0 w 1138993"/>
                <a:gd name="connsiteY0" fmla="*/ 2037060 h 2037060"/>
                <a:gd name="connsiteX1" fmla="*/ 516326 w 1138993"/>
                <a:gd name="connsiteY1" fmla="*/ 0 h 2037060"/>
                <a:gd name="connsiteX2" fmla="*/ 1138993 w 1138993"/>
                <a:gd name="connsiteY2" fmla="*/ 1997560 h 2037060"/>
                <a:gd name="connsiteX3" fmla="*/ 0 w 1138993"/>
                <a:gd name="connsiteY3" fmla="*/ 2037060 h 2037060"/>
                <a:gd name="connsiteX0" fmla="*/ 0 w 1522752"/>
                <a:gd name="connsiteY0" fmla="*/ 1871295 h 1997560"/>
                <a:gd name="connsiteX1" fmla="*/ 900085 w 1522752"/>
                <a:gd name="connsiteY1" fmla="*/ 0 h 1997560"/>
                <a:gd name="connsiteX2" fmla="*/ 1522752 w 1522752"/>
                <a:gd name="connsiteY2" fmla="*/ 1997560 h 1997560"/>
                <a:gd name="connsiteX3" fmla="*/ 0 w 1522752"/>
                <a:gd name="connsiteY3" fmla="*/ 1871295 h 199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2752" h="1997560">
                  <a:moveTo>
                    <a:pt x="0" y="1871295"/>
                  </a:moveTo>
                  <a:lnTo>
                    <a:pt x="900085" y="0"/>
                  </a:lnTo>
                  <a:lnTo>
                    <a:pt x="1522752" y="1997560"/>
                  </a:lnTo>
                  <a:lnTo>
                    <a:pt x="0" y="1871295"/>
                  </a:lnTo>
                  <a:close/>
                </a:path>
              </a:pathLst>
            </a:custGeom>
            <a:solidFill>
              <a:srgbClr val="92D0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2" t="21440" r="53727" b="46400"/>
            <a:stretch/>
          </p:blipFill>
          <p:spPr>
            <a:xfrm flipH="1">
              <a:off x="4744539" y="1708640"/>
              <a:ext cx="1527048" cy="1527046"/>
            </a:xfrm>
            <a:prstGeom prst="ellipse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2602376" y="3539840"/>
            <a:ext cx="2514599" cy="970029"/>
            <a:chOff x="2602376" y="3539840"/>
            <a:chExt cx="2514599" cy="970029"/>
          </a:xfrm>
        </p:grpSpPr>
        <p:sp>
          <p:nvSpPr>
            <p:cNvPr id="37" name="Rounded Rectangle 36"/>
            <p:cNvSpPr/>
            <p:nvPr/>
          </p:nvSpPr>
          <p:spPr>
            <a:xfrm>
              <a:off x="2602376" y="3539840"/>
              <a:ext cx="2514599" cy="97002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32188" y="3638550"/>
              <a:ext cx="226498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 err="1" smtClean="0"/>
                <a:t>Titik</a:t>
              </a:r>
              <a:r>
                <a:rPr lang="en-US" sz="2300" dirty="0" smtClean="0"/>
                <a:t> </a:t>
              </a:r>
              <a:r>
                <a:rPr lang="en-US" sz="2300" dirty="0" err="1" smtClean="0"/>
                <a:t>pada</a:t>
              </a:r>
              <a:r>
                <a:rPr lang="en-US" sz="2300" dirty="0" smtClean="0"/>
                <a:t> </a:t>
              </a:r>
              <a:r>
                <a:rPr lang="en-US" sz="2300" dirty="0" err="1" smtClean="0"/>
                <a:t>stoberi</a:t>
              </a:r>
              <a:r>
                <a:rPr lang="en-US" sz="2300" dirty="0" smtClean="0"/>
                <a:t> </a:t>
              </a:r>
              <a:r>
                <a:rPr lang="en-US" sz="2300" b="1" dirty="0" err="1" smtClean="0">
                  <a:solidFill>
                    <a:srgbClr val="FF0000"/>
                  </a:solidFill>
                </a:rPr>
                <a:t>tampak</a:t>
              </a:r>
              <a:r>
                <a:rPr lang="en-US" sz="23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300" b="1" dirty="0" err="1" smtClean="0">
                  <a:solidFill>
                    <a:srgbClr val="FF0000"/>
                  </a:solidFill>
                </a:rPr>
                <a:t>kecil</a:t>
              </a:r>
              <a:r>
                <a:rPr lang="en-US" sz="2300" dirty="0" smtClean="0"/>
                <a:t>.</a:t>
              </a:r>
              <a:endParaRPr lang="en-US" sz="23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427039" y="577572"/>
            <a:ext cx="2514599" cy="970029"/>
            <a:chOff x="5427039" y="577572"/>
            <a:chExt cx="2514599" cy="970029"/>
          </a:xfrm>
        </p:grpSpPr>
        <p:sp>
          <p:nvSpPr>
            <p:cNvPr id="41" name="Rounded Rectangle 40"/>
            <p:cNvSpPr/>
            <p:nvPr/>
          </p:nvSpPr>
          <p:spPr>
            <a:xfrm>
              <a:off x="5427039" y="577572"/>
              <a:ext cx="2514599" cy="97002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08063" y="662476"/>
              <a:ext cx="211676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 err="1" smtClean="0"/>
                <a:t>Titik</a:t>
              </a:r>
              <a:r>
                <a:rPr lang="en-US" sz="2300" dirty="0" smtClean="0"/>
                <a:t> </a:t>
              </a:r>
              <a:r>
                <a:rPr lang="en-US" sz="2300" dirty="0" err="1" smtClean="0"/>
                <a:t>pada</a:t>
              </a:r>
              <a:r>
                <a:rPr lang="en-US" sz="2300" dirty="0" smtClean="0"/>
                <a:t> </a:t>
              </a:r>
              <a:r>
                <a:rPr lang="en-US" sz="2300" dirty="0" err="1" smtClean="0"/>
                <a:t>kepik</a:t>
              </a:r>
              <a:r>
                <a:rPr lang="en-US" sz="2300" dirty="0" smtClean="0"/>
                <a:t> </a:t>
              </a:r>
              <a:r>
                <a:rPr lang="en-US" sz="2300" b="1" dirty="0" err="1" smtClean="0">
                  <a:solidFill>
                    <a:srgbClr val="00B050"/>
                  </a:solidFill>
                </a:rPr>
                <a:t>tampak</a:t>
              </a:r>
              <a:r>
                <a:rPr lang="en-US" sz="23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300" b="1" dirty="0" err="1" smtClean="0">
                  <a:solidFill>
                    <a:srgbClr val="00B050"/>
                  </a:solidFill>
                </a:rPr>
                <a:t>besar</a:t>
              </a:r>
              <a:r>
                <a:rPr lang="en-US" sz="2300" dirty="0" smtClean="0"/>
                <a:t>.</a:t>
              </a:r>
              <a:endParaRPr lang="en-US" sz="23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01022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85750"/>
            <a:ext cx="2438400" cy="8631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3900" y="434168"/>
            <a:ext cx="1485899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2.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Garis</a:t>
            </a:r>
            <a:endParaRPr 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1" y="1254737"/>
            <a:ext cx="441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Ada </a:t>
            </a:r>
            <a:r>
              <a:rPr lang="en-US" sz="2800" b="1" dirty="0" err="1" smtClean="0"/>
              <a:t>macam-macam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garis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052" y="514350"/>
            <a:ext cx="2356885" cy="3978887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457200" y="1993057"/>
            <a:ext cx="2590800" cy="2133600"/>
            <a:chOff x="457200" y="1993057"/>
            <a:chExt cx="2590800" cy="2133600"/>
          </a:xfrm>
        </p:grpSpPr>
        <p:sp>
          <p:nvSpPr>
            <p:cNvPr id="44" name="Rounded Rectangle 43"/>
            <p:cNvSpPr/>
            <p:nvPr/>
          </p:nvSpPr>
          <p:spPr>
            <a:xfrm>
              <a:off x="457200" y="1993057"/>
              <a:ext cx="2590800" cy="2133600"/>
            </a:xfrm>
            <a:prstGeom prst="roundRect">
              <a:avLst>
                <a:gd name="adj" fmla="val 9029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71500" y="3318365"/>
              <a:ext cx="23621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Ada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garis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lurus</a:t>
              </a:r>
              <a:endParaRPr lang="en-US" sz="2800" b="1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723900" y="2876550"/>
              <a:ext cx="20955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3581400" y="1993057"/>
            <a:ext cx="2590800" cy="2133600"/>
            <a:chOff x="3581400" y="1993057"/>
            <a:chExt cx="2590800" cy="2133600"/>
          </a:xfrm>
        </p:grpSpPr>
        <p:sp>
          <p:nvSpPr>
            <p:cNvPr id="45" name="Rounded Rectangle 44"/>
            <p:cNvSpPr/>
            <p:nvPr/>
          </p:nvSpPr>
          <p:spPr>
            <a:xfrm>
              <a:off x="3581400" y="1993057"/>
              <a:ext cx="2590800" cy="2133600"/>
            </a:xfrm>
            <a:prstGeom prst="roundRect">
              <a:avLst>
                <a:gd name="adj" fmla="val 9029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657599" y="3146470"/>
              <a:ext cx="24765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Ada </a:t>
              </a:r>
              <a:r>
                <a:rPr lang="en-US" sz="2800" b="1" dirty="0" err="1" smtClean="0">
                  <a:solidFill>
                    <a:srgbClr val="0070C0"/>
                  </a:solidFill>
                </a:rPr>
                <a:t>garis</a:t>
              </a:r>
              <a:r>
                <a:rPr lang="en-US" sz="28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</a:rPr>
                <a:t>lengkung</a:t>
              </a:r>
              <a:endParaRPr lang="en-US" sz="2800" b="1" dirty="0"/>
            </a:p>
          </p:txBody>
        </p:sp>
        <p:sp>
          <p:nvSpPr>
            <p:cNvPr id="59" name="Arc 58"/>
            <p:cNvSpPr/>
            <p:nvPr/>
          </p:nvSpPr>
          <p:spPr>
            <a:xfrm>
              <a:off x="4133849" y="2447763"/>
              <a:ext cx="1524000" cy="1127616"/>
            </a:xfrm>
            <a:prstGeom prst="arc">
              <a:avLst>
                <a:gd name="adj1" fmla="val 10526652"/>
                <a:gd name="adj2" fmla="val 0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28574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85750"/>
            <a:ext cx="2438400" cy="8631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3900" y="434168"/>
            <a:ext cx="1485899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2.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Garis</a:t>
            </a:r>
            <a:endParaRPr 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1" y="1254737"/>
            <a:ext cx="441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Macam-macam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garis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lurus</a:t>
            </a:r>
            <a:r>
              <a:rPr lang="en-US" sz="2800" b="1" dirty="0" smtClean="0"/>
              <a:t>:</a:t>
            </a:r>
            <a:endParaRPr lang="en-US" sz="28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266702" y="2038350"/>
            <a:ext cx="2590800" cy="2133600"/>
            <a:chOff x="457200" y="1993057"/>
            <a:chExt cx="2590800" cy="2133600"/>
          </a:xfrm>
        </p:grpSpPr>
        <p:sp>
          <p:nvSpPr>
            <p:cNvPr id="44" name="Rounded Rectangle 43"/>
            <p:cNvSpPr/>
            <p:nvPr/>
          </p:nvSpPr>
          <p:spPr>
            <a:xfrm>
              <a:off x="457200" y="1993057"/>
              <a:ext cx="2590800" cy="2133600"/>
            </a:xfrm>
            <a:prstGeom prst="roundRect">
              <a:avLst>
                <a:gd name="adj" fmla="val 9029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71500" y="3318365"/>
              <a:ext cx="2362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</a:rPr>
                <a:t>Garis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horizontal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723900" y="2876550"/>
              <a:ext cx="20955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210773" y="2039026"/>
            <a:ext cx="2590800" cy="2133600"/>
            <a:chOff x="3210773" y="2039026"/>
            <a:chExt cx="2590800" cy="2133600"/>
          </a:xfrm>
        </p:grpSpPr>
        <p:sp>
          <p:nvSpPr>
            <p:cNvPr id="45" name="Rounded Rectangle 44"/>
            <p:cNvSpPr/>
            <p:nvPr/>
          </p:nvSpPr>
          <p:spPr>
            <a:xfrm>
              <a:off x="3210773" y="2039026"/>
              <a:ext cx="2590800" cy="2133600"/>
            </a:xfrm>
            <a:prstGeom prst="roundRect">
              <a:avLst>
                <a:gd name="adj" fmla="val 9029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297535" y="3364334"/>
              <a:ext cx="2476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</a:rPr>
                <a:t>Garis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vertikal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6200000">
              <a:off x="3987145" y="2815018"/>
              <a:ext cx="109728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172200" y="2038350"/>
            <a:ext cx="2590800" cy="2133600"/>
            <a:chOff x="6172200" y="2038350"/>
            <a:chExt cx="2590800" cy="2133600"/>
          </a:xfrm>
        </p:grpSpPr>
        <p:grpSp>
          <p:nvGrpSpPr>
            <p:cNvPr id="14" name="Group 13"/>
            <p:cNvGrpSpPr/>
            <p:nvPr/>
          </p:nvGrpSpPr>
          <p:grpSpPr>
            <a:xfrm>
              <a:off x="6172200" y="2038350"/>
              <a:ext cx="2590800" cy="2133600"/>
              <a:chOff x="3581400" y="1993057"/>
              <a:chExt cx="2590800" cy="2133600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3581400" y="1993057"/>
                <a:ext cx="2590800" cy="2133600"/>
              </a:xfrm>
              <a:prstGeom prst="roundRect">
                <a:avLst>
                  <a:gd name="adj" fmla="val 902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657599" y="3303842"/>
                <a:ext cx="2476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FF0000"/>
                    </a:solidFill>
                  </a:rPr>
                  <a:t>Garis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diagonal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 flipV="1">
              <a:off x="7126585" y="2298002"/>
              <a:ext cx="914400" cy="105113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55942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85750"/>
            <a:ext cx="2438400" cy="8631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3900" y="434168"/>
            <a:ext cx="1485899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2.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Garis</a:t>
            </a:r>
            <a:endParaRPr 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1" y="1254737"/>
            <a:ext cx="4952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Macam-macam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garis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lengkung</a:t>
            </a:r>
            <a:r>
              <a:rPr lang="en-US" sz="2800" b="1" dirty="0" smtClean="0"/>
              <a:t>:</a:t>
            </a:r>
            <a:endParaRPr lang="en-US" sz="28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66702" y="2038350"/>
            <a:ext cx="2590800" cy="2133600"/>
            <a:chOff x="266702" y="2038350"/>
            <a:chExt cx="2590800" cy="2133600"/>
          </a:xfrm>
        </p:grpSpPr>
        <p:grpSp>
          <p:nvGrpSpPr>
            <p:cNvPr id="61" name="Group 60"/>
            <p:cNvGrpSpPr/>
            <p:nvPr/>
          </p:nvGrpSpPr>
          <p:grpSpPr>
            <a:xfrm>
              <a:off x="266702" y="2038350"/>
              <a:ext cx="2590800" cy="2133600"/>
              <a:chOff x="457200" y="1993057"/>
              <a:chExt cx="2590800" cy="2133600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457200" y="1993057"/>
                <a:ext cx="2590800" cy="2133600"/>
              </a:xfrm>
              <a:prstGeom prst="roundRect">
                <a:avLst>
                  <a:gd name="adj" fmla="val 902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71500" y="3318365"/>
                <a:ext cx="236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FF0000"/>
                    </a:solidFill>
                  </a:rPr>
                  <a:t>Garis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</a:rPr>
                  <a:t>kurva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889" b="43111" l="60417" r="79514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rcRect l="59896" t="28013" r="20312" b="55320"/>
            <a:stretch/>
          </p:blipFill>
          <p:spPr>
            <a:xfrm>
              <a:off x="505969" y="2251855"/>
              <a:ext cx="2084832" cy="109728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3210773" y="2039026"/>
            <a:ext cx="2590800" cy="2133600"/>
            <a:chOff x="3210773" y="2039026"/>
            <a:chExt cx="2590800" cy="2133600"/>
          </a:xfrm>
        </p:grpSpPr>
        <p:sp>
          <p:nvSpPr>
            <p:cNvPr id="45" name="Rounded Rectangle 44"/>
            <p:cNvSpPr/>
            <p:nvPr/>
          </p:nvSpPr>
          <p:spPr>
            <a:xfrm>
              <a:off x="3210773" y="2039026"/>
              <a:ext cx="2590800" cy="2133600"/>
            </a:xfrm>
            <a:prstGeom prst="roundRect">
              <a:avLst>
                <a:gd name="adj" fmla="val 9029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297535" y="3364334"/>
              <a:ext cx="2476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</a:rPr>
                <a:t>Garis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busur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556" b="34222" l="60903" r="79583"/>
                      </a14:imgEffect>
                    </a14:imgLayer>
                  </a14:imgProps>
                </a:ext>
              </a:extLst>
            </a:blip>
            <a:srcRect l="60881" t="25036" r="20177" b="64422"/>
            <a:stretch/>
          </p:blipFill>
          <p:spPr>
            <a:xfrm>
              <a:off x="3468987" y="2495550"/>
              <a:ext cx="2169814" cy="75471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172200" y="2038350"/>
            <a:ext cx="2590800" cy="2133600"/>
            <a:chOff x="6172200" y="2038350"/>
            <a:chExt cx="2590800" cy="2133600"/>
          </a:xfrm>
        </p:grpSpPr>
        <p:grpSp>
          <p:nvGrpSpPr>
            <p:cNvPr id="14" name="Group 13"/>
            <p:cNvGrpSpPr/>
            <p:nvPr/>
          </p:nvGrpSpPr>
          <p:grpSpPr>
            <a:xfrm>
              <a:off x="6172200" y="2038350"/>
              <a:ext cx="2590800" cy="2133600"/>
              <a:chOff x="3581400" y="1993057"/>
              <a:chExt cx="2590800" cy="2133600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3581400" y="1993057"/>
                <a:ext cx="2590800" cy="2133600"/>
              </a:xfrm>
              <a:prstGeom prst="roundRect">
                <a:avLst>
                  <a:gd name="adj" fmla="val 902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657599" y="3303842"/>
                <a:ext cx="2476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solidFill>
                      <a:srgbClr val="FF0000"/>
                    </a:solidFill>
                  </a:rPr>
                  <a:t>Garis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</a:rPr>
                  <a:t>gelombang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9333" b="42111" l="79028" r="90556"/>
                      </a14:imgEffect>
                    </a14:imgLayer>
                  </a14:imgProps>
                </a:ext>
              </a:extLst>
            </a:blip>
            <a:srcRect l="78335" t="39116" r="8887" b="57328"/>
            <a:stretch/>
          </p:blipFill>
          <p:spPr>
            <a:xfrm>
              <a:off x="6199834" y="2748834"/>
              <a:ext cx="2486966" cy="432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928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052" y="2114550"/>
            <a:ext cx="2265487" cy="368824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866207" y="-250372"/>
            <a:ext cx="5430193" cy="5508172"/>
            <a:chOff x="3866207" y="-250372"/>
            <a:chExt cx="5430193" cy="5508172"/>
          </a:xfrm>
        </p:grpSpPr>
        <p:grpSp>
          <p:nvGrpSpPr>
            <p:cNvPr id="8" name="Group 7"/>
            <p:cNvGrpSpPr/>
            <p:nvPr/>
          </p:nvGrpSpPr>
          <p:grpSpPr>
            <a:xfrm>
              <a:off x="3866207" y="-250372"/>
              <a:ext cx="5430193" cy="5508172"/>
              <a:chOff x="3866207" y="-250372"/>
              <a:chExt cx="5430193" cy="5508172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9" r="16868" b="15523"/>
              <a:stretch/>
            </p:blipFill>
            <p:spPr>
              <a:xfrm rot="16200000">
                <a:off x="4789714" y="751114"/>
                <a:ext cx="5508172" cy="3505200"/>
              </a:xfrm>
              <a:prstGeom prst="rect">
                <a:avLst/>
              </a:prstGeom>
              <a:effectLst>
                <a:softEdge rad="127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3866207" y="-135906"/>
                <a:ext cx="2486027" cy="5033015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962400" y="-56540"/>
                <a:ext cx="2191220" cy="4933950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352234" y="4385448"/>
              <a:ext cx="14963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>
                  <a:solidFill>
                    <a:schemeClr val="bg1"/>
                  </a:solidFill>
                </a:rPr>
                <a:t>Sumber</a:t>
              </a:r>
              <a:r>
                <a:rPr lang="en-US" sz="1000" dirty="0" smtClean="0">
                  <a:solidFill>
                    <a:schemeClr val="bg1"/>
                  </a:solidFill>
                </a:rPr>
                <a:t>: </a:t>
              </a:r>
              <a:r>
                <a:rPr lang="en-US" sz="1000" i="1" dirty="0" smtClean="0">
                  <a:solidFill>
                    <a:schemeClr val="bg1"/>
                  </a:solidFill>
                </a:rPr>
                <a:t>pixabay.com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4631669"/>
            <a:ext cx="9153144" cy="530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85750"/>
            <a:ext cx="5753098" cy="8631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18235" y="481441"/>
            <a:ext cx="4468165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3. Benda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Garis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Geraknya</a:t>
            </a:r>
            <a:endParaRPr 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7811913" y="2114550"/>
            <a:ext cx="533400" cy="2517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75093" y="2879821"/>
            <a:ext cx="73436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gerak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010400" y="3202987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Callout 27"/>
          <p:cNvSpPr/>
          <p:nvPr/>
        </p:nvSpPr>
        <p:spPr>
          <a:xfrm>
            <a:off x="2637013" y="1395118"/>
            <a:ext cx="3354213" cy="2506898"/>
          </a:xfrm>
          <a:prstGeom prst="wedgeEllipseCallout">
            <a:avLst>
              <a:gd name="adj1" fmla="val -71096"/>
              <a:gd name="adj2" fmla="val -855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17998" y="1962150"/>
            <a:ext cx="2825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Garis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gerak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/>
              <a:t>membuat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benda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tampak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bergerak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315819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  <p:bldP spid="28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435</Words>
  <Application>Microsoft Office PowerPoint</Application>
  <PresentationFormat>On-screen Show (16:9)</PresentationFormat>
  <Paragraphs>129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Open Sans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Nur Alivia Arianda</cp:lastModifiedBy>
  <cp:revision>56</cp:revision>
  <dcterms:created xsi:type="dcterms:W3CDTF">2022-01-17T01:37:52Z</dcterms:created>
  <dcterms:modified xsi:type="dcterms:W3CDTF">2022-05-11T09:35:59Z</dcterms:modified>
</cp:coreProperties>
</file>