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81"/>
  </p:notesMasterIdLst>
  <p:sldIdLst>
    <p:sldId id="296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297" r:id="rId22"/>
    <p:sldId id="298" r:id="rId23"/>
    <p:sldId id="29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260" r:id="rId69"/>
    <p:sldId id="261" r:id="rId70"/>
    <p:sldId id="262" r:id="rId71"/>
    <p:sldId id="263" r:id="rId72"/>
    <p:sldId id="264" r:id="rId73"/>
    <p:sldId id="265" r:id="rId74"/>
    <p:sldId id="266" r:id="rId75"/>
    <p:sldId id="267" r:id="rId76"/>
    <p:sldId id="268" r:id="rId77"/>
    <p:sldId id="269" r:id="rId78"/>
    <p:sldId id="270" r:id="rId79"/>
    <p:sldId id="341" r:id="rId8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D319F-6EEA-46A6-BAC9-B1196D84C5B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FF7BF-313C-414C-8CF8-8AFFA1CEB7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AC8B3-317D-4E9E-B675-670DDA660358}" type="slidenum">
              <a:rPr lang="en-US"/>
              <a:pPr/>
              <a:t>63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887F-1565-4E51-AA13-EACBEE6E4A25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7A27-49AD-4305-9F29-9FB2207C7A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52DE-2FF5-4512-A90E-C128DF5EDC66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7EC7-20C0-4121-9A94-27F6A2BFB6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39AB-B678-4563-9366-E042BA294E3C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33EB-FD17-4B93-B2AD-A965AF9E8C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76CC-69D9-4414-9934-31A46E30CEC9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AE04-75D7-43CF-8FF4-2D15A92200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5FD6-E592-4BF2-A016-AE583DE4D924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B841-F17C-4A34-9D33-F32F6D680B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D699-FE90-47FA-94A2-AAA1BB650623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6802-C49E-4B5A-914E-DA06266063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780C-5DF7-4191-9D48-47B6FB499E90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737C-2742-4FD6-9339-A681F571BD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CFA2-9C14-4F0E-B338-2380AC950F2A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FA41-EB05-4721-A680-675B2D2E9F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CBDC-2950-4066-8281-E9021E9E8A49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7B98-3511-46E1-955B-DAAFE14731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E0BF-764A-46C9-9912-BC1FEFA6AB92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A993-8DB1-4874-AD1E-12C38E17AE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38B1-F55E-476A-90A2-6BDF4549D741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80C2-167E-4FCF-823F-C102E077FC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B6D3-BC24-4AE1-AE8D-13CA0379E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C2845-2D33-4281-BFF2-C444B5BD9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C70BD-3439-4534-B257-6139A2F1D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54813-3C27-4655-B3CF-7C30866B1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19F8B-29E5-430A-8B60-53B64DB2B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AE70A-C1E6-4FBF-881C-821737170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D728-9886-43D2-9312-1185C1419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56AF9-0B6C-4951-8511-B5FCB4AF5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B0153-778A-411F-817A-0E298929A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1F38A-9CD2-4607-BB12-34E94C203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C2ECF-D62C-4CFE-8A89-C9B607BBE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E2FD3-3362-4AC1-93F4-647E5C5B4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66295-0410-4698-98D8-95E7F1E97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4D84-7A11-47A5-A181-099FF4E76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87C42-2468-4F37-A9C0-90E76EFDF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AA0FA-9970-4208-A733-42359ADCA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1F3C-43B8-4DA6-B7E9-7B648401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23633-9B84-4F9E-BD8A-71F0428D9A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5FBC-8CCA-47F7-ABDE-5FDC8DB86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3A148-934D-4E3C-AF98-579051D1E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BD007-145F-4ED5-AAC4-C3DB78680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EF1C-13CB-41B7-88A7-3394A250B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9F91-437C-42CD-A4A4-07C59AAA5897}" type="datetimeFigureOut">
              <a:rPr lang="id-ID" smtClean="0"/>
              <a:pPr/>
              <a:t>14/10/2019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110B-84F3-4AA2-AF23-79E93388DFA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08DAF-22B9-47AA-B668-D3227A7CBCDD}" type="datetimeFigureOut">
              <a:rPr lang="fr-FR"/>
              <a:pPr>
                <a:defRPr/>
              </a:pPr>
              <a:t>14/10/2019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D83FB-6216-4CC1-ABB8-1106E35829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8899CB2-F61A-466D-BE25-C9AE72ADF3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A378886-0CCA-4EA5-AA92-2CC278D081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elamat Pagi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533400"/>
            <a:ext cx="720606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48200" y="18288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1800"/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762000"/>
          </a:xfrm>
          <a:solidFill>
            <a:schemeClr val="hlink"/>
          </a:solidFill>
        </p:spPr>
        <p:txBody>
          <a:bodyPr/>
          <a:lstStyle/>
          <a:p>
            <a:r>
              <a:rPr lang="en-US" sz="2800" dirty="0">
                <a:latin typeface="Ravie" pitchFamily="82" charset="0"/>
              </a:rPr>
              <a:t>A. LUAS PERMUKAAN PRISMA</a:t>
            </a:r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600200"/>
            <a:ext cx="4343400" cy="3657600"/>
          </a:xfrm>
          <a:solidFill>
            <a:schemeClr val="bg1"/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 rot="-1755152">
            <a:off x="3352800" y="3505200"/>
            <a:ext cx="1905000" cy="10668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 rot="-1755152">
            <a:off x="3352800" y="1752600"/>
            <a:ext cx="1905000" cy="10668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3733800" y="32004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3108325" y="4303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a</a:t>
            </a:r>
            <a:endParaRPr lang="en-US" sz="1800" dirty="0"/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4648200" y="4379913"/>
            <a:ext cx="22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d-ID" sz="1800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4784725" y="4456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3200400" y="22860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5410200" y="22860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4098925" y="35956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5470525" y="2855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 flipV="1">
            <a:off x="3657600" y="2971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 flipV="1">
            <a:off x="3657600" y="4724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3810000" y="4724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>
            <a:off x="3810000" y="2971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9" name="AutoShape 41"/>
          <p:cNvSpPr>
            <a:spLocks noChangeArrowheads="1"/>
          </p:cNvSpPr>
          <p:nvPr/>
        </p:nvSpPr>
        <p:spPr bwMode="auto">
          <a:xfrm rot="-1755152">
            <a:off x="3339583" y="1769026"/>
            <a:ext cx="1905000" cy="10668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 animBg="1"/>
      <p:bldP spid="6180" grpId="0" build="p" animBg="1"/>
      <p:bldP spid="6187" grpId="0"/>
      <p:bldP spid="6189" grpId="0"/>
      <p:bldP spid="6194" grpId="0"/>
      <p:bldP spid="6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08038"/>
            <a:ext cx="8229600" cy="5440362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                    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219200" y="7620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180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200400" y="990600"/>
            <a:ext cx="2209800" cy="1752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038600" y="2286000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733800" y="4343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209800" y="2819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743200" y="1828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 rot="-1755152">
            <a:off x="3352800" y="2209800"/>
            <a:ext cx="1905000" cy="10668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 rot="9039313">
            <a:off x="4038600" y="3124200"/>
            <a:ext cx="1924050" cy="1676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id-ID" sz="180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 rot="14441598">
            <a:off x="2171700" y="2781300"/>
            <a:ext cx="1066800" cy="1752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id-ID" sz="1800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108325" y="3160713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556125" y="3236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 rot="-17985945">
            <a:off x="5105400" y="4267200"/>
            <a:ext cx="1143000" cy="19050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  <p:bldP spid="9242" grpId="0"/>
      <p:bldP spid="9244" grpId="0"/>
      <p:bldP spid="9253" grpId="0"/>
      <p:bldP spid="9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239000" cy="9144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3600"/>
              <a:t>Luas Permukaan Prisma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25513" y="226377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39863" y="2176463"/>
            <a:ext cx="149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Luas alas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59113" y="2176463"/>
            <a:ext cx="160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Luas tutup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14850" y="21764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741863" y="2176463"/>
            <a:ext cx="369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Luas bidang-bidang tegak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09638" y="28225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43038" y="27940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Luas alas + Luas alas 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398963" y="2771775"/>
            <a:ext cx="44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+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43438" y="2746375"/>
            <a:ext cx="84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a x 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405438" y="2746375"/>
            <a:ext cx="1189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   b x t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472238" y="2746375"/>
            <a:ext cx="125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   c x t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09638" y="33559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366838" y="32797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 x Luas alas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478213" y="32797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902075" y="3279775"/>
            <a:ext cx="2144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( a + b + c ) x t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914400" y="41433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1366838" y="4114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 x Luas alas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402013" y="41433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721100" y="4038600"/>
            <a:ext cx="323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( Keliling alas x tinggi )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838450" y="21621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23" name="AutoShape 31"/>
          <p:cNvSpPr>
            <a:spLocks/>
          </p:cNvSpPr>
          <p:nvPr/>
        </p:nvSpPr>
        <p:spPr bwMode="auto">
          <a:xfrm rot="16200000">
            <a:off x="4514850" y="3409950"/>
            <a:ext cx="304800" cy="952500"/>
          </a:xfrm>
          <a:prstGeom prst="leftBrace">
            <a:avLst>
              <a:gd name="adj1" fmla="val 260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8198" grpId="0"/>
      <p:bldP spid="8200" grpId="0"/>
      <p:bldP spid="8201" grpId="0"/>
      <p:bldP spid="8203" grpId="0"/>
      <p:bldP spid="8204" grpId="0"/>
      <p:bldP spid="8205" grpId="0"/>
      <p:bldP spid="8206" grpId="0"/>
      <p:bldP spid="8207" grpId="0"/>
      <p:bldP spid="8208" grpId="0"/>
      <p:bldP spid="8210" grpId="0"/>
      <p:bldP spid="8213" grpId="0"/>
      <p:bldP spid="8214" grpId="0"/>
      <p:bldP spid="8215" grpId="0"/>
      <p:bldP spid="8216" grpId="0"/>
      <p:bldP spid="8218" grpId="0"/>
      <p:bldP spid="8219" grpId="0"/>
      <p:bldP spid="8220" grpId="0"/>
      <p:bldP spid="8221" grpId="0"/>
      <p:bldP spid="8222" grpId="0"/>
      <p:bldP spid="8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 17"/>
          <p:cNvSpPr/>
          <p:nvPr/>
        </p:nvSpPr>
        <p:spPr bwMode="auto">
          <a:xfrm rot="5400000">
            <a:off x="457200" y="3505200"/>
            <a:ext cx="2667000" cy="838200"/>
          </a:xfrm>
          <a:prstGeom prst="parallelogram">
            <a:avLst>
              <a:gd name="adj" fmla="val 558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Volume </a:t>
            </a:r>
            <a:r>
              <a:rPr lang="en-US" dirty="0" err="1" smtClean="0">
                <a:latin typeface="Ravie" pitchFamily="82" charset="0"/>
              </a:rPr>
              <a:t>Prisma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381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Volume </a:t>
            </a:r>
            <a:r>
              <a:rPr lang="en-US" dirty="0" err="1" smtClean="0">
                <a:latin typeface="Ravie" pitchFamily="82" charset="0"/>
              </a:rPr>
              <a:t>Prisma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Ravie" pitchFamily="82" charset="0"/>
              </a:rPr>
              <a:t>	Volume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= Volume </a:t>
            </a:r>
            <a:r>
              <a:rPr lang="en-US" dirty="0" err="1" smtClean="0">
                <a:latin typeface="Ravie" pitchFamily="82" charset="0"/>
              </a:rPr>
              <a:t>Balok</a:t>
            </a:r>
            <a:endParaRPr lang="en-US" dirty="0" smtClean="0">
              <a:latin typeface="Ravie" pitchFamily="82" charset="0"/>
            </a:endParaRPr>
          </a:p>
          <a:p>
            <a:pPr>
              <a:buNone/>
            </a:pPr>
            <a:r>
              <a:rPr lang="en-US" dirty="0" smtClean="0">
                <a:latin typeface="Ravie" pitchFamily="82" charset="0"/>
              </a:rPr>
              <a:t>				    = (0,5) x (p x l x t)</a:t>
            </a:r>
          </a:p>
          <a:p>
            <a:pPr>
              <a:buNone/>
            </a:pPr>
            <a:r>
              <a:rPr lang="en-US" dirty="0" smtClean="0">
                <a:latin typeface="Ravie" pitchFamily="82" charset="0"/>
              </a:rPr>
              <a:t>				    = (0,5 x p x l) x t</a:t>
            </a:r>
          </a:p>
          <a:p>
            <a:pPr>
              <a:buNone/>
            </a:pPr>
            <a:r>
              <a:rPr lang="en-US" dirty="0" smtClean="0">
                <a:latin typeface="Ravie" pitchFamily="82" charset="0"/>
              </a:rPr>
              <a:t>				    = (</a:t>
            </a:r>
            <a:r>
              <a:rPr lang="en-US" dirty="0" err="1" smtClean="0">
                <a:latin typeface="Ravie" pitchFamily="82" charset="0"/>
              </a:rPr>
              <a:t>luas</a:t>
            </a:r>
            <a:r>
              <a:rPr lang="en-US" dirty="0" smtClean="0">
                <a:latin typeface="Ravie" pitchFamily="82" charset="0"/>
              </a:rPr>
              <a:t> alas) x t </a:t>
            </a:r>
            <a:endParaRPr lang="en-US" dirty="0">
              <a:latin typeface="Ravie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Latihan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Soal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Ravie" pitchFamily="82" charset="0"/>
              </a:rPr>
              <a:t>Hitunglah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luas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permukaan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segitiga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dengan</a:t>
            </a:r>
            <a:r>
              <a:rPr lang="en-US" dirty="0" smtClean="0">
                <a:latin typeface="Ravie" pitchFamily="82" charset="0"/>
              </a:rPr>
              <a:t> alas </a:t>
            </a:r>
            <a:r>
              <a:rPr lang="en-US" dirty="0" err="1" smtClean="0">
                <a:latin typeface="Ravie" pitchFamily="82" charset="0"/>
              </a:rPr>
              <a:t>berbentuk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segitiga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siku-siku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berukuran</a:t>
            </a:r>
            <a:r>
              <a:rPr lang="en-US" dirty="0" smtClean="0">
                <a:latin typeface="Ravie" pitchFamily="82" charset="0"/>
              </a:rPr>
              <a:t> 3cm, 4cm, 5cm </a:t>
            </a:r>
            <a:r>
              <a:rPr lang="en-US" dirty="0" err="1" smtClean="0">
                <a:latin typeface="Ravie" pitchFamily="82" charset="0"/>
              </a:rPr>
              <a:t>dan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tinggi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10 cm!</a:t>
            </a: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a. 150 cm</a:t>
            </a:r>
            <a:r>
              <a:rPr lang="en-US" baseline="30000" dirty="0" smtClean="0">
                <a:latin typeface="Ravie" pitchFamily="82" charset="0"/>
              </a:rPr>
              <a:t>2</a:t>
            </a:r>
            <a:r>
              <a:rPr lang="en-US" dirty="0" smtClean="0">
                <a:latin typeface="Ravie" pitchFamily="82" charset="0"/>
              </a:rPr>
              <a:t>           c. 176 cm</a:t>
            </a:r>
            <a:r>
              <a:rPr lang="en-US" baseline="30000" dirty="0" smtClean="0">
                <a:latin typeface="Ravie" pitchFamily="82" charset="0"/>
              </a:rPr>
              <a:t>2 </a:t>
            </a:r>
            <a:r>
              <a:rPr lang="en-US" dirty="0" smtClean="0">
                <a:latin typeface="Ravie" pitchFamily="82" charset="0"/>
              </a:rPr>
              <a:t> </a:t>
            </a: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b. 132 cm</a:t>
            </a:r>
            <a:r>
              <a:rPr lang="en-US" baseline="30000" dirty="0" smtClean="0">
                <a:latin typeface="Ravie" pitchFamily="82" charset="0"/>
              </a:rPr>
              <a:t>2</a:t>
            </a:r>
            <a:r>
              <a:rPr lang="en-US" dirty="0" smtClean="0">
                <a:latin typeface="Ravie" pitchFamily="82" charset="0"/>
              </a:rPr>
              <a:t>           d. 112 cm</a:t>
            </a:r>
            <a:r>
              <a:rPr lang="en-US" baseline="30000" dirty="0" smtClean="0">
                <a:latin typeface="Ravie" pitchFamily="82" charset="0"/>
              </a:rPr>
              <a:t>2</a:t>
            </a:r>
          </a:p>
          <a:p>
            <a:pPr marL="514350" indent="-514350">
              <a:buNone/>
            </a:pPr>
            <a:endParaRPr lang="en-US" dirty="0" smtClean="0">
              <a:latin typeface="Ravie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err="1" smtClean="0">
                <a:latin typeface="Ravie" pitchFamily="82" charset="0"/>
              </a:rPr>
              <a:t>Sebuah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segitiga</a:t>
            </a:r>
            <a:r>
              <a:rPr lang="en-US" dirty="0" smtClean="0">
                <a:latin typeface="Ravie" pitchFamily="82" charset="0"/>
              </a:rPr>
              <a:t>, </a:t>
            </a:r>
            <a:r>
              <a:rPr lang="en-US" dirty="0" err="1" smtClean="0">
                <a:latin typeface="Ravie" pitchFamily="82" charset="0"/>
              </a:rPr>
              <a:t>mempunyai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luas</a:t>
            </a:r>
            <a:r>
              <a:rPr lang="en-US" dirty="0" smtClean="0">
                <a:latin typeface="Ravie" pitchFamily="82" charset="0"/>
              </a:rPr>
              <a:t> alas 112 cm</a:t>
            </a:r>
            <a:r>
              <a:rPr lang="en-US" baseline="30000" dirty="0" smtClean="0">
                <a:latin typeface="Ravie" pitchFamily="82" charset="0"/>
              </a:rPr>
              <a:t>2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tinggi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8cm. </a:t>
            </a:r>
            <a:r>
              <a:rPr lang="en-US" dirty="0" err="1" smtClean="0">
                <a:latin typeface="Ravie" pitchFamily="82" charset="0"/>
              </a:rPr>
              <a:t>Berapakah</a:t>
            </a:r>
            <a:r>
              <a:rPr lang="en-US" dirty="0" smtClean="0">
                <a:latin typeface="Ravie" pitchFamily="82" charset="0"/>
              </a:rPr>
              <a:t> volume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segitiga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tersebut</a:t>
            </a:r>
            <a:r>
              <a:rPr lang="en-US" dirty="0" smtClean="0">
                <a:latin typeface="Ravie" pitchFamily="82" charset="0"/>
              </a:rPr>
              <a:t>?</a:t>
            </a: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a. 224 cm</a:t>
            </a:r>
            <a:r>
              <a:rPr lang="en-US" baseline="30000" dirty="0" smtClean="0">
                <a:latin typeface="Ravie" pitchFamily="82" charset="0"/>
              </a:rPr>
              <a:t>3</a:t>
            </a:r>
            <a:r>
              <a:rPr lang="en-US" dirty="0" smtClean="0">
                <a:latin typeface="Ravie" pitchFamily="82" charset="0"/>
              </a:rPr>
              <a:t>           c. 448 cm</a:t>
            </a:r>
            <a:r>
              <a:rPr lang="en-US" baseline="30000" dirty="0" smtClean="0">
                <a:latin typeface="Ravie" pitchFamily="82" charset="0"/>
              </a:rPr>
              <a:t>3</a:t>
            </a:r>
            <a:r>
              <a:rPr lang="en-US" dirty="0" smtClean="0">
                <a:latin typeface="Ravie" pitchFamily="82" charset="0"/>
              </a:rPr>
              <a:t>  </a:t>
            </a: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b. 326 cm</a:t>
            </a:r>
            <a:r>
              <a:rPr lang="en-US" baseline="30000" dirty="0" smtClean="0">
                <a:latin typeface="Ravie" pitchFamily="82" charset="0"/>
              </a:rPr>
              <a:t>3</a:t>
            </a:r>
            <a:r>
              <a:rPr lang="en-US" dirty="0" smtClean="0">
                <a:latin typeface="Ravie" pitchFamily="82" charset="0"/>
              </a:rPr>
              <a:t>            d. 896 cm</a:t>
            </a:r>
            <a:r>
              <a:rPr lang="en-US" baseline="30000" dirty="0" smtClean="0">
                <a:latin typeface="Ravie" pitchFamily="82" charset="0"/>
              </a:rPr>
              <a:t>3</a:t>
            </a:r>
            <a:endParaRPr lang="en-US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>
                <a:latin typeface="Ravie" pitchFamily="82" charset="0"/>
              </a:rPr>
              <a:t>Alas </a:t>
            </a:r>
            <a:r>
              <a:rPr lang="en-US" dirty="0" err="1" smtClean="0">
                <a:latin typeface="Ravie" pitchFamily="82" charset="0"/>
              </a:rPr>
              <a:t>sebuah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yang </a:t>
            </a:r>
            <a:r>
              <a:rPr lang="en-US" dirty="0" err="1" smtClean="0">
                <a:latin typeface="Ravie" pitchFamily="82" charset="0"/>
              </a:rPr>
              <a:t>berbentuk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persegi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panjang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dengan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panjang</a:t>
            </a:r>
            <a:r>
              <a:rPr lang="en-US" dirty="0" smtClean="0">
                <a:latin typeface="Ravie" pitchFamily="82" charset="0"/>
              </a:rPr>
              <a:t> 9 cm </a:t>
            </a:r>
            <a:r>
              <a:rPr lang="en-US" dirty="0" err="1" smtClean="0">
                <a:latin typeface="Ravie" pitchFamily="82" charset="0"/>
              </a:rPr>
              <a:t>dan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lebar</a:t>
            </a:r>
            <a:r>
              <a:rPr lang="en-US" dirty="0" smtClean="0">
                <a:latin typeface="Ravie" pitchFamily="82" charset="0"/>
              </a:rPr>
              <a:t> 6 cm. </a:t>
            </a:r>
            <a:r>
              <a:rPr lang="en-US" dirty="0" err="1" smtClean="0">
                <a:latin typeface="Ravie" pitchFamily="82" charset="0"/>
              </a:rPr>
              <a:t>Jika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luas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permukaan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adalah</a:t>
            </a:r>
            <a:r>
              <a:rPr lang="en-US" dirty="0" smtClean="0">
                <a:latin typeface="Ravie" pitchFamily="82" charset="0"/>
              </a:rPr>
              <a:t> 468 cm</a:t>
            </a:r>
            <a:r>
              <a:rPr lang="en-US" baseline="30000" dirty="0" smtClean="0">
                <a:latin typeface="Ravie" pitchFamily="82" charset="0"/>
              </a:rPr>
              <a:t>2.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Berapakah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tinggi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?</a:t>
            </a: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a. 10 cm                 c. 16 cm</a:t>
            </a: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b. 12 cm                 d. 20 cm</a:t>
            </a:r>
            <a:endParaRPr lang="en-US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risma TegakSegi TigaPrisma TegakSegi Empat atauBalokPrisma TegakSegi LimadsbPrisma Tegak adalah prisma yang rusuk tegakn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599"/>
            <a:ext cx="7696200" cy="5778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ketsa Prisma Miring (Paralel Epipedum)Prisma MiringSegi TigaPrisma MiringSegi EmpatPrisma MiringSegi LimaPrisma miring/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885950" y="2047875"/>
            <a:ext cx="5734050" cy="2524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4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Ravie" pitchFamily="82" charset="0"/>
                <a:cs typeface="Times New Roman"/>
              </a:rPr>
              <a:t>P</a:t>
            </a:r>
            <a:r>
              <a:rPr lang="en-US" sz="48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Ravie" pitchFamily="82" charset="0"/>
                <a:cs typeface="Times New Roman"/>
              </a:rPr>
              <a:t>embelajaran</a:t>
            </a:r>
            <a:r>
              <a:rPr lang="en-US" sz="4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Ravie" pitchFamily="82" charset="0"/>
                <a:cs typeface="Times New Roman"/>
              </a:rPr>
              <a:t> </a:t>
            </a:r>
            <a:r>
              <a:rPr lang="en-US" sz="48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Ravie" pitchFamily="82" charset="0"/>
                <a:cs typeface="Times New Roman"/>
              </a:rPr>
              <a:t>Prisma</a:t>
            </a:r>
            <a:endParaRPr lang="id-ID" sz="4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Ravie" pitchFamily="82" charset="0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6. Beberapa Jaring-jaring PrismaBAPrisma Sisi 3Beraturan Prisma Sisi 4Prisma Sisi 5Jaring-jaring prisma merupakan bentuk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609600"/>
            <a:ext cx="700308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Unsur-unsuryang dimiliki suatu prisma :- Titik Sudut- Rusuk- Bidang sisiCiri-ciri suatu prisma:1. Bidang atas dan bidang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61204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ï¶Prisma Segiempat ABCD.EFGHâ¢Mempunyai 8 titik sudut, yaitu : Titik A, B, C, D,E, F, G dan Hâ¢Mempunyai 12 rusuk , yaitu : 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5105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ï¶ Prisma Segienam ABCDEF.GHIJKLâ¢Mempunyai 12 titik sudut, yaitu : Titik A, B, C, D, E,F, G, H, I, J, K, dan Lâ¢Mempunyai 18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609600"/>
            <a:ext cx="710457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ada prisma segi-n banyaknya :ï Titik sudut = 2nï Rusuk = 3nï Sisi = n+2Luas Permukaan dan Volume PrismaVolume Prisma = l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399"/>
            <a:ext cx="7696200" cy="5778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ntoh Soal :1) Hitunglah volume prisma segilima jika luas alasnya 50 cm2 dantinggi 15 cm !2) Hitunglah luas permukaan d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315200" cy="549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ekian dan Terima Kasih ïïï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762000"/>
            <a:ext cx="720606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resentasi matematika prisma kelompok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9" y="838200"/>
            <a:ext cx="720606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Unsur-Unsur yang dimiliki olehprisma segitiga adalah:1. Titik sudut2. Rusuk3. Bidang sisi (alas dan sisi tegak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685800"/>
            <a:ext cx="7718911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erikut adalah gambar untuk jaring jaring prisma segitiga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989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Definisi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adalah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bangun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ruang</a:t>
            </a:r>
            <a:r>
              <a:rPr lang="en-US" dirty="0" smtClean="0">
                <a:latin typeface="Ravie" pitchFamily="82" charset="0"/>
              </a:rPr>
              <a:t> yang </a:t>
            </a:r>
            <a:r>
              <a:rPr lang="en-US" dirty="0" err="1" smtClean="0">
                <a:latin typeface="Ravie" pitchFamily="82" charset="0"/>
              </a:rPr>
              <a:t>dibatasi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oleh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dua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(</a:t>
            </a:r>
            <a:r>
              <a:rPr lang="en-US" dirty="0" err="1" smtClean="0">
                <a:latin typeface="Ravie" pitchFamily="82" charset="0"/>
              </a:rPr>
              <a:t>segi</a:t>
            </a:r>
            <a:r>
              <a:rPr lang="en-US" dirty="0" smtClean="0">
                <a:latin typeface="Ravie" pitchFamily="82" charset="0"/>
              </a:rPr>
              <a:t> n) yang </a:t>
            </a:r>
            <a:r>
              <a:rPr lang="en-US" dirty="0" err="1" smtClean="0">
                <a:latin typeface="Ravie" pitchFamily="82" charset="0"/>
              </a:rPr>
              <a:t>sejajar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kongruen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sebagai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alas </a:t>
            </a:r>
            <a:r>
              <a:rPr lang="en-US" dirty="0" err="1" smtClean="0">
                <a:latin typeface="Ravie" pitchFamily="82" charset="0"/>
              </a:rPr>
              <a:t>dan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atas</a:t>
            </a:r>
            <a:r>
              <a:rPr lang="en-US" dirty="0" smtClean="0">
                <a:latin typeface="Ravie" pitchFamily="82" charset="0"/>
              </a:rPr>
              <a:t>, </a:t>
            </a:r>
            <a:r>
              <a:rPr lang="en-US" dirty="0" err="1" smtClean="0">
                <a:latin typeface="Ravie" pitchFamily="82" charset="0"/>
              </a:rPr>
              <a:t>serta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dibatasi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oleh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bidang-bidang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tegak</a:t>
            </a:r>
            <a:r>
              <a:rPr lang="en-US" dirty="0" smtClean="0">
                <a:latin typeface="Ravie" pitchFamily="82" charset="0"/>
              </a:rPr>
              <a:t> yang </a:t>
            </a:r>
            <a:r>
              <a:rPr lang="en-US" dirty="0" err="1" smtClean="0">
                <a:latin typeface="Ravie" pitchFamily="82" charset="0"/>
              </a:rPr>
              <a:t>menghubungkan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segi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banyak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tersebut</a:t>
            </a:r>
            <a:r>
              <a:rPr lang="en-US" dirty="0" smtClean="0">
                <a:latin typeface="Ravie" pitchFamily="82" charset="0"/>
              </a:rPr>
              <a:t>.</a:t>
            </a:r>
          </a:p>
          <a:p>
            <a:pPr>
              <a:buNone/>
            </a:pPr>
            <a:endParaRPr lang="en-US" dirty="0">
              <a:latin typeface="Ravie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UMUS PRISMA SEGITIGALuas Permukaan : (2 x Luas alas) + (Keliling alas x tinggi)Atau(a.segitiga x t.segitiga) + (kelil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762000"/>
            <a:ext cx="785433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NTOH SOALSebuah kaca prisma yang alasnya berbentuk segitiga siku-siku memiliki sisi yang panjangnya 10 cm, 24 cm, dan 26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7989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RISMA SEGITIGA DALAM KEHIDUPANSEHARI-HARIï  Teropong binokulerï  Bungkus kemasan makananï  Atap rumahï  Tenda perkemahanï  Po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58349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NGERTIAN&#10;BERANDA&#10;Prisma segitiga adalah bangun ruang&#10;yang dibatasi oleh alas dan tutup yang&#10;berbentuk segitiga dan tig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53142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ONAL BIDANG&#10;BERANDA&#10;Diagonal bidang adalah suatu garis (miring)&#10;yang menghubungkan dua titik sudut yang&#10;saling berhad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7989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ONAL RUANG&#10;BERANDABERANDA&#10;ï Diagonal ruang adalah suatu garis (miring) yang&#10;menghubungkan dua titik sudut yang sal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531428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UMUS&#10;BERANDA&#10;Luas Permukaan Volume&#10;L = 2 Ã Luas Alas + Keliling Alas Ã Tinggi V = Luas Alas Ã Tinggi&#10;Luas alas =&#10;ð&#10;ð&#10;Ã ðð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7989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OH SOAL&#10;BERANDA&#10;Penyelesaian:&#10;AB = ð¨ðª ð + ð©ðª ð&#10;= ðð ð + ðð ð&#10;= ððð + ððð&#10;= ððð&#10;= 26 cm&#10;Luas alas =&#10;ð&#10;ð&#10;Ã alas Ã tingg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609600"/>
            <a:ext cx="826058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OH SOAL&#10;BERANDA&#10;Penyelesaian:&#10;AB = ð¨ðª ð + ð©ðª ð&#10;= ðð ð + ðð ð&#10;= ððð + ððð&#10;= ððð&#10;= 26 cm2&#10;Luas alas =&#10;ð&#10;ð&#10;Ã alas Ã ting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762000"/>
            <a:ext cx="785433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RING-JARING&#10;BERANDA&#10;ï Jaring-jaring adalah bukaan dari sebuah&#10;bangun ruang yang terdiri dari beberapa&#10;bagian bangun da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12517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err="1" smtClean="0">
                <a:latin typeface="Ravie" pitchFamily="82" charset="0"/>
              </a:rPr>
              <a:t>Contoh</a:t>
            </a:r>
            <a:r>
              <a:rPr lang="en-US" sz="3600" dirty="0" smtClean="0">
                <a:latin typeface="Ravie" pitchFamily="82" charset="0"/>
              </a:rPr>
              <a:t> </a:t>
            </a:r>
            <a:r>
              <a:rPr lang="en-US" sz="3600" dirty="0" err="1" smtClean="0">
                <a:latin typeface="Ravie" pitchFamily="82" charset="0"/>
              </a:rPr>
              <a:t>Bangun</a:t>
            </a:r>
            <a:r>
              <a:rPr lang="en-US" sz="3600" dirty="0" smtClean="0">
                <a:latin typeface="Ravie" pitchFamily="82" charset="0"/>
              </a:rPr>
              <a:t> </a:t>
            </a:r>
            <a:r>
              <a:rPr lang="en-US" sz="3600" dirty="0" err="1" smtClean="0">
                <a:latin typeface="Ravie" pitchFamily="82" charset="0"/>
              </a:rPr>
              <a:t>Prisma</a:t>
            </a:r>
            <a:endParaRPr lang="en-US" sz="3600" dirty="0">
              <a:latin typeface="Ravie" pitchFamily="8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1400" dirty="0" smtClean="0">
                <a:latin typeface="Ravie" pitchFamily="82" charset="0"/>
              </a:rPr>
              <a:t>PRISMA SEGITIGA			PRISMA SEGILIMA		</a:t>
            </a:r>
          </a:p>
          <a:p>
            <a:endParaRPr lang="en-US" sz="1400" dirty="0" smtClean="0">
              <a:latin typeface="Ravie" pitchFamily="82" charset="0"/>
            </a:endParaRPr>
          </a:p>
          <a:p>
            <a:endParaRPr lang="en-US" sz="1400" dirty="0" smtClean="0">
              <a:latin typeface="Ravie" pitchFamily="82" charset="0"/>
            </a:endParaRPr>
          </a:p>
          <a:p>
            <a:endParaRPr lang="en-US" sz="1400" dirty="0" smtClean="0">
              <a:latin typeface="Ravie" pitchFamily="82" charset="0"/>
            </a:endParaRPr>
          </a:p>
          <a:p>
            <a:endParaRPr lang="en-US" sz="1400" dirty="0" smtClean="0">
              <a:latin typeface="Ravie" pitchFamily="82" charset="0"/>
            </a:endParaRPr>
          </a:p>
          <a:p>
            <a:endParaRPr lang="en-US" sz="1400" dirty="0" smtClean="0">
              <a:latin typeface="Ravie" pitchFamily="82" charset="0"/>
            </a:endParaRPr>
          </a:p>
          <a:p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endParaRPr lang="en-US" sz="1400" dirty="0" smtClean="0">
              <a:latin typeface="Ravie" pitchFamily="82" charset="0"/>
            </a:endParaRPr>
          </a:p>
          <a:p>
            <a:r>
              <a:rPr lang="en-US" sz="1400" dirty="0" smtClean="0">
                <a:latin typeface="Ravie" pitchFamily="82" charset="0"/>
              </a:rPr>
              <a:t>PRISMA SEGIEMPAT		PRISMA SEGIENAM</a:t>
            </a:r>
          </a:p>
          <a:p>
            <a:endParaRPr lang="en-US" sz="1400" dirty="0" smtClean="0">
              <a:latin typeface="Ravie" pitchFamily="82" charset="0"/>
            </a:endParaRPr>
          </a:p>
          <a:p>
            <a:endParaRPr lang="en-US" sz="1400" dirty="0" smtClean="0">
              <a:latin typeface="Ravie" pitchFamily="82" charset="0"/>
            </a:endParaRPr>
          </a:p>
          <a:p>
            <a:pPr lvl="8"/>
            <a:endParaRPr lang="en-US" sz="1400" dirty="0" smtClean="0">
              <a:latin typeface="Ravie" pitchFamily="82" charset="0"/>
            </a:endParaRPr>
          </a:p>
          <a:p>
            <a:endParaRPr lang="en-US" sz="1400" dirty="0">
              <a:latin typeface="Ravie" pitchFamily="8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2209800" cy="15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1800476" cy="15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780956"/>
            <a:ext cx="1800476" cy="15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8524" y="4219356"/>
            <a:ext cx="1800476" cy="15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643063" y="5072063"/>
            <a:ext cx="6286500" cy="1000125"/>
          </a:xfrm>
        </p:spPr>
        <p:txBody>
          <a:bodyPr/>
          <a:lstStyle/>
          <a:p>
            <a:r>
              <a:rPr lang="fr-FR" sz="4200" smtClean="0">
                <a:solidFill>
                  <a:srgbClr val="FF0000"/>
                </a:solidFill>
              </a:rPr>
              <a:t>PRISMA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000250" y="5857875"/>
            <a:ext cx="4857750" cy="785813"/>
          </a:xfrm>
        </p:spPr>
        <p:txBody>
          <a:bodyPr/>
          <a:lstStyle/>
          <a:p>
            <a:r>
              <a:rPr lang="fr-CA" sz="2400" smtClean="0">
                <a:solidFill>
                  <a:srgbClr val="002060"/>
                </a:solidFill>
              </a:rPr>
              <a:t>By zainul gufron s.</a:t>
            </a:r>
            <a:endParaRPr lang="fr-FR" sz="2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PRISMA</a:t>
            </a: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3000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1214438"/>
            <a:ext cx="2214562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286250"/>
            <a:ext cx="25717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714750" y="4500563"/>
            <a:ext cx="564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Apa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pengertian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dari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prisma</a:t>
            </a:r>
            <a:r>
              <a:rPr lang="en-US" sz="3200" dirty="0">
                <a:latin typeface="+mj-lt"/>
                <a:ea typeface="+mj-ea"/>
                <a:cs typeface="+mj-cs"/>
              </a:rPr>
              <a:t>?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857250" y="2357438"/>
            <a:ext cx="7472363" cy="29003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z="2800" i="1" smtClean="0">
                <a:solidFill>
                  <a:srgbClr val="00B050"/>
                </a:solidFill>
              </a:rPr>
              <a:t>Prisma</a:t>
            </a:r>
            <a:r>
              <a:rPr lang="en-US" sz="2800" smtClean="0"/>
              <a:t> adalah bangun ruang yang dibatasi oleh</a:t>
            </a:r>
          </a:p>
          <a:p>
            <a:pPr algn="just">
              <a:buFont typeface="Arial" charset="0"/>
              <a:buNone/>
            </a:pPr>
            <a:r>
              <a:rPr lang="en-US" sz="2800" smtClean="0"/>
              <a:t>bidang yang sejajar (bidang alas dan bidang atas)</a:t>
            </a:r>
          </a:p>
          <a:p>
            <a:pPr algn="just">
              <a:buFont typeface="Arial" charset="0"/>
              <a:buNone/>
            </a:pPr>
            <a:r>
              <a:rPr lang="en-US" sz="2800" smtClean="0"/>
              <a:t>dan oleh bidang-bidang lain (bidang-bidang sisi)</a:t>
            </a:r>
          </a:p>
          <a:p>
            <a:pPr algn="just">
              <a:buFont typeface="Arial" charset="0"/>
              <a:buNone/>
            </a:pPr>
            <a:r>
              <a:rPr lang="en-US" sz="2800" smtClean="0"/>
              <a:t>yang saling berpotongan menurut rusuk-rusuk</a:t>
            </a:r>
          </a:p>
          <a:p>
            <a:pPr algn="just">
              <a:buFont typeface="Arial" charset="0"/>
              <a:buNone/>
            </a:pPr>
            <a:r>
              <a:rPr lang="en-US" sz="2800" smtClean="0"/>
              <a:t>yang sejajar.</a:t>
            </a: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4643438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u="sng" dirty="0" err="1" smtClean="0"/>
              <a:t>rusuk</a:t>
            </a:r>
            <a:r>
              <a:rPr lang="en-US" u="sng" dirty="0" smtClean="0"/>
              <a:t> </a:t>
            </a:r>
            <a:r>
              <a:rPr lang="en-US" u="sng" dirty="0" err="1" smtClean="0"/>
              <a:t>tegaknya</a:t>
            </a:r>
            <a:r>
              <a:rPr lang="en-US" dirty="0" smtClean="0"/>
              <a:t>, </a:t>
            </a:r>
            <a:r>
              <a:rPr lang="en-US" dirty="0" err="1" smtClean="0"/>
              <a:t>prisma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endParaRPr lang="en-US" dirty="0" smtClean="0"/>
          </a:p>
          <a:p>
            <a:pPr algn="just">
              <a:buFont typeface="Arial" charset="0"/>
              <a:buNone/>
              <a:defRPr/>
            </a:pP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i="1" dirty="0" err="1" smtClean="0"/>
              <a:t>Prisma</a:t>
            </a:r>
            <a:r>
              <a:rPr lang="en-US" i="1" dirty="0" smtClean="0"/>
              <a:t> </a:t>
            </a:r>
            <a:r>
              <a:rPr lang="en-US" i="1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prisma</a:t>
            </a:r>
            <a:r>
              <a:rPr lang="en-US" dirty="0" smtClean="0"/>
              <a:t> yang </a:t>
            </a:r>
            <a:r>
              <a:rPr lang="en-US" dirty="0" err="1" smtClean="0"/>
              <a:t>rusuk-rusuk</a:t>
            </a:r>
            <a:r>
              <a:rPr lang="en-US" dirty="0" smtClean="0"/>
              <a:t> </a:t>
            </a:r>
            <a:r>
              <a:rPr lang="en-US" dirty="0" err="1" smtClean="0"/>
              <a:t>tegaknya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alas.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i="1" dirty="0" err="1" smtClean="0"/>
              <a:t>Prisma</a:t>
            </a:r>
            <a:r>
              <a:rPr lang="en-US" i="1" dirty="0" smtClean="0"/>
              <a:t> miring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prisma</a:t>
            </a:r>
            <a:r>
              <a:rPr lang="en-US" dirty="0" smtClean="0"/>
              <a:t> yang </a:t>
            </a:r>
            <a:r>
              <a:rPr lang="en-US" dirty="0" err="1" smtClean="0"/>
              <a:t>rusuk-rusuk</a:t>
            </a:r>
            <a:r>
              <a:rPr lang="en-US" dirty="0" smtClean="0"/>
              <a:t> </a:t>
            </a:r>
            <a:r>
              <a:rPr lang="en-US" dirty="0" err="1" smtClean="0"/>
              <a:t>tegaknya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alas.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PRISMA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3000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214438"/>
            <a:ext cx="2214562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143375"/>
            <a:ext cx="25717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286250" y="3571875"/>
            <a:ext cx="564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Prisma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tegak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-642938" y="3429000"/>
            <a:ext cx="564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Prisma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tegak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1928813" y="6000750"/>
            <a:ext cx="5643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Prisma</a:t>
            </a:r>
            <a:r>
              <a:rPr lang="en-US" sz="3200" dirty="0">
                <a:latin typeface="+mj-lt"/>
                <a:ea typeface="+mj-ea"/>
                <a:cs typeface="+mj-cs"/>
              </a:rPr>
              <a:t> miring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1671638" y="500063"/>
            <a:ext cx="7472362" cy="15716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z="2800" smtClean="0"/>
              <a:t>Setiap bangun ruang pasti memiliki tinggi atau</a:t>
            </a:r>
          </a:p>
          <a:p>
            <a:pPr algn="just">
              <a:buFont typeface="Arial" charset="0"/>
              <a:buNone/>
            </a:pPr>
            <a:r>
              <a:rPr lang="en-US" sz="2800" smtClean="0"/>
              <a:t>kedalaman. </a:t>
            </a:r>
            <a:r>
              <a:rPr lang="en-US" sz="2800" i="1" smtClean="0">
                <a:solidFill>
                  <a:srgbClr val="00B050"/>
                </a:solidFill>
              </a:rPr>
              <a:t>Tinggi prisma</a:t>
            </a:r>
            <a:r>
              <a:rPr lang="en-US" sz="2800" smtClean="0">
                <a:solidFill>
                  <a:srgbClr val="00B050"/>
                </a:solidFill>
              </a:rPr>
              <a:t> </a:t>
            </a:r>
            <a:r>
              <a:rPr lang="en-US" sz="2800" smtClean="0"/>
              <a:t>adalah jarak antara</a:t>
            </a:r>
          </a:p>
          <a:p>
            <a:pPr algn="just">
              <a:buFont typeface="Arial" charset="0"/>
              <a:buNone/>
            </a:pPr>
            <a:r>
              <a:rPr lang="en-US" sz="2800" smtClean="0"/>
              <a:t>bidang alas dan bidang atas. </a:t>
            </a:r>
            <a:endParaRPr lang="fr-FR" sz="280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286000"/>
            <a:ext cx="7007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43188" y="1000125"/>
            <a:ext cx="6286500" cy="4786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 err="1" smtClean="0"/>
              <a:t>prisma</a:t>
            </a:r>
            <a:r>
              <a:rPr lang="en-US" sz="2800" dirty="0" smtClean="0"/>
              <a:t> </a:t>
            </a:r>
            <a:r>
              <a:rPr lang="en-US" sz="2800" dirty="0" err="1" smtClean="0"/>
              <a:t>segienam</a:t>
            </a:r>
            <a:r>
              <a:rPr lang="en-US" sz="2800" dirty="0" smtClean="0"/>
              <a:t> ABCDEF.GHIJKL </a:t>
            </a:r>
            <a:r>
              <a:rPr lang="en-US" sz="2800" dirty="0" err="1" smtClean="0"/>
              <a:t>tersebut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unsur-unsur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berikut</a:t>
            </a:r>
            <a:r>
              <a:rPr lang="en-US" sz="2800" dirty="0" smtClean="0"/>
              <a:t>:</a:t>
            </a:r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sz="2800" b="1" i="1" dirty="0" err="1" smtClean="0"/>
              <a:t>Sisi</a:t>
            </a:r>
            <a:r>
              <a:rPr lang="en-US" sz="2800" b="1" i="1" dirty="0" smtClean="0"/>
              <a:t>/</a:t>
            </a:r>
            <a:r>
              <a:rPr lang="en-US" sz="2800" b="1" i="1" dirty="0" err="1" smtClean="0"/>
              <a:t>Bidang</a:t>
            </a:r>
            <a:r>
              <a:rPr lang="en-US" sz="2800" dirty="0" smtClean="0"/>
              <a:t>,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8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dimiliki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prisma</a:t>
            </a:r>
            <a:r>
              <a:rPr lang="en-US" sz="2800" dirty="0" smtClean="0"/>
              <a:t> </a:t>
            </a:r>
            <a:r>
              <a:rPr lang="en-US" sz="2800" dirty="0" err="1" smtClean="0"/>
              <a:t>segienam</a:t>
            </a:r>
            <a:endParaRPr lang="en-US" sz="2800" dirty="0" smtClean="0"/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sz="2800" b="1" i="1" dirty="0" err="1" smtClean="0"/>
              <a:t>Rusuk</a:t>
            </a:r>
            <a:r>
              <a:rPr lang="en-US" sz="2800" dirty="0" smtClean="0"/>
              <a:t>,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18 </a:t>
            </a:r>
            <a:r>
              <a:rPr lang="en-US" sz="2800" dirty="0" err="1" smtClean="0"/>
              <a:t>rusuk</a:t>
            </a:r>
            <a:endParaRPr lang="en-US" sz="2800" dirty="0" smtClean="0"/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sz="2800" b="1" i="1" dirty="0" err="1" smtClean="0"/>
              <a:t>Titik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Sudut</a:t>
            </a:r>
            <a:r>
              <a:rPr lang="en-US" sz="2800" b="1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12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sudut</a:t>
            </a:r>
            <a:r>
              <a:rPr lang="en-US" sz="2800" dirty="0" smtClean="0"/>
              <a:t> </a:t>
            </a:r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sz="2800" b="1" i="1" dirty="0" smtClean="0"/>
              <a:t>Diagonal </a:t>
            </a:r>
            <a:r>
              <a:rPr lang="en-US" sz="2800" b="1" i="1" dirty="0" err="1" smtClean="0"/>
              <a:t>Bidang</a:t>
            </a:r>
            <a:r>
              <a:rPr lang="en-US" sz="2800" b="1" i="1" dirty="0" smtClean="0"/>
              <a:t>,</a:t>
            </a:r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sz="2800" b="1" i="1" dirty="0" err="1" smtClean="0"/>
              <a:t>Bidang</a:t>
            </a:r>
            <a:r>
              <a:rPr lang="en-US" sz="2800" b="1" i="1" dirty="0" smtClean="0"/>
              <a:t> Diagonal</a:t>
            </a:r>
            <a:r>
              <a:rPr lang="en-US" sz="2800" dirty="0" smtClean="0"/>
              <a:t>,</a:t>
            </a:r>
          </a:p>
          <a:p>
            <a:pPr marL="514350" indent="-514350">
              <a:buFont typeface="Arial" charset="0"/>
              <a:buAutoNum type="alphaLcPeriod"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fr-FR" sz="280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571875" y="214313"/>
            <a:ext cx="3143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err="1">
                <a:solidFill>
                  <a:srgbClr val="00B050"/>
                </a:solidFill>
                <a:latin typeface="+mn-lt"/>
                <a:cs typeface="+mn-cs"/>
              </a:rPr>
              <a:t>Unsur-Unsur</a:t>
            </a:r>
            <a:r>
              <a:rPr lang="en-US" sz="28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+mn-lt"/>
                <a:cs typeface="+mn-cs"/>
              </a:rPr>
              <a:t>Prisma</a:t>
            </a:r>
            <a:endParaRPr lang="fr-FR" sz="2800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2428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-500063" y="4643438"/>
            <a:ext cx="564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Diagonal </a:t>
            </a:r>
            <a:r>
              <a:rPr lang="en-US" sz="3200" dirty="0" err="1">
                <a:latin typeface="+mj-lt"/>
                <a:ea typeface="+mj-ea"/>
                <a:cs typeface="+mj-cs"/>
              </a:rPr>
              <a:t>bidang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cs typeface="+mn-cs"/>
              </a:rPr>
              <a:t>BG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714375"/>
            <a:ext cx="32146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75"/>
            <a:ext cx="35004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3714750" y="4643438"/>
            <a:ext cx="5643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Bidang</a:t>
            </a:r>
            <a:r>
              <a:rPr lang="en-US" sz="3200" dirty="0">
                <a:latin typeface="+mj-lt"/>
                <a:ea typeface="+mj-ea"/>
                <a:cs typeface="+mj-cs"/>
              </a:rPr>
              <a:t> diagonal </a:t>
            </a:r>
            <a:r>
              <a:rPr lang="en-US" sz="2800" dirty="0">
                <a:cs typeface="+mn-cs"/>
              </a:rPr>
              <a:t>BFKI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3000375" y="100013"/>
            <a:ext cx="3186113" cy="7572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Sifat-Sifat Prisma</a:t>
            </a: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000125"/>
            <a:ext cx="3000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071813" y="857250"/>
            <a:ext cx="58578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dirty="0" err="1">
                <a:cs typeface="+mn-cs"/>
              </a:rPr>
              <a:t>Prisma</a:t>
            </a:r>
            <a:r>
              <a:rPr lang="en-US" sz="2800" dirty="0">
                <a:cs typeface="+mn-cs"/>
              </a:rPr>
              <a:t> ABC.DEF </a:t>
            </a:r>
            <a:r>
              <a:rPr lang="en-US" sz="2800" dirty="0" err="1">
                <a:cs typeface="+mn-cs"/>
              </a:rPr>
              <a:t>di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samping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Secara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umum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memiliki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sifat-sifat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sebagai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berikut</a:t>
            </a:r>
            <a:r>
              <a:rPr lang="en-US" sz="2800" dirty="0">
                <a:cs typeface="+mn-cs"/>
              </a:rPr>
              <a:t>: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2800" i="1" dirty="0" err="1">
                <a:cs typeface="+mn-cs"/>
              </a:rPr>
              <a:t>Prisma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memiliki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bentuk</a:t>
            </a:r>
            <a:r>
              <a:rPr lang="en-US" sz="2800" i="1" dirty="0">
                <a:cs typeface="+mn-cs"/>
              </a:rPr>
              <a:t> alas </a:t>
            </a:r>
            <a:r>
              <a:rPr lang="en-US" sz="2800" i="1" dirty="0" err="1">
                <a:cs typeface="+mn-cs"/>
              </a:rPr>
              <a:t>dan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atap</a:t>
            </a:r>
            <a:r>
              <a:rPr lang="en-US" sz="2800" i="1" dirty="0">
                <a:cs typeface="+mn-cs"/>
              </a:rPr>
              <a:t> yang </a:t>
            </a:r>
            <a:r>
              <a:rPr lang="en-US" sz="2800" i="1" dirty="0" err="1">
                <a:cs typeface="+mn-cs"/>
              </a:rPr>
              <a:t>kongruen</a:t>
            </a:r>
            <a:r>
              <a:rPr lang="en-US" sz="2800" dirty="0">
                <a:cs typeface="+mn-cs"/>
              </a:rPr>
              <a:t>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2800" i="1" dirty="0" err="1">
                <a:cs typeface="+mn-cs"/>
              </a:rPr>
              <a:t>Setiap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sisi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bagian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samping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prisma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berbentuk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persegipanjang</a:t>
            </a:r>
            <a:r>
              <a:rPr lang="en-US" sz="2800" dirty="0">
                <a:cs typeface="+mn-cs"/>
              </a:rPr>
              <a:t>. </a:t>
            </a:r>
            <a:endParaRPr lang="en-US" sz="2800" dirty="0"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r>
              <a:rPr lang="en-US" sz="2800" i="1" dirty="0" err="1">
                <a:cs typeface="+mn-cs"/>
              </a:rPr>
              <a:t>Prisma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memiliki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rusuk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tegak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atau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rusuk</a:t>
            </a:r>
            <a:r>
              <a:rPr lang="en-US" sz="2800" i="1" dirty="0">
                <a:cs typeface="+mn-cs"/>
              </a:rPr>
              <a:t> miring.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2800" i="1" dirty="0" err="1">
                <a:cs typeface="+mn-cs"/>
              </a:rPr>
              <a:t>Setiap</a:t>
            </a:r>
            <a:r>
              <a:rPr lang="en-US" sz="2800" i="1" dirty="0">
                <a:cs typeface="+mn-cs"/>
              </a:rPr>
              <a:t> diagonal </a:t>
            </a:r>
            <a:r>
              <a:rPr lang="en-US" sz="2800" i="1" dirty="0" err="1">
                <a:cs typeface="+mn-cs"/>
              </a:rPr>
              <a:t>bidang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pada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sisi</a:t>
            </a:r>
            <a:r>
              <a:rPr lang="en-US" sz="2800" i="1" dirty="0">
                <a:cs typeface="+mn-cs"/>
              </a:rPr>
              <a:t> yang </a:t>
            </a:r>
            <a:r>
              <a:rPr lang="en-US" sz="2800" i="1" dirty="0" err="1">
                <a:cs typeface="+mn-cs"/>
              </a:rPr>
              <a:t>sama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memiliki</a:t>
            </a:r>
            <a:r>
              <a:rPr lang="en-US" sz="2800" i="1" dirty="0">
                <a:cs typeface="+mn-cs"/>
              </a:rPr>
              <a:t> </a:t>
            </a:r>
            <a:r>
              <a:rPr lang="en-US" sz="2800" i="1" dirty="0" err="1">
                <a:cs typeface="+mn-cs"/>
              </a:rPr>
              <a:t>ukuran</a:t>
            </a:r>
            <a:r>
              <a:rPr lang="en-US" sz="2800" i="1" dirty="0">
                <a:cs typeface="+mn-cs"/>
              </a:rPr>
              <a:t> yang </a:t>
            </a:r>
            <a:r>
              <a:rPr lang="en-US" sz="2800" i="1" dirty="0" err="1">
                <a:cs typeface="+mn-cs"/>
              </a:rPr>
              <a:t>sama</a:t>
            </a:r>
            <a:r>
              <a:rPr lang="en-US" sz="2800" dirty="0">
                <a:cs typeface="+mn-cs"/>
              </a:rPr>
              <a:t>.</a:t>
            </a:r>
            <a:endParaRPr lang="en-US" sz="2800" dirty="0">
              <a:cs typeface="+mn-cs"/>
            </a:endParaRPr>
          </a:p>
          <a:p>
            <a:pPr marL="514350" indent="-514350">
              <a:buFontTx/>
              <a:buAutoNum type="alphaLcPeriod"/>
              <a:defRPr/>
            </a:pPr>
            <a:endParaRPr lang="en-US" sz="2800" dirty="0">
              <a:cs typeface="+mn-cs"/>
            </a:endParaRPr>
          </a:p>
          <a:p>
            <a:pPr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2500313" y="142875"/>
            <a:ext cx="4000500" cy="78581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b="1" smtClean="0"/>
              <a:t>Jaring-Jaring Prisma</a:t>
            </a:r>
            <a:endParaRPr lang="fr-FR" smtClean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928813" y="785813"/>
            <a:ext cx="6357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Jaring-jaring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prisma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diperoleh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dengan</a:t>
            </a:r>
            <a:endParaRPr lang="en-US" sz="28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cara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mengiris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beberapa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rusuk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prisma</a:t>
            </a:r>
            <a:endParaRPr lang="en-US" sz="28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tersebut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sedemikian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sehingga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seluruh</a:t>
            </a:r>
            <a:endParaRPr lang="en-US" sz="28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permukaan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prisma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terlihat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Gambar</a:t>
            </a:r>
            <a:endParaRPr lang="en-US" sz="28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berikut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ini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adalah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contoh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jaring-jaring</a:t>
            </a:r>
            <a:endParaRPr lang="en-US" sz="28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Prisma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segitiga</a:t>
            </a:r>
            <a:r>
              <a:rPr lang="en-US" sz="2800" dirty="0">
                <a:cs typeface="+mn-cs"/>
              </a:rPr>
              <a:t>.</a:t>
            </a:r>
            <a:endParaRPr lang="fr-FR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Unsur-Unsur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terbangun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dari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beberapa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unsur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yaitu</a:t>
            </a:r>
            <a:r>
              <a:rPr lang="en-US" dirty="0" smtClean="0">
                <a:latin typeface="Ravie" pitchFamily="82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Ravie" pitchFamily="82" charset="0"/>
              </a:rPr>
              <a:t>Titik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sudut</a:t>
            </a:r>
            <a:endParaRPr lang="en-US" dirty="0" smtClean="0">
              <a:latin typeface="Ravie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Ravie" pitchFamily="82" charset="0"/>
              </a:rPr>
              <a:t>Rusuk</a:t>
            </a:r>
            <a:endParaRPr lang="en-US" dirty="0" smtClean="0">
              <a:latin typeface="Ravie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sisi</a:t>
            </a:r>
            <a:endParaRPr lang="en-US" dirty="0" smtClean="0">
              <a:latin typeface="Ravie" pitchFamily="8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-	</a:t>
            </a: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sisi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atas</a:t>
            </a:r>
            <a:endParaRPr lang="en-US" dirty="0" smtClean="0">
              <a:latin typeface="Ravie" pitchFamily="8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-	</a:t>
            </a: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sisi</a:t>
            </a:r>
            <a:r>
              <a:rPr lang="en-US" dirty="0" smtClean="0">
                <a:latin typeface="Ravie" pitchFamily="82" charset="0"/>
              </a:rPr>
              <a:t> alas</a:t>
            </a:r>
          </a:p>
          <a:p>
            <a:pPr marL="514350" indent="-514350">
              <a:buNone/>
            </a:pPr>
            <a:r>
              <a:rPr lang="en-US" dirty="0" smtClean="0">
                <a:latin typeface="Ravie" pitchFamily="82" charset="0"/>
              </a:rPr>
              <a:t>	-	</a:t>
            </a:r>
            <a:r>
              <a:rPr lang="en-US" dirty="0" err="1" smtClean="0">
                <a:latin typeface="Ravie" pitchFamily="82" charset="0"/>
              </a:rPr>
              <a:t>Bidang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sisi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tegak</a:t>
            </a:r>
            <a:endParaRPr lang="en-US" dirty="0" smtClean="0">
              <a:latin typeface="Ravie" pitchFamily="82" charset="0"/>
            </a:endParaRPr>
          </a:p>
          <a:p>
            <a:pPr marL="514350" indent="-514350">
              <a:buNone/>
            </a:pPr>
            <a:endParaRPr lang="en-US" dirty="0">
              <a:latin typeface="Ravie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428625"/>
            <a:ext cx="58578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286125"/>
            <a:ext cx="22860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3429000"/>
            <a:ext cx="31432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000125"/>
            <a:ext cx="2854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428625"/>
            <a:ext cx="21320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42938" y="3357563"/>
            <a:ext cx="6357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Buatlah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jaring-jaring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prisma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segienam</a:t>
            </a:r>
            <a:endParaRPr lang="en-US" sz="2800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800" dirty="0" err="1">
                <a:cs typeface="+mn-cs"/>
              </a:rPr>
              <a:t>dan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segilima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di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atas</a:t>
            </a:r>
            <a:r>
              <a:rPr lang="en-US" sz="2800" dirty="0">
                <a:cs typeface="+mn-cs"/>
              </a:rPr>
              <a:t>!</a:t>
            </a:r>
            <a:endParaRPr lang="fr-FR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28625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770313"/>
            <a:ext cx="47148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Espace réservé du contenu 2"/>
          <p:cNvSpPr>
            <a:spLocks noGrp="1"/>
          </p:cNvSpPr>
          <p:nvPr>
            <p:ph idx="1"/>
          </p:nvPr>
        </p:nvSpPr>
        <p:spPr>
          <a:xfrm>
            <a:off x="1857375" y="2643188"/>
            <a:ext cx="5214938" cy="7858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mtClean="0"/>
              <a:t>Jaring-Jaring Prisma segienam</a:t>
            </a:r>
            <a:endParaRPr lang="fr-FR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500188" y="5715000"/>
            <a:ext cx="52149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dirty="0" err="1">
                <a:latin typeface="+mn-lt"/>
                <a:cs typeface="+mn-cs"/>
              </a:rPr>
              <a:t>Jaring-Jaring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Prisma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segilima</a:t>
            </a:r>
            <a:endParaRPr lang="fr-FR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371600" y="3048000"/>
            <a:ext cx="573405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PRISMA DAN LIMAS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48200" y="18288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762000"/>
          </a:xfrm>
          <a:solidFill>
            <a:schemeClr val="hlink"/>
          </a:solidFill>
        </p:spPr>
        <p:txBody>
          <a:bodyPr/>
          <a:lstStyle/>
          <a:p>
            <a:r>
              <a:rPr lang="en-US" sz="3600"/>
              <a:t>A. LUAS PERMUKAAN PRISMA</a:t>
            </a:r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600200"/>
            <a:ext cx="4343400" cy="36576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 rot="-1755152">
            <a:off x="3352800" y="3505200"/>
            <a:ext cx="1905000" cy="10668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 rot="-1755152">
            <a:off x="3352800" y="1752600"/>
            <a:ext cx="1905000" cy="10668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3733800" y="32004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3108325" y="4303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4648200" y="4379913"/>
            <a:ext cx="22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4784725" y="4456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3200400" y="22860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5410200" y="22860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4098925" y="35956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5470525" y="2855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 flipV="1">
            <a:off x="3657600" y="2971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 flipV="1">
            <a:off x="3657600" y="4724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3810000" y="4724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>
            <a:off x="3810000" y="29718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 animBg="1"/>
      <p:bldP spid="6180" grpId="0" build="p" animBg="1"/>
      <p:bldP spid="6187" grpId="0"/>
      <p:bldP spid="6189" grpId="0"/>
      <p:bldP spid="6194" grpId="0"/>
      <p:bldP spid="619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08038"/>
            <a:ext cx="8229600" cy="5440362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                    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219200" y="7620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200400" y="990600"/>
            <a:ext cx="2209800" cy="1752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038600" y="2286000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733800" y="4343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209800" y="2819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743200" y="18288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 rot="-1755152">
            <a:off x="3352800" y="2209800"/>
            <a:ext cx="1905000" cy="10668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 rot="9039313">
            <a:off x="4038600" y="3124200"/>
            <a:ext cx="1924050" cy="1676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 rot="14441598">
            <a:off x="2171700" y="2781300"/>
            <a:ext cx="1066800" cy="1752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800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108325" y="3160713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556125" y="3236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 rot="-17985945">
            <a:off x="5105400" y="4267200"/>
            <a:ext cx="1143000" cy="1905000"/>
          </a:xfrm>
          <a:prstGeom prst="rtTriangle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  <p:bldP spid="9242" grpId="0"/>
      <p:bldP spid="9244" grpId="0"/>
      <p:bldP spid="9253" grpId="0"/>
      <p:bldP spid="925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239000" cy="9144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3600"/>
              <a:t>Luas Permukaan Prisma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25513" y="226377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39863" y="2176463"/>
            <a:ext cx="149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Luas alas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59113" y="2176463"/>
            <a:ext cx="160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Luas tutup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14850" y="21764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741863" y="2176463"/>
            <a:ext cx="369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Luas bidang-bidang tegak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09638" y="28225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43038" y="27940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Luas alas + Luas alas 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398963" y="2771775"/>
            <a:ext cx="44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+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43438" y="2746375"/>
            <a:ext cx="84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a x 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405438" y="2746375"/>
            <a:ext cx="1189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   b x t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472238" y="2746375"/>
            <a:ext cx="125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   c x t 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09638" y="33559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366838" y="32797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 x Luas alas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478213" y="32797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902075" y="3279775"/>
            <a:ext cx="2144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( a + b + c ) x t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914400" y="41433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=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1366838" y="4114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 x Luas alas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402013" y="41433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721100" y="4038600"/>
            <a:ext cx="323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( Keliling alas x tinggi )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838450" y="21621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8223" name="AutoShape 31"/>
          <p:cNvSpPr>
            <a:spLocks/>
          </p:cNvSpPr>
          <p:nvPr/>
        </p:nvSpPr>
        <p:spPr bwMode="auto">
          <a:xfrm rot="16200000">
            <a:off x="4514850" y="3409950"/>
            <a:ext cx="304800" cy="952500"/>
          </a:xfrm>
          <a:prstGeom prst="leftBrace">
            <a:avLst>
              <a:gd name="adj1" fmla="val 260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8198" grpId="0"/>
      <p:bldP spid="8200" grpId="0"/>
      <p:bldP spid="8201" grpId="0"/>
      <p:bldP spid="8203" grpId="0"/>
      <p:bldP spid="8204" grpId="0"/>
      <p:bldP spid="8205" grpId="0"/>
      <p:bldP spid="8206" grpId="0"/>
      <p:bldP spid="8207" grpId="0"/>
      <p:bldP spid="8208" grpId="0"/>
      <p:bldP spid="8210" grpId="0"/>
      <p:bldP spid="8213" grpId="0"/>
      <p:bldP spid="8214" grpId="0"/>
      <p:bldP spid="8215" grpId="0"/>
      <p:bldP spid="8216" grpId="0"/>
      <p:bldP spid="8218" grpId="0"/>
      <p:bldP spid="8219" grpId="0"/>
      <p:bldP spid="8220" grpId="0"/>
      <p:bldP spid="8221" grpId="0"/>
      <p:bldP spid="8222" grpId="0"/>
      <p:bldP spid="82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905000"/>
          </a:xfrm>
        </p:spPr>
        <p:txBody>
          <a:bodyPr/>
          <a:lstStyle/>
          <a:p>
            <a:pPr algn="l"/>
            <a:r>
              <a:rPr lang="en-US" sz="3200"/>
              <a:t>Sebutkan Luas permukaan Prisma yang       alasnya bentuk belah ketupat dengan panjang sisi a dan panjang diagonalnya masing-masing b dan c. Jika tinggi prisma p.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Jawaban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Diketahui  :  s = a, d</a:t>
            </a:r>
            <a:r>
              <a:rPr lang="en-US" sz="2000"/>
              <a:t>1 </a:t>
            </a:r>
            <a:r>
              <a:rPr lang="en-US"/>
              <a:t>= b, d</a:t>
            </a:r>
            <a:r>
              <a:rPr lang="en-US" sz="2000"/>
              <a:t>2</a:t>
            </a:r>
            <a:r>
              <a:rPr lang="en-US"/>
              <a:t> = c dan t</a:t>
            </a:r>
            <a:r>
              <a:rPr lang="en-US" sz="2000"/>
              <a:t>prisma</a:t>
            </a:r>
            <a:r>
              <a:rPr lang="en-US"/>
              <a:t>= 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Luas Prisma = 2 x Luas alas + ( K</a:t>
            </a:r>
            <a:r>
              <a:rPr lang="en-US" sz="2000"/>
              <a:t>alas</a:t>
            </a:r>
            <a:r>
              <a:rPr lang="en-US"/>
              <a:t> x t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            = 2 x </a:t>
            </a:r>
            <a:r>
              <a:rPr lang="en-US" sz="2800"/>
              <a:t>1/2</a:t>
            </a:r>
            <a:r>
              <a:rPr lang="en-US"/>
              <a:t> (d</a:t>
            </a:r>
            <a:r>
              <a:rPr lang="en-US" sz="2000"/>
              <a:t>1 x </a:t>
            </a:r>
            <a:r>
              <a:rPr lang="en-US"/>
              <a:t>d</a:t>
            </a:r>
            <a:r>
              <a:rPr lang="en-US" sz="2000"/>
              <a:t>2</a:t>
            </a:r>
            <a:r>
              <a:rPr lang="en-US"/>
              <a:t>) + (4 x s) x 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              = 2 x </a:t>
            </a:r>
            <a:r>
              <a:rPr lang="en-US" sz="2800"/>
              <a:t>1/2</a:t>
            </a:r>
            <a:r>
              <a:rPr lang="en-US"/>
              <a:t>(b x c ) + (4 x a) x 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3600"/>
              <a:t>B. LUAS PERMUKAAN LIMAS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3962400" cy="40386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590800" y="3581400"/>
            <a:ext cx="2971800" cy="1371600"/>
          </a:xfrm>
          <a:prstGeom prst="parallelogram">
            <a:avLst>
              <a:gd name="adj" fmla="val 71731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 flipV="1">
            <a:off x="3810000" y="2133600"/>
            <a:ext cx="7620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3810000" y="2133600"/>
            <a:ext cx="1752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2590800" y="2133600"/>
            <a:ext cx="121920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3581400" y="2133600"/>
            <a:ext cx="22860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93925" y="4837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708525" y="48371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699125" y="3313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336925" y="3236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600450" y="17129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81000"/>
            <a:ext cx="7467600" cy="57150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733800" y="2362200"/>
            <a:ext cx="152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733800" y="838200"/>
            <a:ext cx="1524000" cy="15240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 rot="16200000">
            <a:off x="2209800" y="2362200"/>
            <a:ext cx="1524000" cy="15240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10800000">
            <a:off x="3733800" y="3886200"/>
            <a:ext cx="1524000" cy="15240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5400000">
            <a:off x="5257800" y="2362200"/>
            <a:ext cx="1524000" cy="15240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736725" y="2932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337050" y="45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327525" y="5500688"/>
            <a:ext cx="24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927850" y="2971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60725" y="3846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18125" y="38242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336925" y="19415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318125" y="19415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685800"/>
            <a:ext cx="75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229600" cy="5668963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810000" y="2514600"/>
            <a:ext cx="1447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3810000" y="838200"/>
            <a:ext cx="1447800" cy="1676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rot="10800000">
            <a:off x="3810000" y="3962400"/>
            <a:ext cx="1447800" cy="1676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16200000">
            <a:off x="2247900" y="2400300"/>
            <a:ext cx="1447800" cy="1676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5400000">
            <a:off x="5372100" y="2400300"/>
            <a:ext cx="1447800" cy="1676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6764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O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343400" y="56530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O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0104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O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4343400" y="471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O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1393825" y="2438400"/>
            <a:ext cx="241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549650" y="3922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5181600" y="38862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5181600" y="22240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565525" y="20939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/>
      <p:bldP spid="16406" grpId="0"/>
      <p:bldP spid="16407" grpId="0"/>
      <p:bldP spid="16408" grpId="0"/>
      <p:bldP spid="16411" grpId="0"/>
      <p:bldP spid="16412" grpId="0"/>
      <p:bldP spid="16413" grpId="0"/>
      <p:bldP spid="164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9" name="Rectangle 23"/>
          <p:cNvSpPr>
            <a:spLocks noGrp="1" noChangeArrowheads="1"/>
          </p:cNvSpPr>
          <p:nvPr>
            <p:ph type="title"/>
          </p:nvPr>
        </p:nvSpPr>
        <p:spPr>
          <a:xfrm>
            <a:off x="990600" y="1203325"/>
            <a:ext cx="4191000" cy="914400"/>
          </a:xfrm>
        </p:spPr>
        <p:txBody>
          <a:bodyPr/>
          <a:lstStyle/>
          <a:p>
            <a:pPr algn="l"/>
            <a:r>
              <a:rPr lang="en-US" sz="2800"/>
              <a:t>Luas Permukaan Limas 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914400" y="21177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=  Luas ABCD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362200" y="2128838"/>
            <a:ext cx="541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   +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971800" y="21177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Luas ADO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267200" y="2117725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+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495800" y="2101850"/>
            <a:ext cx="134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Luas ABO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791200" y="210185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+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003925" y="2052638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Luas BCO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7288213" y="2052638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+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559675" y="20415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Luas BDO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914400" y="27765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=  Luas ABCD +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879725" y="2738438"/>
            <a:ext cx="602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( Luas ADO + Luas ABO + Luas BCO + Luas BDO )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914400" y="3946525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=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295400" y="3930650"/>
            <a:ext cx="162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Luas alas  + </a:t>
            </a:r>
          </a:p>
        </p:txBody>
      </p:sp>
      <p:sp>
        <p:nvSpPr>
          <p:cNvPr id="19507" name="AutoShape 51"/>
          <p:cNvSpPr>
            <a:spLocks/>
          </p:cNvSpPr>
          <p:nvPr/>
        </p:nvSpPr>
        <p:spPr bwMode="auto">
          <a:xfrm rot="5400000">
            <a:off x="5676900" y="1165225"/>
            <a:ext cx="457200" cy="4495800"/>
          </a:xfrm>
          <a:prstGeom prst="rightBrace">
            <a:avLst>
              <a:gd name="adj1" fmla="val 81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2955925" y="3930650"/>
            <a:ext cx="424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Jumlah luas segitiga pada sisi tegak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/>
      <p:bldP spid="19480" grpId="0"/>
      <p:bldP spid="19481" grpId="0"/>
      <p:bldP spid="19482" grpId="0"/>
      <p:bldP spid="19483" grpId="0"/>
      <p:bldP spid="19484" grpId="0"/>
      <p:bldP spid="19485" grpId="0"/>
      <p:bldP spid="19486" grpId="0"/>
      <p:bldP spid="19487" grpId="0"/>
      <p:bldP spid="19488" grpId="0"/>
      <p:bldP spid="19490" grpId="0"/>
      <p:bldP spid="19503" grpId="0"/>
      <p:bldP spid="19504" grpId="0"/>
      <p:bldP spid="19505" grpId="0"/>
      <p:bldP spid="19507" grpId="0" animBg="1"/>
      <p:bldP spid="1950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457200" y="2362200"/>
            <a:ext cx="8229600" cy="2286000"/>
          </a:xfrm>
          <a:noFill/>
          <a:ln/>
        </p:spPr>
        <p:txBody>
          <a:bodyPr/>
          <a:lstStyle/>
          <a:p>
            <a:r>
              <a:rPr lang="en-US"/>
              <a:t>Sebutkan luas permukaan prisma yang alasnya  berbentuk persegi panjang dengan panjang a , lebar b dan tinggi  segitiga pada bidang tegaknya t.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41325" y="13874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   Soal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304800"/>
            <a:ext cx="2590800" cy="2590800"/>
          </a:xfrm>
        </p:spPr>
        <p:txBody>
          <a:bodyPr/>
          <a:lstStyle/>
          <a:p>
            <a:pPr algn="l"/>
            <a:r>
              <a:rPr lang="en-US" sz="2800"/>
              <a:t>                          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83058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Diketahui :  p = a, l = b dan tlimas = t</a:t>
            </a:r>
          </a:p>
          <a:p>
            <a:pPr>
              <a:buFontTx/>
              <a:buNone/>
            </a:pPr>
            <a:r>
              <a:rPr lang="en-US" sz="2400"/>
              <a:t>Luas permukaan limas </a:t>
            </a:r>
          </a:p>
          <a:p>
            <a:pPr>
              <a:buFontTx/>
              <a:buNone/>
            </a:pPr>
            <a:r>
              <a:rPr lang="en-US" sz="2400"/>
              <a:t>= Luas alas + Jumlah luas segitiga pada sisi tegak</a:t>
            </a:r>
          </a:p>
          <a:p>
            <a:pPr>
              <a:buFontTx/>
              <a:buNone/>
            </a:pPr>
            <a:r>
              <a:rPr lang="en-US" sz="2400"/>
              <a:t>=  p x l  + ½( p x t ) + ½( p x t ) + ½( l x t ) + ½( l x t ) </a:t>
            </a:r>
          </a:p>
          <a:p>
            <a:pPr>
              <a:buFontTx/>
              <a:buNone/>
            </a:pPr>
            <a:r>
              <a:rPr lang="en-US" sz="2400"/>
              <a:t>=  p x l  +  2 (½( p x t )) + 2 (½( l x t )) </a:t>
            </a:r>
          </a:p>
          <a:p>
            <a:pPr>
              <a:buFontTx/>
              <a:buNone/>
            </a:pPr>
            <a:r>
              <a:rPr lang="en-US" sz="2400"/>
              <a:t>=  a x b  +  2 (½( a x t )) + 2 (½( b x t )) </a:t>
            </a:r>
          </a:p>
          <a:p>
            <a:pPr>
              <a:buFontTx/>
              <a:buNone/>
            </a:pPr>
            <a:r>
              <a:rPr lang="en-US" sz="2400"/>
              <a:t>=  a x b  +  a x t  +  b x t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542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Jawab :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2438400" y="1676400"/>
            <a:ext cx="1905000" cy="762000"/>
          </a:xfrm>
          <a:prstGeom prst="parallelogram">
            <a:avLst>
              <a:gd name="adj" fmla="val 7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3352800" y="609600"/>
            <a:ext cx="381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3048000" y="6096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2438400" y="609600"/>
            <a:ext cx="914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 flipV="1">
            <a:off x="3352800" y="6096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3352800" y="609600"/>
            <a:ext cx="685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955925" y="243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065588" y="1905000"/>
            <a:ext cx="25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3429000" y="12192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41425" y="8302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144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Rangkuman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09600" y="2046288"/>
            <a:ext cx="4662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Luas permukaan Prisma    </a:t>
            </a:r>
          </a:p>
          <a:p>
            <a:r>
              <a:rPr lang="en-US" sz="2800"/>
              <a:t>  L = 2 x L alas + K alas x t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33400" y="3570288"/>
            <a:ext cx="80438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Luas Permukaan Limas</a:t>
            </a:r>
          </a:p>
          <a:p>
            <a:r>
              <a:rPr lang="en-US" sz="2800"/>
              <a:t>  L = L alas + Jumlah luas segitiga pada sisi tegak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3078" name="Picture 6" descr="http://idkf.bogor.net/yuesbi/e-DU.KU/edukasi.net/SMP/Matematika/Bangun%20Ruang%20Datar%20%28Prisma%29/images/gbr_5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052" name="Picture 4" descr="https://encrypted-tbn0.gstatic.com/images?q=tbn:ANd9GcS7O7PzgQmuGZOg5AWbaJ5ZNN3jNo7N6Qhja7EmVe-7yt6PXwX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1026" name="Picture 2" descr="http://image.slidesharecdn.com/prismasegitiga-130609060355-phpapp01/95/presentasi-prisma-segitiga-6-638.jpg?cb=13707629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7" r="124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2530" name="Picture 2" descr="http://image.slidesharecdn.com/prismaretnoselesai1-130504224451-phpapp01/95/prisma-presentasi-retno-11-638.jpg?cb=136770753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2" b="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1506" name="Picture 2" descr="https://encrypted-tbn1.gstatic.com/images?q=tbn:ANd9GcQ-OebRa9IFhEQA9pEXPhX8sUerxCOdAyOUE5IToHX7APxvfRAF4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42" r="12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" y="609600"/>
            <a:ext cx="769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69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95400"/>
            <a:ext cx="1143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86000"/>
            <a:ext cx="1143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352800"/>
            <a:ext cx="1143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572000"/>
            <a:ext cx="1143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0482" name="Picture 2" descr="http://idkf.bogor.net/yuesbi/e-DU.KU/edukasi.net/SMP/Matematika/Bangun%20Ruang%20Datar%20%28Prisma%29/images/gbr_19a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6626" name="Picture 2" descr="http://blog.ub.ac.id/regarinaldo2/files/2013/03/prism-triangl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5602" name="Picture 2" descr="https://encrypted-tbn1.gstatic.com/images?q=tbn:ANd9GcSWVcpiiGXvDANk2GDv9DzyIZzltHfE-VKNvLIR_fWQDSnoJZE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4578" name="Picture 2" descr="https://encrypted-tbn2.gstatic.com/images?q=tbn:ANd9GcSwQLZUnv2eU6EUy54SBsdfBxcwu4_e2T_hRkUnYsJbotYUJcK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3554" name="Picture 2" descr="https://encrypted-tbn0.gstatic.com/images?q=tbn:ANd9GcQSKB1dZvlarHYtCgCloZLjWlPVilKA63tytWPayqjLegX9DXY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901" b="7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>
            <a:normAutofit/>
          </a:bodyPr>
          <a:lstStyle/>
          <a:p>
            <a:pPr algn="ctr"/>
            <a:endParaRPr lang="id-ID" b="1" dirty="0">
              <a:latin typeface="Arial Black" pitchFamily="34" charset="0"/>
            </a:endParaRPr>
          </a:p>
        </p:txBody>
      </p:sp>
      <p:pic>
        <p:nvPicPr>
          <p:cNvPr id="29700" name="Picture 4" descr="http://seni.kampung-media.com/images/1412979904_1bpblogspotco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846" b="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latin typeface="Ravie" pitchFamily="82" charset="0"/>
              </a:rPr>
              <a:t>		   </a:t>
            </a:r>
            <a:r>
              <a:rPr lang="en-US" sz="5400" dirty="0" smtClean="0">
                <a:latin typeface="Ravie" pitchFamily="82" charset="0"/>
              </a:rPr>
              <a:t>THANK YOU</a:t>
            </a:r>
            <a:endParaRPr lang="en-US" sz="5400" dirty="0">
              <a:latin typeface="Ravie" pitchFamily="8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Ravie" pitchFamily="82" charset="0"/>
              </a:rPr>
              <a:t>Jaring-Jaring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Ravie" pitchFamily="82" charset="0"/>
              </a:rPr>
              <a:t>Jaring-jaring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merupakan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bentuk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dari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dua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dimensi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dari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suatu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bangun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tiga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dimensi</a:t>
            </a:r>
            <a:r>
              <a:rPr lang="en-US" dirty="0" smtClean="0">
                <a:latin typeface="Ravie" pitchFamily="82" charset="0"/>
              </a:rPr>
              <a:t>.</a:t>
            </a:r>
          </a:p>
          <a:p>
            <a:pPr>
              <a:buNone/>
            </a:pPr>
            <a:r>
              <a:rPr lang="en-US" dirty="0" err="1" smtClean="0">
                <a:latin typeface="Ravie" pitchFamily="82" charset="0"/>
              </a:rPr>
              <a:t>Jaring-jaring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prisma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dapat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dibentuk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dengan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memotong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beberapa</a:t>
            </a:r>
            <a:r>
              <a:rPr lang="en-US" dirty="0" smtClean="0">
                <a:latin typeface="Ravie" pitchFamily="82" charset="0"/>
              </a:rPr>
              <a:t> </a:t>
            </a:r>
            <a:r>
              <a:rPr lang="en-US" dirty="0" err="1" smtClean="0">
                <a:latin typeface="Ravie" pitchFamily="82" charset="0"/>
              </a:rPr>
              <a:t>rusuknya</a:t>
            </a:r>
            <a:r>
              <a:rPr lang="en-US" dirty="0" smtClean="0">
                <a:latin typeface="Ravie" pitchFamily="82" charset="0"/>
              </a:rPr>
              <a:t>.</a:t>
            </a:r>
            <a:endParaRPr lang="en-US" dirty="0">
              <a:latin typeface="Ravie" pitchFamily="8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dirty="0" err="1" smtClean="0">
                <a:latin typeface="Ravie" pitchFamily="82" charset="0"/>
              </a:rPr>
              <a:t>Contoh</a:t>
            </a:r>
            <a:r>
              <a:rPr lang="en-US" sz="3200" dirty="0" smtClean="0">
                <a:latin typeface="Ravie" pitchFamily="82" charset="0"/>
              </a:rPr>
              <a:t> </a:t>
            </a:r>
            <a:r>
              <a:rPr lang="en-US" sz="3200" dirty="0" err="1" smtClean="0">
                <a:latin typeface="Ravie" pitchFamily="82" charset="0"/>
              </a:rPr>
              <a:t>Jaring-jaring</a:t>
            </a:r>
            <a:r>
              <a:rPr lang="en-US" sz="3200" dirty="0" smtClean="0">
                <a:latin typeface="Ravie" pitchFamily="82" charset="0"/>
              </a:rPr>
              <a:t> </a:t>
            </a:r>
            <a:r>
              <a:rPr lang="en-US" sz="3200" dirty="0" err="1" smtClean="0">
                <a:latin typeface="Ravie" pitchFamily="82" charset="0"/>
              </a:rPr>
              <a:t>Prisma</a:t>
            </a:r>
            <a:endParaRPr lang="en-US" sz="3200" dirty="0">
              <a:latin typeface="Ravie" pitchFamily="8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buNone/>
            </a:pPr>
            <a:r>
              <a:rPr lang="en-US" sz="1400" dirty="0" smtClean="0">
                <a:latin typeface="Ravie" pitchFamily="82" charset="0"/>
              </a:rPr>
              <a:t>PRISMA SEGITIGA			PRISMA SEGIEMPAT</a:t>
            </a: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r>
              <a:rPr lang="en-US" sz="1400" dirty="0" smtClean="0">
                <a:latin typeface="Ravie" pitchFamily="82" charset="0"/>
              </a:rPr>
              <a:t>PRISMA SEGILIMA			PRISMA SEGIENAM</a:t>
            </a: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 smtClean="0">
              <a:latin typeface="Ravie" pitchFamily="82" charset="0"/>
            </a:endParaRPr>
          </a:p>
          <a:p>
            <a:pPr>
              <a:buNone/>
            </a:pPr>
            <a:endParaRPr lang="en-US" sz="1400" dirty="0">
              <a:latin typeface="Ravie" pitchFamily="8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2286000" cy="163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1" y="1695450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457471"/>
            <a:ext cx="2362200" cy="163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7407" y="4466998"/>
            <a:ext cx="2638793" cy="162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909</Words>
  <Application>Microsoft Office PowerPoint</Application>
  <PresentationFormat>On-screen Show (4:3)</PresentationFormat>
  <Paragraphs>245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Office Theme</vt:lpstr>
      <vt:lpstr>56</vt:lpstr>
      <vt:lpstr>Default Design</vt:lpstr>
      <vt:lpstr>1_Default Design</vt:lpstr>
      <vt:lpstr>Slide 1</vt:lpstr>
      <vt:lpstr>Slide 2</vt:lpstr>
      <vt:lpstr>Definisi Prisma</vt:lpstr>
      <vt:lpstr>Contoh Bangun Prisma</vt:lpstr>
      <vt:lpstr>Unsur-Unsur Prisma</vt:lpstr>
      <vt:lpstr>Slide 6</vt:lpstr>
      <vt:lpstr>Slide 7</vt:lpstr>
      <vt:lpstr>Jaring-Jaring Prisma</vt:lpstr>
      <vt:lpstr>Contoh Jaring-jaring Prisma</vt:lpstr>
      <vt:lpstr>A. LUAS PERMUKAAN PRISMA</vt:lpstr>
      <vt:lpstr>Slide 11</vt:lpstr>
      <vt:lpstr>Luas Permukaan Prisma</vt:lpstr>
      <vt:lpstr>Volume Prisma</vt:lpstr>
      <vt:lpstr>Volume Prisma</vt:lpstr>
      <vt:lpstr>Latihan Soal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PRISMA</vt:lpstr>
      <vt:lpstr>PRISMA</vt:lpstr>
      <vt:lpstr>Slide 42</vt:lpstr>
      <vt:lpstr>Slide 43</vt:lpstr>
      <vt:lpstr>PRISMA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A. LUAS PERMUKAAN PRISMA</vt:lpstr>
      <vt:lpstr>Slide 55</vt:lpstr>
      <vt:lpstr>Luas Permukaan Prisma</vt:lpstr>
      <vt:lpstr>Sebutkan Luas permukaan Prisma yang       alasnya bentuk belah ketupat dengan panjang sisi a dan panjang diagonalnya masing-masing b dan c. Jika tinggi prisma p.</vt:lpstr>
      <vt:lpstr>B. LUAS PERMUKAAN LIMAS</vt:lpstr>
      <vt:lpstr>Slide 59</vt:lpstr>
      <vt:lpstr>Slide 60</vt:lpstr>
      <vt:lpstr>Luas Permukaan Limas </vt:lpstr>
      <vt:lpstr>Slide 62</vt:lpstr>
      <vt:lpstr>                           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Ilham</dc:creator>
  <cp:lastModifiedBy>Nurdin Bunga</cp:lastModifiedBy>
  <cp:revision>12</cp:revision>
  <dcterms:created xsi:type="dcterms:W3CDTF">2016-06-27T04:28:22Z</dcterms:created>
  <dcterms:modified xsi:type="dcterms:W3CDTF">2019-10-14T09:13:52Z</dcterms:modified>
</cp:coreProperties>
</file>