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77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6" r:id="rId18"/>
    <p:sldId id="272" r:id="rId19"/>
    <p:sldId id="273" r:id="rId20"/>
    <p:sldId id="274" r:id="rId21"/>
    <p:sldId id="275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C011"/>
    <a:srgbClr val="BFD101"/>
    <a:srgbClr val="00C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5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em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114800" y="1783077"/>
            <a:ext cx="4614040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C9C011"/>
                </a:solidFill>
                <a:cs typeface="Arial" pitchFamily="34" charset="0"/>
              </a:rPr>
              <a:t>Pendidikan</a:t>
            </a:r>
            <a:r>
              <a:rPr lang="en-US" b="1" dirty="0">
                <a:solidFill>
                  <a:srgbClr val="C9C011"/>
                </a:solidFill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C9C011"/>
                </a:solidFill>
                <a:cs typeface="Arial" pitchFamily="34" charset="0"/>
              </a:rPr>
              <a:t>Pancasila</a:t>
            </a:r>
            <a:endParaRPr lang="id-ID" b="1" dirty="0">
              <a:solidFill>
                <a:srgbClr val="C9C01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52668" y="2865879"/>
            <a:ext cx="2020426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KELAS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:\Endah\Buku Kurikulum 2021\ESPS\ESPS PPKn 1\cover pp 1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0807" y="897174"/>
            <a:ext cx="2367236" cy="309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1661339"/>
            <a:ext cx="65532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fi-FI" sz="2200" dirty="0" smtClean="0"/>
              <a:t>Ketuhanan </a:t>
            </a:r>
            <a:r>
              <a:rPr lang="fi-FI" sz="2200" dirty="0"/>
              <a:t>Yang Maha Esa.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200" dirty="0" err="1"/>
              <a:t>Kemanusiaan</a:t>
            </a:r>
            <a:r>
              <a:rPr lang="en-US" sz="2200" dirty="0"/>
              <a:t> yang </a:t>
            </a:r>
            <a:r>
              <a:rPr lang="en-US" sz="2200" dirty="0" err="1"/>
              <a:t>Adil</a:t>
            </a:r>
            <a:r>
              <a:rPr lang="en-US" sz="2200" dirty="0"/>
              <a:t> </a:t>
            </a:r>
            <a:r>
              <a:rPr lang="en-US" sz="2200" dirty="0" err="1"/>
              <a:t>dan</a:t>
            </a:r>
            <a:r>
              <a:rPr lang="en-US" sz="2200" dirty="0"/>
              <a:t> </a:t>
            </a:r>
            <a:r>
              <a:rPr lang="en-US" sz="2200" dirty="0" err="1"/>
              <a:t>Beradab</a:t>
            </a:r>
            <a:r>
              <a:rPr lang="en-US" sz="2200" dirty="0"/>
              <a:t>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200" dirty="0" err="1"/>
              <a:t>Persatuan</a:t>
            </a:r>
            <a:r>
              <a:rPr lang="en-US" sz="2200" dirty="0"/>
              <a:t> Indonesia.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fi-FI" sz="2200" dirty="0"/>
              <a:t>Kerakyatan yang Dipimpin oleh Hikmat </a:t>
            </a:r>
            <a:r>
              <a:rPr lang="en-US" sz="2200" dirty="0" err="1"/>
              <a:t>Kebijaksanaan</a:t>
            </a:r>
            <a:r>
              <a:rPr lang="en-US" sz="2200" dirty="0"/>
              <a:t> </a:t>
            </a:r>
            <a:r>
              <a:rPr lang="en-US" sz="2200" dirty="0" err="1"/>
              <a:t>dalam</a:t>
            </a:r>
            <a:r>
              <a:rPr lang="en-US" sz="2200" dirty="0"/>
              <a:t> </a:t>
            </a:r>
            <a:r>
              <a:rPr lang="en-US" sz="2200" dirty="0" err="1"/>
              <a:t>Permusyawaratan</a:t>
            </a:r>
            <a:r>
              <a:rPr lang="en-US" sz="2200" dirty="0"/>
              <a:t>/</a:t>
            </a:r>
            <a:r>
              <a:rPr lang="en-US" sz="2200" dirty="0" err="1"/>
              <a:t>Perwakilan</a:t>
            </a:r>
            <a:r>
              <a:rPr lang="en-US" sz="2200" dirty="0"/>
              <a:t>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200" dirty="0" err="1"/>
              <a:t>Keadilan</a:t>
            </a:r>
            <a:r>
              <a:rPr lang="en-US" sz="2200" dirty="0"/>
              <a:t> </a:t>
            </a:r>
            <a:r>
              <a:rPr lang="en-US" sz="2200" dirty="0" err="1"/>
              <a:t>Sosial</a:t>
            </a:r>
            <a:r>
              <a:rPr lang="en-US" sz="2200" dirty="0"/>
              <a:t> </a:t>
            </a:r>
            <a:r>
              <a:rPr lang="en-US" sz="2200" dirty="0" err="1"/>
              <a:t>bagi</a:t>
            </a:r>
            <a:r>
              <a:rPr lang="en-US" sz="2200" dirty="0"/>
              <a:t> </a:t>
            </a:r>
            <a:r>
              <a:rPr lang="en-US" sz="2200" dirty="0" err="1"/>
              <a:t>Seluruh</a:t>
            </a:r>
            <a:r>
              <a:rPr lang="en-US" sz="2200" dirty="0"/>
              <a:t> Rakyat Indonesia.</a:t>
            </a:r>
          </a:p>
        </p:txBody>
      </p:sp>
      <p:pic>
        <p:nvPicPr>
          <p:cNvPr id="3" name="Picture 2" descr="D:\Endah\Buku Kurikulum 2021\ESPS\ESPS PPKn 1\editor\sett 3\Bab 1\garuda pancasila fix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19" y="209550"/>
            <a:ext cx="1993490" cy="182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1284" y="728213"/>
            <a:ext cx="1754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/>
              <a:t>Pancasila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249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Endah\Buku Kurikulum 2021\ESPS\ESPS PPKn 1\editor\Editing\Bab 1\part 1\3a binta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809" y="2131137"/>
            <a:ext cx="1960126" cy="188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67000" y="1428750"/>
            <a:ext cx="31410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Simbol</a:t>
            </a:r>
            <a:r>
              <a:rPr lang="en-US" sz="2400" dirty="0" smtClean="0"/>
              <a:t>: </a:t>
            </a:r>
            <a:r>
              <a:rPr lang="en-US" sz="2400" b="1" dirty="0" err="1"/>
              <a:t>bintang</a:t>
            </a:r>
            <a:r>
              <a:rPr lang="en-US" sz="2400" b="1" dirty="0"/>
              <a:t> </a:t>
            </a:r>
            <a:r>
              <a:rPr lang="en-US" sz="2400" b="1" dirty="0" err="1"/>
              <a:t>emas</a:t>
            </a:r>
            <a:r>
              <a:rPr lang="en-US" sz="24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15636" y="3075343"/>
            <a:ext cx="259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Bintang</a:t>
            </a:r>
            <a:r>
              <a:rPr lang="en-US" sz="2400" dirty="0"/>
              <a:t> </a:t>
            </a:r>
            <a:r>
              <a:rPr lang="en-US" sz="2400" dirty="0" err="1"/>
              <a:t>berwarna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kuning</a:t>
            </a:r>
            <a:r>
              <a:rPr lang="en-US" sz="2400" dirty="0"/>
              <a:t> </a:t>
            </a:r>
            <a:r>
              <a:rPr lang="en-US" sz="2400" dirty="0" err="1"/>
              <a:t>keemasan</a:t>
            </a:r>
            <a:r>
              <a:rPr lang="en-US" sz="24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5715000" y="3314974"/>
            <a:ext cx="29715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400" dirty="0"/>
              <a:t>Latar belakang simbol </a:t>
            </a:r>
          </a:p>
          <a:p>
            <a:r>
              <a:rPr lang="sv-SE" sz="2400" dirty="0"/>
              <a:t>berwarna hitam.</a:t>
            </a:r>
            <a:endParaRPr lang="en-US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5951323-57E0-4ED4-A05E-A6272215D1C0}"/>
              </a:ext>
            </a:extLst>
          </p:cNvPr>
          <p:cNvGrpSpPr/>
          <p:nvPr/>
        </p:nvGrpSpPr>
        <p:grpSpPr>
          <a:xfrm>
            <a:off x="177772" y="182589"/>
            <a:ext cx="4622827" cy="1307411"/>
            <a:chOff x="3366374" y="2716820"/>
            <a:chExt cx="4622827" cy="13074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0D48A42D-33D2-4C8D-96B5-9328107DAC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6" t="80455" r="86" b="481"/>
            <a:stretch/>
          </p:blipFill>
          <p:spPr>
            <a:xfrm>
              <a:off x="3366374" y="2716820"/>
              <a:ext cx="4622827" cy="130741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A81CBCD-0AD8-4AB0-9B84-CDF96A9373D2}"/>
                </a:ext>
              </a:extLst>
            </p:cNvPr>
            <p:cNvSpPr txBox="1"/>
            <p:nvPr/>
          </p:nvSpPr>
          <p:spPr>
            <a:xfrm>
              <a:off x="3569602" y="2971814"/>
              <a:ext cx="39792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Simbol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Sila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Pertama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Pancasila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9" name="Picture 8" descr="D:\Endah\Video ABC\Video IPS 456\contoh\arrow-gdeb7f79dc_12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0572">
            <a:off x="2797036" y="2787428"/>
            <a:ext cx="1106401" cy="82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D:\Endah\Video ABC\Video IPS 456\contoh\arrow-gdeb7f79dc_12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48691">
            <a:off x="4784613" y="3121421"/>
            <a:ext cx="1106401" cy="82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23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104338F-D3D0-4C2A-81FE-F3186B048FDE}"/>
              </a:ext>
            </a:extLst>
          </p:cNvPr>
          <p:cNvGrpSpPr/>
          <p:nvPr/>
        </p:nvGrpSpPr>
        <p:grpSpPr>
          <a:xfrm>
            <a:off x="266700" y="209550"/>
            <a:ext cx="4572000" cy="1307411"/>
            <a:chOff x="2151647" y="1830285"/>
            <a:chExt cx="4572000" cy="130741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39E397E-EC15-48D4-AEFA-EC37524D4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9" t="3935" r="459" b="77001"/>
            <a:stretch/>
          </p:blipFill>
          <p:spPr>
            <a:xfrm>
              <a:off x="2151647" y="1830285"/>
              <a:ext cx="4572000" cy="130741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F75C0AA-6149-49E8-A3A8-4698C3CF77B1}"/>
                </a:ext>
              </a:extLst>
            </p:cNvPr>
            <p:cNvSpPr txBox="1"/>
            <p:nvPr/>
          </p:nvSpPr>
          <p:spPr>
            <a:xfrm>
              <a:off x="2456447" y="2135085"/>
              <a:ext cx="36978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Simbol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Sila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Kedua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Pancasila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5" name="Picture 3" descr="D:\Endah\Buku Kurikulum 2021\ESPS\ESPS PPKn 1\editor\Editing\Bab 1\part 1\3b rantai-pancasila-png-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85950"/>
            <a:ext cx="1790700" cy="17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71800" y="1352550"/>
            <a:ext cx="3198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Simbol</a:t>
            </a:r>
            <a:r>
              <a:rPr lang="en-US" sz="2400" dirty="0"/>
              <a:t>: </a:t>
            </a:r>
            <a:r>
              <a:rPr lang="en-US" sz="2400" b="1" dirty="0" err="1"/>
              <a:t>tali</a:t>
            </a:r>
            <a:r>
              <a:rPr lang="en-US" sz="2400" b="1" dirty="0"/>
              <a:t> </a:t>
            </a:r>
            <a:r>
              <a:rPr lang="en-US" sz="2400" b="1" dirty="0" err="1"/>
              <a:t>rantai</a:t>
            </a:r>
            <a:r>
              <a:rPr lang="en-US" sz="2400" b="1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28400" y="2082763"/>
            <a:ext cx="3238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/>
              <a:t>Tali rantai berwarna kuning keemasan.</a:t>
            </a:r>
          </a:p>
        </p:txBody>
      </p:sp>
      <p:sp>
        <p:nvSpPr>
          <p:cNvPr id="8" name="Rectangle 7"/>
          <p:cNvSpPr/>
          <p:nvPr/>
        </p:nvSpPr>
        <p:spPr>
          <a:xfrm>
            <a:off x="5791200" y="2647950"/>
            <a:ext cx="3072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/>
              <a:t>Latar belakang simbol berwarna merah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981200" y="3790950"/>
            <a:ext cx="49262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/>
              <a:t>Bentuk mata rantai: kotak dan bulat.</a:t>
            </a:r>
          </a:p>
          <a:p>
            <a:r>
              <a:rPr lang="en-US" sz="2400" dirty="0" err="1"/>
              <a:t>Jumlah</a:t>
            </a:r>
            <a:r>
              <a:rPr lang="en-US" sz="2400" dirty="0"/>
              <a:t> </a:t>
            </a:r>
            <a:r>
              <a:rPr lang="en-US" sz="2400" dirty="0" err="1"/>
              <a:t>seluruh</a:t>
            </a:r>
            <a:r>
              <a:rPr lang="en-US" sz="2400" dirty="0"/>
              <a:t> </a:t>
            </a:r>
            <a:r>
              <a:rPr lang="en-US" sz="2400" dirty="0" err="1"/>
              <a:t>rantai</a:t>
            </a:r>
            <a:r>
              <a:rPr lang="en-US" sz="2400" dirty="0"/>
              <a:t> </a:t>
            </a:r>
            <a:r>
              <a:rPr lang="en-US" sz="2400" dirty="0" err="1"/>
              <a:t>ada</a:t>
            </a:r>
            <a:r>
              <a:rPr lang="en-US" sz="2400" dirty="0"/>
              <a:t> </a:t>
            </a:r>
            <a:r>
              <a:rPr lang="en-US" sz="2400" b="1" dirty="0" err="1"/>
              <a:t>tujuh</a:t>
            </a:r>
            <a:r>
              <a:rPr lang="en-US" sz="2400" b="1" dirty="0"/>
              <a:t> </a:t>
            </a:r>
            <a:r>
              <a:rPr lang="en-US" sz="2400" b="1" dirty="0" err="1"/>
              <a:t>belas</a:t>
            </a:r>
            <a:r>
              <a:rPr lang="en-US" sz="2400" dirty="0"/>
              <a:t>.</a:t>
            </a:r>
          </a:p>
        </p:txBody>
      </p:sp>
      <p:pic>
        <p:nvPicPr>
          <p:cNvPr id="10" name="Picture 9" descr="D:\Endah\Video ABC\Video IPS 456\contoh\arrow-gdeb7f79dc_12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1401">
            <a:off x="2816149" y="2005722"/>
            <a:ext cx="1286713" cy="82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:\Endah\Video ABC\Video IPS 456\contoh\arrow-gdeb7f79dc_12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74446">
            <a:off x="4707327" y="2829565"/>
            <a:ext cx="1106401" cy="82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45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Endah\Buku Kurikulum 2021\ESPS\ESPS PPKn 1\editor\Editing\Bab 1\part 1\3c pohon beringin pancasi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766" y="2190750"/>
            <a:ext cx="2351027" cy="221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C53EFC2-1EB8-4ED8-8188-32383FFC0F40}"/>
              </a:ext>
            </a:extLst>
          </p:cNvPr>
          <p:cNvGrpSpPr/>
          <p:nvPr/>
        </p:nvGrpSpPr>
        <p:grpSpPr>
          <a:xfrm>
            <a:off x="265289" y="285750"/>
            <a:ext cx="4723345" cy="1307411"/>
            <a:chOff x="4986088" y="1928329"/>
            <a:chExt cx="4723345" cy="130741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DB1BF8ED-CD92-48AF-855D-0CDE8F3E7E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3" b="57163"/>
            <a:stretch/>
          </p:blipFill>
          <p:spPr>
            <a:xfrm>
              <a:off x="4986088" y="1928329"/>
              <a:ext cx="4723345" cy="130741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C3F3FA0-503C-4BDB-BA98-DE8A310F7C9D}"/>
                </a:ext>
              </a:extLst>
            </p:cNvPr>
            <p:cNvSpPr txBox="1"/>
            <p:nvPr/>
          </p:nvSpPr>
          <p:spPr>
            <a:xfrm>
              <a:off x="5335265" y="2289312"/>
              <a:ext cx="36888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Simbol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Sila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Ketiga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Pancasila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888673" y="1581150"/>
            <a:ext cx="3292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Simbol</a:t>
            </a:r>
            <a:r>
              <a:rPr lang="en-US" sz="2400" dirty="0"/>
              <a:t>: </a:t>
            </a:r>
            <a:r>
              <a:rPr lang="en-US" sz="2400" b="1" dirty="0" err="1"/>
              <a:t>p</a:t>
            </a:r>
            <a:r>
              <a:rPr lang="en-US" sz="2400" b="1" dirty="0" err="1" smtClean="0"/>
              <a:t>ohon</a:t>
            </a:r>
            <a:r>
              <a:rPr lang="en-US" sz="2400" b="1" dirty="0" smtClean="0"/>
              <a:t> </a:t>
            </a:r>
            <a:r>
              <a:rPr lang="en-US" sz="2400" b="1" dirty="0" err="1"/>
              <a:t>beringin</a:t>
            </a:r>
            <a:r>
              <a:rPr lang="en-US" sz="24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400" y="2854036"/>
            <a:ext cx="22459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Pohon</a:t>
            </a:r>
            <a:r>
              <a:rPr lang="en-US" sz="2400" dirty="0"/>
              <a:t> </a:t>
            </a:r>
            <a:r>
              <a:rPr lang="en-US" sz="2400" dirty="0" err="1"/>
              <a:t>beringin</a:t>
            </a:r>
            <a:r>
              <a:rPr lang="en-US" sz="2400" dirty="0"/>
              <a:t> </a:t>
            </a:r>
            <a:r>
              <a:rPr lang="en-US" sz="2400" dirty="0" err="1"/>
              <a:t>berwarna</a:t>
            </a:r>
            <a:r>
              <a:rPr lang="en-US" sz="2400" dirty="0"/>
              <a:t> </a:t>
            </a:r>
            <a:r>
              <a:rPr lang="en-US" sz="2400" dirty="0" err="1"/>
              <a:t>hijau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hitam</a:t>
            </a:r>
            <a:r>
              <a:rPr lang="en-US" sz="24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181449" y="2876550"/>
            <a:ext cx="23805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/>
              <a:t>Latar belakang simbol berwarna putih.</a:t>
            </a:r>
            <a:endParaRPr lang="en-US" sz="2400" dirty="0"/>
          </a:p>
        </p:txBody>
      </p:sp>
      <p:pic>
        <p:nvPicPr>
          <p:cNvPr id="9" name="Picture 8" descr="D:\Endah\Video ABC\Video IPS 456\contoh\arrow-gdeb7f79dc_12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9813">
            <a:off x="2632716" y="2825621"/>
            <a:ext cx="1447041" cy="82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:\Endah\Video ABC\Video IPS 456\contoh\arrow-gdeb7f79dc_12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48691">
            <a:off x="5182968" y="2588972"/>
            <a:ext cx="1106401" cy="82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5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1440820"/>
            <a:ext cx="335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Simbol</a:t>
            </a:r>
            <a:r>
              <a:rPr lang="en-US" sz="2400" dirty="0"/>
              <a:t>: </a:t>
            </a:r>
            <a:r>
              <a:rPr lang="en-US" sz="2400" b="1" dirty="0" err="1"/>
              <a:t>kepala</a:t>
            </a:r>
            <a:r>
              <a:rPr lang="en-US" sz="2400" b="1" dirty="0"/>
              <a:t> </a:t>
            </a:r>
            <a:r>
              <a:rPr lang="en-US" sz="2400" b="1" dirty="0" err="1"/>
              <a:t>banteng</a:t>
            </a:r>
            <a:r>
              <a:rPr lang="en-US" sz="2400" dirty="0"/>
              <a:t>.</a:t>
            </a:r>
          </a:p>
        </p:txBody>
      </p:sp>
      <p:pic>
        <p:nvPicPr>
          <p:cNvPr id="3" name="Picture 4" descr="D:\Endah\Buku Kurikulum 2021\ESPS\ESPS PPKn 1\editor\Editing\Bab 1\part 1\3d Kepala Bante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21" y="2089264"/>
            <a:ext cx="2109561" cy="210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43BE18D-596D-41BC-A8F3-EF328CC802E4}"/>
              </a:ext>
            </a:extLst>
          </p:cNvPr>
          <p:cNvGrpSpPr/>
          <p:nvPr/>
        </p:nvGrpSpPr>
        <p:grpSpPr>
          <a:xfrm>
            <a:off x="76200" y="361950"/>
            <a:ext cx="5562600" cy="1039993"/>
            <a:chOff x="3867148" y="1834228"/>
            <a:chExt cx="5562600" cy="10399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B809FEC-F427-4397-80A0-8692826C2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53" b="37883"/>
            <a:stretch/>
          </p:blipFill>
          <p:spPr>
            <a:xfrm>
              <a:off x="3867148" y="1834228"/>
              <a:ext cx="5257800" cy="103999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E6ECDEA-5D0A-4568-BDEE-EEFF083FA3DC}"/>
                </a:ext>
              </a:extLst>
            </p:cNvPr>
            <p:cNvSpPr txBox="1"/>
            <p:nvPr/>
          </p:nvSpPr>
          <p:spPr>
            <a:xfrm>
              <a:off x="4387941" y="2058363"/>
              <a:ext cx="50418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Simbol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Sila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Keempat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Pancasila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838200" y="2840402"/>
            <a:ext cx="2628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Kepala</a:t>
            </a:r>
            <a:r>
              <a:rPr lang="en-US" sz="2400" dirty="0"/>
              <a:t> </a:t>
            </a:r>
            <a:r>
              <a:rPr lang="en-US" sz="2400" dirty="0" err="1"/>
              <a:t>banteng</a:t>
            </a:r>
            <a:r>
              <a:rPr lang="en-US" sz="2400" dirty="0"/>
              <a:t> </a:t>
            </a:r>
            <a:r>
              <a:rPr lang="en-US" sz="2400" dirty="0" err="1"/>
              <a:t>berwarna</a:t>
            </a:r>
            <a:r>
              <a:rPr lang="en-US" sz="2400" dirty="0"/>
              <a:t> </a:t>
            </a:r>
            <a:r>
              <a:rPr lang="en-US" sz="2400" dirty="0" err="1"/>
              <a:t>hitam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putih</a:t>
            </a:r>
            <a:r>
              <a:rPr lang="en-US" sz="24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172200" y="2736342"/>
            <a:ext cx="2514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/>
              <a:t>Latar belakang simbol berwarna merah.</a:t>
            </a:r>
            <a:endParaRPr lang="en-US" sz="2400" dirty="0"/>
          </a:p>
        </p:txBody>
      </p:sp>
      <p:pic>
        <p:nvPicPr>
          <p:cNvPr id="9" name="Picture 8" descr="D:\Endah\Video ABC\Video IPS 456\contoh\arrow-gdeb7f79dc_12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1401">
            <a:off x="3117088" y="2842934"/>
            <a:ext cx="1286713" cy="82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:\Endah\Video ABC\Video IPS 456\contoh\arrow-gdeb7f79dc_12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74446">
            <a:off x="5085599" y="3028689"/>
            <a:ext cx="1106401" cy="82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41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Endah\Buku Kurikulum 2021\ESPS\ESPS PPKn 1\editor\Editing\Bab 1\part 1\3e simbol sila kelima padi dan kapa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9" b="11349"/>
          <a:stretch/>
        </p:blipFill>
        <p:spPr bwMode="auto">
          <a:xfrm>
            <a:off x="3026290" y="1843715"/>
            <a:ext cx="2605384" cy="2504158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BB3BB5D-5002-487B-BB73-98CAE44491D6}"/>
              </a:ext>
            </a:extLst>
          </p:cNvPr>
          <p:cNvGrpSpPr/>
          <p:nvPr/>
        </p:nvGrpSpPr>
        <p:grpSpPr>
          <a:xfrm>
            <a:off x="228600" y="135582"/>
            <a:ext cx="5105400" cy="914400"/>
            <a:chOff x="3284240" y="4526695"/>
            <a:chExt cx="5105400" cy="9144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6DC90EE-66B9-4B26-BEEB-7A7532820F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66" b="18570"/>
            <a:stretch/>
          </p:blipFill>
          <p:spPr>
            <a:xfrm>
              <a:off x="3284240" y="4526695"/>
              <a:ext cx="5105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FCDC95A-2AC8-4D99-AF43-26B97485CD7A}"/>
                </a:ext>
              </a:extLst>
            </p:cNvPr>
            <p:cNvSpPr txBox="1"/>
            <p:nvPr/>
          </p:nvSpPr>
          <p:spPr>
            <a:xfrm>
              <a:off x="4046240" y="4755294"/>
              <a:ext cx="37684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Simbol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Sila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Kelima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Pancasila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884635" y="1079423"/>
            <a:ext cx="33981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Simbol</a:t>
            </a:r>
            <a:r>
              <a:rPr lang="en-US" sz="2400" dirty="0"/>
              <a:t>: </a:t>
            </a:r>
            <a:r>
              <a:rPr lang="en-US" sz="2400" b="1" dirty="0" err="1"/>
              <a:t>kapas</a:t>
            </a:r>
            <a:r>
              <a:rPr lang="en-US" sz="2400" b="1" dirty="0"/>
              <a:t> </a:t>
            </a:r>
            <a:r>
              <a:rPr lang="en-US" sz="2400" b="1" dirty="0" err="1"/>
              <a:t>dan</a:t>
            </a:r>
            <a:r>
              <a:rPr lang="en-US" sz="2400" b="1" dirty="0"/>
              <a:t> </a:t>
            </a:r>
            <a:r>
              <a:rPr lang="en-US" sz="2400" b="1" dirty="0" err="1"/>
              <a:t>padi</a:t>
            </a:r>
            <a:r>
              <a:rPr lang="en-US" sz="2400" b="1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5995554" y="2153694"/>
            <a:ext cx="26150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Kapas</a:t>
            </a:r>
            <a:r>
              <a:rPr lang="en-US" sz="2400" dirty="0"/>
              <a:t> </a:t>
            </a:r>
            <a:r>
              <a:rPr lang="en-US" sz="2400" dirty="0" err="1"/>
              <a:t>berwarna</a:t>
            </a:r>
            <a:r>
              <a:rPr lang="en-US" sz="2400" dirty="0"/>
              <a:t> </a:t>
            </a:r>
            <a:r>
              <a:rPr lang="en-US" sz="2400" dirty="0" err="1"/>
              <a:t>putih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hijau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6172200" y="3189779"/>
            <a:ext cx="27931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/>
              <a:t>Latar belakang simbol berwarna putih.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910888" y="2323550"/>
            <a:ext cx="2095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Padi</a:t>
            </a:r>
            <a:r>
              <a:rPr lang="en-US" sz="2400" dirty="0"/>
              <a:t> </a:t>
            </a:r>
            <a:r>
              <a:rPr lang="en-US" sz="2400" dirty="0" err="1"/>
              <a:t>berwarna</a:t>
            </a:r>
            <a:r>
              <a:rPr lang="en-US" sz="2400" dirty="0"/>
              <a:t> </a:t>
            </a:r>
            <a:r>
              <a:rPr lang="en-US" sz="2400" dirty="0" err="1"/>
              <a:t>kuning</a:t>
            </a:r>
            <a:r>
              <a:rPr lang="en-US" sz="2400" dirty="0"/>
              <a:t>.</a:t>
            </a:r>
          </a:p>
        </p:txBody>
      </p:sp>
      <p:pic>
        <p:nvPicPr>
          <p:cNvPr id="10" name="Picture 9" descr="D:\Endah\Video ABC\Video IPS 456\contoh\arrow-gdeb7f79dc_12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1401">
            <a:off x="2363031" y="2327169"/>
            <a:ext cx="1286713" cy="82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:\Endah\Video ABC\Video IPS 456\contoh\arrow-gdeb7f79dc_12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39201">
            <a:off x="4022641" y="1985459"/>
            <a:ext cx="2054220" cy="82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D:\Endah\Video ABC\Video IPS 456\contoh\arrow-gdeb7f79dc_12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8451">
            <a:off x="5026819" y="2777901"/>
            <a:ext cx="1209709" cy="82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2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" y="256402"/>
            <a:ext cx="6118860" cy="6464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6284" y="261888"/>
            <a:ext cx="53340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</a:rPr>
              <a:t>Penerapan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Sila-Sila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Pancasila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73ACA76-7C2C-4C4B-99C1-58C0D828FF8C}"/>
              </a:ext>
            </a:extLst>
          </p:cNvPr>
          <p:cNvSpPr txBox="1"/>
          <p:nvPr/>
        </p:nvSpPr>
        <p:spPr>
          <a:xfrm>
            <a:off x="3236915" y="1656225"/>
            <a:ext cx="500673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d-ID" sz="2600" b="0" i="0" u="none" strike="noStrike" baseline="0" dirty="0"/>
              <a:t>Pancasila mengandung nilai-nilai.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4A9FB61-A6AC-406B-A644-AD8089057B6F}"/>
              </a:ext>
            </a:extLst>
          </p:cNvPr>
          <p:cNvSpPr txBox="1"/>
          <p:nvPr/>
        </p:nvSpPr>
        <p:spPr>
          <a:xfrm>
            <a:off x="3276600" y="2571750"/>
            <a:ext cx="54102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i-FI" sz="2600" b="0" i="0" u="none" strike="noStrike" baseline="0" dirty="0"/>
              <a:t>Nilai-nilai itu sebaiknya kita terapkan</a:t>
            </a:r>
          </a:p>
          <a:p>
            <a:pPr algn="l"/>
            <a:r>
              <a:rPr lang="id-ID" sz="2600" b="0" i="0" u="none" strike="noStrike" baseline="0" dirty="0"/>
              <a:t>dalam kehidupan sehari-hari.</a:t>
            </a:r>
            <a:endParaRPr lang="id-ID" sz="26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010C8A9-A0D9-4142-8563-87EA26654C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56" y="939253"/>
            <a:ext cx="2101410" cy="358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5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8B613E3-42F5-4981-8E10-99EE5F2FCA42}"/>
              </a:ext>
            </a:extLst>
          </p:cNvPr>
          <p:cNvGrpSpPr/>
          <p:nvPr/>
        </p:nvGrpSpPr>
        <p:grpSpPr>
          <a:xfrm>
            <a:off x="177772" y="182589"/>
            <a:ext cx="5232428" cy="1307411"/>
            <a:chOff x="3366374" y="2716820"/>
            <a:chExt cx="5232428" cy="130741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6C7A898-DCD5-45DF-AF11-7B490A5D67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6" t="80455" r="86" b="481"/>
            <a:stretch/>
          </p:blipFill>
          <p:spPr>
            <a:xfrm>
              <a:off x="3366374" y="2716820"/>
              <a:ext cx="5232428" cy="130741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EEDECBEC-A0FC-446A-8395-3719D7179FE7}"/>
                </a:ext>
              </a:extLst>
            </p:cNvPr>
            <p:cNvSpPr txBox="1"/>
            <p:nvPr/>
          </p:nvSpPr>
          <p:spPr>
            <a:xfrm>
              <a:off x="3569602" y="2971814"/>
              <a:ext cx="45430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Penerapan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Sila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Pertama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Pancasila</a:t>
              </a:r>
            </a:p>
          </p:txBody>
        </p:sp>
      </p:grpSp>
      <p:pic>
        <p:nvPicPr>
          <p:cNvPr id="5" name="Picture 4" descr="D:\Endah\Buku Kurikulum 2021\ESPS\Gambar ilustrator luar\ESPS PPKN 1\Bab 1 Alim Afianto lengkap\5.tif">
            <a:extLst>
              <a:ext uri="{FF2B5EF4-FFF2-40B4-BE49-F238E27FC236}">
                <a16:creationId xmlns:a16="http://schemas.microsoft.com/office/drawing/2014/main" xmlns="" id="{6E7F5C47-F165-49A5-87F1-C1F855656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728" y="2003537"/>
            <a:ext cx="3203521" cy="240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Endah\Buku Kurikulum 2021\ESPS\Gambar ilustrator luar\ESPS PPKN 1\Bab 1 Alim Afianto lengkap\8.tif">
            <a:extLst>
              <a:ext uri="{FF2B5EF4-FFF2-40B4-BE49-F238E27FC236}">
                <a16:creationId xmlns:a16="http://schemas.microsoft.com/office/drawing/2014/main" xmlns="" id="{531E2838-B748-47F9-A080-8164FEA65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79" y="895350"/>
            <a:ext cx="3203521" cy="226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42E755B-26BB-4633-981F-9544FEBEB93F}"/>
              </a:ext>
            </a:extLst>
          </p:cNvPr>
          <p:cNvSpPr/>
          <p:nvPr/>
        </p:nvSpPr>
        <p:spPr>
          <a:xfrm>
            <a:off x="463039" y="1606353"/>
            <a:ext cx="3198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Sila</a:t>
            </a:r>
            <a:r>
              <a:rPr lang="en-US" dirty="0"/>
              <a:t> </a:t>
            </a:r>
            <a:r>
              <a:rPr lang="en-US" dirty="0" err="1"/>
              <a:t>pertama</a:t>
            </a:r>
            <a:r>
              <a:rPr lang="en-US" dirty="0"/>
              <a:t> </a:t>
            </a:r>
            <a:r>
              <a:rPr lang="en-US" dirty="0" err="1"/>
              <a:t>Pancasila</a:t>
            </a:r>
            <a:r>
              <a:rPr lang="en-US" dirty="0"/>
              <a:t> </a:t>
            </a:r>
            <a:r>
              <a:rPr lang="en-US" dirty="0" err="1"/>
              <a:t>berbunyi</a:t>
            </a:r>
            <a:endParaRPr lang="en-US" dirty="0"/>
          </a:p>
          <a:p>
            <a:r>
              <a:rPr lang="en-US" dirty="0"/>
              <a:t>“</a:t>
            </a:r>
            <a:r>
              <a:rPr lang="en-US" dirty="0" err="1"/>
              <a:t>Ketuhanan</a:t>
            </a:r>
            <a:r>
              <a:rPr lang="en-US" dirty="0"/>
              <a:t> Yang </a:t>
            </a:r>
            <a:r>
              <a:rPr lang="en-US" dirty="0" err="1"/>
              <a:t>Maha</a:t>
            </a:r>
            <a:r>
              <a:rPr lang="en-US" dirty="0"/>
              <a:t> </a:t>
            </a:r>
            <a:r>
              <a:rPr lang="en-US" dirty="0" err="1"/>
              <a:t>Esa</a:t>
            </a:r>
            <a:r>
              <a:rPr lang="en-US" dirty="0" smtClean="0"/>
              <a:t>”.</a:t>
            </a:r>
            <a:endParaRPr lang="id-ID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93F4DB1-1E12-452F-8F99-C2A63D80BC1B}"/>
              </a:ext>
            </a:extLst>
          </p:cNvPr>
          <p:cNvSpPr/>
          <p:nvPr/>
        </p:nvSpPr>
        <p:spPr>
          <a:xfrm>
            <a:off x="6552674" y="3211829"/>
            <a:ext cx="1676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Rajin</a:t>
            </a:r>
            <a:r>
              <a:rPr lang="en-US" sz="1600" dirty="0"/>
              <a:t> </a:t>
            </a:r>
            <a:r>
              <a:rPr lang="en-US" sz="1600" dirty="0" err="1" smtClean="0"/>
              <a:t>beribadah</a:t>
            </a:r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29E34CF-B572-4F56-82B4-CD070299663B}"/>
              </a:ext>
            </a:extLst>
          </p:cNvPr>
          <p:cNvSpPr/>
          <p:nvPr/>
        </p:nvSpPr>
        <p:spPr>
          <a:xfrm>
            <a:off x="3912470" y="4221510"/>
            <a:ext cx="1676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Rajin</a:t>
            </a:r>
            <a:r>
              <a:rPr lang="en-US" sz="1600" dirty="0"/>
              <a:t> </a:t>
            </a:r>
            <a:r>
              <a:rPr lang="en-US" sz="1600" dirty="0" err="1"/>
              <a:t>berdoa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8D1805B-E287-47BA-B4C7-C02A36E845E0}"/>
              </a:ext>
            </a:extLst>
          </p:cNvPr>
          <p:cNvSpPr txBox="1"/>
          <p:nvPr/>
        </p:nvSpPr>
        <p:spPr>
          <a:xfrm>
            <a:off x="458881" y="3526037"/>
            <a:ext cx="31987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dirty="0"/>
              <a:t>Contoh penerapan sila pertama: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7200" y="2609887"/>
            <a:ext cx="27176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Bangsa</a:t>
            </a:r>
            <a:r>
              <a:rPr lang="en-US" dirty="0"/>
              <a:t> Indonesia </a:t>
            </a:r>
            <a:r>
              <a:rPr lang="en-US" dirty="0" err="1"/>
              <a:t>percaya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Tuhan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731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5949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Sila</a:t>
            </a:r>
            <a:r>
              <a:rPr lang="en-US" dirty="0"/>
              <a:t> </a:t>
            </a:r>
            <a:r>
              <a:rPr lang="en-US" dirty="0" err="1"/>
              <a:t>kedua</a:t>
            </a:r>
            <a:r>
              <a:rPr lang="en-US" dirty="0"/>
              <a:t> </a:t>
            </a:r>
            <a:r>
              <a:rPr lang="en-US" dirty="0" err="1"/>
              <a:t>Pancasila</a:t>
            </a:r>
            <a:r>
              <a:rPr lang="en-US" dirty="0"/>
              <a:t> </a:t>
            </a:r>
            <a:r>
              <a:rPr lang="en-US" dirty="0" err="1"/>
              <a:t>berbunyi</a:t>
            </a:r>
            <a:endParaRPr lang="en-US" dirty="0"/>
          </a:p>
          <a:p>
            <a:r>
              <a:rPr lang="en-US" dirty="0"/>
              <a:t>“</a:t>
            </a:r>
            <a:r>
              <a:rPr lang="en-US" dirty="0" err="1"/>
              <a:t>Kemanusiaan</a:t>
            </a:r>
            <a:r>
              <a:rPr lang="en-US" dirty="0"/>
              <a:t> yang Adil dan </a:t>
            </a:r>
            <a:r>
              <a:rPr lang="en-US" dirty="0" err="1"/>
              <a:t>Beradab</a:t>
            </a:r>
            <a:r>
              <a:rPr lang="en-US" dirty="0" smtClean="0"/>
              <a:t>”.</a:t>
            </a:r>
            <a:endParaRPr lang="id-ID" dirty="0"/>
          </a:p>
        </p:txBody>
      </p:sp>
      <p:pic>
        <p:nvPicPr>
          <p:cNvPr id="9218" name="Picture 2" descr="D:\Endah\Buku Kurikulum 2021\ESPS\Gambar ilustrator luar\ESPS PPKN 1\Bab 1 Alim Afianto lengkap\14 copy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238" y="950966"/>
            <a:ext cx="3049129" cy="215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Endah\Buku Kurikulum 2021\ESPS\Gambar ilustrator luar\ESPS PPKN 1\Bab 1 Alim Afianto lengkap\16copy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763" y="2571750"/>
            <a:ext cx="2677415" cy="189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2018B34-E023-4A3E-8F53-FE56C52811A5}"/>
              </a:ext>
            </a:extLst>
          </p:cNvPr>
          <p:cNvGrpSpPr/>
          <p:nvPr/>
        </p:nvGrpSpPr>
        <p:grpSpPr>
          <a:xfrm>
            <a:off x="266700" y="209550"/>
            <a:ext cx="5295900" cy="1307411"/>
            <a:chOff x="2151647" y="1830285"/>
            <a:chExt cx="4572000" cy="130741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FB5E7622-B8B6-45C8-9C6E-1D3F774F98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9" t="3935" r="459" b="77001"/>
            <a:stretch/>
          </p:blipFill>
          <p:spPr>
            <a:xfrm>
              <a:off x="2151647" y="1830285"/>
              <a:ext cx="4572000" cy="130741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F5C8BAD-822B-46D8-BCFB-51A8DD4F336B}"/>
                </a:ext>
              </a:extLst>
            </p:cNvPr>
            <p:cNvSpPr txBox="1"/>
            <p:nvPr/>
          </p:nvSpPr>
          <p:spPr>
            <a:xfrm>
              <a:off x="2456447" y="2135085"/>
              <a:ext cx="41927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Penerapan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Sila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Kedua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Pancasila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FF3991-B144-49A1-86A9-8A0F6DB67488}"/>
              </a:ext>
            </a:extLst>
          </p:cNvPr>
          <p:cNvSpPr txBox="1"/>
          <p:nvPr/>
        </p:nvSpPr>
        <p:spPr>
          <a:xfrm>
            <a:off x="457200" y="3525619"/>
            <a:ext cx="2131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dirty="0"/>
              <a:t>Contoh penerapan sila kedua: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A21BD33-4770-4B26-B2A0-2D52EA361E52}"/>
              </a:ext>
            </a:extLst>
          </p:cNvPr>
          <p:cNvSpPr txBox="1"/>
          <p:nvPr/>
        </p:nvSpPr>
        <p:spPr>
          <a:xfrm>
            <a:off x="6400800" y="2992219"/>
            <a:ext cx="21231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600" dirty="0"/>
              <a:t>Mengantre dengan tertib.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BCB947-FDB1-4316-90B8-6B863501AB59}"/>
              </a:ext>
            </a:extLst>
          </p:cNvPr>
          <p:cNvSpPr txBox="1"/>
          <p:nvPr/>
        </p:nvSpPr>
        <p:spPr>
          <a:xfrm>
            <a:off x="5883178" y="3873160"/>
            <a:ext cx="21231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600" dirty="0"/>
              <a:t>Melakukan kegiatan kemanusiaan.</a:t>
            </a:r>
          </a:p>
        </p:txBody>
      </p:sp>
      <p:sp>
        <p:nvSpPr>
          <p:cNvPr id="2" name="Rectangle 1"/>
          <p:cNvSpPr/>
          <p:nvPr/>
        </p:nvSpPr>
        <p:spPr>
          <a:xfrm>
            <a:off x="436418" y="2560822"/>
            <a:ext cx="2611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Bangsa</a:t>
            </a:r>
            <a:r>
              <a:rPr lang="en-US" dirty="0"/>
              <a:t> Indonesia </a:t>
            </a:r>
            <a:r>
              <a:rPr lang="en-US" dirty="0" err="1"/>
              <a:t>saling</a:t>
            </a:r>
            <a:r>
              <a:rPr lang="id-ID" dirty="0"/>
              <a:t> </a:t>
            </a:r>
            <a:r>
              <a:rPr lang="en-US" dirty="0" err="1"/>
              <a:t>menyayangi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85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Endah\Buku Kurikulum 2021\ESPS\Gambar ilustrator luar\ESPS PPKN 1\Bab 1 Alim Afianto lengkap\19copy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38344"/>
            <a:ext cx="3532641" cy="26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Endah\Buku Kurikulum 2021\ESPS\Gambar ilustrator luar\ESPS PPKN 1\Bab 1 Alim Afianto lengkap\18copy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758" y="1019414"/>
            <a:ext cx="3395107" cy="24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5DE25EE-3402-4790-B746-8FC070AC9825}"/>
              </a:ext>
            </a:extLst>
          </p:cNvPr>
          <p:cNvGrpSpPr/>
          <p:nvPr/>
        </p:nvGrpSpPr>
        <p:grpSpPr>
          <a:xfrm>
            <a:off x="152400" y="133350"/>
            <a:ext cx="5252155" cy="1307411"/>
            <a:chOff x="4986088" y="1928329"/>
            <a:chExt cx="5252155" cy="13074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D4875B8-8794-4A17-A3D5-391F056317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3" b="57163"/>
            <a:stretch/>
          </p:blipFill>
          <p:spPr>
            <a:xfrm>
              <a:off x="4986088" y="1928329"/>
              <a:ext cx="5252155" cy="130741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A9D6D07-6347-4AB1-9CB7-4BCF9C6F7E74}"/>
                </a:ext>
              </a:extLst>
            </p:cNvPr>
            <p:cNvSpPr txBox="1"/>
            <p:nvPr/>
          </p:nvSpPr>
          <p:spPr>
            <a:xfrm>
              <a:off x="5452140" y="2317648"/>
              <a:ext cx="42527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Penerapan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Sila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Ketiga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Pancasila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9BB8CB5-8D5F-4ED3-934F-2E90F18347DC}"/>
              </a:ext>
            </a:extLst>
          </p:cNvPr>
          <p:cNvSpPr txBox="1"/>
          <p:nvPr/>
        </p:nvSpPr>
        <p:spPr>
          <a:xfrm>
            <a:off x="1354252" y="1491392"/>
            <a:ext cx="30653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d-ID" sz="1800" b="0" i="0" u="none" strike="noStrike" baseline="0" dirty="0"/>
              <a:t>Sila ketiga Pancasila berbunyi</a:t>
            </a:r>
          </a:p>
          <a:p>
            <a:pPr algn="l"/>
            <a:r>
              <a:rPr lang="id-ID" sz="1800" b="0" i="0" u="none" strike="noStrike" baseline="0" dirty="0"/>
              <a:t>“Persatuan Indonesia”.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0FBB19F-9AF5-4F0F-B786-7CE06029B6B1}"/>
              </a:ext>
            </a:extLst>
          </p:cNvPr>
          <p:cNvSpPr txBox="1"/>
          <p:nvPr/>
        </p:nvSpPr>
        <p:spPr>
          <a:xfrm>
            <a:off x="2362200" y="2231275"/>
            <a:ext cx="320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d-ID" sz="1800" b="0" i="0" u="none" strike="noStrike" baseline="0" dirty="0"/>
              <a:t>Rakyat Indonesia bersatu untuk</a:t>
            </a:r>
          </a:p>
          <a:p>
            <a:pPr algn="l"/>
            <a:r>
              <a:rPr lang="id-ID" sz="1800" b="0" i="0" u="none" strike="noStrike" baseline="0" dirty="0"/>
              <a:t>mencapai tujuan bersama.</a:t>
            </a:r>
            <a:endParaRPr lang="id-ID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E89C523-DB29-4410-9E84-90E4064155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5422FCB-A1DA-4A7E-B66C-DA2AF5B52A4E}"/>
              </a:ext>
            </a:extLst>
          </p:cNvPr>
          <p:cNvSpPr txBox="1"/>
          <p:nvPr/>
        </p:nvSpPr>
        <p:spPr>
          <a:xfrm>
            <a:off x="3824306" y="3180369"/>
            <a:ext cx="20936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d-ID" sz="1800" b="0" i="0" u="none" strike="noStrike" baseline="0" dirty="0"/>
              <a:t>Contoh penerapan sila </a:t>
            </a:r>
            <a:r>
              <a:rPr lang="id-ID" sz="1800" b="0" i="0" u="none" strike="noStrike" baseline="0" dirty="0" smtClean="0"/>
              <a:t>ketiga</a:t>
            </a:r>
            <a:r>
              <a:rPr lang="en-US" sz="1800" b="0" i="0" u="none" strike="noStrike" baseline="0" dirty="0" smtClean="0"/>
              <a:t>:</a:t>
            </a:r>
            <a:endParaRPr lang="id-ID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FC90EF4-3DD3-4673-AEAA-258D2067932B}"/>
              </a:ext>
            </a:extLst>
          </p:cNvPr>
          <p:cNvSpPr txBox="1"/>
          <p:nvPr/>
        </p:nvSpPr>
        <p:spPr>
          <a:xfrm>
            <a:off x="6769613" y="3408318"/>
            <a:ext cx="19171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d-ID" sz="1600" b="0" i="0" u="none" strike="noStrike" baseline="0" dirty="0"/>
              <a:t>Tidak membeda-bedakan teman.</a:t>
            </a:r>
            <a:endParaRPr lang="id-ID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8B1A175-1B5C-487B-953E-EE23363EDAFB}"/>
              </a:ext>
            </a:extLst>
          </p:cNvPr>
          <p:cNvSpPr txBox="1"/>
          <p:nvPr/>
        </p:nvSpPr>
        <p:spPr>
          <a:xfrm>
            <a:off x="3416473" y="4054649"/>
            <a:ext cx="21461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d-ID" sz="1600" b="0" i="0" u="none" strike="noStrike" baseline="0" dirty="0"/>
              <a:t>Bangga memakai produk dalam negeri.</a:t>
            </a:r>
            <a:endParaRPr lang="id-ID" sz="1600" dirty="0"/>
          </a:p>
        </p:txBody>
      </p:sp>
    </p:spTree>
    <p:extLst>
      <p:ext uri="{BB962C8B-B14F-4D97-AF65-F5344CB8AC3E}">
        <p14:creationId xmlns:p14="http://schemas.microsoft.com/office/powerpoint/2010/main" val="381798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Endah\Buku Kurikulum 2021\ESPS\Gambar ilustrator luar\ESPS PPKN 1\Bab 1 Alim Afianto lengkap\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043" y="1193287"/>
            <a:ext cx="4987810" cy="352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Isosceles Triangle 9"/>
          <p:cNvSpPr/>
          <p:nvPr/>
        </p:nvSpPr>
        <p:spPr>
          <a:xfrm rot="3600000">
            <a:off x="3118103" y="1740269"/>
            <a:ext cx="451341" cy="389087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304799" y="139064"/>
            <a:ext cx="5029201" cy="1365886"/>
            <a:chOff x="457198" y="-126500"/>
            <a:chExt cx="5028986" cy="1365423"/>
          </a:xfrm>
        </p:grpSpPr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198" y="685112"/>
              <a:ext cx="5028986" cy="553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3000" b="1" dirty="0">
                  <a:ln w="0"/>
                  <a:latin typeface="+mj-lt"/>
                  <a:cs typeface="Arial" panose="020B0604020202020204" pitchFamily="34" charset="0"/>
                </a:rPr>
                <a:t>AYO, CINTA PANCASILA</a:t>
              </a:r>
              <a:endParaRPr lang="id-ID" sz="3000" b="1" dirty="0">
                <a:ln w="0"/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457200" y="-126500"/>
              <a:ext cx="1263433" cy="52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BAB 1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1" y="243481"/>
            <a:ext cx="77341" cy="141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7161" y="1733550"/>
            <a:ext cx="4098027" cy="2477602"/>
            <a:chOff x="157161" y="1733550"/>
            <a:chExt cx="4098027" cy="2477602"/>
          </a:xfrm>
        </p:grpSpPr>
        <p:sp>
          <p:nvSpPr>
            <p:cNvPr id="4" name="Rectangle 3"/>
            <p:cNvSpPr/>
            <p:nvPr/>
          </p:nvSpPr>
          <p:spPr>
            <a:xfrm>
              <a:off x="157161" y="1846521"/>
              <a:ext cx="3119439" cy="381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165705" y="2287548"/>
              <a:ext cx="4089483" cy="1923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700" dirty="0" err="1">
                  <a:latin typeface="+mj-lt"/>
                </a:rPr>
                <a:t>Menjelaskan</a:t>
              </a:r>
              <a:r>
                <a:rPr lang="en-US" altLang="id-ID" sz="1700" dirty="0">
                  <a:latin typeface="+mj-lt"/>
                </a:rPr>
                <a:t> </a:t>
              </a:r>
              <a:r>
                <a:rPr lang="en-US" sz="1700" dirty="0" err="1"/>
                <a:t>lambang</a:t>
              </a:r>
              <a:r>
                <a:rPr lang="en-US" sz="1700" dirty="0"/>
                <a:t> </a:t>
              </a:r>
              <a:r>
                <a:rPr lang="en-US" sz="1700" dirty="0" err="1"/>
                <a:t>negara</a:t>
              </a:r>
              <a:r>
                <a:rPr lang="en-US" sz="1700" dirty="0"/>
                <a:t> Garuda </a:t>
              </a:r>
              <a:r>
                <a:rPr lang="en-US" sz="1700" dirty="0" err="1"/>
                <a:t>Pancasila</a:t>
              </a:r>
              <a:r>
                <a:rPr lang="en-US" sz="1700" dirty="0"/>
                <a:t>.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700" dirty="0" err="1"/>
                <a:t>Menjelaskan</a:t>
              </a:r>
              <a:r>
                <a:rPr lang="en-US" sz="1700" dirty="0"/>
                <a:t> </a:t>
              </a:r>
              <a:r>
                <a:rPr lang="en-US" sz="1700" dirty="0" err="1"/>
                <a:t>simbol</a:t>
              </a:r>
              <a:r>
                <a:rPr lang="en-US" sz="1700" dirty="0"/>
                <a:t> </a:t>
              </a:r>
              <a:r>
                <a:rPr lang="en-US" sz="1700" dirty="0" err="1"/>
                <a:t>sila</a:t>
              </a:r>
              <a:r>
                <a:rPr lang="en-US" sz="1700" dirty="0"/>
                <a:t> </a:t>
              </a:r>
              <a:r>
                <a:rPr lang="en-US" sz="1700" dirty="0" err="1"/>
                <a:t>Pancasila</a:t>
              </a:r>
              <a:r>
                <a:rPr lang="en-US" sz="1700" dirty="0"/>
                <a:t>.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700" dirty="0" err="1"/>
                <a:t>Menyebutkan</a:t>
              </a:r>
              <a:r>
                <a:rPr lang="en-US" sz="1700" dirty="0"/>
                <a:t> </a:t>
              </a:r>
              <a:r>
                <a:rPr lang="en-US" sz="1700" dirty="0" err="1"/>
                <a:t>bunyi</a:t>
              </a:r>
              <a:r>
                <a:rPr lang="en-US" sz="1700" dirty="0"/>
                <a:t> </a:t>
              </a:r>
              <a:r>
                <a:rPr lang="en-US" sz="1700" dirty="0" err="1"/>
                <a:t>sila</a:t>
              </a:r>
              <a:r>
                <a:rPr lang="en-US" sz="1700" dirty="0"/>
                <a:t> </a:t>
              </a:r>
              <a:r>
                <a:rPr lang="en-US" sz="1700" dirty="0" err="1"/>
                <a:t>Pancasila</a:t>
              </a:r>
              <a:r>
                <a:rPr lang="en-US" sz="1700" dirty="0"/>
                <a:t>.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700" dirty="0" err="1"/>
                <a:t>Menceritakan</a:t>
              </a:r>
              <a:r>
                <a:rPr lang="en-US" sz="1700" dirty="0"/>
                <a:t> </a:t>
              </a:r>
              <a:r>
                <a:rPr lang="en-US" sz="1700" dirty="0" err="1"/>
                <a:t>penerapan</a:t>
              </a:r>
              <a:r>
                <a:rPr lang="en-US" sz="1700" dirty="0"/>
                <a:t> </a:t>
              </a:r>
              <a:r>
                <a:rPr lang="en-US" sz="1700" dirty="0" err="1"/>
                <a:t>sila-sila</a:t>
              </a:r>
              <a:r>
                <a:rPr lang="en-US" sz="1700" dirty="0"/>
                <a:t> </a:t>
              </a:r>
              <a:r>
                <a:rPr lang="en-US" sz="1700" dirty="0" err="1"/>
                <a:t>Pancasila</a:t>
              </a:r>
              <a:r>
                <a:rPr lang="en-US" sz="1700" dirty="0"/>
                <a:t>.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1700" dirty="0" err="1"/>
                <a:t>Menerapkan</a:t>
              </a:r>
              <a:r>
                <a:rPr lang="en-US" sz="1700" dirty="0"/>
                <a:t> </a:t>
              </a:r>
              <a:r>
                <a:rPr lang="en-US" sz="1700" dirty="0" err="1"/>
                <a:t>nilai-nilai</a:t>
              </a:r>
              <a:r>
                <a:rPr lang="en-US" sz="1700" dirty="0"/>
                <a:t> </a:t>
              </a:r>
              <a:r>
                <a:rPr lang="en-US" sz="1700" dirty="0" err="1"/>
                <a:t>sila</a:t>
              </a:r>
              <a:r>
                <a:rPr lang="en-US" sz="1700" dirty="0"/>
                <a:t> </a:t>
              </a:r>
              <a:r>
                <a:rPr lang="en-US" sz="1700" dirty="0" err="1"/>
                <a:t>Pancasila</a:t>
              </a:r>
              <a:r>
                <a:rPr lang="en-US" sz="1700" dirty="0"/>
                <a:t>.</a:t>
              </a:r>
              <a:endParaRPr lang="en-US" altLang="id-ID" sz="17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301745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Endah\Buku Kurikulum 2021\ESPS\Gambar ilustrator luar\ESPS PPKN 1\Bab 1 Alim Afianto lengkap\2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872624"/>
            <a:ext cx="3395107" cy="24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Endah\Buku Kurikulum 2021\ESPS\Gambar ilustrator luar\ESPS PPKN 1\Bab 1 Alim Afianto lengkap\22copy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t="10737" r="10117" b="7606"/>
          <a:stretch/>
        </p:blipFill>
        <p:spPr bwMode="auto">
          <a:xfrm>
            <a:off x="299407" y="2428280"/>
            <a:ext cx="2805259" cy="202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F8ADE37-6399-44DA-B44D-886EF3566E29}"/>
              </a:ext>
            </a:extLst>
          </p:cNvPr>
          <p:cNvGrpSpPr/>
          <p:nvPr/>
        </p:nvGrpSpPr>
        <p:grpSpPr>
          <a:xfrm>
            <a:off x="381000" y="325791"/>
            <a:ext cx="5791200" cy="1039993"/>
            <a:chOff x="3943348" y="1946012"/>
            <a:chExt cx="5791200" cy="10399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5D1EA7E2-0954-47C6-B3B6-ACF256A8C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53" b="37883"/>
            <a:stretch/>
          </p:blipFill>
          <p:spPr>
            <a:xfrm>
              <a:off x="3943348" y="1946012"/>
              <a:ext cx="5791200" cy="103999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4F4EA11-3B74-4ABA-96AB-CAF07D4409C0}"/>
                </a:ext>
              </a:extLst>
            </p:cNvPr>
            <p:cNvSpPr txBox="1"/>
            <p:nvPr/>
          </p:nvSpPr>
          <p:spPr>
            <a:xfrm>
              <a:off x="4387941" y="2206306"/>
              <a:ext cx="50418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id-ID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Penerapan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Sila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Keempat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Pancasila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ACB23B-12AF-4E1E-A651-7550172EB1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45AC87E-5B61-421A-98E5-FB0C4B9843A0}"/>
              </a:ext>
            </a:extLst>
          </p:cNvPr>
          <p:cNvSpPr txBox="1"/>
          <p:nvPr/>
        </p:nvSpPr>
        <p:spPr>
          <a:xfrm>
            <a:off x="825593" y="150495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d-ID" sz="1800" b="0" i="0" u="none" strike="noStrike" baseline="0" dirty="0"/>
              <a:t>Sila keempat Pancasila </a:t>
            </a:r>
            <a:r>
              <a:rPr lang="id-ID" sz="1800" b="0" i="0" u="none" strike="noStrike" baseline="0" dirty="0" smtClean="0"/>
              <a:t>berbunyi</a:t>
            </a:r>
            <a:r>
              <a:rPr lang="en-US" sz="1800" b="0" i="0" u="none" strike="noStrike" baseline="0" dirty="0" smtClean="0"/>
              <a:t> </a:t>
            </a:r>
            <a:r>
              <a:rPr lang="id-ID" sz="1800" b="0" i="0" u="none" strike="noStrike" baseline="0" dirty="0" smtClean="0"/>
              <a:t>“</a:t>
            </a:r>
            <a:r>
              <a:rPr lang="id-ID" sz="1800" b="0" i="0" u="none" strike="noStrike" baseline="0" dirty="0"/>
              <a:t>Kerakyatan yang </a:t>
            </a:r>
            <a:r>
              <a:rPr lang="id-ID" sz="1800" b="0" i="0" u="none" strike="noStrike" baseline="0" dirty="0" smtClean="0"/>
              <a:t>Dipimpin</a:t>
            </a:r>
            <a:r>
              <a:rPr lang="en-US" sz="1800" b="0" i="0" u="none" strike="noStrike" baseline="0" dirty="0" smtClean="0"/>
              <a:t> </a:t>
            </a:r>
            <a:r>
              <a:rPr lang="id-ID" sz="1800" b="0" i="0" u="none" strike="noStrike" baseline="0" dirty="0" smtClean="0"/>
              <a:t>oleh </a:t>
            </a:r>
            <a:r>
              <a:rPr lang="id-ID" sz="1800" b="0" i="0" u="none" strike="noStrike" baseline="0" dirty="0"/>
              <a:t>Hikmat </a:t>
            </a:r>
            <a:r>
              <a:rPr lang="id-ID" sz="1800" b="0" i="0" u="none" strike="noStrike" baseline="0" dirty="0" smtClean="0"/>
              <a:t>Kebijaksanaan</a:t>
            </a:r>
            <a:r>
              <a:rPr lang="en-US" sz="1800" b="0" i="0" u="none" strike="noStrike" baseline="0" dirty="0" smtClean="0"/>
              <a:t> </a:t>
            </a:r>
            <a:r>
              <a:rPr lang="id-ID" sz="1800" b="0" i="0" u="none" strike="noStrike" baseline="0" dirty="0" smtClean="0"/>
              <a:t>dalam Permusyawaratan/Perwakilan</a:t>
            </a:r>
            <a:r>
              <a:rPr lang="id-ID" sz="1800" b="0" i="0" u="none" strike="noStrike" baseline="0" dirty="0"/>
              <a:t>”.</a:t>
            </a:r>
            <a:endParaRPr lang="id-ID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56897DE-F630-4D88-A2B6-2CE6FE40E5B2}"/>
              </a:ext>
            </a:extLst>
          </p:cNvPr>
          <p:cNvSpPr txBox="1"/>
          <p:nvPr/>
        </p:nvSpPr>
        <p:spPr>
          <a:xfrm>
            <a:off x="3356887" y="2704843"/>
            <a:ext cx="22460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d-ID" sz="1800" b="0" i="0" u="none" strike="noStrike" baseline="0" dirty="0"/>
              <a:t>Contoh penerapan sila keempat:</a:t>
            </a:r>
            <a:endParaRPr lang="id-ID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0FEE98-B52B-4F50-95A3-7E0D3D2A2345}"/>
              </a:ext>
            </a:extLst>
          </p:cNvPr>
          <p:cNvSpPr txBox="1"/>
          <p:nvPr/>
        </p:nvSpPr>
        <p:spPr>
          <a:xfrm>
            <a:off x="5867400" y="3242136"/>
            <a:ext cx="30366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d-ID" sz="1600" b="0" i="0" u="none" strike="noStrike" baseline="0" dirty="0"/>
              <a:t>Terbiasa bermusyawarah.</a:t>
            </a:r>
            <a:endParaRPr lang="id-ID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2AF8616-6CE1-4984-B562-E46AB8AF9B32}"/>
              </a:ext>
            </a:extLst>
          </p:cNvPr>
          <p:cNvSpPr txBox="1"/>
          <p:nvPr/>
        </p:nvSpPr>
        <p:spPr>
          <a:xfrm>
            <a:off x="3135521" y="4000720"/>
            <a:ext cx="3036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d-ID" sz="1600" b="0" i="0" u="none" strike="noStrike" baseline="0" dirty="0"/>
              <a:t>Meminta izin sebelum mengajukan pendapat.</a:t>
            </a:r>
            <a:endParaRPr lang="id-ID" sz="1600" dirty="0"/>
          </a:p>
        </p:txBody>
      </p:sp>
    </p:spTree>
    <p:extLst>
      <p:ext uri="{BB962C8B-B14F-4D97-AF65-F5344CB8AC3E}">
        <p14:creationId xmlns:p14="http://schemas.microsoft.com/office/powerpoint/2010/main" val="219910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Endah\Buku Kurikulum 2021\ESPS\Gambar ilustrator luar\ESPS PPKN 1\Bab 1 Alim Afianto lengkap\27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4" t="15393" r="13728" b="11773"/>
          <a:stretch/>
        </p:blipFill>
        <p:spPr bwMode="auto">
          <a:xfrm>
            <a:off x="3768435" y="2679302"/>
            <a:ext cx="2556165" cy="195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Endah\Buku Kurikulum 2021\ESPS\Gambar ilustrator luar\ESPS PPKN 1\Bab 1 Alim Afianto lengkap\25 copy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792" y="596389"/>
            <a:ext cx="2956323" cy="221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Endah\Buku Kurikulum 2021\ESPS\Gambar ilustrator luar\ESPS PPKN 1\Bab 1 Alim Afianto lengkap\13 edit mata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4" y="1704705"/>
            <a:ext cx="3532641" cy="26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C7B35DE-F304-4C20-A6FC-6214DBE03CC5}"/>
              </a:ext>
            </a:extLst>
          </p:cNvPr>
          <p:cNvGrpSpPr/>
          <p:nvPr/>
        </p:nvGrpSpPr>
        <p:grpSpPr>
          <a:xfrm>
            <a:off x="14177" y="-23197"/>
            <a:ext cx="5516457" cy="914400"/>
            <a:chOff x="3284240" y="4526695"/>
            <a:chExt cx="5105400" cy="914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0A930302-6877-4D39-AAF4-867B0E11F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66" b="18570"/>
            <a:stretch/>
          </p:blipFill>
          <p:spPr>
            <a:xfrm>
              <a:off x="3284240" y="4526695"/>
              <a:ext cx="5105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81F5B305-15A0-4C22-A21C-5D31FCBD77B8}"/>
                </a:ext>
              </a:extLst>
            </p:cNvPr>
            <p:cNvSpPr txBox="1"/>
            <p:nvPr/>
          </p:nvSpPr>
          <p:spPr>
            <a:xfrm>
              <a:off x="3764773" y="4755294"/>
              <a:ext cx="43322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Penerapan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Sila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Kelima</a:t>
              </a: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Pancasila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73C9D91-F940-4D4C-AA7B-31B44366399C}"/>
              </a:ext>
            </a:extLst>
          </p:cNvPr>
          <p:cNvSpPr txBox="1"/>
          <p:nvPr/>
        </p:nvSpPr>
        <p:spPr>
          <a:xfrm>
            <a:off x="518458" y="1060106"/>
            <a:ext cx="42925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d-ID" sz="1800" b="0" i="0" u="none" strike="noStrike" baseline="0" dirty="0"/>
              <a:t>Sila kelima Pancasila </a:t>
            </a:r>
            <a:r>
              <a:rPr lang="id-ID" sz="1800" b="0" i="0" u="none" strike="noStrike" baseline="0" dirty="0" smtClean="0"/>
              <a:t>berbunyi</a:t>
            </a:r>
            <a:r>
              <a:rPr lang="en-US" sz="1800" b="0" i="0" u="none" strike="noStrike" baseline="0" dirty="0" smtClean="0"/>
              <a:t> </a:t>
            </a:r>
            <a:r>
              <a:rPr lang="id-ID" sz="1800" b="0" i="0" u="none" strike="noStrike" baseline="0" dirty="0" smtClean="0"/>
              <a:t>“Keadilan </a:t>
            </a:r>
            <a:r>
              <a:rPr lang="id-ID" sz="1800" b="0" i="0" u="none" strike="noStrike" baseline="0" dirty="0"/>
              <a:t>Sosial bagi </a:t>
            </a:r>
            <a:r>
              <a:rPr lang="id-ID" sz="1800" b="0" i="0" u="none" strike="noStrike" baseline="0" dirty="0" smtClean="0"/>
              <a:t>Seluruh</a:t>
            </a:r>
            <a:r>
              <a:rPr lang="en-US" sz="1800" b="0" i="0" u="none" strike="noStrike" baseline="0" dirty="0" smtClean="0"/>
              <a:t> </a:t>
            </a:r>
            <a:r>
              <a:rPr lang="id-ID" sz="1800" b="0" i="0" u="none" strike="noStrike" baseline="0" dirty="0" smtClean="0"/>
              <a:t>Rakyat </a:t>
            </a:r>
            <a:r>
              <a:rPr lang="id-ID" sz="1800" b="0" i="0" u="none" strike="noStrike" baseline="0" dirty="0"/>
              <a:t>Indonesia”.</a:t>
            </a:r>
            <a:endParaRPr lang="id-ID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43B4EBD-0210-46DA-901C-41C9F7284766}"/>
              </a:ext>
            </a:extLst>
          </p:cNvPr>
          <p:cNvSpPr txBox="1"/>
          <p:nvPr/>
        </p:nvSpPr>
        <p:spPr>
          <a:xfrm>
            <a:off x="3529177" y="1809750"/>
            <a:ext cx="2001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d-ID" sz="1800" b="0" i="0" u="none" strike="noStrike" baseline="0" dirty="0"/>
              <a:t>Contoh penerapan sila kelima:</a:t>
            </a:r>
            <a:endParaRPr lang="id-ID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B9A6220-0C21-4038-A786-93DBA665F1CD}"/>
              </a:ext>
            </a:extLst>
          </p:cNvPr>
          <p:cNvSpPr txBox="1"/>
          <p:nvPr/>
        </p:nvSpPr>
        <p:spPr>
          <a:xfrm>
            <a:off x="914400" y="4218425"/>
            <a:ext cx="22460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d-ID" sz="1600" b="0" i="0" u="none" strike="noStrike" baseline="0" dirty="0"/>
              <a:t>Bersikap adil.</a:t>
            </a:r>
            <a:endParaRPr lang="id-ID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2ED6446-8CC2-4D63-9E9A-8B2E7406033F}"/>
              </a:ext>
            </a:extLst>
          </p:cNvPr>
          <p:cNvSpPr txBox="1"/>
          <p:nvPr/>
        </p:nvSpPr>
        <p:spPr>
          <a:xfrm>
            <a:off x="6066793" y="3986462"/>
            <a:ext cx="17818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d-ID" sz="1600" b="0" i="0" u="none" strike="noStrike" baseline="0" dirty="0"/>
              <a:t>Menghargai hasil karya orang lain.</a:t>
            </a:r>
            <a:endParaRPr lang="id-ID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2BEC330-16B0-4FF8-AFBA-B06249BAFBCF}"/>
              </a:ext>
            </a:extLst>
          </p:cNvPr>
          <p:cNvSpPr txBox="1"/>
          <p:nvPr/>
        </p:nvSpPr>
        <p:spPr>
          <a:xfrm>
            <a:off x="6897903" y="2694888"/>
            <a:ext cx="22460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d-ID" sz="1600" b="0" i="0" u="none" strike="noStrike" baseline="0" dirty="0"/>
              <a:t>Hidup hemat.</a:t>
            </a:r>
            <a:endParaRPr lang="id-ID" sz="1600" dirty="0"/>
          </a:p>
        </p:txBody>
      </p:sp>
    </p:spTree>
    <p:extLst>
      <p:ext uri="{BB962C8B-B14F-4D97-AF65-F5344CB8AC3E}">
        <p14:creationId xmlns:p14="http://schemas.microsoft.com/office/powerpoint/2010/main" val="80595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Endah\Buku Kurikulum 2021\ESPS\Gambar ilustrator luar\ESPS PPKN 1\Bab 1 Alim Afianto lengkap\2 edit mata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447" y="742950"/>
            <a:ext cx="3934865" cy="295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930D221-CE2E-48C3-B99D-3C09A6245409}"/>
              </a:ext>
            </a:extLst>
          </p:cNvPr>
          <p:cNvGrpSpPr/>
          <p:nvPr/>
        </p:nvGrpSpPr>
        <p:grpSpPr>
          <a:xfrm>
            <a:off x="191896" y="363322"/>
            <a:ext cx="4357657" cy="685909"/>
            <a:chOff x="191896" y="363322"/>
            <a:chExt cx="4357657" cy="685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896" y="363322"/>
              <a:ext cx="4357657" cy="68590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59304" y="396202"/>
              <a:ext cx="3352800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A. Garuda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Pancasila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26589" y="1266620"/>
            <a:ext cx="31726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Lambang</a:t>
            </a:r>
            <a:r>
              <a:rPr lang="en-US" sz="2000" dirty="0"/>
              <a:t> Garuda </a:t>
            </a:r>
            <a:r>
              <a:rPr lang="en-US" sz="2000" dirty="0" err="1"/>
              <a:t>Pancasila</a:t>
            </a:r>
            <a:endParaRPr lang="en-US" sz="2000" dirty="0"/>
          </a:p>
          <a:p>
            <a:r>
              <a:rPr lang="en-US" sz="2000" dirty="0" err="1"/>
              <a:t>ada</a:t>
            </a:r>
            <a:r>
              <a:rPr lang="en-US" sz="2000" dirty="0"/>
              <a:t> di </a:t>
            </a:r>
            <a:r>
              <a:rPr lang="en-US" sz="2000" dirty="0" err="1"/>
              <a:t>berbagai</a:t>
            </a:r>
            <a:r>
              <a:rPr lang="en-US" sz="2000" dirty="0"/>
              <a:t> </a:t>
            </a:r>
            <a:r>
              <a:rPr lang="en-US" sz="2000" dirty="0" err="1"/>
              <a:t>tempat</a:t>
            </a:r>
            <a:r>
              <a:rPr lang="en-US" sz="2000" dirty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4314675" y="2270402"/>
            <a:ext cx="1250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Di </a:t>
            </a:r>
            <a:r>
              <a:rPr lang="en-US" dirty="0" err="1"/>
              <a:t>uang</a:t>
            </a:r>
            <a:r>
              <a:rPr lang="en-US" dirty="0"/>
              <a:t> </a:t>
            </a:r>
            <a:r>
              <a:rPr lang="en-US" dirty="0" err="1"/>
              <a:t>logam</a:t>
            </a:r>
            <a:r>
              <a:rPr lang="en-US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21229" y="3552553"/>
            <a:ext cx="1711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Di </a:t>
            </a:r>
            <a:r>
              <a:rPr lang="en-US" dirty="0" err="1"/>
              <a:t>dinding</a:t>
            </a:r>
            <a:r>
              <a:rPr lang="en-US" dirty="0"/>
              <a:t> </a:t>
            </a:r>
            <a:r>
              <a:rPr lang="en-US" dirty="0" err="1"/>
              <a:t>kelas</a:t>
            </a:r>
            <a:r>
              <a:rPr lang="en-US" dirty="0"/>
              <a:t>.</a:t>
            </a:r>
          </a:p>
        </p:txBody>
      </p:sp>
      <p:pic>
        <p:nvPicPr>
          <p:cNvPr id="11" name="Picture 10" descr="D:\Endah\Buku Kurikulum 2021\ESPS\ESPS PPKn 1\editor\Editing\Bab 1\7t uang 100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5" y="2331988"/>
            <a:ext cx="3649768" cy="153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F9A6096-3A84-4D5D-BEC5-F25CF46AE3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1280"/>
          <a:stretch/>
        </p:blipFill>
        <p:spPr>
          <a:xfrm>
            <a:off x="4228775" y="2952825"/>
            <a:ext cx="1711301" cy="1670068"/>
          </a:xfrm>
          <a:prstGeom prst="ellipse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17114" y="3997997"/>
            <a:ext cx="1573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Di uang kertas.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02227"/>
            <a:ext cx="2247900" cy="409287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209800" y="0"/>
            <a:ext cx="4343400" cy="2038350"/>
            <a:chOff x="2743200" y="209550"/>
            <a:chExt cx="4953000" cy="2126054"/>
          </a:xfrm>
        </p:grpSpPr>
        <p:pic>
          <p:nvPicPr>
            <p:cNvPr id="1026" name="Picture 2" descr="D:\Endah\Video ABC\Video IPS 456\contoh\speech-bubbles-5312141_1920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28" t="61986"/>
            <a:stretch/>
          </p:blipFill>
          <p:spPr bwMode="auto">
            <a:xfrm>
              <a:off x="2743200" y="209550"/>
              <a:ext cx="4953000" cy="2126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385553" y="817515"/>
              <a:ext cx="357204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Di </a:t>
              </a:r>
              <a:r>
                <a:rPr lang="en-US" dirty="0" err="1" smtClean="0"/>
                <a:t>mana</a:t>
              </a:r>
              <a:r>
                <a:rPr lang="en-US" dirty="0" smtClean="0"/>
                <a:t> </a:t>
              </a:r>
              <a:r>
                <a:rPr lang="en-US" dirty="0" err="1" smtClean="0"/>
                <a:t>saja</a:t>
              </a:r>
              <a:r>
                <a:rPr lang="en-US" dirty="0" smtClean="0"/>
                <a:t> kalian </a:t>
              </a:r>
              <a:r>
                <a:rPr lang="en-US" dirty="0" err="1" smtClean="0"/>
                <a:t>dapat</a:t>
              </a:r>
              <a:r>
                <a:rPr lang="en-US" dirty="0" smtClean="0"/>
                <a:t> </a:t>
              </a:r>
              <a:r>
                <a:rPr lang="en-US" dirty="0" err="1" smtClean="0"/>
                <a:t>melihat</a:t>
              </a:r>
              <a:r>
                <a:rPr lang="en-US" dirty="0" smtClean="0"/>
                <a:t> </a:t>
              </a:r>
              <a:r>
                <a:rPr lang="en-US" dirty="0" err="1" smtClean="0"/>
                <a:t>lambang</a:t>
              </a:r>
              <a:r>
                <a:rPr lang="en-US" dirty="0" smtClean="0"/>
                <a:t> </a:t>
              </a:r>
              <a:r>
                <a:rPr lang="en-US" dirty="0" err="1" smtClean="0"/>
                <a:t>Pancasila</a:t>
              </a:r>
              <a:r>
                <a:rPr lang="en-US" dirty="0" smtClean="0"/>
                <a:t>?</a:t>
              </a:r>
            </a:p>
            <a:p>
              <a:r>
                <a:rPr lang="en-US" dirty="0" smtClean="0"/>
                <a:t>Ayo, </a:t>
              </a:r>
              <a:r>
                <a:rPr lang="en-US" dirty="0" err="1" smtClean="0"/>
                <a:t>perhatikan</a:t>
              </a:r>
              <a:r>
                <a:rPr lang="en-US" dirty="0" smtClean="0"/>
                <a:t> video </a:t>
              </a:r>
              <a:r>
                <a:rPr lang="en-US" dirty="0" err="1" smtClean="0"/>
                <a:t>berikut</a:t>
              </a:r>
              <a:r>
                <a:rPr lang="en-US" dirty="0" smtClean="0"/>
                <a:t>.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3304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Endah\Buku Kurikulum 2021\ESPS\ESPS PPKn 1\editor\sett 3\Bab 1\garuda pancasila fix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4" y="762862"/>
            <a:ext cx="3884747" cy="356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12111" y="1012165"/>
            <a:ext cx="31934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Garuda </a:t>
            </a:r>
            <a:r>
              <a:rPr lang="en-US" sz="2000" dirty="0" err="1"/>
              <a:t>Pancasila</a:t>
            </a:r>
            <a:r>
              <a:rPr lang="en-US" sz="2000" dirty="0"/>
              <a:t> </a:t>
            </a:r>
            <a:r>
              <a:rPr lang="en-US" sz="2000" dirty="0" err="1"/>
              <a:t>berwarna</a:t>
            </a:r>
            <a:r>
              <a:rPr lang="en-US" sz="2000" dirty="0"/>
              <a:t> </a:t>
            </a:r>
          </a:p>
          <a:p>
            <a:r>
              <a:rPr lang="en-US" sz="2000" dirty="0" err="1"/>
              <a:t>kuning</a:t>
            </a:r>
            <a:r>
              <a:rPr lang="en-US" sz="2000" dirty="0"/>
              <a:t> </a:t>
            </a:r>
            <a:r>
              <a:rPr lang="en-US" sz="2000" dirty="0" err="1"/>
              <a:t>keemasan</a:t>
            </a:r>
            <a:r>
              <a:rPr lang="en-US" sz="20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580467" y="3423449"/>
            <a:ext cx="31692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Indonesia </a:t>
            </a:r>
            <a:r>
              <a:rPr lang="en-US" sz="2000" dirty="0" err="1"/>
              <a:t>merdeka</a:t>
            </a:r>
            <a:r>
              <a:rPr lang="en-US" sz="2000" dirty="0"/>
              <a:t> pada </a:t>
            </a:r>
            <a:endParaRPr lang="id-ID" sz="2000" dirty="0"/>
          </a:p>
          <a:p>
            <a:r>
              <a:rPr lang="en-US" sz="2000" b="1" dirty="0"/>
              <a:t>17 </a:t>
            </a:r>
            <a:r>
              <a:rPr lang="en-US" sz="2000" b="1" dirty="0" err="1"/>
              <a:t>Agustus</a:t>
            </a:r>
            <a:r>
              <a:rPr lang="en-US" sz="2000" b="1" dirty="0"/>
              <a:t> 1945</a:t>
            </a:r>
            <a:r>
              <a:rPr lang="en-US" sz="20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845127" y="206210"/>
            <a:ext cx="2888674" cy="369332"/>
          </a:xfrm>
          <a:prstGeom prst="rect">
            <a:avLst/>
          </a:prstGeom>
          <a:ln w="127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Masing-masing</a:t>
            </a:r>
            <a:r>
              <a:rPr lang="en-US" dirty="0"/>
              <a:t> 17 </a:t>
            </a:r>
            <a:r>
              <a:rPr lang="en-US" dirty="0" err="1"/>
              <a:t>helai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45127" y="514350"/>
            <a:ext cx="609600" cy="684507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3124200" y="514350"/>
            <a:ext cx="533400" cy="628651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676401" y="635794"/>
            <a:ext cx="1066799" cy="335756"/>
          </a:xfrm>
          <a:prstGeom prst="rect">
            <a:avLst/>
          </a:prstGeom>
          <a:ln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45 </a:t>
            </a:r>
            <a:r>
              <a:rPr lang="en-US" dirty="0" err="1"/>
              <a:t>helai</a:t>
            </a:r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1451475" y="973282"/>
            <a:ext cx="450061" cy="820882"/>
          </a:xfrm>
          <a:custGeom>
            <a:avLst/>
            <a:gdLst>
              <a:gd name="connsiteX0" fmla="*/ 450061 w 450061"/>
              <a:gd name="connsiteY0" fmla="*/ 820882 h 820882"/>
              <a:gd name="connsiteX1" fmla="*/ 3252 w 450061"/>
              <a:gd name="connsiteY1" fmla="*/ 436418 h 820882"/>
              <a:gd name="connsiteX2" fmla="*/ 283807 w 450061"/>
              <a:gd name="connsiteY2" fmla="*/ 0 h 820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0061" h="820882">
                <a:moveTo>
                  <a:pt x="450061" y="820882"/>
                </a:moveTo>
                <a:cubicBezTo>
                  <a:pt x="240511" y="697057"/>
                  <a:pt x="30961" y="573232"/>
                  <a:pt x="3252" y="436418"/>
                </a:cubicBezTo>
                <a:cubicBezTo>
                  <a:pt x="-24457" y="299604"/>
                  <a:pt x="129675" y="149802"/>
                  <a:pt x="283807" y="0"/>
                </a:cubicBezTo>
              </a:path>
            </a:pathLst>
          </a:custGeom>
          <a:noFill/>
          <a:ln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828801" y="4329610"/>
            <a:ext cx="1066799" cy="369332"/>
          </a:xfrm>
          <a:prstGeom prst="rect">
            <a:avLst/>
          </a:prstGeom>
          <a:ln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8 </a:t>
            </a:r>
            <a:r>
              <a:rPr lang="en-US" dirty="0" err="1"/>
              <a:t>helai</a:t>
            </a:r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1364895" y="4083627"/>
            <a:ext cx="391169" cy="426028"/>
          </a:xfrm>
          <a:custGeom>
            <a:avLst/>
            <a:gdLst>
              <a:gd name="connsiteX0" fmla="*/ 183350 w 391169"/>
              <a:gd name="connsiteY0" fmla="*/ 0 h 426028"/>
              <a:gd name="connsiteX1" fmla="*/ 6705 w 391169"/>
              <a:gd name="connsiteY1" fmla="*/ 259773 h 426028"/>
              <a:gd name="connsiteX2" fmla="*/ 391169 w 391169"/>
              <a:gd name="connsiteY2" fmla="*/ 426028 h 42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1169" h="426028">
                <a:moveTo>
                  <a:pt x="183350" y="0"/>
                </a:moveTo>
                <a:cubicBezTo>
                  <a:pt x="77709" y="94384"/>
                  <a:pt x="-27931" y="188768"/>
                  <a:pt x="6705" y="259773"/>
                </a:cubicBezTo>
                <a:cubicBezTo>
                  <a:pt x="41341" y="330778"/>
                  <a:pt x="216255" y="378403"/>
                  <a:pt x="391169" y="426028"/>
                </a:cubicBezTo>
              </a:path>
            </a:pathLst>
          </a:custGeom>
          <a:noFill/>
          <a:ln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362200" y="3486150"/>
            <a:ext cx="1028700" cy="685800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383973" y="4257080"/>
            <a:ext cx="1066799" cy="369332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19 </a:t>
            </a:r>
            <a:r>
              <a:rPr lang="en-US" dirty="0" err="1"/>
              <a:t>helai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597400" y="206391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err="1"/>
              <a:t>Jumlah</a:t>
            </a:r>
            <a:r>
              <a:rPr lang="en-US" sz="2000" dirty="0"/>
              <a:t> </a:t>
            </a:r>
            <a:r>
              <a:rPr lang="en-US" sz="2000" dirty="0" err="1"/>
              <a:t>bulu</a:t>
            </a:r>
            <a:r>
              <a:rPr lang="en-US" sz="2000" dirty="0"/>
              <a:t> </a:t>
            </a:r>
            <a:r>
              <a:rPr lang="en-US" sz="2000" dirty="0" err="1"/>
              <a:t>pada</a:t>
            </a:r>
            <a:r>
              <a:rPr lang="en-US" sz="2000" dirty="0"/>
              <a:t> </a:t>
            </a:r>
            <a:r>
              <a:rPr lang="en-US" sz="2000" dirty="0" err="1"/>
              <a:t>burung</a:t>
            </a:r>
            <a:r>
              <a:rPr lang="en-US" sz="2000" dirty="0"/>
              <a:t> </a:t>
            </a:r>
            <a:r>
              <a:rPr lang="en-US" sz="2000" dirty="0" err="1"/>
              <a:t>garuda</a:t>
            </a:r>
            <a:endParaRPr lang="en-US" sz="2000" dirty="0"/>
          </a:p>
          <a:p>
            <a:r>
              <a:rPr lang="en-US" sz="2000" dirty="0" err="1"/>
              <a:t>melambangkan</a:t>
            </a:r>
            <a:r>
              <a:rPr lang="en-US" sz="2000" dirty="0"/>
              <a:t> </a:t>
            </a:r>
            <a:r>
              <a:rPr lang="en-US" sz="2000" dirty="0" err="1"/>
              <a:t>hari</a:t>
            </a:r>
            <a:r>
              <a:rPr lang="en-US" sz="2000" dirty="0"/>
              <a:t> </a:t>
            </a:r>
            <a:r>
              <a:rPr lang="en-US" sz="2000" dirty="0" err="1"/>
              <a:t>kemerdekaan</a:t>
            </a:r>
            <a:r>
              <a:rPr lang="en-US" sz="2000" dirty="0"/>
              <a:t> Indonesia.</a:t>
            </a:r>
          </a:p>
        </p:txBody>
      </p:sp>
    </p:spTree>
    <p:extLst>
      <p:ext uri="{BB962C8B-B14F-4D97-AF65-F5344CB8AC3E}">
        <p14:creationId xmlns:p14="http://schemas.microsoft.com/office/powerpoint/2010/main" val="257372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17" grpId="0" animBg="1"/>
      <p:bldP spid="16" grpId="0" animBg="1"/>
      <p:bldP spid="19" grpId="0" animBg="1"/>
      <p:bldP spid="20" grpId="0" animBg="1"/>
      <p:bldP spid="24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Endah\Buku Kurikulum 2021\ESPS\ESPS PPKn 1\editor\sett 3\Bab 1\garuda pancasila fix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094" y="164187"/>
            <a:ext cx="2653335" cy="243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Endah\Buku Kurikulum 2021\ESPS\ESPS PPKn 1\editor\Editing\Bab 1\part 1\2b pita Bhinneka Tunggal I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819" y="2891787"/>
            <a:ext cx="3871161" cy="130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9346" y="550128"/>
            <a:ext cx="2743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Di dada burung garuda, terdapat perisai.</a:t>
            </a:r>
          </a:p>
        </p:txBody>
      </p:sp>
      <p:pic>
        <p:nvPicPr>
          <p:cNvPr id="5123" name="Picture 3" descr="D:\Endah\Buku Kurikulum 2021\ESPS\ESPS PPKn 1\editor\sett 3\Bab 1\perisai pancasila fix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1869"/>
            <a:ext cx="2193146" cy="226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162" y="3971772"/>
            <a:ext cx="41585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/>
              <a:t>Perisai berisi simbol sila-sila Pancasila.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6220054" y="1099788"/>
            <a:ext cx="251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Kaki </a:t>
            </a:r>
            <a:r>
              <a:rPr lang="en-US" sz="2000" dirty="0" err="1"/>
              <a:t>burung</a:t>
            </a:r>
            <a:r>
              <a:rPr lang="en-US" sz="2000" dirty="0"/>
              <a:t> </a:t>
            </a:r>
            <a:r>
              <a:rPr lang="en-US" sz="2000" dirty="0" err="1"/>
              <a:t>garuda</a:t>
            </a:r>
            <a:r>
              <a:rPr lang="en-US" sz="2000" dirty="0"/>
              <a:t> </a:t>
            </a:r>
            <a:r>
              <a:rPr lang="en-US" sz="2000" dirty="0" err="1"/>
              <a:t>mencengkeram</a:t>
            </a:r>
            <a:r>
              <a:rPr lang="en-US" sz="2000" dirty="0"/>
              <a:t> pita.</a:t>
            </a:r>
          </a:p>
        </p:txBody>
      </p:sp>
      <p:sp>
        <p:nvSpPr>
          <p:cNvPr id="6" name="Rectangle 5"/>
          <p:cNvSpPr/>
          <p:nvPr/>
        </p:nvSpPr>
        <p:spPr>
          <a:xfrm>
            <a:off x="5257799" y="2183901"/>
            <a:ext cx="2743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2000" dirty="0"/>
              <a:t>Pita bertuliskan </a:t>
            </a:r>
            <a:r>
              <a:rPr lang="en-US" sz="2000" dirty="0"/>
              <a:t>“</a:t>
            </a:r>
            <a:r>
              <a:rPr lang="en-US" sz="2000" dirty="0" err="1"/>
              <a:t>Bhinneka</a:t>
            </a:r>
            <a:r>
              <a:rPr lang="en-US" sz="2000" dirty="0"/>
              <a:t> Tunggal </a:t>
            </a:r>
            <a:r>
              <a:rPr lang="en-US" sz="2000" dirty="0" err="1"/>
              <a:t>Ika</a:t>
            </a:r>
            <a:r>
              <a:rPr lang="en-US" sz="2000" dirty="0"/>
              <a:t>”.</a:t>
            </a:r>
          </a:p>
        </p:txBody>
      </p:sp>
      <p:sp>
        <p:nvSpPr>
          <p:cNvPr id="7" name="Rectangle 6"/>
          <p:cNvSpPr/>
          <p:nvPr/>
        </p:nvSpPr>
        <p:spPr>
          <a:xfrm>
            <a:off x="4343399" y="419830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err="1"/>
              <a:t>Artinya</a:t>
            </a:r>
            <a:r>
              <a:rPr lang="en-US" sz="2000" dirty="0"/>
              <a:t>, </a:t>
            </a:r>
            <a:r>
              <a:rPr lang="en-US" sz="2000" dirty="0" err="1"/>
              <a:t>berbeda-beda</a:t>
            </a:r>
            <a:r>
              <a:rPr lang="en-US" sz="2000" dirty="0"/>
              <a:t> </a:t>
            </a:r>
            <a:r>
              <a:rPr lang="en-US" sz="2000" dirty="0" err="1"/>
              <a:t>tetapi</a:t>
            </a:r>
            <a:r>
              <a:rPr lang="en-US" sz="2000" dirty="0"/>
              <a:t> </a:t>
            </a:r>
            <a:r>
              <a:rPr lang="en-US" sz="2000" dirty="0" err="1"/>
              <a:t>tetap</a:t>
            </a:r>
            <a:r>
              <a:rPr lang="en-US" sz="2000" dirty="0"/>
              <a:t> </a:t>
            </a:r>
            <a:r>
              <a:rPr lang="en-US" sz="2000" dirty="0" err="1"/>
              <a:t>satu</a:t>
            </a:r>
            <a:r>
              <a:rPr lang="en-US" sz="2000" dirty="0"/>
              <a:t>.</a:t>
            </a:r>
          </a:p>
        </p:txBody>
      </p:sp>
      <p:pic>
        <p:nvPicPr>
          <p:cNvPr id="5124" name="Picture 4" descr="D:\Endah\Video ABC\Video IPS 456\contoh\arrow-158377_6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2966" flipV="1">
            <a:off x="2772688" y="1188930"/>
            <a:ext cx="1376824" cy="52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:\Endah\Video ABC\Video IPS 456\contoh\arrow-158377_6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4604">
            <a:off x="4074411" y="2265684"/>
            <a:ext cx="995180" cy="47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99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Endah\Buku Kurikulum 2021\ESPS\Gambar ilustrator luar\ESPS PPKN 1\Bab 1 Alim Afianto lengkap\3 edit mata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15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19600" y="812780"/>
            <a:ext cx="396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Bangsa</a:t>
            </a:r>
            <a:r>
              <a:rPr lang="en-US" sz="2400" dirty="0"/>
              <a:t> Indonesia </a:t>
            </a:r>
            <a:r>
              <a:rPr lang="en-US" sz="2400" dirty="0" err="1"/>
              <a:t>memiliki</a:t>
            </a:r>
            <a:r>
              <a:rPr lang="en-US" sz="2400" dirty="0"/>
              <a:t> </a:t>
            </a:r>
            <a:r>
              <a:rPr lang="en-US" sz="2400" dirty="0" err="1"/>
              <a:t>banyak</a:t>
            </a:r>
            <a:r>
              <a:rPr lang="en-US" sz="2400" dirty="0"/>
              <a:t> </a:t>
            </a:r>
            <a:r>
              <a:rPr lang="en-US" sz="2400" dirty="0" err="1"/>
              <a:t>perbedaan</a:t>
            </a:r>
            <a:r>
              <a:rPr lang="en-US" sz="2400" dirty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4419600" y="1826206"/>
            <a:ext cx="4572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err="1"/>
              <a:t>Suku</a:t>
            </a:r>
            <a:r>
              <a:rPr lang="en-US" sz="2400" dirty="0"/>
              <a:t> </a:t>
            </a:r>
            <a:r>
              <a:rPr lang="en-US" sz="2400" dirty="0" err="1"/>
              <a:t>bangsa</a:t>
            </a:r>
            <a:endParaRPr lang="en-US" sz="2400" dirty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err="1"/>
              <a:t>Budaya</a:t>
            </a:r>
            <a:endParaRPr lang="en-US" sz="2400" dirty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/>
              <a:t>Agama</a:t>
            </a:r>
          </a:p>
        </p:txBody>
      </p:sp>
      <p:sp>
        <p:nvSpPr>
          <p:cNvPr id="4" name="Rectangle 3"/>
          <p:cNvSpPr/>
          <p:nvPr/>
        </p:nvSpPr>
        <p:spPr>
          <a:xfrm>
            <a:off x="3733800" y="3682151"/>
            <a:ext cx="3695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Meskipun</a:t>
            </a:r>
            <a:r>
              <a:rPr lang="en-US" sz="2400" dirty="0"/>
              <a:t> </a:t>
            </a:r>
            <a:r>
              <a:rPr lang="en-US" sz="2400" dirty="0" err="1"/>
              <a:t>berbeda-beda</a:t>
            </a:r>
            <a:r>
              <a:rPr lang="en-US" sz="2400" dirty="0"/>
              <a:t>, </a:t>
            </a:r>
            <a:r>
              <a:rPr lang="en-US" sz="2400" dirty="0" err="1"/>
              <a:t>kita</a:t>
            </a:r>
            <a:r>
              <a:rPr lang="en-US" sz="2400" dirty="0"/>
              <a:t> </a:t>
            </a:r>
            <a:r>
              <a:rPr lang="en-US" sz="2400" dirty="0" err="1"/>
              <a:t>harus</a:t>
            </a:r>
            <a:r>
              <a:rPr lang="en-US" sz="2400" dirty="0"/>
              <a:t> </a:t>
            </a:r>
            <a:r>
              <a:rPr lang="en-US" sz="2400" dirty="0" err="1"/>
              <a:t>tetap</a:t>
            </a:r>
            <a:r>
              <a:rPr lang="en-US" sz="2400" dirty="0"/>
              <a:t> </a:t>
            </a:r>
            <a:r>
              <a:rPr lang="en-US" sz="2400" dirty="0" err="1"/>
              <a:t>bersatu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804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161"/>
            <a:ext cx="6781800" cy="10019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6417" y="455858"/>
            <a:ext cx="5921047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id-ID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B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Bunyi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dan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Simbol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Sila-Sila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Pancasila</a:t>
            </a:r>
            <a:endParaRPr lang="en-US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Picture 2" descr="D:\Endah\Buku Kurikulum 2021\ESPS\ESPS PPKn 1\editor\sett 3\Bab 1\garuda pancasila fix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92380"/>
            <a:ext cx="3210535" cy="294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Endah\Buku Kurikulum 2021\ESPS\ESPS PPKn 1\editor\sett 3\Bab 1\perisai pancasila fix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722" y="2571750"/>
            <a:ext cx="1993769" cy="205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42964" y="1349969"/>
            <a:ext cx="3429000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dirty="0"/>
              <a:t>Pancasila terdiri dari lima sila.</a:t>
            </a:r>
          </a:p>
          <a:p>
            <a:pPr>
              <a:lnSpc>
                <a:spcPct val="150000"/>
              </a:lnSpc>
            </a:pPr>
            <a:r>
              <a:rPr lang="en-US" sz="2000" dirty="0" err="1"/>
              <a:t>Setiap</a:t>
            </a:r>
            <a:r>
              <a:rPr lang="en-US" sz="2000" dirty="0"/>
              <a:t> </a:t>
            </a:r>
            <a:r>
              <a:rPr lang="en-US" sz="2000" dirty="0" err="1"/>
              <a:t>sila</a:t>
            </a:r>
            <a:r>
              <a:rPr lang="en-US" sz="2000" dirty="0"/>
              <a:t> </a:t>
            </a:r>
            <a:r>
              <a:rPr lang="en-US" sz="2000" dirty="0" err="1"/>
              <a:t>memiliki</a:t>
            </a:r>
            <a:r>
              <a:rPr lang="en-US" sz="2000" dirty="0"/>
              <a:t> </a:t>
            </a:r>
            <a:r>
              <a:rPr lang="en-US" sz="2000" dirty="0" err="1"/>
              <a:t>simbol</a:t>
            </a:r>
            <a:r>
              <a:rPr lang="en-US" sz="2000" dirty="0"/>
              <a:t>.</a:t>
            </a:r>
          </a:p>
        </p:txBody>
      </p:sp>
      <p:pic>
        <p:nvPicPr>
          <p:cNvPr id="7" name="Picture 4" descr="D:\Endah\Video ABC\Video IPS 456\contoh\arrow-158377_6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64103"/>
            <a:ext cx="2047395" cy="88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108700" y="2947228"/>
            <a:ext cx="25527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Simbol-simbol Pancasila ada di perisai </a:t>
            </a:r>
            <a:r>
              <a:rPr lang="en-US" sz="2000" dirty="0" err="1"/>
              <a:t>pada</a:t>
            </a:r>
            <a:r>
              <a:rPr lang="en-US" sz="2000" dirty="0"/>
              <a:t> </a:t>
            </a:r>
            <a:r>
              <a:rPr lang="en-US" sz="2000" dirty="0" err="1"/>
              <a:t>bagian</a:t>
            </a:r>
            <a:r>
              <a:rPr lang="en-US" sz="2000" dirty="0"/>
              <a:t> dada </a:t>
            </a:r>
            <a:r>
              <a:rPr lang="en-US" sz="2000" dirty="0" err="1"/>
              <a:t>burung</a:t>
            </a:r>
            <a:r>
              <a:rPr lang="en-US" sz="2000" dirty="0"/>
              <a:t> </a:t>
            </a:r>
            <a:r>
              <a:rPr lang="en-US" sz="2000" dirty="0" err="1"/>
              <a:t>garuda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020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Endah\Buku Kurikulum 2021\ESPS\ESPS PPKn 1\editor\sett 3\Bab 1\perisai pancasila fix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306" y="2569425"/>
            <a:ext cx="1993769" cy="205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248400" y="3562350"/>
            <a:ext cx="2368866" cy="923330"/>
          </a:xfrm>
          <a:prstGeom prst="rect">
            <a:avLst/>
          </a:prstGeom>
          <a:ln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b="1" dirty="0" err="1"/>
              <a:t>Sila</a:t>
            </a:r>
            <a:r>
              <a:rPr lang="en-US" b="1" dirty="0"/>
              <a:t> </a:t>
            </a:r>
            <a:r>
              <a:rPr lang="en-US" b="1" dirty="0" err="1"/>
              <a:t>Kedua</a:t>
            </a:r>
            <a:endParaRPr lang="en-US" b="1" dirty="0"/>
          </a:p>
          <a:p>
            <a:pPr algn="ctr"/>
            <a:r>
              <a:rPr lang="en-US" dirty="0" err="1"/>
              <a:t>Simbol</a:t>
            </a:r>
            <a:r>
              <a:rPr lang="en-US" dirty="0"/>
              <a:t>: </a:t>
            </a:r>
            <a:r>
              <a:rPr lang="en-US" dirty="0" err="1"/>
              <a:t>Tali</a:t>
            </a:r>
            <a:r>
              <a:rPr lang="en-US" dirty="0"/>
              <a:t> </a:t>
            </a:r>
            <a:r>
              <a:rPr lang="en-US" dirty="0" err="1"/>
              <a:t>rantai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52400" y="3486150"/>
            <a:ext cx="2514600" cy="923330"/>
          </a:xfrm>
          <a:prstGeom prst="rect">
            <a:avLst/>
          </a:prstGeom>
          <a:ln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b="1" dirty="0" err="1"/>
              <a:t>Sila</a:t>
            </a:r>
            <a:r>
              <a:rPr lang="en-US" b="1" dirty="0"/>
              <a:t> </a:t>
            </a:r>
            <a:r>
              <a:rPr lang="en-US" b="1" dirty="0" err="1"/>
              <a:t>Kelima</a:t>
            </a:r>
            <a:endParaRPr lang="en-US" b="1" dirty="0"/>
          </a:p>
          <a:p>
            <a:pPr algn="ctr"/>
            <a:r>
              <a:rPr lang="en-US" dirty="0" err="1"/>
              <a:t>Simbol</a:t>
            </a:r>
            <a:r>
              <a:rPr lang="en-US" dirty="0"/>
              <a:t>: </a:t>
            </a:r>
            <a:r>
              <a:rPr lang="en-US" dirty="0" err="1"/>
              <a:t>Kapas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padi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945836" y="1581150"/>
            <a:ext cx="2368866" cy="923330"/>
          </a:xfrm>
          <a:prstGeom prst="rect">
            <a:avLst/>
          </a:prstGeom>
          <a:ln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b="1" dirty="0" err="1"/>
              <a:t>Sila</a:t>
            </a:r>
            <a:r>
              <a:rPr lang="en-US" b="1" dirty="0"/>
              <a:t> </a:t>
            </a:r>
            <a:r>
              <a:rPr lang="en-US" b="1" dirty="0" err="1"/>
              <a:t>Ketiga</a:t>
            </a:r>
            <a:endParaRPr lang="en-US" b="1" dirty="0"/>
          </a:p>
          <a:p>
            <a:pPr algn="ctr"/>
            <a:r>
              <a:rPr lang="en-US" dirty="0" err="1"/>
              <a:t>Simbol</a:t>
            </a:r>
            <a:r>
              <a:rPr lang="en-US" dirty="0"/>
              <a:t>: </a:t>
            </a:r>
            <a:r>
              <a:rPr lang="en-US" dirty="0" err="1"/>
              <a:t>Pohon</a:t>
            </a:r>
            <a:r>
              <a:rPr lang="en-US" dirty="0"/>
              <a:t> </a:t>
            </a:r>
            <a:r>
              <a:rPr lang="en-US" dirty="0" err="1"/>
              <a:t>beringin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69888" y="1496020"/>
            <a:ext cx="2514600" cy="923330"/>
          </a:xfrm>
          <a:prstGeom prst="rect">
            <a:avLst/>
          </a:prstGeom>
          <a:ln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b="1" dirty="0" err="1"/>
              <a:t>Sila</a:t>
            </a:r>
            <a:r>
              <a:rPr lang="en-US" b="1" dirty="0"/>
              <a:t> </a:t>
            </a:r>
            <a:r>
              <a:rPr lang="en-US" b="1" dirty="0" err="1"/>
              <a:t>Keempat</a:t>
            </a:r>
            <a:endParaRPr lang="en-US" b="1" dirty="0"/>
          </a:p>
          <a:p>
            <a:pPr algn="ctr"/>
            <a:r>
              <a:rPr lang="en-US" dirty="0" err="1"/>
              <a:t>Simbol</a:t>
            </a:r>
            <a:r>
              <a:rPr lang="en-US" dirty="0"/>
              <a:t>: </a:t>
            </a:r>
            <a:r>
              <a:rPr lang="en-US" dirty="0" err="1"/>
              <a:t>Kepala</a:t>
            </a:r>
            <a:r>
              <a:rPr lang="en-US" dirty="0"/>
              <a:t> </a:t>
            </a:r>
            <a:r>
              <a:rPr lang="en-US" dirty="0" err="1"/>
              <a:t>banteng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159906" y="276820"/>
            <a:ext cx="2250294" cy="923330"/>
          </a:xfrm>
          <a:prstGeom prst="rect">
            <a:avLst/>
          </a:prstGeom>
          <a:ln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Sila</a:t>
            </a:r>
            <a:r>
              <a:rPr lang="en-US" b="1" dirty="0"/>
              <a:t> </a:t>
            </a:r>
            <a:r>
              <a:rPr lang="en-US" b="1" dirty="0" err="1"/>
              <a:t>Pertama</a:t>
            </a:r>
            <a:endParaRPr lang="en-US" b="1" dirty="0"/>
          </a:p>
          <a:p>
            <a:pPr algn="ctr"/>
            <a:r>
              <a:rPr lang="en-US" dirty="0" err="1"/>
              <a:t>Simbol</a:t>
            </a:r>
            <a:r>
              <a:rPr lang="en-US" dirty="0"/>
              <a:t>: </a:t>
            </a:r>
            <a:r>
              <a:rPr lang="en-US" dirty="0" err="1"/>
              <a:t>Bintang</a:t>
            </a:r>
            <a:r>
              <a:rPr lang="en-US" dirty="0"/>
              <a:t> </a:t>
            </a:r>
            <a:r>
              <a:rPr lang="en-US" dirty="0" err="1"/>
              <a:t>emas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7170" name="Picture 2" descr="D:\Endah\Buku Kurikulum 2021\ESPS\ESPS PPKn 1\editor\Editing\Bab 1\part 1\3a binta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455" y="935997"/>
            <a:ext cx="995467" cy="9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Endah\Buku Kurikulum 2021\ESPS\ESPS PPKn 1\editor\Editing\Bab 1\part 1\3b rantai-pancasila-png-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309" y="2694424"/>
            <a:ext cx="1089047" cy="109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Endah\Buku Kurikulum 2021\ESPS\ESPS PPKn 1\editor\Editing\Bab 1\part 1\3d Kepala Bante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00" y="666750"/>
            <a:ext cx="1068305" cy="106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Endah\Buku Kurikulum 2021\ESPS\ESPS PPKn 1\editor\Editing\Bab 1\part 1\3e simbol sila kelima padi dan kapa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9" b="11349"/>
          <a:stretch/>
        </p:blipFill>
        <p:spPr bwMode="auto">
          <a:xfrm>
            <a:off x="890468" y="2683015"/>
            <a:ext cx="1073441" cy="1031735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Endah\Buku Kurikulum 2021\ESPS\ESPS PPKn 1\editor\Editing\Bab 1\part 1\3c pohon beringin pancasil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855" y="619893"/>
            <a:ext cx="1370545" cy="129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:\Endah\Video ABC\Video IPS 456\contoh\arrow-gdeb7f79dc_128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85433" y="2306924"/>
            <a:ext cx="1647513" cy="82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D:\Endah\Video ABC\Video IPS 456\contoh\arrow-gdeb7f79dc_128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2379">
            <a:off x="2029714" y="2925577"/>
            <a:ext cx="1396805" cy="82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:\Endah\Video ABC\Video IPS 456\contoh\arrow-gdeb7f79dc_128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0528">
            <a:off x="4914085" y="1933499"/>
            <a:ext cx="1125665" cy="69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D:\Endah\Video ABC\Video IPS 456\contoh\arrow-gdeb7f79dc_128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74648">
            <a:off x="5241171" y="3096774"/>
            <a:ext cx="1409331" cy="82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D:\Endah\Video ABC\Video IPS 456\contoh\arrow-gdeb7f79dc_128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7603">
            <a:off x="2584597" y="1830004"/>
            <a:ext cx="1106401" cy="82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80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17" grpId="0" animBg="1"/>
      <p:bldP spid="15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563</Words>
  <Application>Microsoft Office PowerPoint</Application>
  <PresentationFormat>On-screen Show (16:9)</PresentationFormat>
  <Paragraphs>125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Endah Wahyuningtias</cp:lastModifiedBy>
  <cp:revision>91</cp:revision>
  <dcterms:created xsi:type="dcterms:W3CDTF">2022-01-17T01:37:52Z</dcterms:created>
  <dcterms:modified xsi:type="dcterms:W3CDTF">2022-05-09T03:25:11Z</dcterms:modified>
</cp:coreProperties>
</file>