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8" r:id="rId2"/>
    <p:sldId id="257" r:id="rId3"/>
    <p:sldId id="259" r:id="rId4"/>
    <p:sldId id="278" r:id="rId5"/>
    <p:sldId id="391" r:id="rId6"/>
    <p:sldId id="392" r:id="rId7"/>
    <p:sldId id="263" r:id="rId8"/>
    <p:sldId id="264" r:id="rId9"/>
    <p:sldId id="394" r:id="rId10"/>
    <p:sldId id="395" r:id="rId11"/>
    <p:sldId id="279" r:id="rId12"/>
    <p:sldId id="388" r:id="rId13"/>
    <p:sldId id="280" r:id="rId14"/>
    <p:sldId id="389" r:id="rId15"/>
    <p:sldId id="282" r:id="rId16"/>
    <p:sldId id="283" r:id="rId17"/>
    <p:sldId id="387" r:id="rId18"/>
    <p:sldId id="281" r:id="rId19"/>
    <p:sldId id="305" r:id="rId20"/>
    <p:sldId id="397" r:id="rId21"/>
    <p:sldId id="398" r:id="rId22"/>
    <p:sldId id="286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6A"/>
    <a:srgbClr val="1D41D5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8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/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92999"/>
            <a:ext cx="2377967" cy="315855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50.0006.01.mp4">
            <a:hlinkClick r:id="" action="ppaction://media"/>
            <a:extLst>
              <a:ext uri="{FF2B5EF4-FFF2-40B4-BE49-F238E27FC236}">
                <a16:creationId xmlns:a16="http://schemas.microsoft.com/office/drawing/2014/main" id="{70F688F3-463F-0FC4-2DE9-FA7201FFF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3535"/>
            <a:ext cx="6379210" cy="5880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791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en-US" sz="3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Huruf Vokal dan Konsonan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124659"/>
            <a:ext cx="33579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26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huruf</a:t>
            </a:r>
            <a:r>
              <a:rPr lang="en-US" sz="2400" dirty="0"/>
              <a:t>.</a:t>
            </a:r>
          </a:p>
          <a:p>
            <a:r>
              <a:rPr lang="en-US" sz="2400" dirty="0"/>
              <a:t>Ayo, </a:t>
            </a:r>
            <a:r>
              <a:rPr lang="en-US" sz="2400" dirty="0" err="1"/>
              <a:t>baca</a:t>
            </a:r>
            <a:r>
              <a:rPr lang="en-US" sz="2400" dirty="0"/>
              <a:t> </a:t>
            </a:r>
            <a:r>
              <a:rPr lang="en-US" sz="2400" dirty="0" err="1"/>
              <a:t>bersama-sama</a:t>
            </a:r>
            <a:r>
              <a:rPr lang="en-US" sz="24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955656"/>
            <a:ext cx="8353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 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  <a:p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4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r>
              <a:rPr lang="en-US" sz="4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434370"/>
            <a:ext cx="2590800" cy="24283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00" dirty="0">
                <a:solidFill>
                  <a:srgbClr val="C00000"/>
                </a:solidFill>
              </a:rPr>
              <a:t>A</a:t>
            </a:r>
            <a:r>
              <a:rPr lang="en-US" sz="15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Text Box 20"/>
          <p:cNvSpPr txBox="1"/>
          <p:nvPr/>
        </p:nvSpPr>
        <p:spPr>
          <a:xfrm>
            <a:off x="1353820" y="2056154"/>
            <a:ext cx="322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25933" y="786429"/>
            <a:ext cx="193196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Huruf</a:t>
            </a:r>
            <a:r>
              <a:rPr lang="en-US" sz="2400" dirty="0"/>
              <a:t> </a:t>
            </a:r>
            <a:r>
              <a:rPr lang="en-US" sz="2400" dirty="0" err="1"/>
              <a:t>kapital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3862685"/>
            <a:ext cx="154722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Huruf</a:t>
            </a:r>
            <a:r>
              <a:rPr lang="en-US" sz="2400" dirty="0"/>
              <a:t> </a:t>
            </a:r>
            <a:r>
              <a:rPr lang="en-US" sz="2400" dirty="0" err="1"/>
              <a:t>kecil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34063">
            <a:off x="935997" y="1072589"/>
            <a:ext cx="891793" cy="6656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 bwMode="auto">
          <a:xfrm>
            <a:off x="6522214" y="1097222"/>
            <a:ext cx="2204400" cy="3733800"/>
            <a:chOff x="5522086" y="455336"/>
            <a:chExt cx="2322234" cy="4128779"/>
          </a:xfrm>
        </p:grpSpPr>
        <p:sp>
          <p:nvSpPr>
            <p:cNvPr id="10" name="Oval 9"/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0" descr="C:\Users\P1846\Desktop\4.14 ibu guru berkat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Oval Callout 11"/>
          <p:cNvSpPr/>
          <p:nvPr/>
        </p:nvSpPr>
        <p:spPr>
          <a:xfrm>
            <a:off x="4557720" y="526105"/>
            <a:ext cx="2605080" cy="1419559"/>
          </a:xfrm>
          <a:prstGeom prst="wedgeEllipseCallout">
            <a:avLst>
              <a:gd name="adj1" fmla="val 51282"/>
              <a:gd name="adj2" fmla="val 453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chemeClr val="tx1"/>
                </a:solidFill>
              </a:rPr>
              <a:t>Huruf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kapital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adalah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huruf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besar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46189" flipH="1">
            <a:off x="2406671" y="3481821"/>
            <a:ext cx="891793" cy="6656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6106" y="84743"/>
            <a:ext cx="481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huruf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8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2"/>
          <a:stretch>
            <a:fillRect/>
          </a:stretch>
        </p:blipFill>
        <p:spPr>
          <a:xfrm>
            <a:off x="4572000" y="361950"/>
            <a:ext cx="3045218" cy="24384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12165" y="819150"/>
            <a:ext cx="28454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C000"/>
                </a:solidFill>
              </a:rPr>
              <a:t>Huruf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  <a:r>
              <a:rPr lang="en-US" sz="2200" b="1" dirty="0" err="1">
                <a:solidFill>
                  <a:srgbClr val="FFC000"/>
                </a:solidFill>
              </a:rPr>
              <a:t>vokal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  <a:r>
              <a:rPr lang="en-US" sz="2200" b="1" dirty="0" err="1">
                <a:solidFill>
                  <a:srgbClr val="FFC000"/>
                </a:solidFill>
              </a:rPr>
              <a:t>meliputi</a:t>
            </a:r>
            <a:r>
              <a:rPr lang="en-US" sz="2200" b="1" dirty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35025" y="2495550"/>
            <a:ext cx="3508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C000"/>
                </a:solidFill>
              </a:rPr>
              <a:t>Huruf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  <a:r>
              <a:rPr lang="en-US" sz="2200" b="1" dirty="0" err="1">
                <a:solidFill>
                  <a:srgbClr val="FFC000"/>
                </a:solidFill>
              </a:rPr>
              <a:t>konsonan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  <a:r>
              <a:rPr lang="en-US" sz="2200" b="1" dirty="0" err="1">
                <a:solidFill>
                  <a:srgbClr val="FFC000"/>
                </a:solidFill>
              </a:rPr>
              <a:t>meliputi</a:t>
            </a:r>
            <a:r>
              <a:rPr lang="en-US" sz="2200" b="1" dirty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7944" y="1344133"/>
            <a:ext cx="2666365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   i   u   e   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14400" y="3028950"/>
            <a:ext cx="5645150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/>
              <a:t>b    c    d    f    g   h     j     k     l    m    n   </a:t>
            </a:r>
          </a:p>
          <a:p>
            <a:r>
              <a:rPr lang="en-US" sz="2800" b="1" dirty="0"/>
              <a:t>p    q    r    s    t    v    w    x     y    z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285750"/>
            <a:ext cx="481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04" y="895350"/>
            <a:ext cx="2392405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1541" y="2138589"/>
            <a:ext cx="1925059" cy="584775"/>
          </a:xfrm>
          <a:prstGeom prst="rect">
            <a:avLst/>
          </a:prstGeom>
          <a:solidFill>
            <a:srgbClr val="00C06A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   u   k   u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779218" y="2167944"/>
            <a:ext cx="1184796" cy="4846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5204071" y="2167944"/>
            <a:ext cx="1329070" cy="506327"/>
            <a:chOff x="5204071" y="2167944"/>
            <a:chExt cx="1329070" cy="506327"/>
          </a:xfrm>
        </p:grpSpPr>
        <p:sp>
          <p:nvSpPr>
            <p:cNvPr id="11" name="Oval 10"/>
            <p:cNvSpPr/>
            <p:nvPr/>
          </p:nvSpPr>
          <p:spPr>
            <a:xfrm>
              <a:off x="5204071" y="2178792"/>
              <a:ext cx="381000" cy="4846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152141" y="2167944"/>
              <a:ext cx="381000" cy="50632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161541" y="2720861"/>
            <a:ext cx="1558842" cy="1316929"/>
            <a:chOff x="5161541" y="2720861"/>
            <a:chExt cx="1558842" cy="1316929"/>
          </a:xfrm>
        </p:grpSpPr>
        <p:sp>
          <p:nvSpPr>
            <p:cNvPr id="19" name="Text Box 10"/>
            <p:cNvSpPr txBox="1"/>
            <p:nvPr/>
          </p:nvSpPr>
          <p:spPr>
            <a:xfrm>
              <a:off x="5161541" y="3206793"/>
              <a:ext cx="1558842" cy="8309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Huruf</a:t>
              </a:r>
              <a:r>
                <a:rPr lang="en-US" sz="2400" b="1" dirty="0"/>
                <a:t> </a:t>
              </a:r>
              <a:r>
                <a:rPr lang="en-US" sz="2400" b="1" dirty="0" err="1"/>
                <a:t>konsonan</a:t>
              </a:r>
              <a:endParaRPr lang="en-US" sz="2400" b="1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5394571" y="2720861"/>
              <a:ext cx="0" cy="485932"/>
            </a:xfrm>
            <a:prstGeom prst="line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342641" y="2720861"/>
              <a:ext cx="0" cy="485932"/>
            </a:xfrm>
            <a:prstGeom prst="line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841139" y="826353"/>
            <a:ext cx="1081583" cy="1312236"/>
            <a:chOff x="5841139" y="826353"/>
            <a:chExt cx="1081583" cy="1312236"/>
          </a:xfrm>
        </p:grpSpPr>
        <p:sp>
          <p:nvSpPr>
            <p:cNvPr id="25" name="Text Box 10"/>
            <p:cNvSpPr txBox="1"/>
            <p:nvPr/>
          </p:nvSpPr>
          <p:spPr>
            <a:xfrm>
              <a:off x="5841139" y="826353"/>
              <a:ext cx="1081583" cy="830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Huruf</a:t>
              </a:r>
              <a:r>
                <a:rPr lang="en-US" sz="2400" b="1" dirty="0"/>
                <a:t> </a:t>
              </a:r>
              <a:r>
                <a:rPr lang="en-US" sz="2400" b="1" dirty="0" err="1"/>
                <a:t>vokal</a:t>
              </a:r>
              <a:endParaRPr lang="en-US" sz="2400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5867400" y="1652657"/>
              <a:ext cx="0" cy="485932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858000" y="1641518"/>
              <a:ext cx="0" cy="485932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638800" y="2190750"/>
            <a:ext cx="1371600" cy="484632"/>
            <a:chOff x="5638800" y="2190750"/>
            <a:chExt cx="1371600" cy="484632"/>
          </a:xfrm>
        </p:grpSpPr>
        <p:sp>
          <p:nvSpPr>
            <p:cNvPr id="28" name="Oval 27"/>
            <p:cNvSpPr/>
            <p:nvPr/>
          </p:nvSpPr>
          <p:spPr>
            <a:xfrm>
              <a:off x="5638800" y="2190750"/>
              <a:ext cx="381000" cy="4846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629400" y="2190750"/>
              <a:ext cx="381000" cy="4846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8937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6225"/>
            <a:ext cx="4805045" cy="691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7335"/>
            <a:ext cx="5042535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en-US" sz="3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Menulis Huruf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62000" y="1123950"/>
            <a:ext cx="571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Perhatikan</a:t>
            </a:r>
            <a:r>
              <a:rPr lang="en-US" sz="2200" dirty="0"/>
              <a:t> </a:t>
            </a:r>
            <a:r>
              <a:rPr lang="en-US" sz="2200" dirty="0" err="1"/>
              <a:t>cara</a:t>
            </a:r>
            <a:r>
              <a:rPr lang="en-US" sz="2200" dirty="0"/>
              <a:t> </a:t>
            </a:r>
            <a:r>
              <a:rPr lang="en-US" sz="2200" dirty="0" err="1"/>
              <a:t>menulis</a:t>
            </a:r>
            <a:r>
              <a:rPr lang="en-US" sz="2200" dirty="0"/>
              <a:t> </a:t>
            </a:r>
            <a:r>
              <a:rPr lang="en-US" sz="2200" dirty="0" err="1"/>
              <a:t>huruf</a:t>
            </a:r>
            <a:r>
              <a:rPr lang="en-US" sz="2200" dirty="0"/>
              <a:t> yang </a:t>
            </a:r>
            <a:r>
              <a:rPr lang="en-US" sz="2200" dirty="0" err="1"/>
              <a:t>benar</a:t>
            </a:r>
            <a:r>
              <a:rPr lang="en-US" sz="22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30868"/>
            <a:ext cx="6423403" cy="285203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" y="285750"/>
            <a:ext cx="6527800" cy="1083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361950"/>
            <a:ext cx="576453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SzPct val="100000"/>
              <a:buFont typeface="+mj-lt"/>
              <a:buAutoNum type="alphaUcPeriod" startAt="5"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Membaca Kata yang Diawali </a:t>
            </a:r>
            <a:r>
              <a:rPr lang="en-US" sz="32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ba-, be-, bi-, bu-, </a:t>
            </a:r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dan </a:t>
            </a:r>
            <a:r>
              <a:rPr lang="en-US" sz="32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bo-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38200" y="1428750"/>
            <a:ext cx="72567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Marilah</a:t>
            </a:r>
            <a:r>
              <a:rPr lang="en-US" sz="2200" dirty="0"/>
              <a:t> </a:t>
            </a:r>
            <a:r>
              <a:rPr lang="en-US" sz="2200" dirty="0" err="1"/>
              <a:t>membaca</a:t>
            </a:r>
            <a:r>
              <a:rPr lang="en-US" sz="2200" dirty="0"/>
              <a:t> kata yang </a:t>
            </a:r>
            <a:r>
              <a:rPr lang="en-US" sz="2200" dirty="0" err="1"/>
              <a:t>diawali</a:t>
            </a:r>
            <a:r>
              <a:rPr lang="en-US" sz="2200" dirty="0"/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ba</a:t>
            </a:r>
            <a:r>
              <a:rPr lang="en-US" sz="2200" i="1" dirty="0">
                <a:solidFill>
                  <a:srgbClr val="C00000"/>
                </a:solidFill>
              </a:rPr>
              <a:t>-, be-, bi-, </a:t>
            </a:r>
            <a:r>
              <a:rPr lang="en-US" sz="2200" i="1" dirty="0" err="1">
                <a:solidFill>
                  <a:srgbClr val="C00000"/>
                </a:solidFill>
              </a:rPr>
              <a:t>bu</a:t>
            </a:r>
            <a:r>
              <a:rPr lang="en-US" sz="2200" i="1" dirty="0">
                <a:solidFill>
                  <a:srgbClr val="C00000"/>
                </a:solidFill>
              </a:rPr>
              <a:t>-, </a:t>
            </a:r>
            <a:r>
              <a:rPr lang="en-US" sz="2200" dirty="0" err="1">
                <a:solidFill>
                  <a:srgbClr val="C00000"/>
                </a:solidFill>
              </a:rPr>
              <a:t>dan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bo</a:t>
            </a:r>
            <a:r>
              <a:rPr lang="en-US" sz="2200" i="1" dirty="0">
                <a:solidFill>
                  <a:srgbClr val="C00000"/>
                </a:solidFill>
              </a:rPr>
              <a:t>-</a:t>
            </a:r>
            <a:r>
              <a:rPr lang="en-US" sz="2200" i="1" dirty="0"/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95400" y="4080510"/>
            <a:ext cx="26187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Be</a:t>
            </a:r>
            <a:r>
              <a:rPr lang="en-US" sz="2200" dirty="0" err="1"/>
              <a:t>ni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be</a:t>
            </a:r>
            <a:r>
              <a:rPr lang="en-US" sz="2200" dirty="0" err="1"/>
              <a:t>li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bu</a:t>
            </a:r>
            <a:r>
              <a:rPr lang="en-US" sz="2200" dirty="0" err="1"/>
              <a:t>ku</a:t>
            </a:r>
            <a:r>
              <a:rPr lang="en-US" sz="2200" dirty="0"/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91200" y="4095750"/>
            <a:ext cx="21520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Bu</a:t>
            </a:r>
            <a:r>
              <a:rPr lang="en-US" sz="2200" dirty="0" err="1"/>
              <a:t>ku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Be</a:t>
            </a:r>
            <a:r>
              <a:rPr lang="en-US" sz="2200" dirty="0" err="1"/>
              <a:t>ni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Ba</a:t>
            </a:r>
            <a:r>
              <a:rPr lang="en-US" sz="2200" dirty="0" err="1"/>
              <a:t>ru</a:t>
            </a:r>
            <a:r>
              <a:rPr lang="en-US" sz="2200" dirty="0"/>
              <a:t>.</a:t>
            </a:r>
          </a:p>
        </p:txBody>
      </p:sp>
      <p:pic>
        <p:nvPicPr>
          <p:cNvPr id="7" name="Picture 6" descr="1.29-dila-puti ok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845" y="2343150"/>
            <a:ext cx="2762250" cy="1781175"/>
          </a:xfrm>
          <a:prstGeom prst="rect">
            <a:avLst/>
          </a:prstGeom>
        </p:spPr>
      </p:pic>
      <p:pic>
        <p:nvPicPr>
          <p:cNvPr id="8" name="Picture 7" descr="1.30 warna Er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2212975"/>
            <a:ext cx="1498600" cy="18618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31 Rose ok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47750"/>
            <a:ext cx="2919730" cy="2038985"/>
          </a:xfrm>
          <a:prstGeom prst="rect">
            <a:avLst/>
          </a:prstGeom>
        </p:spPr>
      </p:pic>
      <p:pic>
        <p:nvPicPr>
          <p:cNvPr id="3" name="Picture 2" descr="1.32 warna Self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009967"/>
            <a:ext cx="2448530" cy="2114550"/>
          </a:xfrm>
          <a:prstGeom prst="rect">
            <a:avLst/>
          </a:prstGeom>
        </p:spPr>
      </p:pic>
      <p:sp>
        <p:nvSpPr>
          <p:cNvPr id="4" name="Text Box 4"/>
          <p:cNvSpPr txBox="1"/>
          <p:nvPr/>
        </p:nvSpPr>
        <p:spPr>
          <a:xfrm>
            <a:off x="1143001" y="3091771"/>
            <a:ext cx="31242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Be</a:t>
            </a:r>
            <a:r>
              <a:rPr lang="en-US" sz="2200" dirty="0" err="1"/>
              <a:t>ni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bi</a:t>
            </a:r>
            <a:r>
              <a:rPr lang="en-US" sz="2200" dirty="0" err="1"/>
              <a:t>sa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ba</a:t>
            </a:r>
            <a:r>
              <a:rPr lang="en-US" sz="2200" dirty="0" err="1"/>
              <a:t>ca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bu</a:t>
            </a:r>
            <a:r>
              <a:rPr lang="en-US" sz="2200" dirty="0" err="1"/>
              <a:t>ku</a:t>
            </a:r>
            <a:r>
              <a:rPr lang="en-US" sz="2200" dirty="0"/>
              <a:t>.</a:t>
            </a:r>
          </a:p>
        </p:txBody>
      </p:sp>
      <p:sp>
        <p:nvSpPr>
          <p:cNvPr id="5" name="Text Box 5"/>
          <p:cNvSpPr txBox="1"/>
          <p:nvPr/>
        </p:nvSpPr>
        <p:spPr>
          <a:xfrm>
            <a:off x="5391150" y="3105150"/>
            <a:ext cx="31432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Bu</a:t>
            </a:r>
            <a:r>
              <a:rPr lang="en-US" sz="2200" dirty="0" err="1">
                <a:solidFill>
                  <a:schemeClr val="tx1"/>
                </a:solidFill>
              </a:rPr>
              <a:t>ku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C00000"/>
                </a:solidFill>
              </a:rPr>
              <a:t>Be</a:t>
            </a:r>
            <a:r>
              <a:rPr lang="en-US" sz="2200" dirty="0" err="1"/>
              <a:t>ni</a:t>
            </a:r>
            <a:r>
              <a:rPr lang="en-US" sz="2200" dirty="0"/>
              <a:t> </a:t>
            </a:r>
            <a:r>
              <a:rPr lang="en-US" sz="2200" dirty="0" err="1"/>
              <a:t>gambar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00"/>
                </a:solidFill>
              </a:rPr>
              <a:t>bo</a:t>
            </a:r>
            <a:r>
              <a:rPr lang="en-US" sz="2200" dirty="0"/>
              <a:t>la.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62000" y="361950"/>
            <a:ext cx="609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Berikut</a:t>
            </a:r>
            <a:r>
              <a:rPr lang="en-US" sz="2200" dirty="0"/>
              <a:t> </a:t>
            </a:r>
            <a:r>
              <a:rPr lang="en-US" sz="2200" dirty="0" err="1"/>
              <a:t>contoh</a:t>
            </a:r>
            <a:r>
              <a:rPr lang="en-US" sz="2200" dirty="0"/>
              <a:t> kata-kata lain yang </a:t>
            </a:r>
            <a:r>
              <a:rPr lang="en-US" sz="2200" dirty="0" err="1"/>
              <a:t>diawali</a:t>
            </a:r>
            <a:r>
              <a:rPr lang="en-US" sz="2200" dirty="0"/>
              <a:t> </a:t>
            </a:r>
            <a:r>
              <a:rPr lang="en-US" sz="2200" dirty="0" err="1"/>
              <a:t>suku</a:t>
            </a:r>
            <a:r>
              <a:rPr lang="en-US" sz="2200" dirty="0"/>
              <a:t> kata </a:t>
            </a:r>
            <a:r>
              <a:rPr lang="en-US" sz="2200" i="1" dirty="0" err="1">
                <a:solidFill>
                  <a:srgbClr val="C00000"/>
                </a:solidFill>
              </a:rPr>
              <a:t>ba</a:t>
            </a:r>
            <a:r>
              <a:rPr lang="en-US" sz="2200" i="1" dirty="0">
                <a:solidFill>
                  <a:srgbClr val="C00000"/>
                </a:solidFill>
              </a:rPr>
              <a:t>-, bi-, </a:t>
            </a:r>
            <a:r>
              <a:rPr lang="en-US" sz="2200" i="1" dirty="0" err="1">
                <a:solidFill>
                  <a:srgbClr val="C00000"/>
                </a:solidFill>
              </a:rPr>
              <a:t>bu</a:t>
            </a:r>
            <a:r>
              <a:rPr lang="en-US" sz="2200" i="1" dirty="0">
                <a:solidFill>
                  <a:srgbClr val="C00000"/>
                </a:solidFill>
              </a:rPr>
              <a:t>-, be-,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i="1" dirty="0" err="1">
                <a:solidFill>
                  <a:srgbClr val="C00000"/>
                </a:solidFill>
              </a:rPr>
              <a:t>bo</a:t>
            </a:r>
            <a:r>
              <a:rPr lang="en-US" sz="2200" i="1" dirty="0">
                <a:solidFill>
                  <a:srgbClr val="C00000"/>
                </a:solidFill>
              </a:rPr>
              <a:t>-.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192530" y="3486150"/>
            <a:ext cx="1383030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C00000"/>
                </a:solidFill>
              </a:rPr>
              <a:t>ba</a:t>
            </a:r>
            <a:r>
              <a:rPr lang="en-US" sz="2200"/>
              <a:t>ju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198245" y="4019550"/>
            <a:ext cx="1390015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/>
              <a:t>ba-ju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032885" y="3486150"/>
            <a:ext cx="1383030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bi</a:t>
            </a:r>
            <a:r>
              <a:rPr lang="en-US" sz="2200" dirty="0" err="1">
                <a:solidFill>
                  <a:schemeClr val="bg1"/>
                </a:solidFill>
              </a:rPr>
              <a:t>ji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4038600" y="4019550"/>
            <a:ext cx="1390015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bi-</a:t>
            </a:r>
            <a:r>
              <a:rPr lang="en-US" sz="2200" dirty="0" err="1"/>
              <a:t>ji</a:t>
            </a:r>
            <a:endParaRPr lang="en-US" sz="2200" dirty="0"/>
          </a:p>
        </p:txBody>
      </p:sp>
      <p:sp>
        <p:nvSpPr>
          <p:cNvPr id="20" name="Text Box 19"/>
          <p:cNvSpPr txBox="1"/>
          <p:nvPr/>
        </p:nvSpPr>
        <p:spPr>
          <a:xfrm>
            <a:off x="6776085" y="3486150"/>
            <a:ext cx="1383030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bu</a:t>
            </a:r>
            <a:r>
              <a:rPr lang="en-US" sz="2200" dirty="0" err="1"/>
              <a:t>mi</a:t>
            </a:r>
            <a:endParaRPr lang="en-US" sz="2200" dirty="0"/>
          </a:p>
        </p:txBody>
      </p:sp>
      <p:sp>
        <p:nvSpPr>
          <p:cNvPr id="21" name="Text Box 20"/>
          <p:cNvSpPr txBox="1"/>
          <p:nvPr/>
        </p:nvSpPr>
        <p:spPr>
          <a:xfrm>
            <a:off x="6781800" y="4019550"/>
            <a:ext cx="1390015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/>
              <a:t>bu-mi</a:t>
            </a:r>
          </a:p>
        </p:txBody>
      </p:sp>
      <p:pic>
        <p:nvPicPr>
          <p:cNvPr id="2" name="Picture 1" descr="Biji sumber www.freepik.c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30" y="1504950"/>
            <a:ext cx="1505585" cy="1772285"/>
          </a:xfrm>
          <a:prstGeom prst="rect">
            <a:avLst/>
          </a:prstGeom>
        </p:spPr>
      </p:pic>
      <p:pic>
        <p:nvPicPr>
          <p:cNvPr id="3" name="Picture 2" descr="14a baju freepi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1532890"/>
            <a:ext cx="1722755" cy="1849755"/>
          </a:xfrm>
          <a:prstGeom prst="rect">
            <a:avLst/>
          </a:prstGeom>
        </p:spPr>
      </p:pic>
      <p:pic>
        <p:nvPicPr>
          <p:cNvPr id="5" name="Picture 4" descr="Bumi 1 sumber www.pixabay.com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980" y="1671955"/>
            <a:ext cx="1729740" cy="172402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1975485" y="2830533"/>
            <a:ext cx="1383030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</a:rPr>
              <a:t>be</a:t>
            </a:r>
            <a:r>
              <a:rPr lang="en-US" sz="2200" dirty="0" err="1"/>
              <a:t>nang</a:t>
            </a:r>
            <a:endParaRPr lang="en-US" sz="2200" dirty="0"/>
          </a:p>
        </p:txBody>
      </p:sp>
      <p:sp>
        <p:nvSpPr>
          <p:cNvPr id="12" name="Text Box 11"/>
          <p:cNvSpPr txBox="1"/>
          <p:nvPr/>
        </p:nvSpPr>
        <p:spPr>
          <a:xfrm>
            <a:off x="1981200" y="3363933"/>
            <a:ext cx="1390015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be-</a:t>
            </a:r>
            <a:r>
              <a:rPr lang="en-US" sz="2200" dirty="0" err="1"/>
              <a:t>nang</a:t>
            </a:r>
            <a:endParaRPr lang="en-US" sz="2200" dirty="0"/>
          </a:p>
        </p:txBody>
      </p:sp>
      <p:sp>
        <p:nvSpPr>
          <p:cNvPr id="6" name="Text Box 5"/>
          <p:cNvSpPr txBox="1"/>
          <p:nvPr/>
        </p:nvSpPr>
        <p:spPr>
          <a:xfrm>
            <a:off x="5556885" y="2830533"/>
            <a:ext cx="1383030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bo</a:t>
            </a:r>
            <a:r>
              <a:rPr lang="en-US" sz="2200" dirty="0">
                <a:solidFill>
                  <a:schemeClr val="bg1"/>
                </a:solidFill>
              </a:rPr>
              <a:t>la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62600" y="3363933"/>
            <a:ext cx="1390015" cy="4298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bo</a:t>
            </a:r>
            <a:r>
              <a:rPr lang="en-US" sz="2200" dirty="0"/>
              <a:t>-la</a:t>
            </a:r>
          </a:p>
        </p:txBody>
      </p:sp>
      <p:pic>
        <p:nvPicPr>
          <p:cNvPr id="2" name="Picture 1" descr="gambar bola sumber www.pixabay.c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50" y="1031303"/>
            <a:ext cx="1485265" cy="1527449"/>
          </a:xfrm>
          <a:prstGeom prst="rect">
            <a:avLst/>
          </a:prstGeom>
        </p:spPr>
      </p:pic>
      <p:pic>
        <p:nvPicPr>
          <p:cNvPr id="5" name="Picture 4" descr="Benang Sumber www.freepik.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33550"/>
            <a:ext cx="2590800" cy="78011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740269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Lenovo\Downloads\gb 1 shutterstock_391967752.jpeggb 1 shutterstock_39196775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200" y="8573"/>
            <a:ext cx="6858000" cy="5088255"/>
          </a:xfrm>
          <a:prstGeom prst="flowChartInputOutpu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 bwMode="auto">
          <a:xfrm>
            <a:off x="304800" y="139064"/>
            <a:ext cx="4626963" cy="1613218"/>
            <a:chOff x="457199" y="-126500"/>
            <a:chExt cx="4626765" cy="1612672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4626765" cy="1198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d-ID" sz="3600" b="1" dirty="0">
                  <a:ln w="0"/>
                  <a:latin typeface="+mj-lt"/>
                  <a:cs typeface="Arial" panose="020B0604020202020204" pitchFamily="34" charset="0"/>
                </a:rPr>
                <a:t>MEMBACA DAN MENULIS PERMULAAN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1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733550"/>
            <a:ext cx="3940810" cy="2676525"/>
            <a:chOff x="157161" y="1733550"/>
            <a:chExt cx="3940810" cy="2676525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416" y="2287270"/>
              <a:ext cx="3932555" cy="2122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menceritakan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cara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membaca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permulaan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dengan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benar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membaca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dengan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benar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menceritakan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cara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menulis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permulaan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dengan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benar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menulis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dengan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benar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mengidentifikasi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huruf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vokal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konsonan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dalam</a:t>
              </a:r>
              <a:r>
                <a:rPr lang="en-US" altLang="id-ID" sz="1200" dirty="0">
                  <a:latin typeface="+mj-lt"/>
                </a:rPr>
                <a:t> kata;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mempraktikkan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membaca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menulis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dengan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cara</a:t>
              </a:r>
              <a:r>
                <a:rPr lang="en-US" altLang="id-ID" sz="1200" dirty="0">
                  <a:latin typeface="+mj-lt"/>
                </a:rPr>
                <a:t> yang </a:t>
              </a:r>
              <a:r>
                <a:rPr lang="en-US" altLang="id-ID" sz="1200" dirty="0" err="1">
                  <a:latin typeface="+mj-lt"/>
                </a:rPr>
                <a:t>benar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menyebutkan</a:t>
              </a:r>
              <a:r>
                <a:rPr lang="en-US" altLang="id-ID" sz="1200" dirty="0">
                  <a:latin typeface="+mj-lt"/>
                </a:rPr>
                <a:t> 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suku</a:t>
              </a:r>
              <a:r>
                <a:rPr lang="en-US" altLang="id-ID" sz="1200" dirty="0">
                  <a:latin typeface="+mj-lt"/>
                </a:rPr>
                <a:t> kata </a:t>
              </a:r>
              <a:r>
                <a:rPr lang="en-US" altLang="id-ID" sz="1200" i="1" dirty="0" err="1">
                  <a:latin typeface="+mj-lt"/>
                </a:rPr>
                <a:t>ba</a:t>
              </a:r>
              <a:r>
                <a:rPr lang="en-US" altLang="id-ID" sz="1200" i="1" dirty="0">
                  <a:latin typeface="+mj-lt"/>
                </a:rPr>
                <a:t>-, be-, bi-, </a:t>
              </a:r>
              <a:r>
                <a:rPr lang="en-US" altLang="id-ID" sz="1200" i="1" dirty="0" err="1">
                  <a:latin typeface="+mj-lt"/>
                </a:rPr>
                <a:t>bu</a:t>
              </a:r>
              <a:r>
                <a:rPr lang="en-US" altLang="id-ID" sz="1200" i="1" dirty="0">
                  <a:latin typeface="+mj-lt"/>
                </a:rPr>
                <a:t>-,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i="1" dirty="0" err="1">
                  <a:latin typeface="+mj-lt"/>
                </a:rPr>
                <a:t>bo</a:t>
              </a:r>
              <a:r>
                <a:rPr lang="en-US" altLang="id-ID" sz="1200" i="1" dirty="0">
                  <a:latin typeface="+mj-lt"/>
                </a:rPr>
                <a:t>-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menulis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>
                  <a:latin typeface="+mj-lt"/>
                </a:rPr>
                <a:t>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suku</a:t>
              </a:r>
              <a:r>
                <a:rPr lang="en-US" altLang="id-ID" sz="1200" dirty="0">
                  <a:latin typeface="+mj-lt"/>
                </a:rPr>
                <a:t> kata </a:t>
              </a:r>
              <a:r>
                <a:rPr lang="en-US" altLang="id-ID" sz="1200" i="1" dirty="0" err="1"/>
                <a:t>ba</a:t>
              </a:r>
              <a:r>
                <a:rPr lang="en-US" altLang="id-ID" sz="1200" i="1" dirty="0"/>
                <a:t>-, be-, bi-, </a:t>
              </a:r>
              <a:r>
                <a:rPr lang="en-US" altLang="id-ID" sz="1200" i="1" dirty="0" err="1"/>
                <a:t>bu</a:t>
              </a:r>
              <a:r>
                <a:rPr lang="en-US" altLang="id-ID" sz="1200" i="1" dirty="0"/>
                <a:t>-</a:t>
              </a:r>
              <a:r>
                <a:rPr lang="en-US" altLang="id-ID" sz="1200" dirty="0"/>
                <a:t>,  </a:t>
              </a:r>
              <a:r>
                <a:rPr lang="en-US" altLang="id-ID" sz="1200" dirty="0" err="1"/>
                <a:t>dan</a:t>
              </a:r>
              <a:r>
                <a:rPr lang="en-US" altLang="id-ID" sz="1200" dirty="0"/>
                <a:t> </a:t>
              </a:r>
              <a:r>
                <a:rPr lang="en-US" altLang="id-ID" sz="1200" i="1" dirty="0" err="1"/>
                <a:t>bo</a:t>
              </a:r>
              <a:r>
                <a:rPr lang="en-US" altLang="id-ID" sz="1200" i="1" dirty="0"/>
                <a:t>-</a:t>
              </a:r>
              <a:r>
                <a:rPr lang="en-US" altLang="id-ID" sz="1200" dirty="0"/>
                <a:t>.</a:t>
              </a:r>
              <a:endParaRPr lang="en-US" altLang="id-ID" sz="1200" dirty="0">
                <a:latin typeface="+mj-lt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auto">
          <a:xfrm>
            <a:off x="5105400" y="1097222"/>
            <a:ext cx="2204400" cy="3733800"/>
            <a:chOff x="5522086" y="455336"/>
            <a:chExt cx="2322234" cy="4128779"/>
          </a:xfrm>
        </p:grpSpPr>
        <p:sp>
          <p:nvSpPr>
            <p:cNvPr id="10" name="Oval 9"/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0" descr="C:\Users\P1846\Desktop\4.14 ibu guru berkat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Oval Callout 11"/>
          <p:cNvSpPr/>
          <p:nvPr/>
        </p:nvSpPr>
        <p:spPr>
          <a:xfrm>
            <a:off x="1676400" y="438150"/>
            <a:ext cx="3255970" cy="2819400"/>
          </a:xfrm>
          <a:prstGeom prst="wedgeEllipseCallout">
            <a:avLst>
              <a:gd name="adj1" fmla="val 66127"/>
              <a:gd name="adj2" fmla="val 1178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Ayo, </a:t>
            </a:r>
            <a:r>
              <a:rPr lang="en-US" sz="2800" dirty="0" err="1">
                <a:solidFill>
                  <a:schemeClr val="tx1"/>
                </a:solidFill>
              </a:rPr>
              <a:t>perhatikan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tayangan</a:t>
            </a:r>
            <a:r>
              <a:rPr lang="en-US" sz="2800" dirty="0">
                <a:solidFill>
                  <a:schemeClr val="tx1"/>
                </a:solidFill>
              </a:rPr>
              <a:t> video </a:t>
            </a:r>
            <a:r>
              <a:rPr lang="en-US" sz="2800" dirty="0" err="1">
                <a:solidFill>
                  <a:schemeClr val="tx1"/>
                </a:solidFill>
              </a:rPr>
              <a:t>berikut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77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50.0013.01.mp4">
            <a:hlinkClick r:id="" action="ppaction://media"/>
            <a:extLst>
              <a:ext uri="{FF2B5EF4-FFF2-40B4-BE49-F238E27FC236}">
                <a16:creationId xmlns:a16="http://schemas.microsoft.com/office/drawing/2014/main" id="{51D183D0-012E-65D6-63A8-A8CD59CE4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7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" y="243205"/>
            <a:ext cx="6680201" cy="9674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25658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0000"/>
              </a:lnSpc>
              <a:buSzPct val="100000"/>
              <a:buFont typeface="+mj-lt"/>
              <a:buAutoNum type="alphaUcPeriod" startAt="6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Menulis Kata yang Diawali 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+mn-ea"/>
              </a:rPr>
              <a:t>ba-, be-, bi-, bu-, 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+mn-ea"/>
              </a:rPr>
              <a:t>dan 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sym typeface="+mn-ea"/>
              </a:rPr>
              <a:t>bo-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66800" y="1352550"/>
            <a:ext cx="595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Berikut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merupakan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contoh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penulisan</a:t>
            </a:r>
            <a:r>
              <a:rPr lang="en-US" sz="2200" dirty="0">
                <a:solidFill>
                  <a:schemeClr val="tx1"/>
                </a:solidFill>
              </a:rPr>
              <a:t> kata-kata yang </a:t>
            </a:r>
            <a:r>
              <a:rPr lang="en-US" sz="2200" dirty="0" err="1">
                <a:solidFill>
                  <a:schemeClr val="tx1"/>
                </a:solidFill>
              </a:rPr>
              <a:t>diawali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ba-, be-, bi-, bu-, </a:t>
            </a:r>
            <a:r>
              <a:rPr lang="en-US" sz="2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dan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bo-.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/>
          <a:stretch>
            <a:fillRect/>
          </a:stretch>
        </p:blipFill>
        <p:spPr>
          <a:xfrm>
            <a:off x="838200" y="2230053"/>
            <a:ext cx="7262289" cy="195390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 Citra membaca benar N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84717"/>
            <a:ext cx="1987550" cy="2150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791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2890"/>
            <a:ext cx="5562600" cy="63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Persiapan Membaca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210417" y="3620707"/>
            <a:ext cx="4385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2000" dirty="0" err="1"/>
              <a:t>Membaca</a:t>
            </a:r>
            <a:r>
              <a:rPr lang="en-US" sz="2000" dirty="0"/>
              <a:t> di </a:t>
            </a:r>
            <a:r>
              <a:rPr lang="en-US" sz="2000" dirty="0" err="1"/>
              <a:t>tempat</a:t>
            </a:r>
            <a:r>
              <a:rPr lang="en-US" sz="2000" dirty="0"/>
              <a:t> yang </a:t>
            </a:r>
            <a:r>
              <a:rPr lang="en-US" sz="2000" dirty="0" err="1"/>
              <a:t>terang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 err="1"/>
              <a:t>Arah</a:t>
            </a:r>
            <a:r>
              <a:rPr lang="en-US" sz="2000" dirty="0"/>
              <a:t> </a:t>
            </a:r>
            <a:r>
              <a:rPr lang="en-US" sz="2000" dirty="0" err="1"/>
              <a:t>cahaya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kiri</a:t>
            </a:r>
            <a:r>
              <a:rPr lang="en-US" sz="2000" dirty="0"/>
              <a:t>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5800" y="1047750"/>
            <a:ext cx="626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Berikut</a:t>
            </a:r>
            <a:r>
              <a:rPr lang="en-US" sz="2000" dirty="0"/>
              <a:t> </a:t>
            </a:r>
            <a:r>
              <a:rPr lang="en-US" sz="2000" dirty="0" err="1"/>
              <a:t>sikap</a:t>
            </a:r>
            <a:r>
              <a:rPr lang="en-US" sz="2000" dirty="0"/>
              <a:t> </a:t>
            </a:r>
            <a:r>
              <a:rPr lang="en-US" sz="2000" dirty="0" err="1"/>
              <a:t>membaca</a:t>
            </a:r>
            <a:r>
              <a:rPr lang="en-US" sz="2000" dirty="0"/>
              <a:t> yang </a:t>
            </a:r>
            <a:r>
              <a:rPr lang="en-US" sz="2000" dirty="0" err="1"/>
              <a:t>baik</a:t>
            </a:r>
            <a:r>
              <a:rPr lang="en-US" sz="2000" dirty="0"/>
              <a:t>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219200" y="3604895"/>
            <a:ext cx="34607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2000" dirty="0" err="1"/>
              <a:t>Sikap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r>
              <a:rPr lang="en-US" sz="2000" dirty="0"/>
              <a:t> </a:t>
            </a:r>
            <a:r>
              <a:rPr lang="en-US" sz="2000" dirty="0" err="1"/>
              <a:t>tegak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 err="1">
                <a:sym typeface="+mn-ea"/>
              </a:rPr>
              <a:t>Jarak</a:t>
            </a:r>
            <a:r>
              <a:rPr lang="en-US" sz="2000" dirty="0">
                <a:sym typeface="+mn-ea"/>
              </a:rPr>
              <a:t> </a:t>
            </a:r>
            <a:r>
              <a:rPr lang="en-US" sz="2000" dirty="0" err="1">
                <a:sym typeface="+mn-ea"/>
              </a:rPr>
              <a:t>membaca</a:t>
            </a:r>
            <a:r>
              <a:rPr lang="en-US" sz="2000" dirty="0">
                <a:sym typeface="+mn-ea"/>
              </a:rPr>
              <a:t> 30–40 </a:t>
            </a:r>
            <a:r>
              <a:rPr lang="en-US" sz="2000" dirty="0" err="1">
                <a:sym typeface="+mn-ea"/>
              </a:rPr>
              <a:t>sentimeter</a:t>
            </a:r>
            <a:r>
              <a:rPr lang="en-US" sz="2000" dirty="0">
                <a:sym typeface="+mn-ea"/>
              </a:rPr>
              <a:t>.</a:t>
            </a:r>
          </a:p>
        </p:txBody>
      </p:sp>
      <p:pic>
        <p:nvPicPr>
          <p:cNvPr id="6" name="Picture 5" descr="Jendel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275" y="1675217"/>
            <a:ext cx="2828925" cy="177673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9192" y="1130935"/>
            <a:ext cx="40112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2000" dirty="0" err="1"/>
              <a:t>Bacalah</a:t>
            </a:r>
            <a:r>
              <a:rPr lang="en-US" sz="2000" dirty="0"/>
              <a:t> </a:t>
            </a:r>
            <a:r>
              <a:rPr lang="en-US" sz="2000" dirty="0" err="1"/>
              <a:t>tulisan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kiri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kanan</a:t>
            </a:r>
            <a:r>
              <a:rPr lang="en-US" sz="2000" dirty="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85800" y="30226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2000" dirty="0" err="1"/>
              <a:t>Baliklah</a:t>
            </a:r>
            <a:r>
              <a:rPr lang="en-US" sz="2000" dirty="0"/>
              <a:t> </a:t>
            </a:r>
            <a:r>
              <a:rPr lang="en-US" sz="2000" dirty="0" err="1"/>
              <a:t>halaman</a:t>
            </a:r>
            <a:r>
              <a:rPr lang="en-US" sz="2000" dirty="0"/>
              <a:t> </a:t>
            </a:r>
            <a:r>
              <a:rPr lang="en-US" sz="2000" dirty="0" err="1"/>
              <a:t>buku</a:t>
            </a:r>
            <a:r>
              <a:rPr lang="en-US" sz="2000" dirty="0"/>
              <a:t> 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kanan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kiri</a:t>
            </a:r>
            <a:r>
              <a:rPr lang="en-US" sz="2000" dirty="0"/>
              <a:t>.</a:t>
            </a:r>
          </a:p>
        </p:txBody>
      </p:sp>
      <p:pic>
        <p:nvPicPr>
          <p:cNvPr id="2" name="Picture 1" descr="1-0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5750"/>
            <a:ext cx="2649855" cy="2089150"/>
          </a:xfrm>
          <a:prstGeom prst="rect">
            <a:avLst/>
          </a:prstGeom>
        </p:spPr>
      </p:pic>
      <p:pic>
        <p:nvPicPr>
          <p:cNvPr id="3" name="Picture 2" descr="1.4 warna Era ok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91" y="2374900"/>
            <a:ext cx="2113280" cy="209296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auto">
          <a:xfrm>
            <a:off x="5105400" y="1097222"/>
            <a:ext cx="2204400" cy="3733800"/>
            <a:chOff x="5522086" y="455336"/>
            <a:chExt cx="2322234" cy="4128779"/>
          </a:xfrm>
        </p:grpSpPr>
        <p:sp>
          <p:nvSpPr>
            <p:cNvPr id="10" name="Oval 9"/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0" descr="C:\Users\P1846\Desktop\4.14 ibu guru berkat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Oval Callout 11"/>
          <p:cNvSpPr/>
          <p:nvPr/>
        </p:nvSpPr>
        <p:spPr>
          <a:xfrm>
            <a:off x="1676400" y="438150"/>
            <a:ext cx="3255970" cy="2819400"/>
          </a:xfrm>
          <a:prstGeom prst="wedgeEllipseCallout">
            <a:avLst>
              <a:gd name="adj1" fmla="val 66127"/>
              <a:gd name="adj2" fmla="val 1178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Ayo, </a:t>
            </a:r>
            <a:r>
              <a:rPr lang="en-US" sz="2800" dirty="0" err="1">
                <a:solidFill>
                  <a:schemeClr val="tx1"/>
                </a:solidFill>
              </a:rPr>
              <a:t>perhatikan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tayangan</a:t>
            </a:r>
            <a:r>
              <a:rPr lang="en-US" sz="2800" dirty="0">
                <a:solidFill>
                  <a:schemeClr val="tx1"/>
                </a:solidFill>
              </a:rPr>
              <a:t> video </a:t>
            </a:r>
            <a:r>
              <a:rPr lang="en-US" sz="2800" dirty="0" err="1">
                <a:solidFill>
                  <a:schemeClr val="tx1"/>
                </a:solidFill>
              </a:rPr>
              <a:t>berikut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51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50.0002.01.mp4">
            <a:hlinkClick r:id="" action="ppaction://media"/>
            <a:extLst>
              <a:ext uri="{FF2B5EF4-FFF2-40B4-BE49-F238E27FC236}">
                <a16:creationId xmlns:a16="http://schemas.microsoft.com/office/drawing/2014/main" id="{302A70FC-7DA4-4528-F2B3-1D5CEC393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7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.18 revisi warna Self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123950"/>
            <a:ext cx="2482215" cy="2506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5750"/>
            <a:ext cx="5213350" cy="475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193082"/>
            <a:ext cx="5562600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en-US" sz="32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Persiapan Menulis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89965" y="1073785"/>
            <a:ext cx="4478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Berikut</a:t>
            </a:r>
            <a:r>
              <a:rPr lang="en-US" sz="2000" dirty="0"/>
              <a:t> </a:t>
            </a:r>
            <a:r>
              <a:rPr lang="en-US" sz="2000" dirty="0" err="1"/>
              <a:t>sikap</a:t>
            </a:r>
            <a:r>
              <a:rPr lang="en-US" sz="2000" dirty="0"/>
              <a:t> </a:t>
            </a:r>
            <a:r>
              <a:rPr lang="en-US" sz="2000" dirty="0" err="1"/>
              <a:t>menulis</a:t>
            </a:r>
            <a:r>
              <a:rPr lang="en-US" sz="2000" dirty="0"/>
              <a:t> yang </a:t>
            </a:r>
            <a:r>
              <a:rPr lang="en-US" sz="2000" dirty="0" err="1"/>
              <a:t>baik</a:t>
            </a:r>
            <a:r>
              <a:rPr lang="en-US" sz="2000" dirty="0"/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90600" y="2176145"/>
            <a:ext cx="3657600" cy="1014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2000" dirty="0" err="1"/>
              <a:t>Sikap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r>
              <a:rPr lang="en-US" sz="2000" dirty="0"/>
              <a:t> </a:t>
            </a:r>
            <a:r>
              <a:rPr lang="en-US" sz="2000" dirty="0" err="1"/>
              <a:t>tegak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Jarak</a:t>
            </a:r>
            <a:r>
              <a:rPr lang="en-US" sz="2000" dirty="0"/>
              <a:t> </a:t>
            </a:r>
            <a:r>
              <a:rPr lang="en-US" sz="2000" dirty="0" err="1"/>
              <a:t>mata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menulis</a:t>
            </a:r>
            <a:r>
              <a:rPr lang="en-US" sz="2000" dirty="0"/>
              <a:t> </a:t>
            </a:r>
            <a:r>
              <a:rPr lang="en-US" sz="2000" dirty="0" err="1"/>
              <a:t>sekitar</a:t>
            </a:r>
            <a:r>
              <a:rPr lang="en-US" sz="2000" dirty="0"/>
              <a:t> 30 </a:t>
            </a:r>
            <a:r>
              <a:rPr lang="en-US" sz="2000" dirty="0" err="1"/>
              <a:t>sentimeter</a:t>
            </a:r>
            <a:r>
              <a:rPr lang="en-US" sz="2000" dirty="0"/>
              <a:t>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581400" y="3586480"/>
            <a:ext cx="5207635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2000" dirty="0" err="1"/>
              <a:t>Buku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kertas</a:t>
            </a:r>
            <a:r>
              <a:rPr lang="en-US" sz="2000" dirty="0"/>
              <a:t> </a:t>
            </a:r>
            <a:r>
              <a:rPr lang="en-US" sz="2000" dirty="0" err="1"/>
              <a:t>diletakkan</a:t>
            </a:r>
            <a:r>
              <a:rPr lang="en-US" sz="2000" dirty="0"/>
              <a:t> di </a:t>
            </a:r>
            <a:r>
              <a:rPr lang="en-US" sz="2000" dirty="0" err="1"/>
              <a:t>depanmu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Menulislah</a:t>
            </a:r>
            <a:r>
              <a:rPr lang="en-US" sz="2000" dirty="0"/>
              <a:t> di </a:t>
            </a:r>
            <a:r>
              <a:rPr lang="en-US" sz="2000" dirty="0" err="1"/>
              <a:t>permukaan</a:t>
            </a:r>
            <a:r>
              <a:rPr lang="en-US" sz="2000" dirty="0"/>
              <a:t> yang rata.</a:t>
            </a:r>
          </a:p>
        </p:txBody>
      </p:sp>
      <p:sp>
        <p:nvSpPr>
          <p:cNvPr id="7" name="Oval 6"/>
          <p:cNvSpPr/>
          <p:nvPr/>
        </p:nvSpPr>
        <p:spPr>
          <a:xfrm>
            <a:off x="838200" y="2032085"/>
            <a:ext cx="457200" cy="4342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429000" y="3369338"/>
            <a:ext cx="457200" cy="4342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 animBg="1"/>
      <p:bldP spid="8" grpId="0" animBg="1"/>
      <p:bldP spid="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90601" y="971550"/>
            <a:ext cx="3276599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70C0"/>
              </a:buClr>
            </a:pPr>
            <a:r>
              <a:rPr lang="en-US" sz="2000" dirty="0" err="1"/>
              <a:t>Menulis</a:t>
            </a:r>
            <a:r>
              <a:rPr lang="en-US" sz="2000" dirty="0"/>
              <a:t> </a:t>
            </a:r>
            <a:r>
              <a:rPr lang="en-US" sz="2000" dirty="0" err="1"/>
              <a:t>dilakukan</a:t>
            </a:r>
            <a:r>
              <a:rPr lang="en-US" sz="2000" dirty="0"/>
              <a:t> di </a:t>
            </a:r>
            <a:r>
              <a:rPr lang="en-US" sz="2000" dirty="0" err="1"/>
              <a:t>tempat</a:t>
            </a:r>
            <a:r>
              <a:rPr lang="en-US" sz="2000" dirty="0"/>
              <a:t> yang </a:t>
            </a:r>
            <a:r>
              <a:rPr lang="en-US" sz="2000" dirty="0" err="1"/>
              <a:t>terang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Mulailah</a:t>
            </a:r>
            <a:r>
              <a:rPr lang="en-US" sz="2000" dirty="0"/>
              <a:t> </a:t>
            </a:r>
            <a:r>
              <a:rPr lang="en-US" sz="2000" dirty="0" err="1"/>
              <a:t>menulis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arah</a:t>
            </a:r>
            <a:r>
              <a:rPr lang="en-US" sz="2000" dirty="0"/>
              <a:t> </a:t>
            </a:r>
            <a:r>
              <a:rPr lang="en-US" sz="2000" dirty="0" err="1"/>
              <a:t>kiri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kanan</a:t>
            </a:r>
            <a:r>
              <a:rPr lang="en-US" sz="2000" dirty="0"/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6800" y="3488977"/>
            <a:ext cx="364172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000" dirty="0" err="1"/>
              <a:t>Memegang</a:t>
            </a:r>
            <a:r>
              <a:rPr lang="en-US" sz="2000" dirty="0"/>
              <a:t> </a:t>
            </a:r>
            <a:r>
              <a:rPr lang="en-US" sz="2000" dirty="0" err="1"/>
              <a:t>pensil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benar</a:t>
            </a:r>
            <a:r>
              <a:rPr lang="en-US" sz="2000" dirty="0"/>
              <a:t>.</a:t>
            </a:r>
          </a:p>
        </p:txBody>
      </p:sp>
      <p:pic>
        <p:nvPicPr>
          <p:cNvPr id="4" name="Picture 3" descr="1.20 warna maria ok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14350"/>
            <a:ext cx="2717800" cy="2465070"/>
          </a:xfrm>
          <a:prstGeom prst="rect">
            <a:avLst/>
          </a:prstGeom>
        </p:spPr>
      </p:pic>
      <p:pic>
        <p:nvPicPr>
          <p:cNvPr id="5" name="Picture 4" descr="0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952750"/>
            <a:ext cx="2524125" cy="14725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1048" y="754408"/>
            <a:ext cx="457200" cy="4342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3204267"/>
            <a:ext cx="457200" cy="4342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auto">
          <a:xfrm>
            <a:off x="5105400" y="1097222"/>
            <a:ext cx="2204400" cy="3733800"/>
            <a:chOff x="5522086" y="455336"/>
            <a:chExt cx="2322234" cy="4128779"/>
          </a:xfrm>
        </p:grpSpPr>
        <p:sp>
          <p:nvSpPr>
            <p:cNvPr id="10" name="Oval 9"/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0" descr="C:\Users\P1846\Desktop\4.14 ibu guru berkat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Oval Callout 11"/>
          <p:cNvSpPr/>
          <p:nvPr/>
        </p:nvSpPr>
        <p:spPr>
          <a:xfrm>
            <a:off x="1676400" y="438150"/>
            <a:ext cx="3255970" cy="2819400"/>
          </a:xfrm>
          <a:prstGeom prst="wedgeEllipseCallout">
            <a:avLst>
              <a:gd name="adj1" fmla="val 66127"/>
              <a:gd name="adj2" fmla="val 1178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Ayo, </a:t>
            </a:r>
            <a:r>
              <a:rPr lang="en-US" sz="2800" dirty="0" err="1">
                <a:solidFill>
                  <a:schemeClr val="tx1"/>
                </a:solidFill>
              </a:rPr>
              <a:t>perhatikan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tayangan</a:t>
            </a:r>
            <a:r>
              <a:rPr lang="en-US" sz="2800" dirty="0">
                <a:solidFill>
                  <a:schemeClr val="tx1"/>
                </a:solidFill>
              </a:rPr>
              <a:t> video </a:t>
            </a:r>
            <a:r>
              <a:rPr lang="en-US" sz="2800" dirty="0" err="1">
                <a:solidFill>
                  <a:schemeClr val="tx1"/>
                </a:solidFill>
              </a:rPr>
              <a:t>berikut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88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438</Words>
  <Application>Microsoft Office PowerPoint</Application>
  <PresentationFormat>On-screen Show (16:9)</PresentationFormat>
  <Paragraphs>74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75</cp:revision>
  <dcterms:created xsi:type="dcterms:W3CDTF">2022-01-17T01:37:00Z</dcterms:created>
  <dcterms:modified xsi:type="dcterms:W3CDTF">2023-03-23T00:46:28Z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0C44EBF839DC42FF90D96F26A1346F46</vt:lpwstr>
  </property>
  <property fmtid="{D5CDD505-2E9C-101B-9397-08002B2CF9AE}" pid="3" name="KSOProductBuildVer">
    <vt:lpwstr>1033-11.2.0.11074</vt:lpwstr>
  </property>
</Properties>
</file>