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43" r:id="rId2"/>
    <p:sldId id="277" r:id="rId3"/>
    <p:sldId id="306" r:id="rId4"/>
    <p:sldId id="307" r:id="rId5"/>
    <p:sldId id="311" r:id="rId6"/>
    <p:sldId id="323" r:id="rId7"/>
    <p:sldId id="296" r:id="rId8"/>
    <p:sldId id="276" r:id="rId9"/>
    <p:sldId id="328" r:id="rId10"/>
    <p:sldId id="329" r:id="rId11"/>
    <p:sldId id="330" r:id="rId12"/>
    <p:sldId id="331" r:id="rId13"/>
    <p:sldId id="309" r:id="rId14"/>
    <p:sldId id="324" r:id="rId15"/>
    <p:sldId id="308" r:id="rId16"/>
    <p:sldId id="305" r:id="rId17"/>
    <p:sldId id="325" r:id="rId18"/>
    <p:sldId id="326" r:id="rId19"/>
    <p:sldId id="327" r:id="rId20"/>
    <p:sldId id="332" r:id="rId21"/>
    <p:sldId id="333" r:id="rId22"/>
    <p:sldId id="334" r:id="rId23"/>
    <p:sldId id="318" r:id="rId24"/>
    <p:sldId id="335" r:id="rId25"/>
    <p:sldId id="336" r:id="rId26"/>
    <p:sldId id="337" r:id="rId27"/>
    <p:sldId id="338" r:id="rId28"/>
    <p:sldId id="339" r:id="rId29"/>
    <p:sldId id="340" r:id="rId30"/>
    <p:sldId id="341" r:id="rId31"/>
    <p:sldId id="342" r:id="rId3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0066"/>
    <a:srgbClr val="660033"/>
    <a:srgbClr val="660066"/>
    <a:srgbClr val="008080"/>
    <a:srgbClr val="D71B23"/>
    <a:srgbClr val="FFFF99"/>
    <a:srgbClr val="990033"/>
    <a:srgbClr val="EE658B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03" autoAdjust="0"/>
  </p:normalViewPr>
  <p:slideViewPr>
    <p:cSldViewPr>
      <p:cViewPr varScale="1">
        <p:scale>
          <a:sx n="85" d="100"/>
          <a:sy n="85" d="100"/>
        </p:scale>
        <p:origin x="882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6/19/2023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9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88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A009C-6C16-422D-B6CD-3BDD25FB5205}" type="datetimeFigureOut">
              <a:rPr lang="en-US" smtClean="0"/>
              <a:t>6/19/2023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584A4-ED8B-4241-9A20-08916168B3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32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jpe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jpe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39.jpe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.png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EE658C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EE658C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71550"/>
            <a:ext cx="2615170" cy="3304586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タイトル 1"/>
          <p:cNvSpPr txBox="1">
            <a:spLocks/>
          </p:cNvSpPr>
          <p:nvPr/>
        </p:nvSpPr>
        <p:spPr>
          <a:xfrm>
            <a:off x="3927288" y="3317177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PENDIDIKAN PANCASILA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l="2760"/>
          <a:stretch/>
        </p:blipFill>
        <p:spPr>
          <a:xfrm>
            <a:off x="1425010" y="848464"/>
            <a:ext cx="2515414" cy="32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909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D:\Tere\KONTEN QR\BACKGROUND\garis.jpg">
            <a:extLst>
              <a:ext uri="{FF2B5EF4-FFF2-40B4-BE49-F238E27FC236}">
                <a16:creationId xmlns:a16="http://schemas.microsoft.com/office/drawing/2014/main" id="{A003D308-42EA-B95D-7F9E-EAE9C63D6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BFF968-C99C-6E27-3779-D2CB2EB8467E}"/>
              </a:ext>
            </a:extLst>
          </p:cNvPr>
          <p:cNvSpPr txBox="1"/>
          <p:nvPr/>
        </p:nvSpPr>
        <p:spPr>
          <a:xfrm>
            <a:off x="758806" y="627534"/>
            <a:ext cx="705678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rgbClr val="660066"/>
                </a:solidFill>
              </a:rPr>
              <a:t>Hasil </a:t>
            </a:r>
            <a:r>
              <a:rPr lang="en-US" sz="2600" b="1" dirty="0" err="1">
                <a:solidFill>
                  <a:srgbClr val="660066"/>
                </a:solidFill>
              </a:rPr>
              <a:t>rumusan</a:t>
            </a:r>
            <a:r>
              <a:rPr lang="en-US" sz="2600" b="1" dirty="0">
                <a:solidFill>
                  <a:srgbClr val="660066"/>
                </a:solidFill>
              </a:rPr>
              <a:t> </a:t>
            </a:r>
            <a:r>
              <a:rPr lang="en-US" sz="2600" b="1" dirty="0" err="1">
                <a:solidFill>
                  <a:srgbClr val="660066"/>
                </a:solidFill>
              </a:rPr>
              <a:t>Sumpah</a:t>
            </a:r>
            <a:r>
              <a:rPr lang="en-US" sz="2600" b="1" dirty="0">
                <a:solidFill>
                  <a:srgbClr val="660066"/>
                </a:solidFill>
              </a:rPr>
              <a:t> </a:t>
            </a:r>
            <a:r>
              <a:rPr lang="en-US" sz="2600" b="1" dirty="0" err="1">
                <a:solidFill>
                  <a:srgbClr val="660066"/>
                </a:solidFill>
              </a:rPr>
              <a:t>Pemuda</a:t>
            </a:r>
            <a:r>
              <a:rPr lang="en-US" sz="2600" b="1" dirty="0">
                <a:solidFill>
                  <a:srgbClr val="660066"/>
                </a:solidFill>
              </a:rPr>
              <a:t> </a:t>
            </a:r>
            <a:r>
              <a:rPr lang="en-US" sz="2600" b="1" dirty="0" err="1" smtClean="0">
                <a:solidFill>
                  <a:srgbClr val="660066"/>
                </a:solidFill>
              </a:rPr>
              <a:t>menyatakan</a:t>
            </a:r>
            <a:r>
              <a:rPr lang="en-US" sz="2600" b="1" dirty="0" smtClean="0">
                <a:solidFill>
                  <a:srgbClr val="660066"/>
                </a:solidFill>
              </a:rPr>
              <a:t>:</a:t>
            </a:r>
            <a:endParaRPr lang="en-US" sz="2600" b="1" dirty="0">
              <a:solidFill>
                <a:srgbClr val="660066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12B7E-235A-A83C-8CCE-77472B7C7CEE}"/>
              </a:ext>
            </a:extLst>
          </p:cNvPr>
          <p:cNvSpPr txBox="1"/>
          <p:nvPr/>
        </p:nvSpPr>
        <p:spPr>
          <a:xfrm>
            <a:off x="899592" y="1312930"/>
            <a:ext cx="2664296" cy="477054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Satu </a:t>
            </a:r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Nusa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0FCBF7-2644-C1C5-2CB4-5662290BF80F}"/>
              </a:ext>
            </a:extLst>
          </p:cNvPr>
          <p:cNvSpPr txBox="1"/>
          <p:nvPr/>
        </p:nvSpPr>
        <p:spPr>
          <a:xfrm>
            <a:off x="904673" y="2087541"/>
            <a:ext cx="2664296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Satu </a:t>
            </a:r>
            <a:r>
              <a:rPr lang="en-US" sz="2400" b="1" dirty="0" err="1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Bangsa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6958C-11CB-0229-C045-2CE5F31039A1}"/>
              </a:ext>
            </a:extLst>
          </p:cNvPr>
          <p:cNvSpPr txBox="1"/>
          <p:nvPr/>
        </p:nvSpPr>
        <p:spPr>
          <a:xfrm>
            <a:off x="899592" y="2912927"/>
            <a:ext cx="2664296" cy="461665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Satu Bahasa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076CCA8-40BE-C9A7-37BE-8D8ECA0423E6}"/>
              </a:ext>
            </a:extLst>
          </p:cNvPr>
          <p:cNvSpPr/>
          <p:nvPr/>
        </p:nvSpPr>
        <p:spPr>
          <a:xfrm>
            <a:off x="3491880" y="1330853"/>
            <a:ext cx="576064" cy="441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5E4DECE-24DB-626E-C280-DFB2FF863EA7}"/>
              </a:ext>
            </a:extLst>
          </p:cNvPr>
          <p:cNvSpPr/>
          <p:nvPr/>
        </p:nvSpPr>
        <p:spPr>
          <a:xfrm>
            <a:off x="3491880" y="2125664"/>
            <a:ext cx="576064" cy="441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ECC4A3BD-0110-C142-2F5E-383344AB9048}"/>
              </a:ext>
            </a:extLst>
          </p:cNvPr>
          <p:cNvSpPr/>
          <p:nvPr/>
        </p:nvSpPr>
        <p:spPr>
          <a:xfrm>
            <a:off x="3491880" y="2935523"/>
            <a:ext cx="576064" cy="441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5C950C2-5438-2F62-0AEC-12F922F64787}"/>
              </a:ext>
            </a:extLst>
          </p:cNvPr>
          <p:cNvSpPr txBox="1"/>
          <p:nvPr/>
        </p:nvSpPr>
        <p:spPr>
          <a:xfrm>
            <a:off x="3203849" y="1275606"/>
            <a:ext cx="4608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2400" b="1" i="1" dirty="0">
                <a:solidFill>
                  <a:srgbClr val="002060"/>
                </a:solidFill>
              </a:rPr>
              <a:t>Tanah Air Indonesia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B8FE36-A384-E014-7351-130ED3BF90B3}"/>
              </a:ext>
            </a:extLst>
          </p:cNvPr>
          <p:cNvSpPr txBox="1"/>
          <p:nvPr/>
        </p:nvSpPr>
        <p:spPr>
          <a:xfrm>
            <a:off x="3059832" y="2108011"/>
            <a:ext cx="4608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2400" b="1" i="1" dirty="0" err="1">
                <a:solidFill>
                  <a:srgbClr val="002060"/>
                </a:solidFill>
              </a:rPr>
              <a:t>Bangsa</a:t>
            </a:r>
            <a:r>
              <a:rPr lang="en-US" sz="2400" b="1" i="1" dirty="0">
                <a:solidFill>
                  <a:srgbClr val="002060"/>
                </a:solidFill>
              </a:rPr>
              <a:t> Indonesia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90651E-E985-7E62-A299-FD52FB31EE5A}"/>
              </a:ext>
            </a:extLst>
          </p:cNvPr>
          <p:cNvSpPr txBox="1"/>
          <p:nvPr/>
        </p:nvSpPr>
        <p:spPr>
          <a:xfrm>
            <a:off x="3059832" y="2896044"/>
            <a:ext cx="46085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2400" b="1" i="1" dirty="0">
                <a:solidFill>
                  <a:srgbClr val="002060"/>
                </a:solidFill>
              </a:rPr>
              <a:t>Bahasa Indonesia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70451C-32E5-2402-8F46-6099F8857A24}"/>
              </a:ext>
            </a:extLst>
          </p:cNvPr>
          <p:cNvSpPr txBox="1"/>
          <p:nvPr/>
        </p:nvSpPr>
        <p:spPr>
          <a:xfrm>
            <a:off x="1837718" y="3702876"/>
            <a:ext cx="5830626" cy="91940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Quicksand"/>
              </a:rPr>
              <a:t>Sumpah</a:t>
            </a:r>
            <a:r>
              <a:rPr lang="en-US" sz="2400" b="1" dirty="0">
                <a:solidFill>
                  <a:srgbClr val="002060"/>
                </a:solidFill>
                <a:latin typeface="Quicksand"/>
              </a:rPr>
              <a:t> Pemuda </a:t>
            </a:r>
            <a:r>
              <a:rPr lang="en-US" sz="2400" b="1" dirty="0" err="1">
                <a:solidFill>
                  <a:srgbClr val="002060"/>
                </a:solidFill>
                <a:latin typeface="Quicksand"/>
              </a:rPr>
              <a:t>memperkuat</a:t>
            </a:r>
            <a:r>
              <a:rPr lang="en-US" sz="2400" b="1" dirty="0">
                <a:solidFill>
                  <a:srgbClr val="00206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Quicksand"/>
              </a:rPr>
              <a:t>keutuhan</a:t>
            </a:r>
            <a:r>
              <a:rPr lang="en-US" sz="2400" b="1" dirty="0">
                <a:solidFill>
                  <a:srgbClr val="002060"/>
                </a:solidFill>
                <a:latin typeface="Quicksand"/>
              </a:rPr>
              <a:t> NKRI.</a:t>
            </a:r>
          </a:p>
        </p:txBody>
      </p:sp>
    </p:spTree>
    <p:extLst>
      <p:ext uri="{BB962C8B-B14F-4D97-AF65-F5344CB8AC3E}">
        <p14:creationId xmlns:p14="http://schemas.microsoft.com/office/powerpoint/2010/main" val="1535812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Tere\KONTEN QR\BACKGROUND\garis.jpg">
            <a:extLst>
              <a:ext uri="{FF2B5EF4-FFF2-40B4-BE49-F238E27FC236}">
                <a16:creationId xmlns:a16="http://schemas.microsoft.com/office/drawing/2014/main" id="{303BE25D-14E3-C9CE-8DBB-14ED397D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BFF968-C99C-6E27-3779-D2CB2EB8467E}"/>
              </a:ext>
            </a:extLst>
          </p:cNvPr>
          <p:cNvSpPr txBox="1"/>
          <p:nvPr/>
        </p:nvSpPr>
        <p:spPr>
          <a:xfrm>
            <a:off x="800343" y="1223235"/>
            <a:ext cx="46983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</a:rPr>
              <a:t>Pancasila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dasar</a:t>
            </a:r>
            <a:r>
              <a:rPr lang="en-US" sz="2400" b="1" dirty="0">
                <a:solidFill>
                  <a:srgbClr val="008080"/>
                </a:solidFill>
              </a:rPr>
              <a:t> negara Indonesia.</a:t>
            </a:r>
          </a:p>
        </p:txBody>
      </p:sp>
      <p:pic>
        <p:nvPicPr>
          <p:cNvPr id="19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id="{25193579-7BEF-DFAF-83D2-F3E82C55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701" y="107725"/>
            <a:ext cx="4660134" cy="849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B5A97F-AF17-994F-32CA-74941D65DB99}"/>
              </a:ext>
            </a:extLst>
          </p:cNvPr>
          <p:cNvSpPr txBox="1"/>
          <p:nvPr/>
        </p:nvSpPr>
        <p:spPr>
          <a:xfrm>
            <a:off x="161925" y="255456"/>
            <a:ext cx="53367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3000" b="1" i="1" dirty="0">
                <a:solidFill>
                  <a:srgbClr val="FFFF99"/>
                </a:solidFill>
              </a:rPr>
              <a:t>2. Pancasila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81651-9F1E-5C78-86A1-FC603CCAA5AD}"/>
              </a:ext>
            </a:extLst>
          </p:cNvPr>
          <p:cNvSpPr txBox="1"/>
          <p:nvPr/>
        </p:nvSpPr>
        <p:spPr>
          <a:xfrm>
            <a:off x="800343" y="2123305"/>
            <a:ext cx="378610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Pancasila </a:t>
            </a:r>
            <a:r>
              <a:rPr lang="en-US" sz="2400" dirty="0" err="1"/>
              <a:t>memuat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yang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tuntunan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cara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berpikir</a:t>
            </a:r>
            <a:r>
              <a:rPr lang="en-US" sz="2400" b="1" dirty="0">
                <a:solidFill>
                  <a:srgbClr val="660066"/>
                </a:solidFill>
              </a:rPr>
              <a:t>, </a:t>
            </a:r>
            <a:r>
              <a:rPr lang="en-US" sz="2400" b="1" dirty="0" err="1">
                <a:solidFill>
                  <a:srgbClr val="00B050"/>
                </a:solidFill>
              </a:rPr>
              <a:t>bersikap</a:t>
            </a:r>
            <a:r>
              <a:rPr lang="en-US" sz="2400" b="1" dirty="0">
                <a:solidFill>
                  <a:srgbClr val="00B050"/>
                </a:solidFill>
              </a:rPr>
              <a:t>,</a:t>
            </a:r>
            <a:r>
              <a:rPr lang="en-US" sz="2400" dirty="0"/>
              <a:t> dan </a:t>
            </a:r>
            <a:r>
              <a:rPr lang="en-US" sz="2400" b="1" dirty="0" err="1">
                <a:solidFill>
                  <a:srgbClr val="C00000"/>
                </a:solidFill>
              </a:rPr>
              <a:t>bertingkah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laku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dalam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kehidupan</a:t>
            </a:r>
            <a:r>
              <a:rPr lang="en-US" sz="2400" b="1" dirty="0">
                <a:solidFill>
                  <a:schemeClr val="accent6"/>
                </a:solidFill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</a:rPr>
              <a:t>bermasyarakat</a:t>
            </a:r>
            <a:r>
              <a:rPr lang="en-US" sz="2400" b="1" dirty="0">
                <a:solidFill>
                  <a:schemeClr val="accent6"/>
                </a:solidFill>
              </a:rPr>
              <a:t>, </a:t>
            </a:r>
            <a:r>
              <a:rPr lang="en-US" sz="2400" b="1" dirty="0" err="1">
                <a:solidFill>
                  <a:schemeClr val="accent6"/>
                </a:solidFill>
              </a:rPr>
              <a:t>berbangsa</a:t>
            </a:r>
            <a:r>
              <a:rPr lang="en-US" sz="2400" b="1" dirty="0">
                <a:solidFill>
                  <a:schemeClr val="accent6"/>
                </a:solidFill>
              </a:rPr>
              <a:t>, dan </a:t>
            </a:r>
            <a:r>
              <a:rPr lang="en-US" sz="2400" b="1" dirty="0" err="1">
                <a:solidFill>
                  <a:schemeClr val="accent6"/>
                </a:solidFill>
              </a:rPr>
              <a:t>bernegara</a:t>
            </a:r>
            <a:r>
              <a:rPr lang="en-US" sz="2400" b="1" dirty="0">
                <a:solidFill>
                  <a:schemeClr val="accent6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D6465132-CCDA-1B79-D34C-B94B5EE26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216" y="601855"/>
            <a:ext cx="3596365" cy="4211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236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Tere\KONTEN QR\BACKGROUND\garis.jpg">
            <a:extLst>
              <a:ext uri="{FF2B5EF4-FFF2-40B4-BE49-F238E27FC236}">
                <a16:creationId xmlns:a16="http://schemas.microsoft.com/office/drawing/2014/main" id="{303BE25D-14E3-C9CE-8DBB-14ED397D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iografi Gajah Mada, Maha Patih Majapahit Pemersatu Nusantara – Idsejarah">
            <a:extLst>
              <a:ext uri="{FF2B5EF4-FFF2-40B4-BE49-F238E27FC236}">
                <a16:creationId xmlns:a16="http://schemas.microsoft.com/office/drawing/2014/main" id="{1DA5DBBD-CBD4-DAD6-B986-09AE0142F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876" y="9413"/>
            <a:ext cx="3452645" cy="481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19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id="{25193579-7BEF-DFAF-83D2-F3E82C55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701" y="107725"/>
            <a:ext cx="4660134" cy="849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B5A97F-AF17-994F-32CA-74941D65DB99}"/>
              </a:ext>
            </a:extLst>
          </p:cNvPr>
          <p:cNvSpPr txBox="1"/>
          <p:nvPr/>
        </p:nvSpPr>
        <p:spPr>
          <a:xfrm>
            <a:off x="161925" y="255456"/>
            <a:ext cx="53367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3000" b="1" i="1" dirty="0">
                <a:solidFill>
                  <a:srgbClr val="FFFF99"/>
                </a:solidFill>
              </a:rPr>
              <a:t>3. </a:t>
            </a:r>
            <a:r>
              <a:rPr lang="en-US" sz="3000" b="1" i="1" dirty="0" err="1">
                <a:solidFill>
                  <a:srgbClr val="FFFF99"/>
                </a:solidFill>
              </a:rPr>
              <a:t>Bhinneka</a:t>
            </a:r>
            <a:r>
              <a:rPr lang="en-US" sz="3000" b="1" i="1" dirty="0">
                <a:solidFill>
                  <a:srgbClr val="FFFF99"/>
                </a:solidFill>
              </a:rPr>
              <a:t> Tunggal </a:t>
            </a:r>
            <a:r>
              <a:rPr lang="en-US" sz="3000" b="1" i="1" dirty="0" err="1">
                <a:solidFill>
                  <a:srgbClr val="FFFF99"/>
                </a:solidFill>
              </a:rPr>
              <a:t>Ika</a:t>
            </a:r>
            <a:endParaRPr lang="en-US" sz="3000" b="1" i="1" dirty="0">
              <a:solidFill>
                <a:srgbClr val="FFFF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A253EE-8519-774F-92BE-CE77CC37379B}"/>
              </a:ext>
            </a:extLst>
          </p:cNvPr>
          <p:cNvSpPr txBox="1"/>
          <p:nvPr/>
        </p:nvSpPr>
        <p:spPr>
          <a:xfrm>
            <a:off x="915628" y="1228485"/>
            <a:ext cx="458301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Berasal</a:t>
            </a:r>
            <a:r>
              <a:rPr lang="en-US" sz="2500" dirty="0"/>
              <a:t> </a:t>
            </a:r>
            <a:r>
              <a:rPr lang="en-US" sz="2500" dirty="0" err="1"/>
              <a:t>dari</a:t>
            </a:r>
            <a:r>
              <a:rPr lang="en-US" sz="2500" dirty="0"/>
              <a:t> </a:t>
            </a:r>
            <a:r>
              <a:rPr lang="en-US" sz="2500" b="1" dirty="0">
                <a:solidFill>
                  <a:srgbClr val="7030A0"/>
                </a:solidFill>
              </a:rPr>
              <a:t>Kitab </a:t>
            </a:r>
            <a:r>
              <a:rPr lang="en-US" sz="2500" b="1" dirty="0" err="1">
                <a:solidFill>
                  <a:srgbClr val="7030A0"/>
                </a:solidFill>
              </a:rPr>
              <a:t>Sutasoma</a:t>
            </a:r>
            <a:r>
              <a:rPr lang="en-US" sz="2500" b="1" dirty="0">
                <a:solidFill>
                  <a:srgbClr val="7030A0"/>
                </a:solidFill>
              </a:rPr>
              <a:t> </a:t>
            </a:r>
            <a:r>
              <a:rPr lang="en-US" sz="2500" dirty="0" err="1"/>
              <a:t>karangan</a:t>
            </a:r>
            <a:r>
              <a:rPr lang="en-US" sz="2500" b="1" dirty="0"/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Mpu</a:t>
            </a:r>
            <a:r>
              <a:rPr lang="en-US" sz="2500" b="1" dirty="0">
                <a:solidFill>
                  <a:srgbClr val="FF0066"/>
                </a:solidFill>
              </a:rPr>
              <a:t> </a:t>
            </a:r>
            <a:r>
              <a:rPr lang="en-US" sz="2500" b="1" dirty="0" err="1">
                <a:solidFill>
                  <a:srgbClr val="FF0066"/>
                </a:solidFill>
              </a:rPr>
              <a:t>Tantular</a:t>
            </a:r>
            <a:r>
              <a:rPr lang="en-US" sz="2500" b="1" dirty="0">
                <a:solidFill>
                  <a:srgbClr val="FF0066"/>
                </a:solidFill>
              </a:rPr>
              <a:t>.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A5FAA62-195C-B3B7-4847-8A141328394A}"/>
              </a:ext>
            </a:extLst>
          </p:cNvPr>
          <p:cNvSpPr txBox="1"/>
          <p:nvPr/>
        </p:nvSpPr>
        <p:spPr>
          <a:xfrm>
            <a:off x="915628" y="2214000"/>
            <a:ext cx="428085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dirty="0" err="1"/>
              <a:t>Konsep</a:t>
            </a:r>
            <a:r>
              <a:rPr lang="en-US" sz="2500" dirty="0"/>
              <a:t> Negara </a:t>
            </a:r>
            <a:r>
              <a:rPr lang="en-US" sz="2500" dirty="0" err="1"/>
              <a:t>Kesatuan</a:t>
            </a:r>
            <a:r>
              <a:rPr lang="en-US" sz="2500" dirty="0"/>
              <a:t> </a:t>
            </a:r>
            <a:r>
              <a:rPr lang="en-US" sz="2500" b="1" dirty="0" err="1">
                <a:solidFill>
                  <a:schemeClr val="accent2"/>
                </a:solidFill>
              </a:rPr>
              <a:t>sudah</a:t>
            </a:r>
            <a:r>
              <a:rPr lang="en-US" sz="2500" b="1" dirty="0">
                <a:solidFill>
                  <a:schemeClr val="accent2"/>
                </a:solidFill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</a:rPr>
              <a:t>ada</a:t>
            </a:r>
            <a:r>
              <a:rPr lang="en-US" sz="2500" b="1" dirty="0">
                <a:solidFill>
                  <a:schemeClr val="accent2"/>
                </a:solidFill>
              </a:rPr>
              <a:t> </a:t>
            </a:r>
            <a:r>
              <a:rPr lang="en-US" sz="2500" b="1" dirty="0" err="1">
                <a:solidFill>
                  <a:schemeClr val="accent2"/>
                </a:solidFill>
              </a:rPr>
              <a:t>sejak</a:t>
            </a:r>
            <a:r>
              <a:rPr lang="en-US" sz="2500" b="1" dirty="0">
                <a:solidFill>
                  <a:schemeClr val="accent2"/>
                </a:solidFill>
              </a:rPr>
              <a:t> masa Kerajaan </a:t>
            </a:r>
            <a:r>
              <a:rPr lang="en-US" sz="2500" b="1" dirty="0" err="1">
                <a:solidFill>
                  <a:schemeClr val="accent2"/>
                </a:solidFill>
              </a:rPr>
              <a:t>Majapahit</a:t>
            </a:r>
            <a:r>
              <a:rPr lang="en-US" sz="2500" b="1" dirty="0">
                <a:solidFill>
                  <a:schemeClr val="accent2"/>
                </a:solidFill>
              </a:rPr>
              <a:t>, </a:t>
            </a:r>
            <a:r>
              <a:rPr lang="en-US" sz="2500" dirty="0" err="1"/>
              <a:t>saat</a:t>
            </a:r>
            <a:r>
              <a:rPr lang="en-US" sz="2500" b="1" dirty="0"/>
              <a:t> </a:t>
            </a:r>
            <a:r>
              <a:rPr lang="en-US" sz="2500" b="1" dirty="0" err="1">
                <a:solidFill>
                  <a:srgbClr val="FF0000"/>
                </a:solidFill>
              </a:rPr>
              <a:t>Sumpah</a:t>
            </a:r>
            <a:r>
              <a:rPr lang="en-US" sz="2500" b="1" dirty="0">
                <a:solidFill>
                  <a:srgbClr val="FF0000"/>
                </a:solidFill>
              </a:rPr>
              <a:t> Palapa </a:t>
            </a:r>
            <a:r>
              <a:rPr lang="en-US" sz="2500" dirty="0" err="1"/>
              <a:t>diucapkan</a:t>
            </a:r>
            <a:r>
              <a:rPr lang="en-US" sz="2500" dirty="0"/>
              <a:t> oleh </a:t>
            </a:r>
            <a:r>
              <a:rPr lang="en-US" sz="2500" b="1" dirty="0" err="1">
                <a:solidFill>
                  <a:srgbClr val="008080"/>
                </a:solidFill>
              </a:rPr>
              <a:t>Mahapatih</a:t>
            </a:r>
            <a:r>
              <a:rPr lang="en-US" sz="2500" b="1" dirty="0">
                <a:solidFill>
                  <a:srgbClr val="008080"/>
                </a:solidFill>
              </a:rPr>
              <a:t> Gajah </a:t>
            </a:r>
            <a:r>
              <a:rPr lang="en-US" sz="2500" b="1" dirty="0" err="1">
                <a:solidFill>
                  <a:srgbClr val="008080"/>
                </a:solidFill>
              </a:rPr>
              <a:t>Mada</a:t>
            </a:r>
            <a:r>
              <a:rPr lang="en-US" sz="2500" b="1" dirty="0">
                <a:solidFill>
                  <a:srgbClr val="00808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5598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Tere\KONTEN QR\BACKGROUND\garis.jpg">
            <a:extLst>
              <a:ext uri="{FF2B5EF4-FFF2-40B4-BE49-F238E27FC236}">
                <a16:creationId xmlns:a16="http://schemas.microsoft.com/office/drawing/2014/main" id="{528401A4-E14B-CC7D-7154-CC567E3B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48" y="151169"/>
            <a:ext cx="1411588" cy="45475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57A1D3-DC5D-6FC0-9C6F-80DB7CA8E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289" y="608228"/>
            <a:ext cx="3512260" cy="18525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i="1" dirty="0" err="1">
                <a:solidFill>
                  <a:srgbClr val="FF0066"/>
                </a:solidFill>
              </a:rPr>
              <a:t>Bhinneka</a:t>
            </a:r>
            <a:r>
              <a:rPr lang="en-US" sz="2400" b="1" i="1" dirty="0">
                <a:solidFill>
                  <a:srgbClr val="FF0066"/>
                </a:solidFill>
              </a:rPr>
              <a:t> Tunggal </a:t>
            </a:r>
            <a:r>
              <a:rPr lang="en-US" sz="2400" b="1" i="1" dirty="0" err="1">
                <a:solidFill>
                  <a:srgbClr val="FF0066"/>
                </a:solidFill>
              </a:rPr>
              <a:t>Ika</a:t>
            </a:r>
            <a:r>
              <a:rPr lang="en-US" sz="2400" b="1" i="1" dirty="0">
                <a:solidFill>
                  <a:srgbClr val="FF0066"/>
                </a:solidFill>
              </a:rPr>
              <a:t> </a:t>
            </a:r>
            <a:r>
              <a:rPr lang="en-US" sz="2400" dirty="0" err="1"/>
              <a:t>terdapat</a:t>
            </a:r>
            <a:r>
              <a:rPr lang="en-US" sz="2400" dirty="0"/>
              <a:t> pada </a:t>
            </a:r>
            <a:r>
              <a:rPr lang="en-US" sz="2400" b="1" dirty="0" err="1">
                <a:solidFill>
                  <a:srgbClr val="008080"/>
                </a:solidFill>
              </a:rPr>
              <a:t>lambang</a:t>
            </a:r>
            <a:r>
              <a:rPr lang="en-US" sz="2400" b="1" dirty="0">
                <a:solidFill>
                  <a:srgbClr val="008080"/>
                </a:solidFill>
              </a:rPr>
              <a:t> negara Indonesia</a:t>
            </a:r>
            <a:r>
              <a:rPr lang="en-US" sz="2400" b="1" dirty="0"/>
              <a:t>, </a:t>
            </a:r>
            <a:r>
              <a:rPr lang="en-US" sz="2400" dirty="0" err="1"/>
              <a:t>yaitu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accent2"/>
                </a:solidFill>
              </a:rPr>
              <a:t>Garuda Pancasila</a:t>
            </a:r>
            <a:r>
              <a:rPr lang="en-US" sz="2400" b="1" dirty="0"/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3074" name="Picture 2" descr="Garuda PNG, Garuda Transparent Background - FreeIconsPNG">
            <a:extLst>
              <a:ext uri="{FF2B5EF4-FFF2-40B4-BE49-F238E27FC236}">
                <a16:creationId xmlns:a16="http://schemas.microsoft.com/office/drawing/2014/main" id="{4F0BEF35-AF66-64B1-B2C4-D20153740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197" y="503737"/>
            <a:ext cx="3972272" cy="420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A36FA29-1848-5855-F60E-FC34CA4F42BD}"/>
              </a:ext>
            </a:extLst>
          </p:cNvPr>
          <p:cNvGrpSpPr/>
          <p:nvPr/>
        </p:nvGrpSpPr>
        <p:grpSpPr>
          <a:xfrm>
            <a:off x="1089493" y="2518613"/>
            <a:ext cx="4111341" cy="2033199"/>
            <a:chOff x="1486649" y="1998973"/>
            <a:chExt cx="4111341" cy="2033199"/>
          </a:xfrm>
        </p:grpSpPr>
        <p:sp>
          <p:nvSpPr>
            <p:cNvPr id="5" name="Arrow: Curved Right 4">
              <a:extLst>
                <a:ext uri="{FF2B5EF4-FFF2-40B4-BE49-F238E27FC236}">
                  <a16:creationId xmlns:a16="http://schemas.microsoft.com/office/drawing/2014/main" id="{42ECD89A-A3C9-87E0-00C9-A3005094B8E0}"/>
                </a:ext>
              </a:extLst>
            </p:cNvPr>
            <p:cNvSpPr/>
            <p:nvPr/>
          </p:nvSpPr>
          <p:spPr>
            <a:xfrm rot="18142084">
              <a:off x="4288097" y="2624454"/>
              <a:ext cx="840376" cy="1779410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E28E739-AECD-8989-9067-5B5DC151B8D0}"/>
                </a:ext>
              </a:extLst>
            </p:cNvPr>
            <p:cNvSpPr/>
            <p:nvPr/>
          </p:nvSpPr>
          <p:spPr>
            <a:xfrm>
              <a:off x="1486649" y="1998973"/>
              <a:ext cx="2998926" cy="2033199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>
                  <a:solidFill>
                    <a:schemeClr val="accent2"/>
                  </a:solidFill>
                </a:rPr>
                <a:t>Garuda Pancasila </a:t>
              </a:r>
              <a:r>
                <a:rPr lang="en-US" sz="2200" b="1" dirty="0" err="1">
                  <a:solidFill>
                    <a:srgbClr val="002060"/>
                  </a:solidFill>
                </a:rPr>
                <a:t>mencengkram</a:t>
              </a:r>
              <a:r>
                <a:rPr lang="en-US" sz="2200" b="1" dirty="0">
                  <a:solidFill>
                    <a:srgbClr val="002060"/>
                  </a:solidFill>
                </a:rPr>
                <a:t> </a:t>
              </a:r>
              <a:r>
                <a:rPr lang="en-US" sz="2200" b="1" dirty="0">
                  <a:solidFill>
                    <a:srgbClr val="00B050"/>
                  </a:solidFill>
                </a:rPr>
                <a:t>pita</a:t>
              </a:r>
              <a:r>
                <a:rPr lang="en-US" sz="2200" b="1" dirty="0">
                  <a:solidFill>
                    <a:srgbClr val="002060"/>
                  </a:solidFill>
                </a:rPr>
                <a:t> yang </a:t>
              </a:r>
              <a:r>
                <a:rPr lang="en-US" sz="2200" b="1" dirty="0" err="1">
                  <a:solidFill>
                    <a:srgbClr val="002060"/>
                  </a:solidFill>
                </a:rPr>
                <a:t>bertuliskan</a:t>
              </a:r>
              <a:r>
                <a:rPr lang="en-US" sz="2200" b="1" dirty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</a:rPr>
                <a:t>semboyan</a:t>
              </a:r>
              <a:r>
                <a:rPr lang="en-US" sz="2200" b="1" dirty="0">
                  <a:solidFill>
                    <a:srgbClr val="002060"/>
                  </a:solidFill>
                </a:rPr>
                <a:t> </a:t>
              </a:r>
              <a:r>
                <a:rPr lang="en-US" sz="2200" b="1" dirty="0" err="1">
                  <a:solidFill>
                    <a:srgbClr val="002060"/>
                  </a:solidFill>
                </a:rPr>
                <a:t>persatuan</a:t>
              </a:r>
              <a:r>
                <a:rPr lang="en-US" sz="2200" b="1" dirty="0">
                  <a:solidFill>
                    <a:srgbClr val="002060"/>
                  </a:solidFill>
                </a:rPr>
                <a:t> Indonesia.</a:t>
              </a:r>
              <a:endParaRPr lang="en-US" sz="2200" b="1" i="0" dirty="0">
                <a:solidFill>
                  <a:srgbClr val="002060"/>
                </a:solidFill>
                <a:effectLst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4480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999"/>
    </mc:Choice>
    <mc:Fallback xmlns="">
      <p:transition advClick="0" advTm="7999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06536"/>
            <a:ext cx="4824536" cy="37613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430E6C-59C2-1468-04E1-5200120DD45F}"/>
              </a:ext>
            </a:extLst>
          </p:cNvPr>
          <p:cNvSpPr/>
          <p:nvPr/>
        </p:nvSpPr>
        <p:spPr>
          <a:xfrm>
            <a:off x="4563800" y="915566"/>
            <a:ext cx="4256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Rasa </a:t>
            </a:r>
            <a:r>
              <a:rPr lang="en-US" sz="2400" dirty="0" err="1"/>
              <a:t>bangga</a:t>
            </a:r>
            <a:r>
              <a:rPr lang="en-US" sz="2400" dirty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</a:t>
            </a:r>
            <a:r>
              <a:rPr lang="en-US" sz="2400" dirty="0" err="1" smtClean="0"/>
              <a:t>warga</a:t>
            </a:r>
            <a:r>
              <a:rPr lang="en-US" sz="2400" dirty="0" smtClean="0"/>
              <a:t> </a:t>
            </a:r>
            <a:r>
              <a:rPr lang="en-US" sz="2400" dirty="0" err="1" smtClean="0"/>
              <a:t>negara</a:t>
            </a:r>
            <a:r>
              <a:rPr lang="en-US" sz="2400" dirty="0" smtClean="0"/>
              <a:t> Indonesia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ditunjukkan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sikap</a:t>
            </a:r>
            <a:r>
              <a:rPr lang="en-US" sz="2400" dirty="0"/>
              <a:t>,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smtClean="0"/>
              <a:t>lain: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02B7F-3E6C-B61A-885B-043339782FED}"/>
              </a:ext>
            </a:extLst>
          </p:cNvPr>
          <p:cNvSpPr txBox="1"/>
          <p:nvPr/>
        </p:nvSpPr>
        <p:spPr>
          <a:xfrm>
            <a:off x="263140" y="2664409"/>
            <a:ext cx="8557307" cy="510778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FF66"/>
                </a:solidFill>
              </a:rPr>
              <a:t>menjunjung</a:t>
            </a:r>
            <a:r>
              <a:rPr lang="en-US" sz="2400" b="1" dirty="0">
                <a:solidFill>
                  <a:srgbClr val="FFFF66"/>
                </a:solidFill>
              </a:rPr>
              <a:t> </a:t>
            </a:r>
            <a:r>
              <a:rPr lang="en-US" sz="2400" b="1" dirty="0" err="1">
                <a:solidFill>
                  <a:srgbClr val="FFFF66"/>
                </a:solidFill>
              </a:rPr>
              <a:t>tinggi</a:t>
            </a:r>
            <a:r>
              <a:rPr lang="en-US" sz="2400" b="1" dirty="0">
                <a:solidFill>
                  <a:srgbClr val="FFFF66"/>
                </a:solidFill>
              </a:rPr>
              <a:t> </a:t>
            </a:r>
            <a:r>
              <a:rPr lang="en-US" sz="2400" b="1" dirty="0" err="1">
                <a:solidFill>
                  <a:srgbClr val="FFFF66"/>
                </a:solidFill>
              </a:rPr>
              <a:t>kebudayaan</a:t>
            </a:r>
            <a:r>
              <a:rPr lang="en-US" sz="2400" b="1" dirty="0">
                <a:solidFill>
                  <a:srgbClr val="FFFF66"/>
                </a:solidFill>
              </a:rPr>
              <a:t> Indonesia,</a:t>
            </a:r>
            <a:endParaRPr lang="en-US" sz="2400" b="1" dirty="0">
              <a:solidFill>
                <a:srgbClr val="FFFF66"/>
              </a:solidFill>
              <a:latin typeface="Quicksand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91BAA-8C37-CA90-DB21-31620383F75E}"/>
              </a:ext>
            </a:extLst>
          </p:cNvPr>
          <p:cNvSpPr txBox="1"/>
          <p:nvPr/>
        </p:nvSpPr>
        <p:spPr>
          <a:xfrm>
            <a:off x="263140" y="3307443"/>
            <a:ext cx="8557307" cy="510778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FF66"/>
                </a:solidFill>
              </a:rPr>
              <a:t>tidak</a:t>
            </a:r>
            <a:r>
              <a:rPr lang="en-US" sz="2400" b="1" dirty="0">
                <a:solidFill>
                  <a:srgbClr val="FFFF66"/>
                </a:solidFill>
              </a:rPr>
              <a:t> </a:t>
            </a:r>
            <a:r>
              <a:rPr lang="en-US" sz="2400" b="1" dirty="0" err="1">
                <a:solidFill>
                  <a:srgbClr val="FFFF66"/>
                </a:solidFill>
              </a:rPr>
              <a:t>malu</a:t>
            </a:r>
            <a:r>
              <a:rPr lang="en-US" sz="2400" b="1" dirty="0">
                <a:solidFill>
                  <a:srgbClr val="FFFF66"/>
                </a:solidFill>
              </a:rPr>
              <a:t> </a:t>
            </a:r>
            <a:r>
              <a:rPr lang="en-US" sz="2400" b="1" dirty="0" err="1">
                <a:solidFill>
                  <a:srgbClr val="FFFF66"/>
                </a:solidFill>
              </a:rPr>
              <a:t>menggunakan</a:t>
            </a:r>
            <a:r>
              <a:rPr lang="en-US" sz="2400" b="1" dirty="0">
                <a:solidFill>
                  <a:srgbClr val="FFFF66"/>
                </a:solidFill>
              </a:rPr>
              <a:t> </a:t>
            </a:r>
            <a:r>
              <a:rPr lang="en-US" sz="2400" b="1" dirty="0" err="1">
                <a:solidFill>
                  <a:srgbClr val="FFFF66"/>
                </a:solidFill>
              </a:rPr>
              <a:t>produk</a:t>
            </a:r>
            <a:r>
              <a:rPr lang="en-US" sz="2400" b="1" dirty="0">
                <a:solidFill>
                  <a:srgbClr val="FFFF66"/>
                </a:solidFill>
              </a:rPr>
              <a:t> </a:t>
            </a:r>
            <a:r>
              <a:rPr lang="en-US" sz="2400" b="1" dirty="0" err="1">
                <a:solidFill>
                  <a:srgbClr val="FFFF66"/>
                </a:solidFill>
              </a:rPr>
              <a:t>dalam</a:t>
            </a:r>
            <a:r>
              <a:rPr lang="en-US" sz="2400" b="1" dirty="0">
                <a:solidFill>
                  <a:srgbClr val="FFFF66"/>
                </a:solidFill>
              </a:rPr>
              <a:t> negeri,</a:t>
            </a:r>
            <a:endParaRPr lang="en-US" sz="2400" b="1" dirty="0">
              <a:solidFill>
                <a:srgbClr val="FFFF66"/>
              </a:solidFill>
              <a:latin typeface="Quicksand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63D97-446D-2115-2727-D406E6D47F78}"/>
              </a:ext>
            </a:extLst>
          </p:cNvPr>
          <p:cNvSpPr txBox="1"/>
          <p:nvPr/>
        </p:nvSpPr>
        <p:spPr>
          <a:xfrm>
            <a:off x="251520" y="3939902"/>
            <a:ext cx="8568927" cy="510778"/>
          </a:xfrm>
          <a:prstGeom prst="roundRect">
            <a:avLst/>
          </a:prstGeom>
          <a:solidFill>
            <a:srgbClr val="FF0066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rgbClr val="FFFF66"/>
                </a:solidFill>
              </a:rPr>
              <a:t>mengembangkan</a:t>
            </a:r>
            <a:r>
              <a:rPr lang="en-US" sz="2400" b="1" dirty="0">
                <a:solidFill>
                  <a:srgbClr val="FFFF66"/>
                </a:solidFill>
              </a:rPr>
              <a:t> </a:t>
            </a:r>
            <a:r>
              <a:rPr lang="en-US" sz="2400" b="1" dirty="0" err="1">
                <a:solidFill>
                  <a:srgbClr val="FFFF66"/>
                </a:solidFill>
              </a:rPr>
              <a:t>karakter</a:t>
            </a:r>
            <a:r>
              <a:rPr lang="en-US" sz="2400" b="1" dirty="0">
                <a:solidFill>
                  <a:srgbClr val="FFFF66"/>
                </a:solidFill>
              </a:rPr>
              <a:t> yang </a:t>
            </a:r>
            <a:r>
              <a:rPr lang="en-US" sz="2400" b="1" dirty="0" err="1">
                <a:solidFill>
                  <a:srgbClr val="FFFF66"/>
                </a:solidFill>
              </a:rPr>
              <a:t>sesuai</a:t>
            </a:r>
            <a:r>
              <a:rPr lang="en-US" sz="2400" b="1" dirty="0">
                <a:solidFill>
                  <a:srgbClr val="FFFF66"/>
                </a:solidFill>
              </a:rPr>
              <a:t> </a:t>
            </a:r>
            <a:r>
              <a:rPr lang="en-US" sz="2400" b="1" dirty="0" err="1">
                <a:solidFill>
                  <a:srgbClr val="FFFF66"/>
                </a:solidFill>
              </a:rPr>
              <a:t>dengan</a:t>
            </a:r>
            <a:r>
              <a:rPr lang="en-US" sz="2400" b="1" dirty="0">
                <a:solidFill>
                  <a:srgbClr val="FFFF66"/>
                </a:solidFill>
              </a:rPr>
              <a:t> </a:t>
            </a:r>
            <a:r>
              <a:rPr lang="en-US" sz="2400" b="1" dirty="0" err="1">
                <a:solidFill>
                  <a:srgbClr val="FFFF66"/>
                </a:solidFill>
              </a:rPr>
              <a:t>nilai</a:t>
            </a:r>
            <a:r>
              <a:rPr lang="en-US" sz="2400" b="1" dirty="0">
                <a:solidFill>
                  <a:srgbClr val="FFFF66"/>
                </a:solidFill>
              </a:rPr>
              <a:t> Pancasila.</a:t>
            </a:r>
            <a:endParaRPr lang="en-US" sz="2400" b="1" dirty="0">
              <a:solidFill>
                <a:srgbClr val="FFFF66"/>
              </a:solidFill>
              <a:latin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31263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E791527D-1F3A-C0E6-5D3A-48D0BBE9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377108" y="-106363"/>
            <a:ext cx="10521108" cy="5249863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0CBAC7-2262-5C9C-B3B3-F50C76083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b="32424"/>
          <a:stretch>
            <a:fillRect/>
          </a:stretch>
        </p:blipFill>
        <p:spPr bwMode="auto">
          <a:xfrm>
            <a:off x="6621141" y="1400445"/>
            <a:ext cx="2371955" cy="3364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48" y="151169"/>
            <a:ext cx="1411588" cy="45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3C1E-5BEC-E029-91BE-CDB66787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268" y="266194"/>
            <a:ext cx="7040053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>
                <a:solidFill>
                  <a:srgbClr val="FF0066"/>
                </a:solidFill>
              </a:rPr>
              <a:t>Keutuhan</a:t>
            </a:r>
            <a:r>
              <a:rPr lang="en-US" sz="2400" b="1" dirty="0">
                <a:solidFill>
                  <a:srgbClr val="FF0066"/>
                </a:solidFill>
              </a:rPr>
              <a:t> NKRI </a:t>
            </a:r>
            <a:r>
              <a:rPr lang="en-US" sz="2400" b="1" dirty="0" err="1">
                <a:solidFill>
                  <a:srgbClr val="FF0066"/>
                </a:solidFill>
              </a:rPr>
              <a:t>perlu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 err="1">
                <a:solidFill>
                  <a:srgbClr val="FF0066"/>
                </a:solidFill>
              </a:rPr>
              <a:t>dijaga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b="1" dirty="0"/>
              <a:t>oleh </a:t>
            </a:r>
            <a:r>
              <a:rPr lang="en-US" sz="2400" b="1" dirty="0" err="1"/>
              <a:t>seluruh</a:t>
            </a:r>
            <a:r>
              <a:rPr lang="en-US" sz="2400" b="1" dirty="0"/>
              <a:t> rakyat </a:t>
            </a:r>
            <a:r>
              <a:rPr lang="en-US" sz="2400" b="1" dirty="0" err="1"/>
              <a:t>dengan</a:t>
            </a:r>
            <a:r>
              <a:rPr lang="en-US" sz="2400" b="1" dirty="0"/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menerapkan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sikap</a:t>
            </a:r>
            <a:r>
              <a:rPr lang="en-US" sz="2400" b="1" dirty="0">
                <a:solidFill>
                  <a:srgbClr val="7030A0"/>
                </a:solidFill>
              </a:rPr>
              <a:t> yang </a:t>
            </a:r>
            <a:r>
              <a:rPr lang="en-US" sz="2400" b="1" dirty="0" err="1">
                <a:solidFill>
                  <a:srgbClr val="7030A0"/>
                </a:solidFill>
              </a:rPr>
              <a:t>sesuai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dengan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semboyan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i="1" dirty="0" err="1">
                <a:solidFill>
                  <a:srgbClr val="7030A0"/>
                </a:solidFill>
              </a:rPr>
              <a:t>Bhinneka</a:t>
            </a:r>
            <a:r>
              <a:rPr lang="en-US" sz="2400" b="1" i="1" dirty="0">
                <a:solidFill>
                  <a:srgbClr val="7030A0"/>
                </a:solidFill>
              </a:rPr>
              <a:t> Tunggal </a:t>
            </a:r>
            <a:r>
              <a:rPr lang="en-US" sz="2400" b="1" i="1" dirty="0" err="1">
                <a:solidFill>
                  <a:srgbClr val="7030A0"/>
                </a:solidFill>
              </a:rPr>
              <a:t>Ika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dalam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kehidupan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sehari-hari</a:t>
            </a:r>
            <a:r>
              <a:rPr lang="en-US" sz="2400" b="1" dirty="0"/>
              <a:t>, </a:t>
            </a:r>
            <a:r>
              <a:rPr lang="en-US" sz="2400" b="1" dirty="0" err="1"/>
              <a:t>yaitu</a:t>
            </a:r>
            <a:r>
              <a:rPr lang="en-US" sz="2400" b="1" dirty="0"/>
              <a:t> </a:t>
            </a:r>
            <a:r>
              <a:rPr lang="en-US" sz="2400" b="1" dirty="0" err="1"/>
              <a:t>dalam</a:t>
            </a:r>
            <a:r>
              <a:rPr lang="en-US" sz="2400" b="1" dirty="0"/>
              <a:t> 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759A5-EE87-7193-1F4B-FFB93A7BC3FD}"/>
              </a:ext>
            </a:extLst>
          </p:cNvPr>
          <p:cNvSpPr txBox="1"/>
          <p:nvPr/>
        </p:nvSpPr>
        <p:spPr>
          <a:xfrm>
            <a:off x="941463" y="1938945"/>
            <a:ext cx="4039126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Lingkungan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keluarga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 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B75D7-1F95-E5FC-35AA-D08CDC649473}"/>
              </a:ext>
            </a:extLst>
          </p:cNvPr>
          <p:cNvSpPr txBox="1"/>
          <p:nvPr/>
        </p:nvSpPr>
        <p:spPr>
          <a:xfrm>
            <a:off x="941463" y="2605684"/>
            <a:ext cx="4039126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Lingkungan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sekolah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 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538AB-A94C-1D78-A454-211047DF4951}"/>
              </a:ext>
            </a:extLst>
          </p:cNvPr>
          <p:cNvSpPr txBox="1"/>
          <p:nvPr/>
        </p:nvSpPr>
        <p:spPr>
          <a:xfrm>
            <a:off x="952480" y="3247190"/>
            <a:ext cx="4555624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Lingkungan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masyarakat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 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ECD7CC-0023-AD15-ADCE-23F7997520ED}"/>
              </a:ext>
            </a:extLst>
          </p:cNvPr>
          <p:cNvSpPr txBox="1"/>
          <p:nvPr/>
        </p:nvSpPr>
        <p:spPr>
          <a:xfrm>
            <a:off x="952480" y="3928431"/>
            <a:ext cx="5347712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Kehidupan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berbangsa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bernegara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 </a:t>
            </a:r>
            <a:endParaRPr lang="en-US" sz="2400" b="1" dirty="0">
              <a:solidFill>
                <a:srgbClr val="00808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512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999"/>
    </mc:Choice>
    <mc:Fallback xmlns="">
      <p:transition advClick="0" advTm="799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EFEC13-F485-0A36-AB50-B71717840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3025" y="932632"/>
            <a:ext cx="6071560" cy="4415007"/>
          </a:xfrm>
          <a:prstGeom prst="rect">
            <a:avLst/>
          </a:prstGeom>
        </p:spPr>
      </p:pic>
      <p:pic>
        <p:nvPicPr>
          <p:cNvPr id="14" name="Content Placeholder 13" descr="A picture containing text, toy, bedroom, doll&#10;&#10;Description automatically generated">
            <a:extLst>
              <a:ext uri="{FF2B5EF4-FFF2-40B4-BE49-F238E27FC236}">
                <a16:creationId xmlns:a16="http://schemas.microsoft.com/office/drawing/2014/main" id="{358C2A70-6B7E-799B-6133-2C32AE85C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617" y="260923"/>
            <a:ext cx="5006337" cy="3638387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A4FDC4-A41F-F45E-88C8-02739884032B}"/>
              </a:ext>
            </a:extLst>
          </p:cNvPr>
          <p:cNvSpPr/>
          <p:nvPr/>
        </p:nvSpPr>
        <p:spPr>
          <a:xfrm>
            <a:off x="3458430" y="843558"/>
            <a:ext cx="5544616" cy="164495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8080"/>
                </a:solidFill>
              </a:rPr>
              <a:t>Menjaga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kerukunan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antaranggota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8080"/>
                </a:solidFill>
              </a:rPr>
              <a:t>keluarga</a:t>
            </a:r>
            <a:r>
              <a:rPr lang="en-US" sz="2800" b="1" dirty="0">
                <a:solidFill>
                  <a:srgbClr val="00808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merupakan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contoh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sikap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menjaga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keutuhan</a:t>
            </a:r>
            <a:r>
              <a:rPr lang="en-US" sz="2800" b="1" dirty="0">
                <a:solidFill>
                  <a:srgbClr val="002060"/>
                </a:solidFill>
              </a:rPr>
              <a:t> NKRI </a:t>
            </a:r>
            <a:r>
              <a:rPr lang="en-US" sz="2800" b="1" dirty="0">
                <a:solidFill>
                  <a:srgbClr val="FF0066"/>
                </a:solidFill>
              </a:rPr>
              <a:t>di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lingkungan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keluarga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29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0AA274-7F04-B18D-C606-99C8BC260A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75410"/>
            <a:ext cx="6860708" cy="4849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A4FDC4-A41F-F45E-88C8-02739884032B}"/>
              </a:ext>
            </a:extLst>
          </p:cNvPr>
          <p:cNvSpPr/>
          <p:nvPr/>
        </p:nvSpPr>
        <p:spPr>
          <a:xfrm>
            <a:off x="0" y="934944"/>
            <a:ext cx="3539376" cy="11545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>
                <a:solidFill>
                  <a:srgbClr val="008080"/>
                </a:solidFill>
              </a:rPr>
              <a:t>Melaksanakan piket bersama di kelas </a:t>
            </a:r>
            <a:r>
              <a:rPr lang="sv-SE" sz="2800" b="1" dirty="0">
                <a:solidFill>
                  <a:srgbClr val="002060"/>
                </a:solidFill>
              </a:rPr>
              <a:t>merupakan contoh sikap menjaga keutuhan NKRI</a:t>
            </a:r>
            <a:r>
              <a:rPr lang="sv-SE" sz="2800" b="1" dirty="0">
                <a:solidFill>
                  <a:srgbClr val="008080"/>
                </a:solidFill>
              </a:rPr>
              <a:t> </a:t>
            </a:r>
            <a:r>
              <a:rPr lang="sv-SE" sz="2800" b="1" dirty="0">
                <a:solidFill>
                  <a:srgbClr val="FF0066"/>
                </a:solidFill>
              </a:rPr>
              <a:t>di lingkungan sekolah</a:t>
            </a:r>
            <a:r>
              <a:rPr lang="sv-SE" sz="2800" b="1" dirty="0">
                <a:solidFill>
                  <a:srgbClr val="008080"/>
                </a:solidFill>
              </a:rPr>
              <a:t>.</a:t>
            </a:r>
            <a:endParaRPr lang="en-US" sz="2800" b="1" dirty="0">
              <a:solidFill>
                <a:srgbClr val="008080"/>
              </a:solidFill>
            </a:endParaRPr>
          </a:p>
        </p:txBody>
      </p:sp>
      <p:pic>
        <p:nvPicPr>
          <p:cNvPr id="7" name="Content Placeholder 6" descr="A picture containing indoor, room, bedroom&#10;&#10;Description automatically generated">
            <a:extLst>
              <a:ext uri="{FF2B5EF4-FFF2-40B4-BE49-F238E27FC236}">
                <a16:creationId xmlns:a16="http://schemas.microsoft.com/office/drawing/2014/main" id="{5E2493FF-0323-6FF7-EF17-71AFD282F4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661" y="274646"/>
            <a:ext cx="5008678" cy="3542010"/>
          </a:xfrm>
        </p:spPr>
      </p:pic>
    </p:spTree>
    <p:extLst>
      <p:ext uri="{BB962C8B-B14F-4D97-AF65-F5344CB8AC3E}">
        <p14:creationId xmlns:p14="http://schemas.microsoft.com/office/powerpoint/2010/main" val="23693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8" name="Content Placeholder 7" descr="A group of kids in front of a house&#10;&#10;Description automatically generated with low confidence">
            <a:extLst>
              <a:ext uri="{FF2B5EF4-FFF2-40B4-BE49-F238E27FC236}">
                <a16:creationId xmlns:a16="http://schemas.microsoft.com/office/drawing/2014/main" id="{B5F4B83D-C239-5154-902D-A2AAB52AE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5" y="299165"/>
            <a:ext cx="6010976" cy="3262312"/>
          </a:xfr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07D84A5-2FAD-5CBF-EADA-2ACE0D3755E3}"/>
              </a:ext>
            </a:extLst>
          </p:cNvPr>
          <p:cNvSpPr/>
          <p:nvPr/>
        </p:nvSpPr>
        <p:spPr>
          <a:xfrm>
            <a:off x="472517" y="3579862"/>
            <a:ext cx="8136904" cy="11545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solidFill>
                  <a:srgbClr val="008080"/>
                </a:solidFill>
              </a:rPr>
              <a:t>Kerja </a:t>
            </a:r>
            <a:r>
              <a:rPr lang="sv-SE" sz="2800" b="1" dirty="0">
                <a:solidFill>
                  <a:srgbClr val="008080"/>
                </a:solidFill>
              </a:rPr>
              <a:t>bakti bersama warga </a:t>
            </a:r>
            <a:r>
              <a:rPr lang="sv-SE" sz="2800" b="1" dirty="0">
                <a:solidFill>
                  <a:srgbClr val="002060"/>
                </a:solidFill>
              </a:rPr>
              <a:t>merupakan contoh sikap menjaga keutuhan NKRI</a:t>
            </a:r>
            <a:r>
              <a:rPr lang="sv-SE" sz="2800" b="1" dirty="0">
                <a:solidFill>
                  <a:srgbClr val="008080"/>
                </a:solidFill>
              </a:rPr>
              <a:t> </a:t>
            </a:r>
            <a:r>
              <a:rPr lang="sv-SE" sz="2800" b="1" dirty="0">
                <a:solidFill>
                  <a:srgbClr val="FF0066"/>
                </a:solidFill>
              </a:rPr>
              <a:t>di lingkungan masyarakat</a:t>
            </a:r>
            <a:r>
              <a:rPr lang="sv-SE" sz="2800" b="1" dirty="0">
                <a:solidFill>
                  <a:srgbClr val="008080"/>
                </a:solidFill>
              </a:rPr>
              <a:t>.</a:t>
            </a:r>
            <a:endParaRPr lang="en-US" sz="2800" b="1" dirty="0">
              <a:solidFill>
                <a:srgbClr val="00808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BEAE40-6E70-2CB3-4591-A007198EB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8601" y="181576"/>
            <a:ext cx="6624736" cy="359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71C2D4-6FEB-9250-1184-11F8D5373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4650" y="582172"/>
            <a:ext cx="6489088" cy="44378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A4FDC4-A41F-F45E-88C8-02739884032B}"/>
              </a:ext>
            </a:extLst>
          </p:cNvPr>
          <p:cNvSpPr/>
          <p:nvPr/>
        </p:nvSpPr>
        <p:spPr>
          <a:xfrm>
            <a:off x="5202163" y="1347614"/>
            <a:ext cx="3779912" cy="165618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b="1" dirty="0" smtClean="0">
                <a:solidFill>
                  <a:srgbClr val="008080"/>
                </a:solidFill>
              </a:rPr>
              <a:t>Menyeberang </a:t>
            </a:r>
            <a:r>
              <a:rPr lang="sv-SE" sz="2800" b="1" dirty="0">
                <a:solidFill>
                  <a:srgbClr val="008080"/>
                </a:solidFill>
              </a:rPr>
              <a:t>di </a:t>
            </a:r>
            <a:r>
              <a:rPr lang="sv-SE" sz="2800" b="1" i="1" dirty="0">
                <a:solidFill>
                  <a:srgbClr val="008080"/>
                </a:solidFill>
              </a:rPr>
              <a:t>zebra crossing </a:t>
            </a:r>
            <a:r>
              <a:rPr lang="sv-SE" sz="2800" b="1" dirty="0" smtClean="0">
                <a:solidFill>
                  <a:srgbClr val="002060"/>
                </a:solidFill>
              </a:rPr>
              <a:t>merupakan </a:t>
            </a:r>
            <a:r>
              <a:rPr lang="sv-SE" sz="2800" b="1" dirty="0">
                <a:solidFill>
                  <a:srgbClr val="002060"/>
                </a:solidFill>
              </a:rPr>
              <a:t>contoh sikap menjaga keutuhan NKRI</a:t>
            </a:r>
            <a:r>
              <a:rPr lang="sv-SE" sz="2800" b="1" dirty="0">
                <a:solidFill>
                  <a:srgbClr val="008080"/>
                </a:solidFill>
              </a:rPr>
              <a:t> </a:t>
            </a:r>
            <a:r>
              <a:rPr lang="sv-SE" sz="2800" b="1" dirty="0">
                <a:solidFill>
                  <a:srgbClr val="FF0066"/>
                </a:solidFill>
              </a:rPr>
              <a:t>dalam kehidupan berbangsa bernegara</a:t>
            </a:r>
            <a:r>
              <a:rPr lang="sv-SE" sz="2800" b="1" dirty="0">
                <a:solidFill>
                  <a:srgbClr val="008080"/>
                </a:solidFill>
              </a:rPr>
              <a:t>.</a:t>
            </a:r>
            <a:endParaRPr lang="en-US" sz="2800" b="1" dirty="0">
              <a:solidFill>
                <a:srgbClr val="008080"/>
              </a:solidFill>
            </a:endParaRPr>
          </a:p>
        </p:txBody>
      </p: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0CCFF1D8-FBC2-5B79-164B-0C91D8B55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715" y="83546"/>
            <a:ext cx="5069623" cy="3470365"/>
          </a:xfrm>
        </p:spPr>
      </p:pic>
    </p:spTree>
    <p:extLst>
      <p:ext uri="{BB962C8B-B14F-4D97-AF65-F5344CB8AC3E}">
        <p14:creationId xmlns:p14="http://schemas.microsoft.com/office/powerpoint/2010/main" val="400578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80" y="483518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59829" y="555526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81088" y="424865"/>
            <a:ext cx="611609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Negara </a:t>
            </a:r>
            <a:r>
              <a:rPr lang="en-US" sz="34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Kesatuan</a:t>
            </a:r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400" b="1" dirty="0" err="1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Republik</a:t>
            </a:r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Indonesia (NKRI)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1851670"/>
            <a:ext cx="7665465" cy="1184124"/>
            <a:chOff x="295276" y="32803"/>
            <a:chExt cx="4643470" cy="14922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276" y="32803"/>
              <a:ext cx="4643470" cy="1492259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65738" y="178434"/>
              <a:ext cx="3053394" cy="1124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Makna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Negara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Kesatuan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Republik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Indonesia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1490" y="3090322"/>
            <a:ext cx="52666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proklamasi</a:t>
            </a:r>
            <a:r>
              <a:rPr lang="en-US" sz="2400" dirty="0"/>
              <a:t> </a:t>
            </a:r>
            <a:r>
              <a:rPr lang="en-US" sz="2400" dirty="0" err="1"/>
              <a:t>kemerdekaan</a:t>
            </a:r>
            <a:r>
              <a:rPr lang="en-US" sz="2400" dirty="0"/>
              <a:t>, Indonesia </a:t>
            </a:r>
            <a:r>
              <a:rPr lang="en-US" sz="2400" dirty="0" err="1"/>
              <a:t>menjadi</a:t>
            </a:r>
            <a:r>
              <a:rPr lang="en-US" sz="2400" dirty="0"/>
              <a:t> negara yang </a:t>
            </a:r>
            <a:r>
              <a:rPr lang="en-US" sz="2400" dirty="0" err="1"/>
              <a:t>merdeka</a:t>
            </a:r>
            <a:r>
              <a:rPr lang="en-US" sz="2400" dirty="0"/>
              <a:t> dan </a:t>
            </a:r>
            <a:r>
              <a:rPr lang="en-US" sz="2400" dirty="0" err="1"/>
              <a:t>ditetapkan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Negara </a:t>
            </a:r>
            <a:r>
              <a:rPr lang="en-US" sz="2400" dirty="0" err="1"/>
              <a:t>Kesatuan</a:t>
            </a:r>
            <a:r>
              <a:rPr lang="en-US" sz="2400" dirty="0"/>
              <a:t> </a:t>
            </a:r>
            <a:r>
              <a:rPr lang="en-US" sz="2400" dirty="0" err="1"/>
              <a:t>Republik</a:t>
            </a:r>
            <a:r>
              <a:rPr lang="en-US" sz="2400" dirty="0"/>
              <a:t> Indonesia (NKRI).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0836" y1="48708" x2="83586" y2="49192"/>
                        <a14:foregroundMark x1="19867" y1="49354" x2="36160" y2="19063"/>
                        <a14:foregroundMark x1="74864" y1="52908" x2="76802" y2="20840"/>
                        <a14:foregroundMark x1="53301" y1="79887" x2="50636" y2="48465"/>
                        <a14:foregroundMark x1="52453" y1="83603" x2="41793" y2="50242"/>
                        <a14:foregroundMark x1="31072" y1="50485" x2="45366" y2="57754"/>
                        <a14:foregroundMark x1="74197" y1="34491" x2="83889" y2="29645"/>
                        <a14:foregroundMark x1="82071" y1="45638" x2="80133" y2="34006"/>
                        <a14:foregroundMark x1="46214" y1="77706" x2="46214" y2="77706"/>
                        <a14:foregroundMark x1="81950" y1="41680" x2="81284" y2="36430"/>
                        <a14:foregroundMark x1="48819" y1="15590" x2="53301" y2="5735"/>
                        <a14:foregroundMark x1="26651" y1="41034" x2="67595" y2="37561"/>
                        <a14:foregroundMark x1="70563" y1="95073" x2="62810" y2="31583"/>
                        <a14:foregroundMark x1="47062" y1="97658" x2="62992" y2="74152"/>
                        <a14:foregroundMark x1="25136" y1="44346" x2="49001" y2="432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03598"/>
            <a:ext cx="4879186" cy="37444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45" y="195486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467544" y="267494"/>
            <a:ext cx="963725" cy="1016823"/>
            <a:chOff x="567731" y="-6474"/>
            <a:chExt cx="963725" cy="1016823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67731" y="-6474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55763" y="425574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52249" y="627534"/>
            <a:ext cx="611609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400" b="1" dirty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Gotong Royong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4016" y="1707654"/>
            <a:ext cx="6948264" cy="762787"/>
            <a:chOff x="382516" y="214295"/>
            <a:chExt cx="4209015" cy="96128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16" y="214295"/>
              <a:ext cx="4209015" cy="96128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09358" y="305041"/>
              <a:ext cx="3707693" cy="6432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A. Gotong Royong di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Lingkungan</a:t>
              </a:r>
              <a:r>
                <a:rPr lang="en-US" sz="26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6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Sekitar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9850" y="2571750"/>
            <a:ext cx="5554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400" b="1" dirty="0">
                <a:solidFill>
                  <a:srgbClr val="FF0066"/>
                </a:solidFill>
              </a:rPr>
              <a:t>Gotong royong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bentuk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kerja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sama</a:t>
            </a:r>
            <a:r>
              <a:rPr lang="en-US" sz="2400" b="1" dirty="0">
                <a:solidFill>
                  <a:srgbClr val="7030A0"/>
                </a:solidFill>
              </a:rPr>
              <a:t> yang </a:t>
            </a:r>
            <a:r>
              <a:rPr lang="en-US" sz="2400" b="1" dirty="0" err="1">
                <a:solidFill>
                  <a:srgbClr val="7030A0"/>
                </a:solidFill>
              </a:rPr>
              <a:t>dilakukan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masyarakat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kepentingan</a:t>
            </a:r>
            <a:r>
              <a:rPr lang="en-US" sz="2400" dirty="0"/>
              <a:t> </a:t>
            </a:r>
            <a:r>
              <a:rPr lang="en-US" sz="2400" dirty="0" err="1"/>
              <a:t>bersama</a:t>
            </a:r>
            <a:r>
              <a:rPr lang="en-US" sz="2400" dirty="0"/>
              <a:t>. 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D5D70E31-848E-8016-5CFD-393CB1177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b="32516"/>
          <a:stretch>
            <a:fillRect/>
          </a:stretch>
        </p:blipFill>
        <p:spPr bwMode="auto">
          <a:xfrm flipH="1">
            <a:off x="6194352" y="1204853"/>
            <a:ext cx="2371920" cy="3722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F22051-125B-EB56-9C40-8EC3AC0E9A07}"/>
              </a:ext>
            </a:extLst>
          </p:cNvPr>
          <p:cNvSpPr txBox="1"/>
          <p:nvPr/>
        </p:nvSpPr>
        <p:spPr>
          <a:xfrm>
            <a:off x="749850" y="3795886"/>
            <a:ext cx="47720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660033"/>
                </a:solidFill>
              </a:rPr>
              <a:t>dilakukan</a:t>
            </a:r>
            <a:r>
              <a:rPr lang="en-US" sz="2400" b="1" dirty="0">
                <a:solidFill>
                  <a:srgbClr val="660033"/>
                </a:solidFill>
              </a:rPr>
              <a:t> </a:t>
            </a:r>
            <a:r>
              <a:rPr lang="en-US" sz="2400" b="1" dirty="0" err="1">
                <a:solidFill>
                  <a:srgbClr val="660033"/>
                </a:solidFill>
              </a:rPr>
              <a:t>bersama</a:t>
            </a:r>
            <a:r>
              <a:rPr lang="en-US" sz="2400" b="1" dirty="0">
                <a:solidFill>
                  <a:srgbClr val="660033"/>
                </a:solidFill>
              </a:rPr>
              <a:t> </a:t>
            </a:r>
            <a:r>
              <a:rPr lang="en-US" sz="2400" dirty="0"/>
              <a:t>dan </a:t>
            </a:r>
            <a:r>
              <a:rPr lang="en-US" sz="2400" b="1" dirty="0" err="1">
                <a:solidFill>
                  <a:srgbClr val="FF0000"/>
                </a:solidFill>
              </a:rPr>
              <a:t>bersifat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sukarela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494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per, Texture, Pattern, Yellow Paper, Yellow Tex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0"/>
          <a:stretch/>
        </p:blipFill>
        <p:spPr bwMode="auto">
          <a:xfrm>
            <a:off x="-20303" y="-68366"/>
            <a:ext cx="9158951" cy="49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500586" y="1891535"/>
            <a:ext cx="330033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500" b="1" dirty="0">
                <a:solidFill>
                  <a:srgbClr val="008080"/>
                </a:solidFill>
                <a:cs typeface="Arial" panose="020B0604020202020204" pitchFamily="34" charset="0"/>
              </a:rPr>
              <a:t>Simbol sila ke</a:t>
            </a:r>
            <a:r>
              <a:rPr lang="en-US" sz="2500" b="1" dirty="0" err="1">
                <a:solidFill>
                  <a:srgbClr val="008080"/>
                </a:solidFill>
                <a:cs typeface="Arial" panose="020B0604020202020204" pitchFamily="34" charset="0"/>
              </a:rPr>
              <a:t>empat</a:t>
            </a:r>
            <a:r>
              <a:rPr lang="id-ID" sz="2500" b="1" dirty="0">
                <a:solidFill>
                  <a:srgbClr val="008080"/>
                </a:solidFill>
                <a:cs typeface="Arial" panose="020B0604020202020204" pitchFamily="34" charset="0"/>
              </a:rPr>
              <a:t>: </a:t>
            </a:r>
            <a:endParaRPr lang="en-US" sz="2500" b="1" dirty="0">
              <a:solidFill>
                <a:srgbClr val="FF0066"/>
              </a:solidFill>
              <a:cs typeface="Arial" panose="020B0604020202020204" pitchFamily="34" charset="0"/>
            </a:endParaRPr>
          </a:p>
          <a:p>
            <a:r>
              <a:rPr lang="en-US" sz="2500" b="1" dirty="0" err="1">
                <a:solidFill>
                  <a:srgbClr val="FF0066"/>
                </a:solidFill>
                <a:cs typeface="Arial" panose="020B0604020202020204" pitchFamily="34" charset="0"/>
              </a:rPr>
              <a:t>Padi</a:t>
            </a:r>
            <a:r>
              <a:rPr lang="en-US" sz="2500" b="1" dirty="0">
                <a:solidFill>
                  <a:srgbClr val="FF0066"/>
                </a:solidFill>
                <a:cs typeface="Arial" panose="020B0604020202020204" pitchFamily="34" charset="0"/>
              </a:rPr>
              <a:t> dan </a:t>
            </a:r>
            <a:r>
              <a:rPr lang="en-US" sz="2500" b="1" dirty="0" err="1">
                <a:solidFill>
                  <a:srgbClr val="FF0066"/>
                </a:solidFill>
                <a:cs typeface="Arial" panose="020B0604020202020204" pitchFamily="34" charset="0"/>
              </a:rPr>
              <a:t>kapas</a:t>
            </a:r>
            <a:endParaRPr lang="id-ID" sz="25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500586" y="3032665"/>
            <a:ext cx="480175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500" b="1" dirty="0" err="1">
                <a:solidFill>
                  <a:srgbClr val="008080"/>
                </a:solidFill>
                <a:cs typeface="Arial" panose="020B0604020202020204" pitchFamily="34" charset="0"/>
              </a:rPr>
              <a:t>Bunyi</a:t>
            </a:r>
            <a:r>
              <a:rPr lang="id-ID" sz="2500" b="1" dirty="0">
                <a:solidFill>
                  <a:srgbClr val="008080"/>
                </a:solidFill>
                <a:cs typeface="Arial" panose="020B0604020202020204" pitchFamily="34" charset="0"/>
              </a:rPr>
              <a:t> sila ke</a:t>
            </a:r>
            <a:r>
              <a:rPr lang="en-US" sz="2500" b="1" dirty="0" err="1">
                <a:solidFill>
                  <a:srgbClr val="008080"/>
                </a:solidFill>
                <a:cs typeface="Arial" panose="020B0604020202020204" pitchFamily="34" charset="0"/>
              </a:rPr>
              <a:t>tiga</a:t>
            </a:r>
            <a:r>
              <a:rPr lang="id-ID" sz="2500" b="1" dirty="0">
                <a:solidFill>
                  <a:srgbClr val="008080"/>
                </a:solidFill>
                <a:cs typeface="Arial" panose="020B0604020202020204" pitchFamily="34" charset="0"/>
              </a:rPr>
              <a:t>: </a:t>
            </a:r>
            <a:endParaRPr lang="en-US" sz="2500" b="1" dirty="0">
              <a:solidFill>
                <a:srgbClr val="008080"/>
              </a:solidFill>
              <a:cs typeface="Arial" panose="020B0604020202020204" pitchFamily="34" charset="0"/>
            </a:endParaRPr>
          </a:p>
          <a:p>
            <a:r>
              <a:rPr lang="en-US" sz="2500" b="1" dirty="0" err="1">
                <a:solidFill>
                  <a:srgbClr val="FF0066"/>
                </a:solidFill>
                <a:cs typeface="Arial" panose="020B0604020202020204" pitchFamily="34" charset="0"/>
              </a:rPr>
              <a:t>Keadilan</a:t>
            </a:r>
            <a:r>
              <a:rPr lang="en-US" sz="25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66"/>
                </a:solidFill>
                <a:cs typeface="Arial" panose="020B0604020202020204" pitchFamily="34" charset="0"/>
              </a:rPr>
              <a:t>sosial</a:t>
            </a:r>
            <a:r>
              <a:rPr lang="en-US" sz="25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66"/>
                </a:solidFill>
                <a:cs typeface="Arial" panose="020B0604020202020204" pitchFamily="34" charset="0"/>
              </a:rPr>
              <a:t>bagi</a:t>
            </a:r>
            <a:r>
              <a:rPr lang="en-US" sz="2500" b="1" dirty="0">
                <a:solidFill>
                  <a:srgbClr val="FF0066"/>
                </a:solidFill>
                <a:cs typeface="Arial" panose="020B0604020202020204" pitchFamily="34" charset="0"/>
              </a:rPr>
              <a:t> </a:t>
            </a:r>
            <a:r>
              <a:rPr lang="en-US" sz="2500" b="1" dirty="0" err="1">
                <a:solidFill>
                  <a:srgbClr val="FF0066"/>
                </a:solidFill>
                <a:cs typeface="Arial" panose="020B0604020202020204" pitchFamily="34" charset="0"/>
              </a:rPr>
              <a:t>seluruh</a:t>
            </a:r>
            <a:r>
              <a:rPr lang="en-US" sz="2500" b="1" dirty="0">
                <a:solidFill>
                  <a:srgbClr val="FF0066"/>
                </a:solidFill>
                <a:cs typeface="Arial" panose="020B0604020202020204" pitchFamily="34" charset="0"/>
              </a:rPr>
              <a:t> rakyat Indonesia</a:t>
            </a:r>
          </a:p>
        </p:txBody>
      </p:sp>
      <p:pic>
        <p:nvPicPr>
          <p:cNvPr id="8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id="{299D722E-3E34-626F-2E51-3B7A65570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3983" y="251821"/>
            <a:ext cx="6231639" cy="1109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07D1941-2046-1815-824B-C9A33B4B42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5" t="4885" r="21001" b="9314"/>
          <a:stretch/>
        </p:blipFill>
        <p:spPr bwMode="auto">
          <a:xfrm>
            <a:off x="713983" y="1793782"/>
            <a:ext cx="2476820" cy="26238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52AD71-35C4-808F-A554-7536A39DF2B8}"/>
              </a:ext>
            </a:extLst>
          </p:cNvPr>
          <p:cNvSpPr txBox="1"/>
          <p:nvPr/>
        </p:nvSpPr>
        <p:spPr>
          <a:xfrm>
            <a:off x="1431478" y="413832"/>
            <a:ext cx="5050401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SE" sz="2500" b="1" dirty="0">
                <a:solidFill>
                  <a:srgbClr val="FFFF99"/>
                </a:solidFill>
              </a:rPr>
              <a:t>Gotong royong sesuai dengan pengamalan sila kelima Pancasila. </a:t>
            </a:r>
            <a:endParaRPr lang="en-US" sz="2500" b="1" dirty="0">
              <a:solidFill>
                <a:srgbClr val="FFFF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675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E791527D-1F3A-C0E6-5D3A-48D0BBE9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78106" y="-1"/>
            <a:ext cx="9238120" cy="4992332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0CBAC7-2262-5C9C-B3B3-F50C76083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b="32424"/>
          <a:stretch>
            <a:fillRect/>
          </a:stretch>
        </p:blipFill>
        <p:spPr bwMode="auto">
          <a:xfrm>
            <a:off x="6621141" y="1400445"/>
            <a:ext cx="2371955" cy="3364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48" y="151169"/>
            <a:ext cx="1411588" cy="45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3C1E-5BEC-E029-91BE-CDB66787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395" y="414444"/>
            <a:ext cx="7040053" cy="797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>
                <a:solidFill>
                  <a:srgbClr val="FF0066"/>
                </a:solidFill>
              </a:rPr>
              <a:t>Manfaat</a:t>
            </a:r>
            <a:r>
              <a:rPr lang="en-US" sz="2600" b="1" dirty="0">
                <a:solidFill>
                  <a:srgbClr val="FF0066"/>
                </a:solidFill>
              </a:rPr>
              <a:t> Gotong </a:t>
            </a:r>
            <a:r>
              <a:rPr lang="en-US" sz="2600" b="1" dirty="0" smtClean="0">
                <a:solidFill>
                  <a:srgbClr val="FF0066"/>
                </a:solidFill>
              </a:rPr>
              <a:t>Royong:</a:t>
            </a:r>
            <a:endParaRPr lang="en-US" sz="2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759A5-EE87-7193-1F4B-FFB93A7BC3FD}"/>
              </a:ext>
            </a:extLst>
          </p:cNvPr>
          <p:cNvSpPr txBox="1"/>
          <p:nvPr/>
        </p:nvSpPr>
        <p:spPr>
          <a:xfrm>
            <a:off x="952480" y="1050951"/>
            <a:ext cx="4098008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Meringankan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pekerjaan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 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B75D7-1F95-E5FC-35AA-D08CDC649473}"/>
              </a:ext>
            </a:extLst>
          </p:cNvPr>
          <p:cNvSpPr txBox="1"/>
          <p:nvPr/>
        </p:nvSpPr>
        <p:spPr>
          <a:xfrm>
            <a:off x="952480" y="1783485"/>
            <a:ext cx="4098008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Mempererat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persaudaraan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538AB-A94C-1D78-A454-211047DF4951}"/>
              </a:ext>
            </a:extLst>
          </p:cNvPr>
          <p:cNvSpPr txBox="1"/>
          <p:nvPr/>
        </p:nvSpPr>
        <p:spPr>
          <a:xfrm>
            <a:off x="952480" y="2494281"/>
            <a:ext cx="4098008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Membina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rgbClr val="008080"/>
                </a:solidFill>
                <a:latin typeface="Quicksand"/>
              </a:rPr>
              <a:t>kerukunan</a:t>
            </a:r>
            <a:r>
              <a:rPr lang="en-US" sz="2400" b="1" dirty="0">
                <a:solidFill>
                  <a:srgbClr val="008080"/>
                </a:solidFill>
                <a:latin typeface="Quicksand"/>
              </a:rPr>
              <a:t> </a:t>
            </a:r>
            <a:endParaRPr lang="en-US" sz="2400" b="1" dirty="0">
              <a:solidFill>
                <a:srgbClr val="00808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79B36-7EBF-B635-41E0-E128AC4B8B43}"/>
              </a:ext>
            </a:extLst>
          </p:cNvPr>
          <p:cNvSpPr txBox="1"/>
          <p:nvPr/>
        </p:nvSpPr>
        <p:spPr>
          <a:xfrm>
            <a:off x="755576" y="3391867"/>
            <a:ext cx="611181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Gotong royong </a:t>
            </a:r>
            <a:r>
              <a:rPr lang="en-US" sz="2400" b="1" dirty="0" err="1">
                <a:solidFill>
                  <a:srgbClr val="002060"/>
                </a:solidFill>
              </a:rPr>
              <a:t>mengandung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nilai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kerukunan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saling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berbagi</a:t>
            </a:r>
            <a:r>
              <a:rPr lang="en-US" sz="2400" b="1" dirty="0">
                <a:solidFill>
                  <a:srgbClr val="002060"/>
                </a:solidFill>
              </a:rPr>
              <a:t>, dan </a:t>
            </a:r>
            <a:r>
              <a:rPr lang="en-US" sz="2400" b="1" dirty="0" err="1">
                <a:solidFill>
                  <a:srgbClr val="990033"/>
                </a:solidFill>
              </a:rPr>
              <a:t>tolongmenolong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820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999"/>
    </mc:Choice>
    <mc:Fallback xmlns="">
      <p:transition advClick="0" advTm="7999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ere\KONTEN QR\BACKGROUND\garis.jpg">
            <a:extLst>
              <a:ext uri="{FF2B5EF4-FFF2-40B4-BE49-F238E27FC236}">
                <a16:creationId xmlns:a16="http://schemas.microsoft.com/office/drawing/2014/main" id="{EF0958C5-1F4E-06C1-8FA2-1D47C500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8" r="7002"/>
          <a:stretch/>
        </p:blipFill>
        <p:spPr>
          <a:xfrm>
            <a:off x="4716016" y="2254412"/>
            <a:ext cx="3960440" cy="32696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9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id="{8DA2F0C0-8B24-3512-02C2-BA6C8FD5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40688"/>
            <a:ext cx="4859972" cy="106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4D0B81-9E9F-5C78-7E08-E569B519C1F7}"/>
              </a:ext>
            </a:extLst>
          </p:cNvPr>
          <p:cNvSpPr txBox="1"/>
          <p:nvPr/>
        </p:nvSpPr>
        <p:spPr>
          <a:xfrm>
            <a:off x="-195902" y="419780"/>
            <a:ext cx="6174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2800" b="1" i="1" dirty="0">
                <a:solidFill>
                  <a:srgbClr val="FFFF99"/>
                </a:solidFill>
              </a:rPr>
              <a:t>Gotong Royong di </a:t>
            </a:r>
            <a:r>
              <a:rPr lang="en-US" sz="2800" b="1" i="1" dirty="0" err="1">
                <a:solidFill>
                  <a:srgbClr val="FFFF99"/>
                </a:solidFill>
              </a:rPr>
              <a:t>Rumah</a:t>
            </a:r>
            <a:endParaRPr lang="en-US" sz="2800" b="1" i="1" dirty="0">
              <a:solidFill>
                <a:srgbClr val="FFFF9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9188D-5413-313A-EF59-AFA219B1D46B}"/>
              </a:ext>
            </a:extLst>
          </p:cNvPr>
          <p:cNvSpPr txBox="1"/>
          <p:nvPr/>
        </p:nvSpPr>
        <p:spPr>
          <a:xfrm>
            <a:off x="448202" y="2044156"/>
            <a:ext cx="5904656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Merapikan</a:t>
            </a:r>
            <a:r>
              <a:rPr lang="en-US" sz="2100" dirty="0"/>
              <a:t> </a:t>
            </a:r>
            <a:r>
              <a:rPr lang="en-US" sz="2100" dirty="0" err="1"/>
              <a:t>mainan</a:t>
            </a:r>
            <a:r>
              <a:rPr lang="en-US" sz="2100" dirty="0"/>
              <a:t> </a:t>
            </a:r>
            <a:r>
              <a:rPr lang="en-US" sz="2100" dirty="0" err="1"/>
              <a:t>bersama</a:t>
            </a:r>
            <a:r>
              <a:rPr lang="en-US" sz="2100" dirty="0"/>
              <a:t> </a:t>
            </a:r>
            <a:r>
              <a:rPr lang="en-US" sz="2100" dirty="0" err="1"/>
              <a:t>adik</a:t>
            </a:r>
            <a:r>
              <a:rPr lang="en-US" sz="2100" dirty="0"/>
              <a:t> dan </a:t>
            </a:r>
            <a:r>
              <a:rPr lang="en-US" sz="2100" dirty="0" err="1"/>
              <a:t>kakak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Membersihkan</a:t>
            </a:r>
            <a:r>
              <a:rPr lang="en-US" sz="2100" dirty="0"/>
              <a:t> </a:t>
            </a:r>
            <a:r>
              <a:rPr lang="en-US" sz="2100" dirty="0" err="1"/>
              <a:t>rumah</a:t>
            </a:r>
            <a:r>
              <a:rPr lang="en-US" sz="2100" dirty="0"/>
              <a:t> </a:t>
            </a:r>
            <a:r>
              <a:rPr lang="en-US" sz="2100" dirty="0" err="1"/>
              <a:t>bersama-sama</a:t>
            </a:r>
            <a:r>
              <a:rPr lang="en-US" sz="21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Merawat</a:t>
            </a:r>
            <a:r>
              <a:rPr lang="en-US" sz="2100" dirty="0"/>
              <a:t> </a:t>
            </a:r>
            <a:r>
              <a:rPr lang="en-US" sz="2100" dirty="0" err="1"/>
              <a:t>keluarga</a:t>
            </a:r>
            <a:r>
              <a:rPr lang="en-US" sz="2100" dirty="0"/>
              <a:t> yang </a:t>
            </a:r>
            <a:r>
              <a:rPr lang="en-US" sz="2100" dirty="0" err="1"/>
              <a:t>sedang</a:t>
            </a:r>
            <a:r>
              <a:rPr lang="en-US" sz="2100" dirty="0"/>
              <a:t> </a:t>
            </a:r>
            <a:r>
              <a:rPr lang="en-US" sz="2100" dirty="0" err="1"/>
              <a:t>sakit</a:t>
            </a:r>
            <a:r>
              <a:rPr lang="en-US" sz="21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Membantu</a:t>
            </a:r>
            <a:r>
              <a:rPr lang="en-US" sz="2100" dirty="0"/>
              <a:t> </a:t>
            </a:r>
            <a:r>
              <a:rPr lang="en-US" sz="2100" dirty="0" err="1"/>
              <a:t>ibu</a:t>
            </a:r>
            <a:r>
              <a:rPr lang="en-US" sz="2100" dirty="0"/>
              <a:t> </a:t>
            </a:r>
            <a:r>
              <a:rPr lang="en-US" sz="2100" dirty="0" err="1"/>
              <a:t>merawat</a:t>
            </a:r>
            <a:r>
              <a:rPr lang="en-US" sz="2100" dirty="0"/>
              <a:t> </a:t>
            </a:r>
            <a:r>
              <a:rPr lang="en-US" sz="2100" dirty="0" err="1" smtClean="0"/>
              <a:t>tanaman</a:t>
            </a:r>
            <a:r>
              <a:rPr lang="en-US" sz="2100" dirty="0" smtClean="0"/>
              <a:t>.</a:t>
            </a:r>
            <a:endParaRPr lang="en-US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Membantu</a:t>
            </a:r>
            <a:r>
              <a:rPr lang="en-US" sz="2100" dirty="0"/>
              <a:t> </a:t>
            </a:r>
            <a:r>
              <a:rPr lang="en-US" sz="2100" dirty="0" err="1"/>
              <a:t>merawat</a:t>
            </a:r>
            <a:r>
              <a:rPr lang="en-US" sz="2100" dirty="0"/>
              <a:t> </a:t>
            </a:r>
            <a:r>
              <a:rPr lang="en-US" sz="2100" dirty="0" err="1"/>
              <a:t>hewan</a:t>
            </a:r>
            <a:r>
              <a:rPr lang="en-US" sz="2100" dirty="0"/>
              <a:t> </a:t>
            </a:r>
            <a:r>
              <a:rPr lang="en-US" sz="2100" dirty="0" err="1"/>
              <a:t>peliharaan</a:t>
            </a:r>
            <a:r>
              <a:rPr lang="en-US" sz="21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BE829-6B20-46A8-38C7-960162288094}"/>
              </a:ext>
            </a:extLst>
          </p:cNvPr>
          <p:cNvSpPr txBox="1"/>
          <p:nvPr/>
        </p:nvSpPr>
        <p:spPr>
          <a:xfrm>
            <a:off x="467544" y="1254629"/>
            <a:ext cx="5433208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008080"/>
                </a:solidFill>
              </a:rPr>
              <a:t>Gotong royong </a:t>
            </a:r>
            <a:r>
              <a:rPr lang="en-US" sz="2300" b="1" dirty="0" err="1">
                <a:solidFill>
                  <a:srgbClr val="008080"/>
                </a:solidFill>
              </a:rPr>
              <a:t>dapat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menciptakan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hubungan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baik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sesama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anggota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keluarga</a:t>
            </a:r>
            <a:r>
              <a:rPr lang="en-US" sz="2300" b="1" dirty="0">
                <a:solidFill>
                  <a:srgbClr val="00808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47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ere\KONTEN QR\BACKGROUND\garis.jpg">
            <a:extLst>
              <a:ext uri="{FF2B5EF4-FFF2-40B4-BE49-F238E27FC236}">
                <a16:creationId xmlns:a16="http://schemas.microsoft.com/office/drawing/2014/main" id="{EF0958C5-1F4E-06C1-8FA2-1D47C500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indoor, room, bedroom&#10;&#10;Description automatically generated">
            <a:extLst>
              <a:ext uri="{FF2B5EF4-FFF2-40B4-BE49-F238E27FC236}">
                <a16:creationId xmlns:a16="http://schemas.microsoft.com/office/drawing/2014/main" id="{411F108C-F613-2544-D751-5ED155B025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05" y="1576172"/>
            <a:ext cx="4666223" cy="32998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9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id="{8DA2F0C0-8B24-3512-02C2-BA6C8FD5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40688"/>
            <a:ext cx="4859972" cy="106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4D0B81-9E9F-5C78-7E08-E569B519C1F7}"/>
              </a:ext>
            </a:extLst>
          </p:cNvPr>
          <p:cNvSpPr txBox="1"/>
          <p:nvPr/>
        </p:nvSpPr>
        <p:spPr>
          <a:xfrm>
            <a:off x="-195902" y="419780"/>
            <a:ext cx="61747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2800" b="1" i="1" dirty="0">
                <a:solidFill>
                  <a:srgbClr val="FFFF99"/>
                </a:solidFill>
              </a:rPr>
              <a:t>Gotong Royong di </a:t>
            </a:r>
            <a:r>
              <a:rPr lang="en-US" sz="2800" b="1" i="1" dirty="0" err="1">
                <a:solidFill>
                  <a:srgbClr val="FFFF99"/>
                </a:solidFill>
              </a:rPr>
              <a:t>Sekolah</a:t>
            </a:r>
            <a:endParaRPr lang="en-US" sz="2800" b="1" i="1" dirty="0">
              <a:solidFill>
                <a:srgbClr val="FFFF9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9188D-5413-313A-EF59-AFA219B1D46B}"/>
              </a:ext>
            </a:extLst>
          </p:cNvPr>
          <p:cNvSpPr txBox="1"/>
          <p:nvPr/>
        </p:nvSpPr>
        <p:spPr>
          <a:xfrm>
            <a:off x="574105" y="2161475"/>
            <a:ext cx="4501951" cy="2354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Membersihkan</a:t>
            </a:r>
            <a:r>
              <a:rPr lang="en-US" sz="2100" dirty="0"/>
              <a:t> </a:t>
            </a:r>
            <a:r>
              <a:rPr lang="en-US" sz="2100" dirty="0" err="1"/>
              <a:t>halaman</a:t>
            </a:r>
            <a:r>
              <a:rPr lang="en-US" sz="2100" dirty="0"/>
              <a:t> </a:t>
            </a:r>
            <a:r>
              <a:rPr lang="en-US" sz="2100" dirty="0" err="1"/>
              <a:t>sekolah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Membantu</a:t>
            </a:r>
            <a:r>
              <a:rPr lang="en-US" sz="2100" dirty="0"/>
              <a:t> </a:t>
            </a:r>
            <a:r>
              <a:rPr lang="en-US" sz="2100" dirty="0" err="1"/>
              <a:t>teman</a:t>
            </a:r>
            <a:r>
              <a:rPr lang="en-US" sz="2100" dirty="0"/>
              <a:t> yang </a:t>
            </a:r>
            <a:r>
              <a:rPr lang="en-US" sz="2100" dirty="0" err="1"/>
              <a:t>sedang</a:t>
            </a:r>
            <a:r>
              <a:rPr lang="en-US" sz="2100" dirty="0"/>
              <a:t> </a:t>
            </a:r>
            <a:r>
              <a:rPr lang="en-US" sz="2100" dirty="0" err="1"/>
              <a:t>kesulitan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Membersihkan</a:t>
            </a:r>
            <a:r>
              <a:rPr lang="en-US" sz="2100" dirty="0"/>
              <a:t> </a:t>
            </a:r>
            <a:r>
              <a:rPr lang="en-US" sz="2100" dirty="0" err="1"/>
              <a:t>ruang</a:t>
            </a:r>
            <a:r>
              <a:rPr lang="en-US" sz="2100" dirty="0"/>
              <a:t> </a:t>
            </a:r>
            <a:r>
              <a:rPr lang="en-US" sz="2100" dirty="0" err="1"/>
              <a:t>kelas</a:t>
            </a:r>
            <a:r>
              <a:rPr lang="en-US" sz="2100" dirty="0"/>
              <a:t> </a:t>
            </a:r>
            <a:r>
              <a:rPr lang="en-US" sz="2100" dirty="0" err="1"/>
              <a:t>bersama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Merawat</a:t>
            </a:r>
            <a:r>
              <a:rPr lang="en-US" sz="2100" dirty="0"/>
              <a:t> </a:t>
            </a:r>
            <a:r>
              <a:rPr lang="en-US" sz="2100" dirty="0" err="1"/>
              <a:t>tanaman</a:t>
            </a:r>
            <a:r>
              <a:rPr lang="en-US" sz="2100" dirty="0"/>
              <a:t> yang </a:t>
            </a:r>
            <a:r>
              <a:rPr lang="en-US" sz="2100" dirty="0" err="1"/>
              <a:t>ada</a:t>
            </a:r>
            <a:r>
              <a:rPr lang="en-US" sz="2100" dirty="0"/>
              <a:t> di </a:t>
            </a:r>
            <a:r>
              <a:rPr lang="en-US" sz="2100" dirty="0" err="1"/>
              <a:t>halaman</a:t>
            </a:r>
            <a:r>
              <a:rPr lang="en-US" sz="2100" dirty="0"/>
              <a:t> </a:t>
            </a:r>
            <a:r>
              <a:rPr lang="en-US" sz="2100" dirty="0" err="1"/>
              <a:t>sekolah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Mengadakan</a:t>
            </a:r>
            <a:r>
              <a:rPr lang="en-US" sz="2100" dirty="0"/>
              <a:t> acara </a:t>
            </a:r>
            <a:r>
              <a:rPr lang="en-US" sz="2100" dirty="0" err="1"/>
              <a:t>bakti</a:t>
            </a:r>
            <a:r>
              <a:rPr lang="en-US" sz="2100" dirty="0"/>
              <a:t> </a:t>
            </a:r>
            <a:r>
              <a:rPr lang="en-US" sz="2100" dirty="0" err="1"/>
              <a:t>sosial</a:t>
            </a:r>
            <a:r>
              <a:rPr lang="en-US" sz="21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BE829-6B20-46A8-38C7-960162288094}"/>
              </a:ext>
            </a:extLst>
          </p:cNvPr>
          <p:cNvSpPr txBox="1"/>
          <p:nvPr/>
        </p:nvSpPr>
        <p:spPr>
          <a:xfrm>
            <a:off x="574104" y="1310502"/>
            <a:ext cx="6174743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008080"/>
                </a:solidFill>
              </a:rPr>
              <a:t>Gotong royong </a:t>
            </a:r>
            <a:r>
              <a:rPr lang="en-US" sz="2300" b="1" dirty="0" err="1">
                <a:solidFill>
                  <a:srgbClr val="008080"/>
                </a:solidFill>
              </a:rPr>
              <a:t>perlu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dilakukan</a:t>
            </a:r>
            <a:r>
              <a:rPr lang="en-US" sz="2300" b="1" dirty="0">
                <a:solidFill>
                  <a:srgbClr val="008080"/>
                </a:solidFill>
              </a:rPr>
              <a:t> agar </a:t>
            </a:r>
            <a:r>
              <a:rPr lang="en-US" sz="2300" b="1" dirty="0" err="1">
                <a:solidFill>
                  <a:srgbClr val="008080"/>
                </a:solidFill>
              </a:rPr>
              <a:t>lingkungan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sekolah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menjadi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rukun</a:t>
            </a:r>
            <a:r>
              <a:rPr lang="en-US" sz="2300" b="1" dirty="0">
                <a:solidFill>
                  <a:srgbClr val="008080"/>
                </a:solidFill>
              </a:rPr>
              <a:t> dan </a:t>
            </a:r>
            <a:r>
              <a:rPr lang="en-US" sz="2300" b="1" dirty="0" err="1">
                <a:solidFill>
                  <a:srgbClr val="008080"/>
                </a:solidFill>
              </a:rPr>
              <a:t>nyaman</a:t>
            </a:r>
            <a:r>
              <a:rPr lang="en-US" sz="2300" b="1" dirty="0">
                <a:solidFill>
                  <a:srgbClr val="008080"/>
                </a:solidFill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60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ere\KONTEN QR\BACKGROUND\garis.jpg">
            <a:extLst>
              <a:ext uri="{FF2B5EF4-FFF2-40B4-BE49-F238E27FC236}">
                <a16:creationId xmlns:a16="http://schemas.microsoft.com/office/drawing/2014/main" id="{EF0958C5-1F4E-06C1-8FA2-1D47C500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744" y="2088235"/>
            <a:ext cx="4176464" cy="2952574"/>
          </a:xfrm>
          <a:prstGeom prst="rect">
            <a:avLst/>
          </a:prstGeom>
        </p:spPr>
      </p:pic>
      <p:pic>
        <p:nvPicPr>
          <p:cNvPr id="9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id="{8DA2F0C0-8B24-3512-02C2-BA6C8FD5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4" y="140688"/>
            <a:ext cx="6856133" cy="106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4D0B81-9E9F-5C78-7E08-E569B519C1F7}"/>
              </a:ext>
            </a:extLst>
          </p:cNvPr>
          <p:cNvSpPr txBox="1"/>
          <p:nvPr/>
        </p:nvSpPr>
        <p:spPr>
          <a:xfrm>
            <a:off x="308154" y="419079"/>
            <a:ext cx="68561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2800" b="1" i="1" dirty="0">
                <a:solidFill>
                  <a:srgbClr val="FFFF99"/>
                </a:solidFill>
              </a:rPr>
              <a:t>Gotong Royong di </a:t>
            </a:r>
            <a:r>
              <a:rPr lang="en-US" sz="2800" b="1" i="1" dirty="0" err="1">
                <a:solidFill>
                  <a:srgbClr val="FFFF99"/>
                </a:solidFill>
              </a:rPr>
              <a:t>Lingkungan</a:t>
            </a:r>
            <a:r>
              <a:rPr lang="en-US" sz="2800" b="1" i="1" dirty="0">
                <a:solidFill>
                  <a:srgbClr val="FFFF99"/>
                </a:solidFill>
              </a:rPr>
              <a:t> Masyarakat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9188D-5413-313A-EF59-AFA219B1D46B}"/>
              </a:ext>
            </a:extLst>
          </p:cNvPr>
          <p:cNvSpPr txBox="1"/>
          <p:nvPr/>
        </p:nvSpPr>
        <p:spPr>
          <a:xfrm>
            <a:off x="736849" y="2067694"/>
            <a:ext cx="419519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/>
              <a:t>Ronda </a:t>
            </a:r>
            <a:r>
              <a:rPr lang="en-US" sz="2100" dirty="0" err="1"/>
              <a:t>malam</a:t>
            </a:r>
            <a:r>
              <a:rPr lang="en-US" sz="2100" dirty="0"/>
              <a:t> di </a:t>
            </a:r>
            <a:r>
              <a:rPr lang="en-US" sz="2100" dirty="0" err="1"/>
              <a:t>lingkungan</a:t>
            </a:r>
            <a:r>
              <a:rPr lang="en-US" sz="2100" dirty="0"/>
              <a:t> </a:t>
            </a:r>
            <a:r>
              <a:rPr lang="en-US" sz="2100" dirty="0" err="1"/>
              <a:t>desa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Membersihkan</a:t>
            </a:r>
            <a:r>
              <a:rPr lang="en-US" sz="2100" dirty="0"/>
              <a:t> </a:t>
            </a:r>
            <a:r>
              <a:rPr lang="en-US" sz="2100" dirty="0" err="1"/>
              <a:t>lingkungan</a:t>
            </a:r>
            <a:r>
              <a:rPr lang="en-US" sz="2100" dirty="0"/>
              <a:t> </a:t>
            </a:r>
            <a:r>
              <a:rPr lang="en-US" sz="2100" dirty="0" err="1"/>
              <a:t>sekitar</a:t>
            </a:r>
            <a:r>
              <a:rPr lang="en-US" sz="2100" dirty="0"/>
              <a:t> </a:t>
            </a:r>
            <a:r>
              <a:rPr lang="en-US" sz="2100" dirty="0" err="1"/>
              <a:t>tempat</a:t>
            </a:r>
            <a:r>
              <a:rPr lang="en-US" sz="2100" dirty="0"/>
              <a:t> </a:t>
            </a:r>
            <a:r>
              <a:rPr lang="en-US" sz="2100" dirty="0" err="1"/>
              <a:t>tinggal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Membantu</a:t>
            </a:r>
            <a:r>
              <a:rPr lang="en-US" sz="2100" dirty="0"/>
              <a:t> </a:t>
            </a:r>
            <a:r>
              <a:rPr lang="en-US" sz="2100" dirty="0" err="1"/>
              <a:t>membangun</a:t>
            </a:r>
            <a:r>
              <a:rPr lang="en-US" sz="2100" dirty="0"/>
              <a:t> </a:t>
            </a:r>
            <a:r>
              <a:rPr lang="en-US" sz="2100" dirty="0" err="1"/>
              <a:t>rumah</a:t>
            </a:r>
            <a:r>
              <a:rPr lang="en-US" sz="2100" dirty="0"/>
              <a:t> </a:t>
            </a:r>
            <a:r>
              <a:rPr lang="en-US" sz="2100" dirty="0" err="1"/>
              <a:t>warga</a:t>
            </a:r>
            <a:r>
              <a:rPr lang="en-US" sz="2100" dirty="0"/>
              <a:t> yang </a:t>
            </a:r>
            <a:r>
              <a:rPr lang="en-US" sz="2100" dirty="0" err="1"/>
              <a:t>terkena</a:t>
            </a:r>
            <a:r>
              <a:rPr lang="en-US" sz="2100" dirty="0"/>
              <a:t> </a:t>
            </a:r>
            <a:r>
              <a:rPr lang="en-US" sz="2100" dirty="0" err="1"/>
              <a:t>musibah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Memperbaiki</a:t>
            </a:r>
            <a:r>
              <a:rPr lang="en-US" sz="2100" dirty="0"/>
              <a:t> </a:t>
            </a:r>
            <a:r>
              <a:rPr lang="en-US" sz="2100" dirty="0" err="1"/>
              <a:t>fasilitas</a:t>
            </a:r>
            <a:r>
              <a:rPr lang="en-US" sz="2100" dirty="0"/>
              <a:t> </a:t>
            </a:r>
            <a:r>
              <a:rPr lang="en-US" sz="2100" dirty="0" err="1"/>
              <a:t>umum</a:t>
            </a:r>
            <a:r>
              <a:rPr lang="en-US" sz="21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/>
              <a:t>Mengadakan</a:t>
            </a:r>
            <a:r>
              <a:rPr lang="en-US" sz="2100" dirty="0"/>
              <a:t> </a:t>
            </a:r>
            <a:r>
              <a:rPr lang="en-US" sz="2100" dirty="0" err="1"/>
              <a:t>bakti</a:t>
            </a:r>
            <a:r>
              <a:rPr lang="en-US" sz="2100" dirty="0"/>
              <a:t> </a:t>
            </a:r>
            <a:r>
              <a:rPr lang="en-US" sz="2100" dirty="0" err="1"/>
              <a:t>sosial</a:t>
            </a:r>
            <a:r>
              <a:rPr lang="en-US" sz="2100" dirty="0"/>
              <a:t> </a:t>
            </a:r>
            <a:r>
              <a:rPr lang="en-US" sz="2100" dirty="0" err="1"/>
              <a:t>bersama</a:t>
            </a:r>
            <a:r>
              <a:rPr lang="en-US" sz="2100" dirty="0"/>
              <a:t> </a:t>
            </a:r>
            <a:r>
              <a:rPr lang="en-US" sz="2100" dirty="0" err="1"/>
              <a:t>warga</a:t>
            </a:r>
            <a:r>
              <a:rPr lang="en-US" sz="21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BE829-6B20-46A8-38C7-960162288094}"/>
              </a:ext>
            </a:extLst>
          </p:cNvPr>
          <p:cNvSpPr txBox="1"/>
          <p:nvPr/>
        </p:nvSpPr>
        <p:spPr>
          <a:xfrm>
            <a:off x="574105" y="1275606"/>
            <a:ext cx="6590184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b="1" dirty="0">
                <a:solidFill>
                  <a:srgbClr val="008080"/>
                </a:solidFill>
              </a:rPr>
              <a:t>Gotong royong </a:t>
            </a:r>
            <a:r>
              <a:rPr lang="en-US" sz="2300" b="1" dirty="0" err="1">
                <a:solidFill>
                  <a:srgbClr val="008080"/>
                </a:solidFill>
              </a:rPr>
              <a:t>dilakukan</a:t>
            </a:r>
            <a:r>
              <a:rPr lang="en-US" sz="2300" b="1" dirty="0">
                <a:solidFill>
                  <a:srgbClr val="008080"/>
                </a:solidFill>
              </a:rPr>
              <a:t> agar </a:t>
            </a:r>
            <a:r>
              <a:rPr lang="en-US" sz="2300" b="1" dirty="0" err="1">
                <a:solidFill>
                  <a:srgbClr val="008080"/>
                </a:solidFill>
              </a:rPr>
              <a:t>tercipta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kehidupan</a:t>
            </a:r>
            <a:r>
              <a:rPr lang="en-US" sz="2300" b="1" dirty="0">
                <a:solidFill>
                  <a:srgbClr val="008080"/>
                </a:solidFill>
              </a:rPr>
              <a:t> yang </a:t>
            </a:r>
            <a:r>
              <a:rPr lang="en-US" sz="2300" b="1" dirty="0" err="1">
                <a:solidFill>
                  <a:srgbClr val="008080"/>
                </a:solidFill>
              </a:rPr>
              <a:t>rukun</a:t>
            </a:r>
            <a:r>
              <a:rPr lang="en-US" sz="2300" b="1" dirty="0">
                <a:solidFill>
                  <a:srgbClr val="008080"/>
                </a:solidFill>
              </a:rPr>
              <a:t>, </a:t>
            </a:r>
            <a:r>
              <a:rPr lang="en-US" sz="2300" b="1" dirty="0" err="1">
                <a:solidFill>
                  <a:srgbClr val="008080"/>
                </a:solidFill>
              </a:rPr>
              <a:t>damai</a:t>
            </a:r>
            <a:r>
              <a:rPr lang="en-US" sz="2300" b="1" dirty="0">
                <a:solidFill>
                  <a:srgbClr val="008080"/>
                </a:solidFill>
              </a:rPr>
              <a:t>, dan </a:t>
            </a:r>
            <a:r>
              <a:rPr lang="en-US" sz="2300" b="1" dirty="0" err="1">
                <a:solidFill>
                  <a:srgbClr val="008080"/>
                </a:solidFill>
              </a:rPr>
              <a:t>memiliki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lingkungan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sehat</a:t>
            </a:r>
            <a:r>
              <a:rPr lang="en-US" sz="2300" b="1" dirty="0">
                <a:solidFill>
                  <a:srgbClr val="008080"/>
                </a:solidFill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7387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4281" y="282774"/>
            <a:ext cx="6976826" cy="1784920"/>
            <a:chOff x="152401" y="209558"/>
            <a:chExt cx="5082218" cy="70747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1" y="209558"/>
              <a:ext cx="5082218" cy="70747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708423" y="282450"/>
              <a:ext cx="4526195" cy="54896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</a:pP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Kerjasama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Pemerintah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dan Masyarakat di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Lingkungan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Kecamatan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Kelurahan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Desa</a:t>
              </a:r>
              <a:endParaRPr lang="en-US" sz="2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4742" y="2373437"/>
            <a:ext cx="497054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600" dirty="0" err="1"/>
              <a:t>Lingkungan</a:t>
            </a:r>
            <a:r>
              <a:rPr lang="en-US" sz="2600" dirty="0"/>
              <a:t> </a:t>
            </a:r>
            <a:r>
              <a:rPr lang="en-US" sz="2600" dirty="0" err="1"/>
              <a:t>pemerintah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berbagai</a:t>
            </a:r>
            <a:r>
              <a:rPr lang="en-US" sz="2600" dirty="0"/>
              <a:t> wilayah </a:t>
            </a:r>
            <a:r>
              <a:rPr lang="en-US" sz="2600" dirty="0" err="1"/>
              <a:t>administratif</a:t>
            </a:r>
            <a:r>
              <a:rPr lang="en-US" sz="2600" dirty="0"/>
              <a:t> </a:t>
            </a:r>
            <a:r>
              <a:rPr lang="en-US" sz="2600" dirty="0" err="1"/>
              <a:t>merupakan</a:t>
            </a:r>
            <a:r>
              <a:rPr lang="en-US" sz="2600" dirty="0"/>
              <a:t> </a:t>
            </a:r>
            <a:r>
              <a:rPr lang="en-US" sz="2600" dirty="0" err="1"/>
              <a:t>bentuk</a:t>
            </a:r>
            <a:r>
              <a:rPr lang="en-US" sz="2600" dirty="0"/>
              <a:t> gotong royong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cakupan</a:t>
            </a:r>
            <a:r>
              <a:rPr lang="en-US" sz="2600" dirty="0"/>
              <a:t> yang </a:t>
            </a:r>
            <a:r>
              <a:rPr lang="en-US" sz="2600" dirty="0" err="1"/>
              <a:t>lebih</a:t>
            </a:r>
            <a:r>
              <a:rPr lang="en-US" sz="2600" dirty="0"/>
              <a:t> </a:t>
            </a:r>
            <a:r>
              <a:rPr lang="en-US" sz="2600" dirty="0" err="1"/>
              <a:t>luas</a:t>
            </a:r>
            <a:r>
              <a:rPr lang="en-US" sz="2600" dirty="0"/>
              <a:t>.</a:t>
            </a:r>
            <a:endParaRPr lang="en-US" sz="2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2EAB5B14-2B95-B30D-F82E-66F51308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32516"/>
          <a:stretch>
            <a:fillRect/>
          </a:stretch>
        </p:blipFill>
        <p:spPr bwMode="auto">
          <a:xfrm flipH="1">
            <a:off x="6353383" y="1347614"/>
            <a:ext cx="2561959" cy="4021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7749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E791527D-1F3A-C0E6-5D3A-48D0BBE9A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684584" y="-1"/>
            <a:ext cx="9844598" cy="4992332"/>
          </a:xfrm>
          <a:prstGeom prst="rect">
            <a:avLst/>
          </a:prstGeom>
          <a:noFill/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0CBAC7-2262-5C9C-B3B3-F50C76083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 b="32424"/>
          <a:stretch>
            <a:fillRect/>
          </a:stretch>
        </p:blipFill>
        <p:spPr bwMode="auto">
          <a:xfrm>
            <a:off x="7284781" y="1573942"/>
            <a:ext cx="2238326" cy="317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48" y="151169"/>
            <a:ext cx="1411588" cy="45475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43C1E-5BEC-E029-91BE-CDB6678781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54" y="333800"/>
            <a:ext cx="7040053" cy="7977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err="1">
                <a:solidFill>
                  <a:srgbClr val="FF0066"/>
                </a:solidFill>
              </a:rPr>
              <a:t>Tujuan</a:t>
            </a:r>
            <a:r>
              <a:rPr lang="en-US" sz="2600" b="1" dirty="0">
                <a:solidFill>
                  <a:srgbClr val="FF0066"/>
                </a:solidFill>
              </a:rPr>
              <a:t> </a:t>
            </a:r>
            <a:r>
              <a:rPr lang="en-US" sz="2600" b="1" dirty="0" err="1">
                <a:solidFill>
                  <a:srgbClr val="FF0066"/>
                </a:solidFill>
              </a:rPr>
              <a:t>pembagian</a:t>
            </a:r>
            <a:r>
              <a:rPr lang="en-US" sz="2600" b="1" dirty="0">
                <a:solidFill>
                  <a:srgbClr val="FF0066"/>
                </a:solidFill>
              </a:rPr>
              <a:t> wilayah </a:t>
            </a:r>
            <a:r>
              <a:rPr lang="en-US" sz="2600" b="1" dirty="0" err="1">
                <a:solidFill>
                  <a:srgbClr val="FF0066"/>
                </a:solidFill>
              </a:rPr>
              <a:t>administratif</a:t>
            </a:r>
            <a:r>
              <a:rPr lang="en-US" sz="2600" b="1" dirty="0">
                <a:solidFill>
                  <a:srgbClr val="FF0066"/>
                </a:solidFill>
              </a:rPr>
              <a:t>, </a:t>
            </a:r>
            <a:r>
              <a:rPr lang="en-US" sz="2600" b="1" dirty="0" err="1" smtClean="0">
                <a:solidFill>
                  <a:srgbClr val="FF0066"/>
                </a:solidFill>
              </a:rPr>
              <a:t>yaitu</a:t>
            </a:r>
            <a:r>
              <a:rPr lang="en-US" sz="2600" b="1" dirty="0" smtClean="0">
                <a:solidFill>
                  <a:srgbClr val="FF0066"/>
                </a:solidFill>
              </a:rPr>
              <a:t>:</a:t>
            </a:r>
            <a:endParaRPr lang="en-US" sz="2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8759A5-EE87-7193-1F4B-FFB93A7BC3FD}"/>
              </a:ext>
            </a:extLst>
          </p:cNvPr>
          <p:cNvSpPr txBox="1"/>
          <p:nvPr/>
        </p:nvSpPr>
        <p:spPr>
          <a:xfrm>
            <a:off x="296399" y="925870"/>
            <a:ext cx="8092025" cy="49375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rgbClr val="008080"/>
                </a:solidFill>
              </a:rPr>
              <a:t>mempermudah</a:t>
            </a:r>
            <a:r>
              <a:rPr lang="en-US" sz="2300" b="1" dirty="0">
                <a:solidFill>
                  <a:srgbClr val="008080"/>
                </a:solidFill>
              </a:rPr>
              <a:t> proses </a:t>
            </a:r>
            <a:r>
              <a:rPr lang="en-US" sz="2300" b="1" dirty="0" err="1">
                <a:solidFill>
                  <a:srgbClr val="008080"/>
                </a:solidFill>
              </a:rPr>
              <a:t>peningkatan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kesejahteraan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masyarakat</a:t>
            </a:r>
            <a:r>
              <a:rPr lang="en-US" sz="2300" b="1" dirty="0">
                <a:solidFill>
                  <a:srgbClr val="008080"/>
                </a:solidFill>
              </a:rPr>
              <a:t>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EB75D7-1F95-E5FC-35AA-D08CDC649473}"/>
              </a:ext>
            </a:extLst>
          </p:cNvPr>
          <p:cNvSpPr txBox="1"/>
          <p:nvPr/>
        </p:nvSpPr>
        <p:spPr>
          <a:xfrm>
            <a:off x="293258" y="1573942"/>
            <a:ext cx="7210190" cy="493752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rgbClr val="008080"/>
                </a:solidFill>
              </a:rPr>
              <a:t>mempermudah</a:t>
            </a:r>
            <a:r>
              <a:rPr lang="en-US" sz="2300" b="1" dirty="0">
                <a:solidFill>
                  <a:srgbClr val="008080"/>
                </a:solidFill>
              </a:rPr>
              <a:t> proses </a:t>
            </a:r>
            <a:r>
              <a:rPr lang="en-US" sz="2300" b="1" dirty="0" err="1">
                <a:solidFill>
                  <a:srgbClr val="008080"/>
                </a:solidFill>
              </a:rPr>
              <a:t>pembangunan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hingga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ke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pelosok</a:t>
            </a:r>
            <a:r>
              <a:rPr lang="en-US" sz="2300" b="1" dirty="0">
                <a:solidFill>
                  <a:srgbClr val="008080"/>
                </a:solidFill>
              </a:rPr>
              <a:t>,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538AB-A94C-1D78-A454-211047DF4951}"/>
              </a:ext>
            </a:extLst>
          </p:cNvPr>
          <p:cNvSpPr txBox="1"/>
          <p:nvPr/>
        </p:nvSpPr>
        <p:spPr>
          <a:xfrm>
            <a:off x="291454" y="2204988"/>
            <a:ext cx="5517756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300" b="1" dirty="0" err="1">
                <a:solidFill>
                  <a:srgbClr val="008080"/>
                </a:solidFill>
              </a:rPr>
              <a:t>mempermudah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pelayanan</a:t>
            </a:r>
            <a:r>
              <a:rPr lang="en-US" sz="2300" b="1" dirty="0">
                <a:solidFill>
                  <a:srgbClr val="008080"/>
                </a:solidFill>
              </a:rPr>
              <a:t> </a:t>
            </a:r>
            <a:r>
              <a:rPr lang="en-US" sz="2300" b="1" dirty="0" err="1">
                <a:solidFill>
                  <a:srgbClr val="008080"/>
                </a:solidFill>
              </a:rPr>
              <a:t>masyarakat</a:t>
            </a:r>
            <a:r>
              <a:rPr lang="en-US" sz="2300" b="1" dirty="0">
                <a:solidFill>
                  <a:srgbClr val="008080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79B36-7EBF-B635-41E0-E128AC4B8B43}"/>
              </a:ext>
            </a:extLst>
          </p:cNvPr>
          <p:cNvSpPr txBox="1"/>
          <p:nvPr/>
        </p:nvSpPr>
        <p:spPr>
          <a:xfrm>
            <a:off x="51027" y="3571055"/>
            <a:ext cx="75209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</a:rPr>
              <a:t>Diperlukan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kerja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2">
                    <a:lumMod val="50000"/>
                  </a:schemeClr>
                </a:solidFill>
              </a:rPr>
              <a:t>sama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antara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pemerintah</a:t>
            </a:r>
            <a:r>
              <a:rPr lang="en-US" sz="2400" b="1" dirty="0">
                <a:solidFill>
                  <a:srgbClr val="660066"/>
                </a:solidFill>
              </a:rPr>
              <a:t> dan </a:t>
            </a:r>
            <a:r>
              <a:rPr lang="en-US" sz="2400" b="1" dirty="0" err="1">
                <a:solidFill>
                  <a:srgbClr val="660066"/>
                </a:solidFill>
              </a:rPr>
              <a:t>warga</a:t>
            </a:r>
            <a:r>
              <a:rPr lang="en-US" sz="2400" b="1" dirty="0">
                <a:solidFill>
                  <a:srgbClr val="660066"/>
                </a:solidFill>
              </a:rPr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masyarakat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serta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D71B23"/>
                </a:solidFill>
              </a:rPr>
              <a:t>antarsesama</a:t>
            </a:r>
            <a:r>
              <a:rPr lang="en-US" sz="2400" b="1" dirty="0">
                <a:solidFill>
                  <a:srgbClr val="D71B23"/>
                </a:solidFill>
              </a:rPr>
              <a:t> </a:t>
            </a:r>
            <a:r>
              <a:rPr lang="en-US" sz="2400" b="1" dirty="0" err="1">
                <a:solidFill>
                  <a:srgbClr val="D71B23"/>
                </a:solidFill>
              </a:rPr>
              <a:t>warga</a:t>
            </a:r>
            <a:r>
              <a:rPr lang="en-US" sz="2400" b="1" dirty="0">
                <a:solidFill>
                  <a:srgbClr val="D71B23"/>
                </a:solidFill>
              </a:rPr>
              <a:t> </a:t>
            </a:r>
            <a:r>
              <a:rPr lang="en-US" sz="2400" b="1" dirty="0" err="1">
                <a:solidFill>
                  <a:srgbClr val="D71B23"/>
                </a:solidFill>
              </a:rPr>
              <a:t>masyarakat</a:t>
            </a:r>
            <a:r>
              <a:rPr lang="en-US" sz="2400" b="1" dirty="0">
                <a:solidFill>
                  <a:srgbClr val="D71B23"/>
                </a:solidFill>
              </a:rPr>
              <a:t>.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C4738086-F678-1AFB-A0C3-7D8A5BBC959C}"/>
              </a:ext>
            </a:extLst>
          </p:cNvPr>
          <p:cNvSpPr/>
          <p:nvPr/>
        </p:nvSpPr>
        <p:spPr>
          <a:xfrm>
            <a:off x="3821132" y="2859782"/>
            <a:ext cx="534844" cy="72008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1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999"/>
    </mc:Choice>
    <mc:Fallback xmlns="">
      <p:transition advClick="0" advTm="7999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ere\KONTEN QR\BACKGROUND\garis.jpg">
            <a:extLst>
              <a:ext uri="{FF2B5EF4-FFF2-40B4-BE49-F238E27FC236}">
                <a16:creationId xmlns:a16="http://schemas.microsoft.com/office/drawing/2014/main" id="{EF0958C5-1F4E-06C1-8FA2-1D47C500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9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id="{8DA2F0C0-8B24-3512-02C2-BA6C8FD5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4" y="140688"/>
            <a:ext cx="6856133" cy="106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4D0B81-9E9F-5C78-7E08-E569B519C1F7}"/>
              </a:ext>
            </a:extLst>
          </p:cNvPr>
          <p:cNvSpPr txBox="1"/>
          <p:nvPr/>
        </p:nvSpPr>
        <p:spPr>
          <a:xfrm>
            <a:off x="308154" y="267494"/>
            <a:ext cx="685613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2500" b="1" i="1" dirty="0" err="1">
                <a:solidFill>
                  <a:srgbClr val="FFFF99"/>
                </a:solidFill>
              </a:rPr>
              <a:t>Kerja</a:t>
            </a:r>
            <a:r>
              <a:rPr lang="en-US" sz="2500" b="1" i="1" dirty="0">
                <a:solidFill>
                  <a:srgbClr val="FFFF99"/>
                </a:solidFill>
              </a:rPr>
              <a:t> Sama </a:t>
            </a:r>
            <a:r>
              <a:rPr lang="en-US" sz="2500" b="1" i="1" dirty="0" err="1">
                <a:solidFill>
                  <a:srgbClr val="FFFF99"/>
                </a:solidFill>
              </a:rPr>
              <a:t>Pemerintah</a:t>
            </a:r>
            <a:r>
              <a:rPr lang="en-US" sz="2500" b="1" i="1" dirty="0">
                <a:solidFill>
                  <a:srgbClr val="FFFF99"/>
                </a:solidFill>
              </a:rPr>
              <a:t> dan </a:t>
            </a:r>
            <a:r>
              <a:rPr lang="en-US" sz="2500" b="1" i="1" dirty="0" err="1">
                <a:solidFill>
                  <a:srgbClr val="FFFF99"/>
                </a:solidFill>
              </a:rPr>
              <a:t>Masyarakat</a:t>
            </a:r>
            <a:r>
              <a:rPr lang="en-US" sz="2500" b="1" i="1" dirty="0">
                <a:solidFill>
                  <a:srgbClr val="FFFF99"/>
                </a:solidFill>
              </a:rPr>
              <a:t> </a:t>
            </a:r>
            <a:endParaRPr lang="en-US" sz="2500" b="1" i="1" dirty="0" smtClean="0">
              <a:solidFill>
                <a:srgbClr val="FFFF99"/>
              </a:solidFill>
            </a:endParaRPr>
          </a:p>
          <a:p>
            <a:pPr marL="457200" indent="-457200" algn="ctr">
              <a:tabLst>
                <a:tab pos="358775" algn="l"/>
              </a:tabLst>
            </a:pPr>
            <a:r>
              <a:rPr lang="en-US" sz="2500" b="1" i="1" dirty="0" smtClean="0">
                <a:solidFill>
                  <a:srgbClr val="FFFF99"/>
                </a:solidFill>
              </a:rPr>
              <a:t>di </a:t>
            </a:r>
            <a:r>
              <a:rPr lang="en-US" sz="2500" b="1" i="1" dirty="0" err="1">
                <a:solidFill>
                  <a:srgbClr val="FFFF99"/>
                </a:solidFill>
              </a:rPr>
              <a:t>Lingkungan</a:t>
            </a:r>
            <a:r>
              <a:rPr lang="en-US" sz="2500" b="1" i="1" dirty="0">
                <a:solidFill>
                  <a:srgbClr val="FFFF99"/>
                </a:solidFill>
              </a:rPr>
              <a:t> </a:t>
            </a:r>
            <a:r>
              <a:rPr lang="en-US" sz="2500" b="1" i="1" dirty="0" err="1">
                <a:solidFill>
                  <a:srgbClr val="FFFF99"/>
                </a:solidFill>
              </a:rPr>
              <a:t>Kecamatan</a:t>
            </a:r>
            <a:r>
              <a:rPr lang="en-US" sz="2500" b="1" i="1" dirty="0">
                <a:solidFill>
                  <a:srgbClr val="FFFF99"/>
                </a:solidFill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BE829-6B20-46A8-38C7-960162288094}"/>
              </a:ext>
            </a:extLst>
          </p:cNvPr>
          <p:cNvSpPr txBox="1"/>
          <p:nvPr/>
        </p:nvSpPr>
        <p:spPr>
          <a:xfrm>
            <a:off x="661483" y="1403158"/>
            <a:ext cx="659018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66"/>
                </a:solidFill>
              </a:rPr>
              <a:t>Kecamatan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8080"/>
                </a:solidFill>
              </a:rPr>
              <a:t>wilayah </a:t>
            </a:r>
            <a:r>
              <a:rPr lang="en-US" sz="2400" b="1" dirty="0" err="1">
                <a:solidFill>
                  <a:srgbClr val="008080"/>
                </a:solidFill>
              </a:rPr>
              <a:t>administratif</a:t>
            </a:r>
            <a:r>
              <a:rPr lang="en-US" sz="2400" b="1" dirty="0">
                <a:solidFill>
                  <a:srgbClr val="008080"/>
                </a:solidFill>
              </a:rPr>
              <a:t> di </a:t>
            </a:r>
            <a:r>
              <a:rPr lang="en-US" sz="2400" b="1" dirty="0" err="1">
                <a:solidFill>
                  <a:srgbClr val="008080"/>
                </a:solidFill>
              </a:rPr>
              <a:t>bawah</a:t>
            </a:r>
            <a:r>
              <a:rPr lang="en-US" sz="2400" b="1" dirty="0">
                <a:solidFill>
                  <a:srgbClr val="008080"/>
                </a:solidFill>
              </a:rPr>
              <a:t> </a:t>
            </a:r>
            <a:r>
              <a:rPr lang="en-US" sz="2400" b="1" dirty="0" err="1">
                <a:solidFill>
                  <a:srgbClr val="008080"/>
                </a:solidFill>
              </a:rPr>
              <a:t>kabupaten</a:t>
            </a:r>
            <a:r>
              <a:rPr lang="en-US" sz="2400" b="1" dirty="0">
                <a:solidFill>
                  <a:srgbClr val="008080"/>
                </a:solidFill>
              </a:rPr>
              <a:t>/</a:t>
            </a:r>
            <a:r>
              <a:rPr lang="en-US" sz="2400" b="1" dirty="0" err="1">
                <a:solidFill>
                  <a:srgbClr val="008080"/>
                </a:solidFill>
              </a:rPr>
              <a:t>kota</a:t>
            </a:r>
            <a:r>
              <a:rPr lang="en-US" sz="2400" dirty="0"/>
              <a:t> yang </a:t>
            </a:r>
            <a:r>
              <a:rPr lang="en-US" sz="2400" dirty="0" err="1"/>
              <a:t>dipimpin</a:t>
            </a:r>
            <a:r>
              <a:rPr lang="en-US" sz="2400" dirty="0"/>
              <a:t> oleh </a:t>
            </a:r>
            <a:r>
              <a:rPr lang="en-US" sz="2400" b="1" dirty="0" err="1">
                <a:solidFill>
                  <a:srgbClr val="7030A0"/>
                </a:solidFill>
              </a:rPr>
              <a:t>seorang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camat</a:t>
            </a:r>
            <a:r>
              <a:rPr lang="en-US" sz="2400" b="1" dirty="0">
                <a:solidFill>
                  <a:srgbClr val="7030A0"/>
                </a:solidFill>
              </a:rPr>
              <a:t>.</a:t>
            </a:r>
            <a:endParaRPr lang="en-US" sz="2300" b="1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B90A7A-123B-3300-B125-863F5ED2C539}"/>
              </a:ext>
            </a:extLst>
          </p:cNvPr>
          <p:cNvSpPr txBox="1"/>
          <p:nvPr/>
        </p:nvSpPr>
        <p:spPr>
          <a:xfrm>
            <a:off x="1187624" y="2643758"/>
            <a:ext cx="53285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660033"/>
                </a:solidFill>
              </a:rPr>
              <a:t>Fasilitas</a:t>
            </a:r>
            <a:r>
              <a:rPr lang="en-US" sz="2400" dirty="0">
                <a:solidFill>
                  <a:srgbClr val="660033"/>
                </a:solidFill>
              </a:rPr>
              <a:t> yang </a:t>
            </a:r>
            <a:r>
              <a:rPr lang="en-US" sz="2400" dirty="0" err="1">
                <a:solidFill>
                  <a:srgbClr val="660033"/>
                </a:solidFill>
              </a:rPr>
              <a:t>ada</a:t>
            </a:r>
            <a:r>
              <a:rPr lang="en-US" sz="2400" dirty="0">
                <a:solidFill>
                  <a:srgbClr val="660033"/>
                </a:solidFill>
              </a:rPr>
              <a:t> di </a:t>
            </a:r>
            <a:r>
              <a:rPr lang="en-US" sz="2400" dirty="0" err="1">
                <a:solidFill>
                  <a:srgbClr val="660033"/>
                </a:solidFill>
              </a:rPr>
              <a:t>lingkungan</a:t>
            </a:r>
            <a:r>
              <a:rPr lang="en-US" sz="2400" dirty="0">
                <a:solidFill>
                  <a:srgbClr val="660033"/>
                </a:solidFill>
              </a:rPr>
              <a:t> </a:t>
            </a:r>
            <a:r>
              <a:rPr lang="en-US" sz="2400" dirty="0" err="1">
                <a:solidFill>
                  <a:srgbClr val="660033"/>
                </a:solidFill>
              </a:rPr>
              <a:t>kecamatan</a:t>
            </a:r>
            <a:r>
              <a:rPr lang="en-US" sz="2400" dirty="0">
                <a:solidFill>
                  <a:srgbClr val="660033"/>
                </a:solidFill>
              </a:rPr>
              <a:t> </a:t>
            </a:r>
            <a:r>
              <a:rPr lang="en-US" sz="2400" dirty="0" err="1">
                <a:solidFill>
                  <a:srgbClr val="660033"/>
                </a:solidFill>
              </a:rPr>
              <a:t>seperti</a:t>
            </a:r>
            <a:r>
              <a:rPr lang="en-US" sz="2400" dirty="0">
                <a:solidFill>
                  <a:srgbClr val="660033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jalan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antardesa</a:t>
            </a:r>
            <a:r>
              <a:rPr lang="en-US" sz="2400" b="1" dirty="0">
                <a:solidFill>
                  <a:srgbClr val="002060"/>
                </a:solidFill>
              </a:rPr>
              <a:t>, pasar, </a:t>
            </a:r>
            <a:r>
              <a:rPr lang="en-US" sz="2400" b="1" dirty="0" err="1">
                <a:solidFill>
                  <a:srgbClr val="002060"/>
                </a:solidFill>
              </a:rPr>
              <a:t>puskesmas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>
                <a:solidFill>
                  <a:srgbClr val="002060"/>
                </a:solidFill>
              </a:rPr>
              <a:t>jembatan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antardesa</a:t>
            </a:r>
            <a:r>
              <a:rPr lang="en-US" sz="2400" b="1" dirty="0">
                <a:solidFill>
                  <a:srgbClr val="002060"/>
                </a:solidFill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</a:rPr>
              <a:t>dan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sebagainya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err="1" smtClean="0">
                <a:solidFill>
                  <a:srgbClr val="660033"/>
                </a:solidFill>
              </a:rPr>
              <a:t>harus</a:t>
            </a:r>
            <a:r>
              <a:rPr lang="en-US" sz="2400" dirty="0" smtClean="0">
                <a:solidFill>
                  <a:srgbClr val="660033"/>
                </a:solidFill>
              </a:rPr>
              <a:t> </a:t>
            </a:r>
            <a:r>
              <a:rPr lang="en-US" sz="2400" dirty="0" err="1">
                <a:solidFill>
                  <a:srgbClr val="660033"/>
                </a:solidFill>
              </a:rPr>
              <a:t>dijaga</a:t>
            </a:r>
            <a:r>
              <a:rPr lang="en-US" sz="2400" dirty="0">
                <a:solidFill>
                  <a:srgbClr val="660033"/>
                </a:solidFill>
              </a:rPr>
              <a:t> oleh </a:t>
            </a:r>
            <a:r>
              <a:rPr lang="en-US" sz="2400" b="1" dirty="0" err="1">
                <a:solidFill>
                  <a:srgbClr val="00B050"/>
                </a:solidFill>
              </a:rPr>
              <a:t>warga</a:t>
            </a:r>
            <a:r>
              <a:rPr lang="en-US" sz="2400" b="1" dirty="0">
                <a:solidFill>
                  <a:srgbClr val="00B050"/>
                </a:solidFill>
              </a:rPr>
              <a:t> dan </a:t>
            </a:r>
            <a:r>
              <a:rPr lang="en-US" sz="2400" b="1" dirty="0" err="1">
                <a:solidFill>
                  <a:srgbClr val="00B050"/>
                </a:solidFill>
              </a:rPr>
              <a:t>pemerintah</a:t>
            </a:r>
            <a:r>
              <a:rPr lang="en-US" sz="2400" b="1" dirty="0">
                <a:solidFill>
                  <a:srgbClr val="00B050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1E59E3-77C4-CA55-C59A-B57C1A4893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32424"/>
          <a:stretch>
            <a:fillRect/>
          </a:stretch>
        </p:blipFill>
        <p:spPr bwMode="auto">
          <a:xfrm>
            <a:off x="6707024" y="1590363"/>
            <a:ext cx="2238326" cy="317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8274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ere\KONTEN QR\BACKGROUND\garis.jpg">
            <a:extLst>
              <a:ext uri="{FF2B5EF4-FFF2-40B4-BE49-F238E27FC236}">
                <a16:creationId xmlns:a16="http://schemas.microsoft.com/office/drawing/2014/main" id="{EF0958C5-1F4E-06C1-8FA2-1D47C500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434" y="1819977"/>
            <a:ext cx="4961916" cy="35078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09188D-5413-313A-EF59-AFA219B1D46B}"/>
              </a:ext>
            </a:extLst>
          </p:cNvPr>
          <p:cNvSpPr txBox="1"/>
          <p:nvPr/>
        </p:nvSpPr>
        <p:spPr>
          <a:xfrm>
            <a:off x="683568" y="1406843"/>
            <a:ext cx="7776864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Menjaga</a:t>
            </a:r>
            <a:r>
              <a:rPr lang="en-US" sz="2200" dirty="0"/>
              <a:t> </a:t>
            </a:r>
            <a:r>
              <a:rPr lang="en-US" sz="2200" dirty="0" err="1"/>
              <a:t>kebersihan</a:t>
            </a:r>
            <a:r>
              <a:rPr lang="en-US" sz="2200" dirty="0"/>
              <a:t> pasar </a:t>
            </a:r>
            <a:r>
              <a:rPr lang="en-US" sz="2200" dirty="0" err="1"/>
              <a:t>saat</a:t>
            </a:r>
            <a:r>
              <a:rPr lang="en-US" sz="2200" dirty="0"/>
              <a:t> </a:t>
            </a:r>
            <a:r>
              <a:rPr lang="en-US" sz="2200" dirty="0" err="1"/>
              <a:t>sedang</a:t>
            </a:r>
            <a:r>
              <a:rPr lang="en-US" sz="2200" dirty="0"/>
              <a:t> </a:t>
            </a:r>
            <a:r>
              <a:rPr lang="en-US" sz="2200" dirty="0" err="1"/>
              <a:t>berbelanja</a:t>
            </a:r>
            <a:r>
              <a:rPr lang="en-US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Warga</a:t>
            </a:r>
            <a:r>
              <a:rPr lang="en-US" sz="2200" dirty="0"/>
              <a:t> </a:t>
            </a:r>
            <a:r>
              <a:rPr lang="en-US" sz="2200" dirty="0" err="1"/>
              <a:t>saling</a:t>
            </a:r>
            <a:r>
              <a:rPr lang="en-US" sz="2200" dirty="0"/>
              <a:t> </a:t>
            </a:r>
            <a:r>
              <a:rPr lang="en-US" sz="2200" dirty="0" err="1"/>
              <a:t>mengingatkan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menjaga</a:t>
            </a:r>
            <a:r>
              <a:rPr lang="en-US" sz="2200" dirty="0"/>
              <a:t> </a:t>
            </a:r>
            <a:r>
              <a:rPr lang="en-US" sz="2200" dirty="0" err="1"/>
              <a:t>kebersihan</a:t>
            </a:r>
            <a:r>
              <a:rPr lang="en-US" sz="2200" dirty="0"/>
              <a:t> </a:t>
            </a:r>
            <a:r>
              <a:rPr lang="en-US" sz="2200" dirty="0" err="1"/>
              <a:t>lingkungan</a:t>
            </a:r>
            <a:r>
              <a:rPr lang="en-US" sz="2200" dirty="0"/>
              <a:t> di wilayah </a:t>
            </a:r>
            <a:r>
              <a:rPr lang="en-US" sz="2200" dirty="0" err="1"/>
              <a:t>kecamatan</a:t>
            </a:r>
            <a:r>
              <a:rPr lang="en-US" sz="22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Pemerintah</a:t>
            </a:r>
            <a:r>
              <a:rPr lang="en-US" sz="2200" dirty="0"/>
              <a:t> </a:t>
            </a:r>
            <a:r>
              <a:rPr lang="en-US" sz="2200" dirty="0" err="1"/>
              <a:t>menyediakan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 smtClean="0"/>
              <a:t>     </a:t>
            </a:r>
            <a:r>
              <a:rPr lang="en-US" sz="2200" dirty="0" err="1" smtClean="0"/>
              <a:t>fasilitas</a:t>
            </a:r>
            <a:r>
              <a:rPr lang="en-US" sz="2200" dirty="0" smtClean="0"/>
              <a:t> </a:t>
            </a:r>
            <a:r>
              <a:rPr lang="en-US" sz="2200" dirty="0" err="1"/>
              <a:t>puskesmas</a:t>
            </a:r>
            <a:r>
              <a:rPr lang="en-US" sz="2200" dirty="0"/>
              <a:t>.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dirty="0" err="1" smtClean="0"/>
              <a:t>Warga</a:t>
            </a:r>
            <a:r>
              <a:rPr lang="en-US" sz="2200" dirty="0" smtClean="0"/>
              <a:t> </a:t>
            </a:r>
            <a:r>
              <a:rPr lang="en-US" sz="2200" dirty="0" err="1"/>
              <a:t>bekerja</a:t>
            </a:r>
            <a:r>
              <a:rPr lang="en-US" sz="2200" dirty="0"/>
              <a:t> </a:t>
            </a:r>
            <a:r>
              <a:rPr lang="en-US" sz="2200" dirty="0" err="1"/>
              <a:t>sama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/>
              <a:t> </a:t>
            </a:r>
            <a:r>
              <a:rPr lang="en-US" sz="2200" dirty="0" smtClean="0"/>
              <a:t>    </a:t>
            </a:r>
            <a:r>
              <a:rPr lang="en-US" sz="2200" dirty="0" err="1" smtClean="0"/>
              <a:t>menjaga</a:t>
            </a:r>
            <a:r>
              <a:rPr lang="en-US" sz="2200" dirty="0" smtClean="0"/>
              <a:t> </a:t>
            </a:r>
            <a:r>
              <a:rPr lang="en-US" sz="2200" dirty="0" err="1"/>
              <a:t>fasilitas</a:t>
            </a:r>
            <a:r>
              <a:rPr lang="en-US" sz="2200" dirty="0"/>
              <a:t> </a:t>
            </a:r>
            <a:r>
              <a:rPr lang="en-US" sz="2200" dirty="0" err="1"/>
              <a:t>tersebut</a:t>
            </a:r>
            <a:r>
              <a:rPr lang="en-US" sz="2200" dirty="0"/>
              <a:t> </a:t>
            </a:r>
            <a:endParaRPr lang="en-US" sz="2200" dirty="0" smtClean="0"/>
          </a:p>
          <a:p>
            <a:r>
              <a:rPr lang="en-US" sz="2200" dirty="0" smtClean="0"/>
              <a:t>     </a:t>
            </a:r>
            <a:r>
              <a:rPr lang="en-US" sz="2200" dirty="0" err="1" smtClean="0"/>
              <a:t>dengan</a:t>
            </a:r>
            <a:r>
              <a:rPr lang="en-US" sz="2200" dirty="0" smtClean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mengotorinya</a:t>
            </a:r>
            <a:r>
              <a:rPr lang="en-US" sz="2200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BE829-6B20-46A8-38C7-960162288094}"/>
              </a:ext>
            </a:extLst>
          </p:cNvPr>
          <p:cNvSpPr txBox="1"/>
          <p:nvPr/>
        </p:nvSpPr>
        <p:spPr>
          <a:xfrm>
            <a:off x="611560" y="516617"/>
            <a:ext cx="62646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Bentuk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Kerja</a:t>
            </a:r>
            <a:r>
              <a:rPr lang="en-US" sz="2400" b="1" dirty="0">
                <a:solidFill>
                  <a:srgbClr val="7030A0"/>
                </a:solidFill>
              </a:rPr>
              <a:t> Sama </a:t>
            </a:r>
            <a:r>
              <a:rPr lang="en-US" sz="2400" b="1" dirty="0" err="1">
                <a:solidFill>
                  <a:srgbClr val="7030A0"/>
                </a:solidFill>
              </a:rPr>
              <a:t>Pemerintah</a:t>
            </a:r>
            <a:r>
              <a:rPr lang="en-US" sz="2400" b="1" dirty="0">
                <a:solidFill>
                  <a:srgbClr val="7030A0"/>
                </a:solidFill>
              </a:rPr>
              <a:t> dan Masyarakat di </a:t>
            </a:r>
            <a:r>
              <a:rPr lang="en-US" sz="2400" b="1" dirty="0" err="1">
                <a:solidFill>
                  <a:srgbClr val="7030A0"/>
                </a:solidFill>
              </a:rPr>
              <a:t>Lingkungan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Kecamatan</a:t>
            </a:r>
            <a:r>
              <a:rPr lang="en-US" sz="2400" b="1" dirty="0" smtClean="0">
                <a:solidFill>
                  <a:srgbClr val="7030A0"/>
                </a:solidFill>
              </a:rPr>
              <a:t>: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090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1" y="623"/>
            <a:ext cx="9334500" cy="48387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977848C-6267-756C-7B3E-ACAE3A283902}"/>
              </a:ext>
            </a:extLst>
          </p:cNvPr>
          <p:cNvSpPr txBox="1"/>
          <p:nvPr/>
        </p:nvSpPr>
        <p:spPr>
          <a:xfrm>
            <a:off x="35496" y="3213432"/>
            <a:ext cx="4320480" cy="1446550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r>
              <a:rPr lang="en-US" sz="2200" dirty="0" err="1"/>
              <a:t>Pembacaan</a:t>
            </a:r>
            <a:r>
              <a:rPr lang="en-US" sz="2200" dirty="0"/>
              <a:t> </a:t>
            </a:r>
            <a:r>
              <a:rPr lang="en-US" sz="2200" dirty="0" err="1"/>
              <a:t>teks</a:t>
            </a:r>
            <a:r>
              <a:rPr lang="en-US" sz="2200" dirty="0"/>
              <a:t> </a:t>
            </a:r>
            <a:r>
              <a:rPr lang="en-US" sz="2200" dirty="0" err="1"/>
              <a:t>proklamasi</a:t>
            </a:r>
            <a:r>
              <a:rPr lang="en-US" sz="2200" dirty="0"/>
              <a:t> </a:t>
            </a:r>
            <a:r>
              <a:rPr lang="en-US" sz="2200" dirty="0" err="1"/>
              <a:t>dilaksanakan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pukul</a:t>
            </a:r>
            <a:r>
              <a:rPr lang="en-US" sz="2200" dirty="0"/>
              <a:t> 10.00 WIB </a:t>
            </a:r>
            <a:r>
              <a:rPr lang="en-US" sz="2200" dirty="0" err="1"/>
              <a:t>oleh</a:t>
            </a:r>
            <a:r>
              <a:rPr lang="en-US" sz="2200" dirty="0"/>
              <a:t> Ir. </a:t>
            </a:r>
            <a:r>
              <a:rPr lang="en-US" sz="2200" dirty="0" err="1"/>
              <a:t>Soekarno</a:t>
            </a:r>
            <a:r>
              <a:rPr lang="en-US" sz="2200" dirty="0"/>
              <a:t> </a:t>
            </a:r>
            <a:r>
              <a:rPr lang="en-US" sz="2200" dirty="0" err="1"/>
              <a:t>didampingi</a:t>
            </a:r>
            <a:r>
              <a:rPr lang="en-US" sz="2200" dirty="0"/>
              <a:t> Drs. Mohammad </a:t>
            </a:r>
            <a:r>
              <a:rPr lang="en-US" sz="2200" dirty="0" err="1"/>
              <a:t>Hatta</a:t>
            </a:r>
            <a:r>
              <a:rPr lang="en-US" sz="22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48" y="151169"/>
            <a:ext cx="1411588" cy="4547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977848C-6267-756C-7B3E-ACAE3A283902}"/>
              </a:ext>
            </a:extLst>
          </p:cNvPr>
          <p:cNvSpPr txBox="1"/>
          <p:nvPr/>
        </p:nvSpPr>
        <p:spPr>
          <a:xfrm>
            <a:off x="35496" y="1335440"/>
            <a:ext cx="4335264" cy="1785104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200" dirty="0" err="1"/>
              <a:t>Dilaksanakan</a:t>
            </a:r>
            <a:r>
              <a:rPr lang="en-US" sz="2200" dirty="0"/>
              <a:t> pada 17 </a:t>
            </a:r>
            <a:r>
              <a:rPr lang="en-US" sz="2200" dirty="0" err="1"/>
              <a:t>Agustus</a:t>
            </a:r>
            <a:r>
              <a:rPr lang="en-US" sz="2200" dirty="0"/>
              <a:t> 1945 </a:t>
            </a:r>
            <a:r>
              <a:rPr lang="en-US" sz="2200" dirty="0" err="1"/>
              <a:t>bertempat</a:t>
            </a:r>
            <a:r>
              <a:rPr lang="en-US" sz="2200" dirty="0"/>
              <a:t> di </a:t>
            </a:r>
            <a:r>
              <a:rPr lang="en-US" sz="2200" dirty="0" err="1"/>
              <a:t>kediaman</a:t>
            </a:r>
            <a:r>
              <a:rPr lang="en-US" sz="2200" dirty="0"/>
              <a:t> Ir. Soekarno yang </a:t>
            </a:r>
            <a:r>
              <a:rPr lang="en-US" sz="2200" dirty="0" err="1" smtClean="0"/>
              <a:t>saat</a:t>
            </a:r>
            <a:r>
              <a:rPr lang="en-US" sz="2200" dirty="0" smtClean="0"/>
              <a:t> </a:t>
            </a:r>
            <a:r>
              <a:rPr lang="en-US" sz="2200" dirty="0" err="1" smtClean="0"/>
              <a:t>itu</a:t>
            </a:r>
            <a:r>
              <a:rPr lang="en-US" sz="2200" dirty="0" smtClean="0"/>
              <a:t> </a:t>
            </a:r>
            <a:r>
              <a:rPr lang="en-US" sz="2200" dirty="0" err="1" smtClean="0"/>
              <a:t>beralamatkan</a:t>
            </a:r>
            <a:r>
              <a:rPr lang="en-US" sz="2200" dirty="0" smtClean="0"/>
              <a:t> </a:t>
            </a:r>
            <a:r>
              <a:rPr lang="en-US" sz="2200" dirty="0"/>
              <a:t>Jalan </a:t>
            </a:r>
            <a:r>
              <a:rPr lang="en-US" sz="2200" dirty="0" err="1"/>
              <a:t>Pegangsaan</a:t>
            </a:r>
            <a:r>
              <a:rPr lang="en-US" sz="2200" dirty="0"/>
              <a:t> Timur </a:t>
            </a:r>
            <a:r>
              <a:rPr lang="en-US" sz="2200" dirty="0" err="1"/>
              <a:t>Nomor</a:t>
            </a:r>
            <a:r>
              <a:rPr lang="en-US" sz="2200" dirty="0"/>
              <a:t> 56 Jakarta.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3DB7A8-6E19-2C96-50A8-CB0DCE23C61D}"/>
              </a:ext>
            </a:extLst>
          </p:cNvPr>
          <p:cNvSpPr txBox="1"/>
          <p:nvPr/>
        </p:nvSpPr>
        <p:spPr>
          <a:xfrm>
            <a:off x="35496" y="123478"/>
            <a:ext cx="4499993" cy="1077218"/>
          </a:xfrm>
          <a:prstGeom prst="rect">
            <a:avLst/>
          </a:prstGeom>
          <a:solidFill>
            <a:srgbClr val="FF0066"/>
          </a:solidFill>
        </p:spPr>
        <p:txBody>
          <a:bodyPr wrap="square">
            <a:spAutoFit/>
          </a:bodyPr>
          <a:lstStyle/>
          <a:p>
            <a:pPr marL="231775">
              <a:buNone/>
            </a:pPr>
            <a:r>
              <a:rPr lang="en-US" sz="3200" b="1" dirty="0" err="1">
                <a:solidFill>
                  <a:schemeClr val="bg1"/>
                </a:solidFill>
              </a:rPr>
              <a:t>Proklamasi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Kemerdekaan</a:t>
            </a:r>
            <a:r>
              <a:rPr lang="en-US" sz="3200" b="1" dirty="0">
                <a:solidFill>
                  <a:schemeClr val="bg1"/>
                </a:solidFill>
              </a:rPr>
              <a:t> Indonesia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900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999"/>
    </mc:Choice>
    <mc:Fallback xmlns="">
      <p:transition advClick="0" advTm="7999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ere\KONTEN QR\BACKGROUND\garis.jpg">
            <a:extLst>
              <a:ext uri="{FF2B5EF4-FFF2-40B4-BE49-F238E27FC236}">
                <a16:creationId xmlns:a16="http://schemas.microsoft.com/office/drawing/2014/main" id="{EF0958C5-1F4E-06C1-8FA2-1D47C500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54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pic>
        <p:nvPicPr>
          <p:cNvPr id="9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id="{8DA2F0C0-8B24-3512-02C2-BA6C8FD57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4" y="140688"/>
            <a:ext cx="6856133" cy="1061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4D0B81-9E9F-5C78-7E08-E569B519C1F7}"/>
              </a:ext>
            </a:extLst>
          </p:cNvPr>
          <p:cNvSpPr txBox="1"/>
          <p:nvPr/>
        </p:nvSpPr>
        <p:spPr>
          <a:xfrm>
            <a:off x="308154" y="267494"/>
            <a:ext cx="685613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2500" b="1" i="1" dirty="0" err="1">
                <a:solidFill>
                  <a:srgbClr val="FFFF99"/>
                </a:solidFill>
              </a:rPr>
              <a:t>Kerja</a:t>
            </a:r>
            <a:r>
              <a:rPr lang="en-US" sz="2500" b="1" i="1" dirty="0">
                <a:solidFill>
                  <a:srgbClr val="FFFF99"/>
                </a:solidFill>
              </a:rPr>
              <a:t> Sama </a:t>
            </a:r>
            <a:r>
              <a:rPr lang="en-US" sz="2500" b="1" i="1" dirty="0" err="1">
                <a:solidFill>
                  <a:srgbClr val="FFFF99"/>
                </a:solidFill>
              </a:rPr>
              <a:t>Pemerintah</a:t>
            </a:r>
            <a:r>
              <a:rPr lang="en-US" sz="2500" b="1" i="1" dirty="0">
                <a:solidFill>
                  <a:srgbClr val="FFFF99"/>
                </a:solidFill>
              </a:rPr>
              <a:t> dan </a:t>
            </a:r>
            <a:r>
              <a:rPr lang="en-US" sz="2500" b="1" i="1" dirty="0" err="1">
                <a:solidFill>
                  <a:srgbClr val="FFFF99"/>
                </a:solidFill>
              </a:rPr>
              <a:t>Masyarakat</a:t>
            </a:r>
            <a:r>
              <a:rPr lang="en-US" sz="2500" b="1" i="1" dirty="0">
                <a:solidFill>
                  <a:srgbClr val="FFFF99"/>
                </a:solidFill>
              </a:rPr>
              <a:t> </a:t>
            </a:r>
            <a:endParaRPr lang="en-US" sz="2500" b="1" i="1" dirty="0" smtClean="0">
              <a:solidFill>
                <a:srgbClr val="FFFF99"/>
              </a:solidFill>
            </a:endParaRPr>
          </a:p>
          <a:p>
            <a:pPr marL="457200" indent="-457200" algn="ctr">
              <a:tabLst>
                <a:tab pos="358775" algn="l"/>
              </a:tabLst>
            </a:pPr>
            <a:r>
              <a:rPr lang="en-US" sz="2500" b="1" i="1" dirty="0" smtClean="0">
                <a:solidFill>
                  <a:srgbClr val="FFFF99"/>
                </a:solidFill>
              </a:rPr>
              <a:t>di </a:t>
            </a:r>
            <a:r>
              <a:rPr lang="en-US" sz="2500" b="1" i="1" dirty="0" err="1">
                <a:solidFill>
                  <a:srgbClr val="FFFF99"/>
                </a:solidFill>
              </a:rPr>
              <a:t>Lingkungan</a:t>
            </a:r>
            <a:r>
              <a:rPr lang="en-US" sz="2500" b="1" i="1" dirty="0">
                <a:solidFill>
                  <a:srgbClr val="FFFF99"/>
                </a:solidFill>
              </a:rPr>
              <a:t> </a:t>
            </a:r>
            <a:r>
              <a:rPr lang="en-US" sz="2500" b="1" i="1" dirty="0" err="1">
                <a:solidFill>
                  <a:srgbClr val="FFFF99"/>
                </a:solidFill>
              </a:rPr>
              <a:t>Kelurahan</a:t>
            </a:r>
            <a:r>
              <a:rPr lang="en-US" sz="2500" b="1" i="1" dirty="0">
                <a:solidFill>
                  <a:srgbClr val="FFFF99"/>
                </a:solidFill>
              </a:rPr>
              <a:t> dan </a:t>
            </a:r>
            <a:r>
              <a:rPr lang="en-US" sz="2500" b="1" i="1" dirty="0" err="1">
                <a:solidFill>
                  <a:srgbClr val="FFFF99"/>
                </a:solidFill>
              </a:rPr>
              <a:t>Desa</a:t>
            </a:r>
            <a:endParaRPr lang="en-US" sz="2500" b="1" i="1" dirty="0">
              <a:solidFill>
                <a:srgbClr val="FFFF99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09188D-5413-313A-EF59-AFA219B1D46B}"/>
              </a:ext>
            </a:extLst>
          </p:cNvPr>
          <p:cNvSpPr txBox="1"/>
          <p:nvPr/>
        </p:nvSpPr>
        <p:spPr>
          <a:xfrm>
            <a:off x="732497" y="2283718"/>
            <a:ext cx="59679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Fasilitas</a:t>
            </a:r>
            <a:r>
              <a:rPr lang="en-US" sz="2400" b="1" dirty="0" err="1">
                <a:solidFill>
                  <a:srgbClr val="002060"/>
                </a:solidFill>
              </a:rPr>
              <a:t>-</a:t>
            </a:r>
            <a:r>
              <a:rPr lang="en-US" sz="2400" b="1" dirty="0" err="1" smtClean="0">
                <a:solidFill>
                  <a:srgbClr val="002060"/>
                </a:solidFill>
              </a:rPr>
              <a:t>fasilitas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002060"/>
                </a:solidFill>
              </a:rPr>
              <a:t>di </a:t>
            </a:r>
            <a:r>
              <a:rPr lang="en-US" sz="2400" b="1" dirty="0" err="1">
                <a:solidFill>
                  <a:srgbClr val="002060"/>
                </a:solidFill>
              </a:rPr>
              <a:t>kelurahan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dan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desa</a:t>
            </a:r>
            <a:r>
              <a:rPr lang="en-US" sz="2400" b="1" dirty="0" smtClean="0">
                <a:solidFill>
                  <a:srgbClr val="002060"/>
                </a:solidFill>
              </a:rPr>
              <a:t>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BE829-6B20-46A8-38C7-960162288094}"/>
              </a:ext>
            </a:extLst>
          </p:cNvPr>
          <p:cNvSpPr txBox="1"/>
          <p:nvPr/>
        </p:nvSpPr>
        <p:spPr>
          <a:xfrm>
            <a:off x="732497" y="1396975"/>
            <a:ext cx="6590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</a:rPr>
              <a:t>Wilayah </a:t>
            </a:r>
            <a:r>
              <a:rPr lang="en-US" sz="2400" b="1" dirty="0" err="1">
                <a:solidFill>
                  <a:srgbClr val="FF0066"/>
                </a:solidFill>
              </a:rPr>
              <a:t>kelurahan</a:t>
            </a:r>
            <a:r>
              <a:rPr lang="en-US" sz="2400" b="1" dirty="0">
                <a:solidFill>
                  <a:srgbClr val="FF0066"/>
                </a:solidFill>
              </a:rPr>
              <a:t> dan </a:t>
            </a:r>
            <a:r>
              <a:rPr lang="en-US" sz="2400" b="1" dirty="0" err="1">
                <a:solidFill>
                  <a:srgbClr val="FF0066"/>
                </a:solidFill>
              </a:rPr>
              <a:t>desa</a:t>
            </a:r>
            <a:r>
              <a:rPr lang="en-US" sz="2400" b="1" dirty="0">
                <a:solidFill>
                  <a:srgbClr val="FF0066"/>
                </a:solidFill>
              </a:rPr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lingkup</a:t>
            </a:r>
            <a:r>
              <a:rPr lang="en-US" sz="2400" b="1" dirty="0">
                <a:solidFill>
                  <a:srgbClr val="00B050"/>
                </a:solidFill>
              </a:rPr>
              <a:t> yang </a:t>
            </a:r>
            <a:r>
              <a:rPr lang="en-US" sz="2400" b="1" dirty="0" err="1">
                <a:solidFill>
                  <a:srgbClr val="00B050"/>
                </a:solidFill>
              </a:rPr>
              <a:t>lebih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kecil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dari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  <a:r>
              <a:rPr lang="en-US" sz="2400" b="1" dirty="0" err="1">
                <a:solidFill>
                  <a:srgbClr val="00B050"/>
                </a:solidFill>
              </a:rPr>
              <a:t>kecamatan</a:t>
            </a:r>
            <a:r>
              <a:rPr lang="en-US" sz="2400" b="1" dirty="0">
                <a:solidFill>
                  <a:srgbClr val="00B050"/>
                </a:solidFill>
              </a:rPr>
              <a:t>. </a:t>
            </a:r>
            <a:endParaRPr lang="en-US" sz="2300" b="1" dirty="0">
              <a:solidFill>
                <a:srgbClr val="00B05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AD7F60-8262-2DB8-974B-8B49097F6A28}"/>
              </a:ext>
            </a:extLst>
          </p:cNvPr>
          <p:cNvSpPr txBox="1"/>
          <p:nvPr/>
        </p:nvSpPr>
        <p:spPr>
          <a:xfrm>
            <a:off x="827584" y="2845554"/>
            <a:ext cx="2664296" cy="446276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660066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2300" dirty="0" err="1">
                <a:solidFill>
                  <a:srgbClr val="660066"/>
                </a:solidFill>
                <a:latin typeface="+mj-lt"/>
                <a:cs typeface="Arial" panose="020B0604020202020204" pitchFamily="34" charset="0"/>
              </a:rPr>
              <a:t>Posyandu</a:t>
            </a:r>
            <a:endParaRPr lang="en-US" sz="2300" dirty="0">
              <a:solidFill>
                <a:srgbClr val="66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0A03F5-DF81-71EB-8182-8F55A3352329}"/>
              </a:ext>
            </a:extLst>
          </p:cNvPr>
          <p:cNvSpPr txBox="1"/>
          <p:nvPr/>
        </p:nvSpPr>
        <p:spPr>
          <a:xfrm>
            <a:off x="827584" y="3435846"/>
            <a:ext cx="3600400" cy="446276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660066"/>
                </a:solidFill>
                <a:latin typeface="+mj-lt"/>
                <a:cs typeface="Arial" panose="020B0604020202020204" pitchFamily="34" charset="0"/>
              </a:rPr>
              <a:t>2. Jalan </a:t>
            </a:r>
            <a:r>
              <a:rPr lang="en-US" sz="2300" dirty="0" err="1">
                <a:solidFill>
                  <a:srgbClr val="660066"/>
                </a:solidFill>
                <a:latin typeface="+mj-lt"/>
                <a:cs typeface="Arial" panose="020B0604020202020204" pitchFamily="34" charset="0"/>
              </a:rPr>
              <a:t>desa</a:t>
            </a:r>
            <a:r>
              <a:rPr lang="en-US" sz="2300" dirty="0">
                <a:solidFill>
                  <a:srgbClr val="660066"/>
                </a:solidFill>
                <a:latin typeface="+mj-lt"/>
                <a:cs typeface="Arial" panose="020B0604020202020204" pitchFamily="34" charset="0"/>
              </a:rPr>
              <a:t>/</a:t>
            </a:r>
            <a:r>
              <a:rPr lang="en-US" sz="2300" dirty="0" err="1">
                <a:solidFill>
                  <a:srgbClr val="660066"/>
                </a:solidFill>
                <a:latin typeface="+mj-lt"/>
                <a:cs typeface="Arial" panose="020B0604020202020204" pitchFamily="34" charset="0"/>
              </a:rPr>
              <a:t>kelurahan</a:t>
            </a:r>
            <a:endParaRPr lang="en-US" sz="2300" dirty="0">
              <a:solidFill>
                <a:srgbClr val="660066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787C85-905A-A4AE-B4F4-3CDE18B7A013}"/>
              </a:ext>
            </a:extLst>
          </p:cNvPr>
          <p:cNvSpPr txBox="1"/>
          <p:nvPr/>
        </p:nvSpPr>
        <p:spPr>
          <a:xfrm>
            <a:off x="827584" y="4069690"/>
            <a:ext cx="5544616" cy="446276"/>
          </a:xfrm>
          <a:prstGeom prst="rect">
            <a:avLst/>
          </a:prstGeom>
          <a:solidFill>
            <a:srgbClr val="FFFF99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srgbClr val="660066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2300" dirty="0" err="1">
                <a:solidFill>
                  <a:srgbClr val="660066"/>
                </a:solidFill>
              </a:rPr>
              <a:t>Jembatan</a:t>
            </a:r>
            <a:r>
              <a:rPr lang="en-US" sz="2300" dirty="0">
                <a:solidFill>
                  <a:srgbClr val="660066"/>
                </a:solidFill>
              </a:rPr>
              <a:t> yang </a:t>
            </a:r>
            <a:r>
              <a:rPr lang="en-US" sz="2300" dirty="0" err="1">
                <a:solidFill>
                  <a:srgbClr val="660066"/>
                </a:solidFill>
              </a:rPr>
              <a:t>terdapat</a:t>
            </a:r>
            <a:r>
              <a:rPr lang="en-US" sz="2300" dirty="0">
                <a:solidFill>
                  <a:srgbClr val="660066"/>
                </a:solidFill>
              </a:rPr>
              <a:t> di </a:t>
            </a:r>
            <a:r>
              <a:rPr lang="en-US" sz="2300" dirty="0" err="1">
                <a:solidFill>
                  <a:srgbClr val="660066"/>
                </a:solidFill>
              </a:rPr>
              <a:t>desa</a:t>
            </a:r>
            <a:r>
              <a:rPr lang="en-US" sz="2300" dirty="0">
                <a:solidFill>
                  <a:srgbClr val="660066"/>
                </a:solidFill>
              </a:rPr>
              <a:t>/</a:t>
            </a:r>
            <a:r>
              <a:rPr lang="en-US" sz="2300" dirty="0" err="1">
                <a:solidFill>
                  <a:srgbClr val="660066"/>
                </a:solidFill>
              </a:rPr>
              <a:t>kelurahan</a:t>
            </a:r>
            <a:endParaRPr lang="en-US" sz="2300" dirty="0">
              <a:solidFill>
                <a:srgbClr val="66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5F95584-9625-AB83-7988-CC03EA194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32424"/>
          <a:stretch>
            <a:fillRect/>
          </a:stretch>
        </p:blipFill>
        <p:spPr bwMode="auto">
          <a:xfrm>
            <a:off x="7033477" y="1698654"/>
            <a:ext cx="2238326" cy="3174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51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D:\Tere\KONTEN QR\BACKGROUND\garis.jpg">
            <a:extLst>
              <a:ext uri="{FF2B5EF4-FFF2-40B4-BE49-F238E27FC236}">
                <a16:creationId xmlns:a16="http://schemas.microsoft.com/office/drawing/2014/main" id="{EF0958C5-1F4E-06C1-8FA2-1D47C500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563638"/>
            <a:ext cx="4758203" cy="33638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09188D-5413-313A-EF59-AFA219B1D46B}"/>
              </a:ext>
            </a:extLst>
          </p:cNvPr>
          <p:cNvSpPr txBox="1"/>
          <p:nvPr/>
        </p:nvSpPr>
        <p:spPr>
          <a:xfrm>
            <a:off x="827585" y="1563638"/>
            <a:ext cx="3456384" cy="256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err="1"/>
              <a:t>Turut</a:t>
            </a:r>
            <a:r>
              <a:rPr lang="en-US" sz="2300" dirty="0"/>
              <a:t> </a:t>
            </a:r>
            <a:r>
              <a:rPr lang="en-US" sz="2300" dirty="0" err="1"/>
              <a:t>serta</a:t>
            </a:r>
            <a:r>
              <a:rPr lang="en-US" sz="2300" dirty="0"/>
              <a:t> </a:t>
            </a:r>
            <a:r>
              <a:rPr lang="en-US" sz="2300" dirty="0" err="1"/>
              <a:t>dalam</a:t>
            </a:r>
            <a:r>
              <a:rPr lang="en-US" sz="2300" dirty="0"/>
              <a:t> </a:t>
            </a:r>
            <a:r>
              <a:rPr lang="en-US" sz="2300" dirty="0" err="1"/>
              <a:t>kegiatan</a:t>
            </a:r>
            <a:r>
              <a:rPr lang="en-US" sz="2300" dirty="0"/>
              <a:t> </a:t>
            </a:r>
            <a:r>
              <a:rPr lang="en-US" sz="2300" dirty="0" err="1" smtClean="0"/>
              <a:t>desa</a:t>
            </a:r>
            <a:r>
              <a:rPr lang="en-US" sz="2300" dirty="0" smtClean="0"/>
              <a:t>.</a:t>
            </a:r>
            <a:endParaRPr lang="en-US" sz="23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err="1"/>
              <a:t>Menjaga</a:t>
            </a:r>
            <a:r>
              <a:rPr lang="en-US" sz="2300" dirty="0"/>
              <a:t> </a:t>
            </a:r>
            <a:r>
              <a:rPr lang="en-US" sz="2300" dirty="0" err="1"/>
              <a:t>kebersihan</a:t>
            </a:r>
            <a:r>
              <a:rPr lang="en-US" sz="2300" dirty="0"/>
              <a:t> </a:t>
            </a:r>
            <a:r>
              <a:rPr lang="en-US" sz="2300" dirty="0" err="1"/>
              <a:t>kantor</a:t>
            </a:r>
            <a:r>
              <a:rPr lang="en-US" sz="2300" dirty="0"/>
              <a:t> </a:t>
            </a:r>
            <a:r>
              <a:rPr lang="en-US" sz="2300" dirty="0" err="1"/>
              <a:t>kelurahan</a:t>
            </a:r>
            <a:r>
              <a:rPr lang="en-US" sz="2300" dirty="0"/>
              <a:t> </a:t>
            </a:r>
            <a:r>
              <a:rPr lang="en-US" sz="2300" dirty="0" err="1"/>
              <a:t>atau</a:t>
            </a:r>
            <a:r>
              <a:rPr lang="en-US" sz="2300" dirty="0"/>
              <a:t> </a:t>
            </a:r>
            <a:r>
              <a:rPr lang="en-US" sz="2300" dirty="0" err="1"/>
              <a:t>kantor</a:t>
            </a:r>
            <a:r>
              <a:rPr lang="en-US" sz="2300" dirty="0"/>
              <a:t> </a:t>
            </a:r>
            <a:r>
              <a:rPr lang="en-US" sz="2300" dirty="0" err="1"/>
              <a:t>desa</a:t>
            </a:r>
            <a:r>
              <a:rPr lang="en-US" sz="23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300" dirty="0" err="1"/>
              <a:t>Bekerja</a:t>
            </a:r>
            <a:r>
              <a:rPr lang="en-US" sz="2300" dirty="0"/>
              <a:t> </a:t>
            </a:r>
            <a:r>
              <a:rPr lang="en-US" sz="2300" dirty="0" err="1"/>
              <a:t>sama</a:t>
            </a:r>
            <a:r>
              <a:rPr lang="en-US" sz="2300" dirty="0"/>
              <a:t> </a:t>
            </a:r>
            <a:r>
              <a:rPr lang="en-US" sz="2300" dirty="0" err="1"/>
              <a:t>mengatur</a:t>
            </a:r>
            <a:r>
              <a:rPr lang="en-US" sz="2300" dirty="0"/>
              <a:t> tata </a:t>
            </a:r>
            <a:r>
              <a:rPr lang="en-US" sz="2300" dirty="0" err="1"/>
              <a:t>kelola</a:t>
            </a:r>
            <a:r>
              <a:rPr lang="en-US" sz="2300" dirty="0"/>
              <a:t> </a:t>
            </a:r>
            <a:r>
              <a:rPr lang="en-US" sz="2300" dirty="0" err="1"/>
              <a:t>sampah</a:t>
            </a:r>
            <a:r>
              <a:rPr lang="en-US" sz="2300" dirty="0"/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9BE829-6B20-46A8-38C7-960162288094}"/>
              </a:ext>
            </a:extLst>
          </p:cNvPr>
          <p:cNvSpPr txBox="1"/>
          <p:nvPr/>
        </p:nvSpPr>
        <p:spPr>
          <a:xfrm>
            <a:off x="742080" y="588625"/>
            <a:ext cx="62061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7030A0"/>
                </a:solidFill>
              </a:rPr>
              <a:t>Bentuk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Kerja</a:t>
            </a:r>
            <a:r>
              <a:rPr lang="en-US" sz="2400" b="1" dirty="0">
                <a:solidFill>
                  <a:srgbClr val="7030A0"/>
                </a:solidFill>
              </a:rPr>
              <a:t> Sama </a:t>
            </a:r>
            <a:r>
              <a:rPr lang="en-US" sz="2400" b="1" dirty="0" err="1">
                <a:solidFill>
                  <a:srgbClr val="7030A0"/>
                </a:solidFill>
              </a:rPr>
              <a:t>Pemerintah</a:t>
            </a:r>
            <a:r>
              <a:rPr lang="en-US" sz="2400" b="1" dirty="0">
                <a:solidFill>
                  <a:srgbClr val="7030A0"/>
                </a:solidFill>
              </a:rPr>
              <a:t> dan Masyarakat di </a:t>
            </a:r>
            <a:r>
              <a:rPr lang="en-US" sz="2400" b="1" dirty="0" err="1">
                <a:solidFill>
                  <a:srgbClr val="7030A0"/>
                </a:solidFill>
              </a:rPr>
              <a:t>Lingkungan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en-US" sz="2400" b="1" dirty="0" err="1">
                <a:solidFill>
                  <a:srgbClr val="7030A0"/>
                </a:solidFill>
              </a:rPr>
              <a:t>Kelurahan</a:t>
            </a:r>
            <a:r>
              <a:rPr lang="en-US" sz="2400" b="1" dirty="0">
                <a:solidFill>
                  <a:srgbClr val="7030A0"/>
                </a:solidFill>
              </a:rPr>
              <a:t> dan </a:t>
            </a:r>
            <a:r>
              <a:rPr lang="en-US" sz="2400" b="1" dirty="0" err="1">
                <a:solidFill>
                  <a:srgbClr val="7030A0"/>
                </a:solidFill>
              </a:rPr>
              <a:t>Desa</a:t>
            </a:r>
            <a:r>
              <a:rPr lang="en-US" sz="2400" b="1" dirty="0">
                <a:solidFill>
                  <a:srgbClr val="7030A0"/>
                </a:solidFill>
              </a:rPr>
              <a:t> 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32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27" y="-2210"/>
            <a:ext cx="9147927" cy="51457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448" y="151169"/>
            <a:ext cx="1411588" cy="4547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D11464-96C1-65F6-2E99-ABA20745AC33}"/>
              </a:ext>
            </a:extLst>
          </p:cNvPr>
          <p:cNvSpPr txBox="1"/>
          <p:nvPr/>
        </p:nvSpPr>
        <p:spPr>
          <a:xfrm>
            <a:off x="2555776" y="3507854"/>
            <a:ext cx="5850395" cy="1200329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400" dirty="0"/>
              <a:t>Pada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dilakukan</a:t>
            </a:r>
            <a:r>
              <a:rPr lang="en-US" sz="2400" dirty="0"/>
              <a:t> juga </a:t>
            </a:r>
            <a:r>
              <a:rPr lang="en-US" sz="2400" dirty="0" err="1"/>
              <a:t>pengibaran</a:t>
            </a:r>
            <a:r>
              <a:rPr lang="en-US" sz="2400" dirty="0"/>
              <a:t> </a:t>
            </a:r>
            <a:r>
              <a:rPr lang="en-US" sz="2400" dirty="0" err="1"/>
              <a:t>bendera</a:t>
            </a:r>
            <a:r>
              <a:rPr lang="en-US" sz="2400" dirty="0"/>
              <a:t> Merah </a:t>
            </a:r>
            <a:r>
              <a:rPr lang="en-US" sz="2400" dirty="0" err="1"/>
              <a:t>Putih</a:t>
            </a:r>
            <a:r>
              <a:rPr lang="en-US" sz="2400" dirty="0"/>
              <a:t> yang </a:t>
            </a:r>
            <a:r>
              <a:rPr lang="en-US" sz="2400" dirty="0" err="1"/>
              <a:t>diiringi</a:t>
            </a:r>
            <a:r>
              <a:rPr lang="en-US" sz="2400" dirty="0"/>
              <a:t> </a:t>
            </a:r>
            <a:r>
              <a:rPr lang="en-US" sz="2400" dirty="0" err="1"/>
              <a:t>lagu</a:t>
            </a:r>
            <a:r>
              <a:rPr lang="en-US" sz="2400" dirty="0"/>
              <a:t> </a:t>
            </a:r>
            <a:r>
              <a:rPr lang="en-US" sz="2400" dirty="0" err="1"/>
              <a:t>kebangsaan</a:t>
            </a:r>
            <a:r>
              <a:rPr lang="en-US" sz="2400" dirty="0"/>
              <a:t> “Indonesia Raya”.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832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7999"/>
    </mc:Choice>
    <mc:Fallback xmlns="">
      <p:transition advClick="0" advTm="799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aper, Texture, Pattern, Yellow Paper, Yellow Tex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00"/>
          <a:stretch/>
        </p:blipFill>
        <p:spPr bwMode="auto">
          <a:xfrm>
            <a:off x="-20303" y="-68366"/>
            <a:ext cx="9158951" cy="496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850" y="310679"/>
            <a:ext cx="1520223" cy="48707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8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id="{299D722E-3E34-626F-2E51-3B7A65570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3165" y="3142190"/>
            <a:ext cx="7865701" cy="158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E5860D3-67CB-0747-5EC1-06077F7714C8}"/>
              </a:ext>
            </a:extLst>
          </p:cNvPr>
          <p:cNvSpPr/>
          <p:nvPr/>
        </p:nvSpPr>
        <p:spPr>
          <a:xfrm>
            <a:off x="4629657" y="1018495"/>
            <a:ext cx="3766399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NKRI </a:t>
            </a:r>
            <a:r>
              <a:rPr lang="en-US" sz="2800" b="1" dirty="0" err="1">
                <a:solidFill>
                  <a:srgbClr val="002060"/>
                </a:solidFill>
              </a:rPr>
              <a:t>memiliki</a:t>
            </a:r>
            <a:r>
              <a:rPr lang="en-US" sz="2800" b="1" dirty="0">
                <a:solidFill>
                  <a:srgbClr val="002060"/>
                </a:solidFill>
              </a:rPr>
              <a:t> wilayah yang kas </a:t>
            </a:r>
            <a:r>
              <a:rPr lang="en-US" sz="2800" b="1" dirty="0" err="1">
                <a:solidFill>
                  <a:srgbClr val="002060"/>
                </a:solidFill>
              </a:rPr>
              <a:t>dengan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beragam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suku</a:t>
            </a:r>
            <a:r>
              <a:rPr lang="en-US" sz="2800" b="1" dirty="0">
                <a:solidFill>
                  <a:srgbClr val="FF0066"/>
                </a:solidFill>
              </a:rPr>
              <a:t> </a:t>
            </a:r>
            <a:r>
              <a:rPr lang="en-US" sz="2800" b="1" dirty="0" err="1">
                <a:solidFill>
                  <a:srgbClr val="FF0066"/>
                </a:solidFill>
              </a:rPr>
              <a:t>bangsa</a:t>
            </a:r>
            <a:r>
              <a:rPr lang="en-US" sz="2800" b="1" dirty="0">
                <a:solidFill>
                  <a:srgbClr val="002060"/>
                </a:solidFill>
              </a:rPr>
              <a:t>, </a:t>
            </a:r>
            <a:r>
              <a:rPr lang="en-US" sz="2800" b="1" dirty="0">
                <a:solidFill>
                  <a:srgbClr val="660033"/>
                </a:solidFill>
              </a:rPr>
              <a:t>agama</a:t>
            </a:r>
            <a:r>
              <a:rPr lang="en-US" sz="2800" b="1" dirty="0">
                <a:solidFill>
                  <a:srgbClr val="002060"/>
                </a:solidFill>
              </a:rPr>
              <a:t>, dan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budaya</a:t>
            </a:r>
            <a:r>
              <a:rPr lang="en-US" sz="2800" b="1" dirty="0">
                <a:solidFill>
                  <a:srgbClr val="002060"/>
                </a:solidFill>
              </a:rPr>
              <a:t>.</a:t>
            </a:r>
            <a:endParaRPr lang="en-US" sz="27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2C4548-39D1-2D07-2EE2-919979075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68" y="136705"/>
            <a:ext cx="3868701" cy="315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C82E883-861E-0033-8B06-8ABCB018188C}"/>
              </a:ext>
            </a:extLst>
          </p:cNvPr>
          <p:cNvSpPr txBox="1"/>
          <p:nvPr/>
        </p:nvSpPr>
        <p:spPr>
          <a:xfrm>
            <a:off x="1403648" y="3365245"/>
            <a:ext cx="6624736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 err="1">
                <a:solidFill>
                  <a:srgbClr val="FFFF99"/>
                </a:solidFill>
              </a:rPr>
              <a:t>Tujuan</a:t>
            </a:r>
            <a:r>
              <a:rPr lang="en-US" sz="2600" b="1" dirty="0">
                <a:solidFill>
                  <a:srgbClr val="FFFF99"/>
                </a:solidFill>
              </a:rPr>
              <a:t> </a:t>
            </a:r>
            <a:r>
              <a:rPr lang="en-US" sz="2600" b="1" dirty="0" err="1">
                <a:solidFill>
                  <a:srgbClr val="FFFF99"/>
                </a:solidFill>
              </a:rPr>
              <a:t>dasar</a:t>
            </a:r>
            <a:r>
              <a:rPr lang="en-US" sz="2600" b="1" dirty="0">
                <a:solidFill>
                  <a:srgbClr val="FFFF99"/>
                </a:solidFill>
              </a:rPr>
              <a:t> </a:t>
            </a:r>
            <a:r>
              <a:rPr lang="en-US" sz="2600" b="1" dirty="0" err="1">
                <a:solidFill>
                  <a:srgbClr val="FFFF99"/>
                </a:solidFill>
              </a:rPr>
              <a:t>dari</a:t>
            </a:r>
            <a:r>
              <a:rPr lang="en-US" sz="2600" b="1" dirty="0">
                <a:solidFill>
                  <a:srgbClr val="FFFF99"/>
                </a:solidFill>
              </a:rPr>
              <a:t> NKRI </a:t>
            </a:r>
            <a:r>
              <a:rPr lang="en-US" sz="2600" b="1" dirty="0" err="1">
                <a:solidFill>
                  <a:srgbClr val="FFFF99"/>
                </a:solidFill>
              </a:rPr>
              <a:t>adalah</a:t>
            </a:r>
            <a:r>
              <a:rPr lang="en-US" sz="2600" b="1" dirty="0">
                <a:solidFill>
                  <a:srgbClr val="FFFF99"/>
                </a:solidFill>
              </a:rPr>
              <a:t> </a:t>
            </a:r>
            <a:r>
              <a:rPr lang="en-US" sz="2600" b="1" dirty="0" err="1">
                <a:solidFill>
                  <a:srgbClr val="FFFF99"/>
                </a:solidFill>
              </a:rPr>
              <a:t>membentuk</a:t>
            </a:r>
            <a:r>
              <a:rPr lang="en-US" sz="2600" b="1" dirty="0">
                <a:solidFill>
                  <a:srgbClr val="FFFF99"/>
                </a:solidFill>
              </a:rPr>
              <a:t> </a:t>
            </a:r>
            <a:r>
              <a:rPr lang="en-US" sz="2600" b="1" dirty="0" err="1">
                <a:solidFill>
                  <a:srgbClr val="FFFF99"/>
                </a:solidFill>
              </a:rPr>
              <a:t>bangsa</a:t>
            </a:r>
            <a:r>
              <a:rPr lang="en-US" sz="2600" b="1" dirty="0">
                <a:solidFill>
                  <a:srgbClr val="FFFF99"/>
                </a:solidFill>
              </a:rPr>
              <a:t> yang </a:t>
            </a:r>
            <a:r>
              <a:rPr lang="en-US" sz="2600" b="1" dirty="0" err="1">
                <a:solidFill>
                  <a:srgbClr val="FFFF99"/>
                </a:solidFill>
              </a:rPr>
              <a:t>merdeka</a:t>
            </a:r>
            <a:r>
              <a:rPr lang="en-US" sz="2600" b="1" dirty="0">
                <a:solidFill>
                  <a:srgbClr val="FFFF99"/>
                </a:solidFill>
              </a:rPr>
              <a:t>, </a:t>
            </a:r>
            <a:r>
              <a:rPr lang="en-US" sz="2600" b="1" dirty="0" err="1">
                <a:solidFill>
                  <a:srgbClr val="FFFF99"/>
                </a:solidFill>
              </a:rPr>
              <a:t>bersatu</a:t>
            </a:r>
            <a:r>
              <a:rPr lang="en-US" sz="2600" b="1" dirty="0">
                <a:solidFill>
                  <a:srgbClr val="FFFF99"/>
                </a:solidFill>
              </a:rPr>
              <a:t>, </a:t>
            </a:r>
            <a:r>
              <a:rPr lang="en-US" sz="2600" b="1" dirty="0" err="1">
                <a:solidFill>
                  <a:srgbClr val="FFFF99"/>
                </a:solidFill>
              </a:rPr>
              <a:t>berdaulat</a:t>
            </a:r>
            <a:r>
              <a:rPr lang="en-US" sz="2600" b="1" dirty="0">
                <a:solidFill>
                  <a:srgbClr val="FFFF99"/>
                </a:solidFill>
              </a:rPr>
              <a:t>, </a:t>
            </a:r>
            <a:r>
              <a:rPr lang="en-US" sz="2600" b="1" dirty="0" err="1">
                <a:solidFill>
                  <a:srgbClr val="FFFF99"/>
                </a:solidFill>
              </a:rPr>
              <a:t>adil</a:t>
            </a:r>
            <a:r>
              <a:rPr lang="en-US" sz="2600" b="1" dirty="0">
                <a:solidFill>
                  <a:srgbClr val="FFFF99"/>
                </a:solidFill>
              </a:rPr>
              <a:t>, dan </a:t>
            </a:r>
            <a:r>
              <a:rPr lang="en-US" sz="2600" b="1" dirty="0" err="1">
                <a:solidFill>
                  <a:srgbClr val="FFFF99"/>
                </a:solidFill>
              </a:rPr>
              <a:t>makmur</a:t>
            </a:r>
            <a:r>
              <a:rPr lang="en-US" sz="2600" b="1" dirty="0">
                <a:solidFill>
                  <a:srgbClr val="FFFF99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896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241925"/>
            <a:ext cx="7524328" cy="284199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2E65259-2310-BCB7-FF43-1B587E0AE59C}"/>
              </a:ext>
            </a:extLst>
          </p:cNvPr>
          <p:cNvSpPr/>
          <p:nvPr/>
        </p:nvSpPr>
        <p:spPr>
          <a:xfrm>
            <a:off x="110170" y="175953"/>
            <a:ext cx="7171979" cy="9734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7" descr="Map&#10;&#10;Description automatically generated">
            <a:extLst>
              <a:ext uri="{FF2B5EF4-FFF2-40B4-BE49-F238E27FC236}">
                <a16:creationId xmlns:a16="http://schemas.microsoft.com/office/drawing/2014/main" id="{B613F333-3EB6-A17B-BE17-7C272DABA5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559" y="1439175"/>
            <a:ext cx="6375817" cy="291008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FA4FDC4-A41F-F45E-88C8-02739884032B}"/>
              </a:ext>
            </a:extLst>
          </p:cNvPr>
          <p:cNvSpPr/>
          <p:nvPr/>
        </p:nvSpPr>
        <p:spPr>
          <a:xfrm>
            <a:off x="161925" y="75992"/>
            <a:ext cx="7461747" cy="11545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rgbClr val="002060"/>
                </a:solidFill>
              </a:rPr>
              <a:t>Wilayah Indonesia </a:t>
            </a:r>
            <a:r>
              <a:rPr lang="en-US" sz="2400" b="1" dirty="0" err="1">
                <a:solidFill>
                  <a:srgbClr val="002060"/>
                </a:solidFill>
              </a:rPr>
              <a:t>terdiri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atas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ribuan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pulau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sehingga</a:t>
            </a:r>
            <a:r>
              <a:rPr lang="en-US" sz="2400" b="1" dirty="0">
                <a:solidFill>
                  <a:srgbClr val="002060"/>
                </a:solidFill>
              </a:rPr>
              <a:t> Indonesia </a:t>
            </a:r>
            <a:r>
              <a:rPr lang="en-US" sz="2400" b="1" dirty="0" err="1">
                <a:solidFill>
                  <a:srgbClr val="002060"/>
                </a:solidFill>
              </a:rPr>
              <a:t>disebuat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sebagai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Negara </a:t>
            </a:r>
            <a:r>
              <a:rPr lang="en-US" sz="2400" b="1" dirty="0" err="1">
                <a:solidFill>
                  <a:srgbClr val="FF0000"/>
                </a:solidFill>
              </a:rPr>
              <a:t>Kepulauan</a:t>
            </a:r>
            <a:r>
              <a:rPr lang="en-US" sz="2400" b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9A04236-D6DE-4260-0F95-D2D335235F41}"/>
              </a:ext>
            </a:extLst>
          </p:cNvPr>
          <p:cNvGrpSpPr/>
          <p:nvPr/>
        </p:nvGrpSpPr>
        <p:grpSpPr>
          <a:xfrm>
            <a:off x="110170" y="2434906"/>
            <a:ext cx="2310305" cy="2170488"/>
            <a:chOff x="6943774" y="2178927"/>
            <a:chExt cx="2106555" cy="3311571"/>
          </a:xfrm>
        </p:grpSpPr>
        <p:pic>
          <p:nvPicPr>
            <p:cNvPr id="7" name="Picture 3" descr="G:\Template Bupena Merdeka (Konten QR-Media mengajar)\BAHAN\Notes kuning.png">
              <a:extLst>
                <a:ext uri="{FF2B5EF4-FFF2-40B4-BE49-F238E27FC236}">
                  <a16:creationId xmlns:a16="http://schemas.microsoft.com/office/drawing/2014/main" id="{88EB3021-6F32-3A88-AA83-81DCEB00CD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943774" y="2178927"/>
              <a:ext cx="2106555" cy="33115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B2D31C8-6A6B-6FAC-D2FB-CF62D78B2E0B}"/>
                </a:ext>
              </a:extLst>
            </p:cNvPr>
            <p:cNvSpPr txBox="1"/>
            <p:nvPr/>
          </p:nvSpPr>
          <p:spPr>
            <a:xfrm>
              <a:off x="7327838" y="2796280"/>
              <a:ext cx="1707095" cy="23948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Indonesia </a:t>
              </a:r>
              <a:r>
                <a:rPr lang="en-US" sz="2400" b="1" dirty="0" err="1">
                  <a:solidFill>
                    <a:schemeClr val="accent2">
                      <a:lumMod val="50000"/>
                    </a:schemeClr>
                  </a:solidFill>
                </a:rPr>
                <a:t>saat</a:t>
              </a:r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50000"/>
                    </a:schemeClr>
                  </a:solidFill>
                </a:rPr>
                <a:t>ini</a:t>
              </a:r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50000"/>
                    </a:schemeClr>
                  </a:solidFill>
                </a:rPr>
                <a:t>terdiri</a:t>
              </a:r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 err="1">
                  <a:solidFill>
                    <a:schemeClr val="accent2">
                      <a:lumMod val="50000"/>
                    </a:schemeClr>
                  </a:solidFill>
                </a:rPr>
                <a:t>atas</a:t>
              </a:r>
              <a:r>
                <a:rPr lang="en-US" sz="2400" b="1" dirty="0">
                  <a:solidFill>
                    <a:schemeClr val="accent2">
                      <a:lumMod val="50000"/>
                    </a:schemeClr>
                  </a:solidFill>
                </a:rPr>
                <a:t> </a:t>
              </a:r>
              <a:r>
                <a:rPr lang="en-US" sz="2400" b="1" dirty="0">
                  <a:solidFill>
                    <a:srgbClr val="660066"/>
                  </a:solidFill>
                </a:rPr>
                <a:t>38 </a:t>
              </a:r>
              <a:r>
                <a:rPr lang="en-US" sz="2400" b="1" dirty="0" err="1">
                  <a:solidFill>
                    <a:srgbClr val="660066"/>
                  </a:solidFill>
                </a:rPr>
                <a:t>Provinsi</a:t>
              </a:r>
              <a:r>
                <a:rPr lang="en-US" sz="2400" b="1" dirty="0">
                  <a:solidFill>
                    <a:srgbClr val="660066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999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G:\Template Bupena Merdeka (Konten QR-Media mengajar)\BACKGROUND\kotak.jpg">
            <a:extLst>
              <a:ext uri="{FF2B5EF4-FFF2-40B4-BE49-F238E27FC236}">
                <a16:creationId xmlns:a16="http://schemas.microsoft.com/office/drawing/2014/main" id="{8453B6C3-E4F9-2970-DA0C-237146334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E373B8-19F4-6C95-5425-9BE122A82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32424"/>
          <a:stretch>
            <a:fillRect/>
          </a:stretch>
        </p:blipFill>
        <p:spPr bwMode="auto">
          <a:xfrm>
            <a:off x="6736440" y="1553983"/>
            <a:ext cx="2371955" cy="33645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0430E6C-59C2-1468-04E1-5200120DD45F}"/>
              </a:ext>
            </a:extLst>
          </p:cNvPr>
          <p:cNvSpPr/>
          <p:nvPr/>
        </p:nvSpPr>
        <p:spPr>
          <a:xfrm>
            <a:off x="438510" y="288017"/>
            <a:ext cx="70620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/>
              <a:t>Setiap</a:t>
            </a:r>
            <a:r>
              <a:rPr lang="en-US" sz="2600" b="1" dirty="0"/>
              <a:t> </a:t>
            </a:r>
            <a:r>
              <a:rPr lang="en-US" sz="2600" b="1" dirty="0" err="1"/>
              <a:t>warga</a:t>
            </a:r>
            <a:r>
              <a:rPr lang="en-US" sz="2600" b="1" dirty="0"/>
              <a:t> negara </a:t>
            </a:r>
            <a:r>
              <a:rPr lang="en-US" sz="2600" b="1" dirty="0" err="1"/>
              <a:t>wajib</a:t>
            </a:r>
            <a:r>
              <a:rPr lang="en-US" sz="2600" b="1" dirty="0"/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menjaga</a:t>
            </a:r>
            <a:r>
              <a:rPr lang="en-US" sz="2600" b="1" dirty="0">
                <a:solidFill>
                  <a:srgbClr val="008080"/>
                </a:solidFill>
              </a:rPr>
              <a:t> </a:t>
            </a:r>
            <a:r>
              <a:rPr lang="en-US" sz="2600" b="1" dirty="0" err="1">
                <a:solidFill>
                  <a:srgbClr val="008080"/>
                </a:solidFill>
              </a:rPr>
              <a:t>keutuhan</a:t>
            </a:r>
            <a:r>
              <a:rPr lang="en-US" sz="2600" b="1" dirty="0">
                <a:solidFill>
                  <a:srgbClr val="008080"/>
                </a:solidFill>
              </a:rPr>
              <a:t> negara, </a:t>
            </a:r>
            <a:r>
              <a:rPr lang="en-US" sz="2600" b="1" dirty="0"/>
              <a:t>yang </a:t>
            </a:r>
            <a:r>
              <a:rPr lang="en-US" sz="2600" b="1" dirty="0" err="1" smtClean="0"/>
              <a:t>meliputi</a:t>
            </a:r>
            <a:r>
              <a:rPr lang="en-US" sz="2600" b="1" dirty="0" smtClean="0"/>
              <a:t>:</a:t>
            </a:r>
            <a:endParaRPr lang="en-US" sz="26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E02B7F-3E6C-B61A-885B-043339782FED}"/>
              </a:ext>
            </a:extLst>
          </p:cNvPr>
          <p:cNvSpPr txBox="1"/>
          <p:nvPr/>
        </p:nvSpPr>
        <p:spPr>
          <a:xfrm>
            <a:off x="614239" y="1431791"/>
            <a:ext cx="5830626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Quicksand"/>
              </a:rPr>
              <a:t>Keutuhan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 wilayah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391BAA-8C37-CA90-DB21-31620383F75E}"/>
              </a:ext>
            </a:extLst>
          </p:cNvPr>
          <p:cNvSpPr txBox="1"/>
          <p:nvPr/>
        </p:nvSpPr>
        <p:spPr>
          <a:xfrm>
            <a:off x="614240" y="2046612"/>
            <a:ext cx="5830627" cy="919401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Quicksand"/>
              </a:rPr>
              <a:t>Keutuhan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 rakyat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Quicksand"/>
              </a:rPr>
              <a:t>atau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Quicksand"/>
              </a:rPr>
              <a:t>sumber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Quicksand"/>
              </a:rPr>
              <a:t>daya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Quicksand"/>
              </a:rPr>
              <a:t>manusia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 (SDM)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463D97-446D-2115-2727-D406E6D47F78}"/>
              </a:ext>
            </a:extLst>
          </p:cNvPr>
          <p:cNvSpPr txBox="1"/>
          <p:nvPr/>
        </p:nvSpPr>
        <p:spPr>
          <a:xfrm>
            <a:off x="614239" y="3070614"/>
            <a:ext cx="5830625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Quicksand"/>
              </a:rPr>
              <a:t>Keutuhan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Quicksand"/>
              </a:rPr>
              <a:t>khasanah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Quicksand"/>
              </a:rPr>
              <a:t>budaya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Quicksan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4D2440-8EEB-AF28-8EC2-F4962B6E8E2B}"/>
              </a:ext>
            </a:extLst>
          </p:cNvPr>
          <p:cNvSpPr txBox="1"/>
          <p:nvPr/>
        </p:nvSpPr>
        <p:spPr>
          <a:xfrm>
            <a:off x="614239" y="3773470"/>
            <a:ext cx="5830625" cy="510778"/>
          </a:xfrm>
          <a:prstGeom prst="roundRect">
            <a:avLst/>
          </a:prstGeom>
          <a:solidFill>
            <a:srgbClr val="FFFFA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Quicksand"/>
              </a:rPr>
              <a:t>Keutuhan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Quicksand"/>
              </a:rPr>
              <a:t>sumber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Quicksand"/>
              </a:rPr>
              <a:t>daya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latin typeface="Quicksand"/>
              </a:rPr>
              <a:t>alam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Quicksand"/>
              </a:rPr>
              <a:t> (SDA)</a:t>
            </a:r>
          </a:p>
        </p:txBody>
      </p:sp>
    </p:spTree>
    <p:extLst>
      <p:ext uri="{BB962C8B-B14F-4D97-AF65-F5344CB8AC3E}">
        <p14:creationId xmlns:p14="http://schemas.microsoft.com/office/powerpoint/2010/main" val="19149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4280" y="318173"/>
            <a:ext cx="7394354" cy="1133318"/>
            <a:chOff x="152400" y="203501"/>
            <a:chExt cx="5353208" cy="65039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03501"/>
              <a:ext cx="5276856" cy="650395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40793" y="244826"/>
              <a:ext cx="4864815" cy="547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SzPct val="100000"/>
              </a:pPr>
              <a:r>
                <a:rPr lang="id-ID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Pentingnya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Menjaga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Keutuhan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Negara </a:t>
              </a:r>
              <a:r>
                <a:rPr lang="en-US" sz="2800" b="1" dirty="0" err="1">
                  <a:solidFill>
                    <a:schemeClr val="bg1"/>
                  </a:solidFill>
                  <a:latin typeface="+mj-lt"/>
                  <a:cs typeface="Arial" pitchFamily="34" charset="0"/>
                </a:rPr>
                <a:t>Republik</a:t>
              </a:r>
              <a:r>
                <a:rPr lang="en-US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Indonesia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328" y="94722"/>
            <a:ext cx="1520223" cy="6048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38894" y="1839091"/>
            <a:ext cx="497054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US" sz="2800" dirty="0" err="1"/>
              <a:t>Persatuan</a:t>
            </a:r>
            <a:r>
              <a:rPr lang="en-US" sz="2800" dirty="0"/>
              <a:t> dan </a:t>
            </a:r>
            <a:r>
              <a:rPr lang="en-US" sz="2800" dirty="0" err="1"/>
              <a:t>kesatuan</a:t>
            </a:r>
            <a:r>
              <a:rPr lang="en-US" sz="2800" dirty="0"/>
              <a:t> </a:t>
            </a:r>
            <a:r>
              <a:rPr lang="en-US" sz="2800" dirty="0" err="1"/>
              <a:t>bangsa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selalu</a:t>
            </a:r>
            <a:r>
              <a:rPr lang="en-US" sz="2800" dirty="0"/>
              <a:t> </a:t>
            </a:r>
            <a:r>
              <a:rPr lang="en-US" sz="2800" dirty="0" err="1"/>
              <a:t>dijaga</a:t>
            </a:r>
            <a:r>
              <a:rPr lang="en-US" sz="2800" dirty="0"/>
              <a:t> agar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timbul</a:t>
            </a:r>
            <a:r>
              <a:rPr lang="en-US" sz="2800" dirty="0"/>
              <a:t> </a:t>
            </a:r>
            <a:r>
              <a:rPr lang="en-US" sz="2800" dirty="0" err="1"/>
              <a:t>perpecahan</a:t>
            </a:r>
            <a:r>
              <a:rPr lang="en-US" sz="2800" dirty="0"/>
              <a:t>. </a:t>
            </a:r>
            <a:r>
              <a:rPr lang="en-US" sz="2800" dirty="0" err="1"/>
              <a:t>Keutuhan</a:t>
            </a:r>
            <a:r>
              <a:rPr lang="en-US" sz="2800" dirty="0"/>
              <a:t> NKRI </a:t>
            </a:r>
            <a:r>
              <a:rPr lang="en-US" sz="2800" dirty="0" err="1"/>
              <a:t>dipengaruhi</a:t>
            </a:r>
            <a:r>
              <a:rPr lang="en-US" sz="2800" dirty="0"/>
              <a:t> oleh </a:t>
            </a:r>
            <a:r>
              <a:rPr lang="en-US" sz="2800" dirty="0" err="1"/>
              <a:t>beberapa</a:t>
            </a:r>
            <a:r>
              <a:rPr lang="en-US" sz="2800" dirty="0"/>
              <a:t> </a:t>
            </a:r>
            <a:r>
              <a:rPr lang="en-US" sz="2800" dirty="0" err="1"/>
              <a:t>faktor</a:t>
            </a:r>
            <a:r>
              <a:rPr lang="en-US" sz="2800" dirty="0"/>
              <a:t> </a:t>
            </a:r>
            <a:r>
              <a:rPr lang="en-US" sz="2800" dirty="0" err="1"/>
              <a:t>berikut</a:t>
            </a:r>
            <a:r>
              <a:rPr lang="en-US" sz="2800" dirty="0"/>
              <a:t>.</a:t>
            </a:r>
            <a:endParaRPr lang="en-US" sz="2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G:\Template Bupena Merdeka (Konten QR-Media mengajar)\BAHAN\tokoh 5.png">
            <a:extLst>
              <a:ext uri="{FF2B5EF4-FFF2-40B4-BE49-F238E27FC236}">
                <a16:creationId xmlns:a16="http://schemas.microsoft.com/office/drawing/2014/main" id="{2EAB5B14-2B95-B30D-F82E-66F51308E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b="32516"/>
          <a:stretch>
            <a:fillRect/>
          </a:stretch>
        </p:blipFill>
        <p:spPr bwMode="auto">
          <a:xfrm flipH="1">
            <a:off x="5976941" y="1320268"/>
            <a:ext cx="2561959" cy="40211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D:\Tere\KONTEN QR\BACKGROUND\garis.jpg">
            <a:extLst>
              <a:ext uri="{FF2B5EF4-FFF2-40B4-BE49-F238E27FC236}">
                <a16:creationId xmlns:a16="http://schemas.microsoft.com/office/drawing/2014/main" id="{303BE25D-14E3-C9CE-8DBB-14ED397D2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9C20BE-00EA-F25A-9B7C-9C77BD1D00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39" y="175953"/>
            <a:ext cx="1481536" cy="47729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FBFF968-C99C-6E27-3779-D2CB2EB8467E}"/>
              </a:ext>
            </a:extLst>
          </p:cNvPr>
          <p:cNvSpPr txBox="1"/>
          <p:nvPr/>
        </p:nvSpPr>
        <p:spPr>
          <a:xfrm>
            <a:off x="954832" y="1212641"/>
            <a:ext cx="670019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Sumpah</a:t>
            </a:r>
            <a:r>
              <a:rPr lang="en-US" sz="2400" dirty="0"/>
              <a:t> Pemuda </a:t>
            </a:r>
            <a:r>
              <a:rPr lang="en-US" sz="2400" b="1" dirty="0" err="1">
                <a:solidFill>
                  <a:srgbClr val="008080"/>
                </a:solidFill>
              </a:rPr>
              <a:t>diikrarkan</a:t>
            </a:r>
            <a:r>
              <a:rPr lang="en-US" sz="2400" b="1" dirty="0">
                <a:solidFill>
                  <a:srgbClr val="008080"/>
                </a:solidFill>
              </a:rPr>
              <a:t> pada 28 </a:t>
            </a:r>
            <a:r>
              <a:rPr lang="en-US" sz="2400" b="1" dirty="0" err="1">
                <a:solidFill>
                  <a:srgbClr val="008080"/>
                </a:solidFill>
              </a:rPr>
              <a:t>Oktober</a:t>
            </a:r>
            <a:r>
              <a:rPr lang="en-US" sz="2400" b="1" dirty="0">
                <a:solidFill>
                  <a:srgbClr val="008080"/>
                </a:solidFill>
              </a:rPr>
              <a:t> 1928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660066"/>
                </a:solidFill>
              </a:rPr>
              <a:t>Kongres</a:t>
            </a:r>
            <a:r>
              <a:rPr lang="en-US" sz="2400" b="1" dirty="0">
                <a:solidFill>
                  <a:srgbClr val="660066"/>
                </a:solidFill>
              </a:rPr>
              <a:t> Pemuda II di Jakarta. </a:t>
            </a:r>
          </a:p>
        </p:txBody>
      </p:sp>
      <p:pic>
        <p:nvPicPr>
          <p:cNvPr id="19" name="Picture 2" descr="G:\Template Bupena Merdeka (Konten QR-Media mengajar)\BAHAN\Notes hijau tua 2.png">
            <a:extLst>
              <a:ext uri="{FF2B5EF4-FFF2-40B4-BE49-F238E27FC236}">
                <a16:creationId xmlns:a16="http://schemas.microsoft.com/office/drawing/2014/main" id="{25193579-7BEF-DFAF-83D2-F3E82C55C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701" y="107725"/>
            <a:ext cx="4660134" cy="8494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8B5A97F-AF17-994F-32CA-74941D65DB99}"/>
              </a:ext>
            </a:extLst>
          </p:cNvPr>
          <p:cNvSpPr txBox="1"/>
          <p:nvPr/>
        </p:nvSpPr>
        <p:spPr>
          <a:xfrm>
            <a:off x="161925" y="255456"/>
            <a:ext cx="533671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tabLst>
                <a:tab pos="358775" algn="l"/>
              </a:tabLst>
            </a:pPr>
            <a:r>
              <a:rPr lang="en-US" sz="3000" b="1" i="1" dirty="0">
                <a:solidFill>
                  <a:srgbClr val="FFFF99"/>
                </a:solidFill>
              </a:rPr>
              <a:t>1. </a:t>
            </a:r>
            <a:r>
              <a:rPr lang="en-US" sz="3000" b="1" i="1" dirty="0" err="1">
                <a:solidFill>
                  <a:srgbClr val="FFFF99"/>
                </a:solidFill>
              </a:rPr>
              <a:t>Sumpah</a:t>
            </a:r>
            <a:r>
              <a:rPr lang="en-US" sz="3000" b="1" i="1" dirty="0">
                <a:solidFill>
                  <a:srgbClr val="FFFF99"/>
                </a:solidFill>
              </a:rPr>
              <a:t> Pemuda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C81651-9F1E-5C78-86A1-FC603CCAA5AD}"/>
              </a:ext>
            </a:extLst>
          </p:cNvPr>
          <p:cNvSpPr txBox="1"/>
          <p:nvPr/>
        </p:nvSpPr>
        <p:spPr>
          <a:xfrm>
            <a:off x="986336" y="2211710"/>
            <a:ext cx="46657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Pada </a:t>
            </a:r>
            <a:r>
              <a:rPr lang="en-US" sz="2400" dirty="0" err="1"/>
              <a:t>kongres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para pemuda </a:t>
            </a:r>
            <a:r>
              <a:rPr lang="en-US" sz="2400" dirty="0" err="1"/>
              <a:t>bertekad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memperjuangkan</a:t>
            </a:r>
            <a:r>
              <a:rPr lang="en-US" sz="2400" b="1" dirty="0">
                <a:solidFill>
                  <a:srgbClr val="990033"/>
                </a:solidFill>
              </a:rPr>
              <a:t> </a:t>
            </a:r>
            <a:r>
              <a:rPr lang="en-US" sz="2400" b="1" dirty="0" err="1">
                <a:solidFill>
                  <a:srgbClr val="990033"/>
                </a:solidFill>
              </a:rPr>
              <a:t>kemerdekaan</a:t>
            </a:r>
            <a:r>
              <a:rPr lang="en-US" sz="2400" b="1" dirty="0">
                <a:solidFill>
                  <a:srgbClr val="990033"/>
                </a:solidFill>
              </a:rPr>
              <a:t> Indonesia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mengganti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identitas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kedaerahan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menjadi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identitas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>
                <a:solidFill>
                  <a:srgbClr val="002060"/>
                </a:solidFill>
              </a:rPr>
              <a:t>nasional</a:t>
            </a:r>
            <a:r>
              <a:rPr lang="en-US" sz="2400" b="1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E004C2-3704-639A-CADD-818B76977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b="32424"/>
          <a:stretch>
            <a:fillRect/>
          </a:stretch>
        </p:blipFill>
        <p:spPr bwMode="auto">
          <a:xfrm>
            <a:off x="5753837" y="1959054"/>
            <a:ext cx="2383538" cy="3380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24" y="4605394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865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5679</TotalTime>
  <Words>949</Words>
  <Application>Microsoft Office PowerPoint</Application>
  <PresentationFormat>On-screen Show (16:9)</PresentationFormat>
  <Paragraphs>124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ＭＳ Ｐゴシック</vt:lpstr>
      <vt:lpstr>Arial</vt:lpstr>
      <vt:lpstr>Calibri</vt:lpstr>
      <vt:lpstr>Quicksand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LENOVO</cp:lastModifiedBy>
  <cp:revision>104</cp:revision>
  <dcterms:created xsi:type="dcterms:W3CDTF">2022-01-17T01:37:52Z</dcterms:created>
  <dcterms:modified xsi:type="dcterms:W3CDTF">2023-06-18T22:20:16Z</dcterms:modified>
</cp:coreProperties>
</file>