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7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8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9.xml" ContentType="application/vnd.openxmlformats-officedocument.presentationml.tag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20.xml" ContentType="application/vnd.openxmlformats-officedocument.presentationml.tag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21.xml" ContentType="application/vnd.openxmlformats-officedocument.presentationml.tag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24.xml" ContentType="application/vnd.openxmlformats-officedocument.presentationml.tag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ags/tag27.xml" ContentType="application/vnd.openxmlformats-officedocument.presentationml.tag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ags/tag28.xml" ContentType="application/vnd.openxmlformats-officedocument.presentationml.tag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ags/tag31.xml" ContentType="application/vnd.openxmlformats-officedocument.presentationml.tag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77" r:id="rId2"/>
    <p:sldId id="277" r:id="rId3"/>
    <p:sldId id="297" r:id="rId4"/>
    <p:sldId id="314" r:id="rId5"/>
    <p:sldId id="304" r:id="rId6"/>
    <p:sldId id="315" r:id="rId7"/>
    <p:sldId id="316" r:id="rId8"/>
    <p:sldId id="317" r:id="rId9"/>
    <p:sldId id="318" r:id="rId10"/>
    <p:sldId id="363" r:id="rId11"/>
    <p:sldId id="320" r:id="rId12"/>
    <p:sldId id="321" r:id="rId13"/>
    <p:sldId id="364" r:id="rId14"/>
    <p:sldId id="268" r:id="rId15"/>
    <p:sldId id="365" r:id="rId16"/>
    <p:sldId id="366" r:id="rId17"/>
    <p:sldId id="326" r:id="rId18"/>
    <p:sldId id="367" r:id="rId19"/>
    <p:sldId id="368" r:id="rId20"/>
    <p:sldId id="369" r:id="rId21"/>
    <p:sldId id="370" r:id="rId22"/>
    <p:sldId id="259" r:id="rId23"/>
    <p:sldId id="282" r:id="rId24"/>
    <p:sldId id="263" r:id="rId25"/>
    <p:sldId id="283" r:id="rId26"/>
    <p:sldId id="284" r:id="rId27"/>
    <p:sldId id="285" r:id="rId28"/>
    <p:sldId id="286" r:id="rId29"/>
    <p:sldId id="337" r:id="rId30"/>
    <p:sldId id="338" r:id="rId31"/>
    <p:sldId id="371" r:id="rId32"/>
    <p:sldId id="372" r:id="rId33"/>
    <p:sldId id="323" r:id="rId34"/>
    <p:sldId id="324" r:id="rId35"/>
    <p:sldId id="325" r:id="rId36"/>
    <p:sldId id="373" r:id="rId37"/>
    <p:sldId id="374" r:id="rId38"/>
    <p:sldId id="375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36" r:id="rId49"/>
    <p:sldId id="294" r:id="rId5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011"/>
    <a:srgbClr val="FF0066"/>
    <a:srgbClr val="FF99CC"/>
    <a:srgbClr val="008080"/>
    <a:srgbClr val="F0658A"/>
    <a:srgbClr val="FFFF99"/>
    <a:srgbClr val="990033"/>
    <a:srgbClr val="FFFF66"/>
    <a:srgbClr val="FF99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03" autoAdjust="0"/>
  </p:normalViewPr>
  <p:slideViewPr>
    <p:cSldViewPr>
      <p:cViewPr varScale="1">
        <p:scale>
          <a:sx n="85" d="100"/>
          <a:sy n="85" d="100"/>
        </p:scale>
        <p:origin x="88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chemeClr val="tx1"/>
                </a:solidFill>
              </a:rPr>
              <a:t>Daftar Mata Pelajaran Kesukaan Siswa Kelas 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Mata Pelajaran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PJOK</c:v>
                </c:pt>
                <c:pt idx="1">
                  <c:v>Seni Budaya</c:v>
                </c:pt>
                <c:pt idx="2">
                  <c:v>Matematika</c:v>
                </c:pt>
                <c:pt idx="3">
                  <c:v>Bahasa Indonesia</c:v>
                </c:pt>
                <c:pt idx="4">
                  <c:v>Bahasa Inggris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9</c:v>
                </c:pt>
                <c:pt idx="2">
                  <c:v>7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B9-F745-9471-3BC4F65547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PJOK</c:v>
                </c:pt>
                <c:pt idx="1">
                  <c:v>Seni Budaya</c:v>
                </c:pt>
                <c:pt idx="2">
                  <c:v>Matematika</c:v>
                </c:pt>
                <c:pt idx="3">
                  <c:v>Bahasa Indonesia</c:v>
                </c:pt>
                <c:pt idx="4">
                  <c:v>Bahasa Inggris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F0B9-F745-9471-3BC4F65547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PJOK</c:v>
                </c:pt>
                <c:pt idx="1">
                  <c:v>Seni Budaya</c:v>
                </c:pt>
                <c:pt idx="2">
                  <c:v>Matematika</c:v>
                </c:pt>
                <c:pt idx="3">
                  <c:v>Bahasa Indonesia</c:v>
                </c:pt>
                <c:pt idx="4">
                  <c:v>Bahasa Inggris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F0B9-F745-9471-3BC4F6554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12612704"/>
        <c:axId val="512615000"/>
      </c:barChart>
      <c:catAx>
        <c:axId val="512612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tx1"/>
                    </a:solidFill>
                  </a:rPr>
                  <a:t>Mata pelajaran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615000"/>
        <c:crosses val="autoZero"/>
        <c:auto val="1"/>
        <c:lblAlgn val="ctr"/>
        <c:lblOffset val="100"/>
        <c:noMultiLvlLbl val="0"/>
      </c:catAx>
      <c:valAx>
        <c:axId val="5126150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tx1"/>
                    </a:solidFill>
                  </a:rPr>
                  <a:t>Banyak siswa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61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Data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 err="1">
                <a:solidFill>
                  <a:schemeClr val="tx1"/>
                </a:solidFill>
              </a:rPr>
              <a:t>Esktrakurikuler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 err="1">
                <a:solidFill>
                  <a:schemeClr val="tx1"/>
                </a:solidFill>
              </a:rPr>
              <a:t>Siswa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 err="1">
                <a:solidFill>
                  <a:schemeClr val="tx1"/>
                </a:solidFill>
              </a:rPr>
              <a:t>Kelas</a:t>
            </a:r>
            <a:r>
              <a:rPr lang="en-US" baseline="0" dirty="0">
                <a:solidFill>
                  <a:schemeClr val="tx1"/>
                </a:solidFill>
              </a:rPr>
              <a:t> 4</a:t>
            </a:r>
            <a:endParaRPr lang="en-US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3B8D-477D-BB2B-A256540B69C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3B8D-477D-BB2B-A256540B69C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3B8D-477D-BB2B-A256540B69C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6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6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B8D-477D-BB2B-A256540B69C1}"/>
              </c:ext>
            </c:extLst>
          </c:dPt>
          <c:dLbls>
            <c:dLbl>
              <c:idx val="0"/>
              <c:layout>
                <c:manualLayout>
                  <c:x val="-0.19446572224255243"/>
                  <c:y val="4.30718161879590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B8D-477D-BB2B-A256540B69C1}"/>
                </c:ext>
              </c:extLst>
            </c:dLbl>
            <c:dLbl>
              <c:idx val="1"/>
              <c:layout>
                <c:manualLayout>
                  <c:x val="-4.9958418316383181E-2"/>
                  <c:y val="-0.13356343362474926"/>
                </c:manualLayout>
              </c:layout>
              <c:tx>
                <c:rich>
                  <a:bodyPr/>
                  <a:lstStyle/>
                  <a:p>
                    <a:fld id="{313C91EB-6ACA-48BC-AC48-E0FC1302C2CD}" type="CATEGORYNAME">
                      <a:rPr lang="en-US"/>
                      <a:pPr/>
                      <a:t>[CATEGORY NAME]</a:t>
                    </a:fld>
                    <a:r>
                      <a:rPr lang="en-US"/>
                      <a:t>
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B8D-477D-BB2B-A256540B69C1}"/>
                </c:ext>
              </c:extLst>
            </c:dLbl>
            <c:dLbl>
              <c:idx val="2"/>
              <c:layout>
                <c:manualLayout>
                  <c:x val="0.14769548524750814"/>
                  <c:y val="-0.145781531713092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B8D-477D-BB2B-A256540B69C1}"/>
                </c:ext>
              </c:extLst>
            </c:dLbl>
            <c:dLbl>
              <c:idx val="3"/>
              <c:layout>
                <c:manualLayout>
                  <c:x val="0.10647133005029596"/>
                  <c:y val="0.173580608470972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B8D-477D-BB2B-A256540B69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Pramuka</c:v>
                </c:pt>
                <c:pt idx="1">
                  <c:v>Menari</c:v>
                </c:pt>
                <c:pt idx="2">
                  <c:v>Futsal</c:v>
                </c:pt>
                <c:pt idx="3">
                  <c:v>Silat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8D-477D-BB2B-A256540B69C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Data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 err="1">
                <a:solidFill>
                  <a:schemeClr val="tx1"/>
                </a:solidFill>
              </a:rPr>
              <a:t>Esktrakurikuler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 err="1">
                <a:solidFill>
                  <a:schemeClr val="tx1"/>
                </a:solidFill>
              </a:rPr>
              <a:t>Siswa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 err="1">
                <a:solidFill>
                  <a:schemeClr val="tx1"/>
                </a:solidFill>
              </a:rPr>
              <a:t>Kelas</a:t>
            </a:r>
            <a:r>
              <a:rPr lang="en-US" baseline="0" dirty="0">
                <a:solidFill>
                  <a:schemeClr val="tx1"/>
                </a:solidFill>
              </a:rPr>
              <a:t> 4</a:t>
            </a:r>
            <a:endParaRPr lang="en-US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3B8D-477D-BB2B-A256540B69C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3B8D-477D-BB2B-A256540B69C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3B8D-477D-BB2B-A256540B69C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6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6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B8D-477D-BB2B-A256540B69C1}"/>
              </c:ext>
            </c:extLst>
          </c:dPt>
          <c:dLbls>
            <c:dLbl>
              <c:idx val="0"/>
              <c:layout>
                <c:manualLayout>
                  <c:x val="-0.19446572224255243"/>
                  <c:y val="4.30718161879590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B8D-477D-BB2B-A256540B69C1}"/>
                </c:ext>
              </c:extLst>
            </c:dLbl>
            <c:dLbl>
              <c:idx val="1"/>
              <c:layout>
                <c:manualLayout>
                  <c:x val="-4.9958418316383181E-2"/>
                  <c:y val="-0.13356343362474926"/>
                </c:manualLayout>
              </c:layout>
              <c:tx>
                <c:rich>
                  <a:bodyPr/>
                  <a:lstStyle/>
                  <a:p>
                    <a:fld id="{313C91EB-6ACA-48BC-AC48-E0FC1302C2CD}" type="CATEGORYNAME">
                      <a:rPr lang="en-US"/>
                      <a:pPr/>
                      <a:t>[CATEGORY NAME]</a:t>
                    </a:fld>
                    <a:r>
                      <a:rPr lang="en-US"/>
                      <a:t>
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B8D-477D-BB2B-A256540B69C1}"/>
                </c:ext>
              </c:extLst>
            </c:dLbl>
            <c:dLbl>
              <c:idx val="2"/>
              <c:layout>
                <c:manualLayout>
                  <c:x val="0.14769548524750814"/>
                  <c:y val="-0.145781531713092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B8D-477D-BB2B-A256540B69C1}"/>
                </c:ext>
              </c:extLst>
            </c:dLbl>
            <c:dLbl>
              <c:idx val="3"/>
              <c:layout>
                <c:manualLayout>
                  <c:x val="0.10647133005029596"/>
                  <c:y val="0.173580608470972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B8D-477D-BB2B-A256540B69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Pramuka</c:v>
                </c:pt>
                <c:pt idx="1">
                  <c:v>Menari</c:v>
                </c:pt>
                <c:pt idx="2">
                  <c:v>Futsal</c:v>
                </c:pt>
                <c:pt idx="3">
                  <c:v>Silat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8D-477D-BB2B-A256540B69C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Data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 err="1">
                <a:solidFill>
                  <a:schemeClr val="tx1"/>
                </a:solidFill>
              </a:rPr>
              <a:t>Esktrakurikuler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 err="1">
                <a:solidFill>
                  <a:schemeClr val="tx1"/>
                </a:solidFill>
              </a:rPr>
              <a:t>Siswa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 err="1">
                <a:solidFill>
                  <a:schemeClr val="tx1"/>
                </a:solidFill>
              </a:rPr>
              <a:t>Kelas</a:t>
            </a:r>
            <a:r>
              <a:rPr lang="en-US" baseline="0" dirty="0">
                <a:solidFill>
                  <a:schemeClr val="tx1"/>
                </a:solidFill>
              </a:rPr>
              <a:t> 4</a:t>
            </a:r>
            <a:endParaRPr lang="en-US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3B8D-477D-BB2B-A256540B69C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3B8D-477D-BB2B-A256540B69C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3B8D-477D-BB2B-A256540B69C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6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6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B8D-477D-BB2B-A256540B69C1}"/>
              </c:ext>
            </c:extLst>
          </c:dPt>
          <c:dLbls>
            <c:dLbl>
              <c:idx val="0"/>
              <c:layout>
                <c:manualLayout>
                  <c:x val="-0.19446572224255243"/>
                  <c:y val="4.30718161879590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B8D-477D-BB2B-A256540B69C1}"/>
                </c:ext>
              </c:extLst>
            </c:dLbl>
            <c:dLbl>
              <c:idx val="1"/>
              <c:layout>
                <c:manualLayout>
                  <c:x val="-4.9958418316383181E-2"/>
                  <c:y val="-0.13356343362474926"/>
                </c:manualLayout>
              </c:layout>
              <c:tx>
                <c:rich>
                  <a:bodyPr/>
                  <a:lstStyle/>
                  <a:p>
                    <a:fld id="{313C91EB-6ACA-48BC-AC48-E0FC1302C2CD}" type="CATEGORYNAME">
                      <a:rPr lang="en-US"/>
                      <a:pPr/>
                      <a:t>[CATEGORY NAME]</a:t>
                    </a:fld>
                    <a:r>
                      <a:rPr lang="en-US"/>
                      <a:t>
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B8D-477D-BB2B-A256540B69C1}"/>
                </c:ext>
              </c:extLst>
            </c:dLbl>
            <c:dLbl>
              <c:idx val="2"/>
              <c:layout>
                <c:manualLayout>
                  <c:x val="0.14769548524750814"/>
                  <c:y val="-0.145781531713092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B8D-477D-BB2B-A256540B69C1}"/>
                </c:ext>
              </c:extLst>
            </c:dLbl>
            <c:dLbl>
              <c:idx val="3"/>
              <c:layout>
                <c:manualLayout>
                  <c:x val="0.10647133005029596"/>
                  <c:y val="0.173580608470972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B8D-477D-BB2B-A256540B69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Pramuka</c:v>
                </c:pt>
                <c:pt idx="1">
                  <c:v>Menari</c:v>
                </c:pt>
                <c:pt idx="2">
                  <c:v>Futsal</c:v>
                </c:pt>
                <c:pt idx="3">
                  <c:v>Silat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8D-477D-BB2B-A256540B69C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Data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 err="1">
                <a:solidFill>
                  <a:schemeClr val="tx1"/>
                </a:solidFill>
              </a:rPr>
              <a:t>Esktrakurikuler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 err="1">
                <a:solidFill>
                  <a:schemeClr val="tx1"/>
                </a:solidFill>
              </a:rPr>
              <a:t>Siswa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 err="1">
                <a:solidFill>
                  <a:schemeClr val="tx1"/>
                </a:solidFill>
              </a:rPr>
              <a:t>Kelas</a:t>
            </a:r>
            <a:r>
              <a:rPr lang="en-US" baseline="0" dirty="0">
                <a:solidFill>
                  <a:schemeClr val="tx1"/>
                </a:solidFill>
              </a:rPr>
              <a:t> 4</a:t>
            </a:r>
            <a:endParaRPr lang="en-US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3B8D-477D-BB2B-A256540B69C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3B8D-477D-BB2B-A256540B69C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3B8D-477D-BB2B-A256540B69C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6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6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B8D-477D-BB2B-A256540B69C1}"/>
              </c:ext>
            </c:extLst>
          </c:dPt>
          <c:dLbls>
            <c:dLbl>
              <c:idx val="0"/>
              <c:layout>
                <c:manualLayout>
                  <c:x val="-0.19446572224255243"/>
                  <c:y val="4.3071816187959043E-2"/>
                </c:manualLayout>
              </c:layout>
              <c:tx>
                <c:rich>
                  <a:bodyPr/>
                  <a:lstStyle/>
                  <a:p>
                    <a:fld id="{FE517796-A54F-4A35-8971-D2E39B2680E0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144</a:t>
                    </a:r>
                    <a:r>
                      <a:rPr lang="en-US" sz="1400" b="1" i="0" u="none" strike="noStrike" kern="1200" baseline="0" dirty="0">
                        <a:solidFill>
                          <a:prstClr val="black"/>
                        </a:solidFill>
                      </a:rPr>
                      <a:t>°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B8D-477D-BB2B-A256540B69C1}"/>
                </c:ext>
              </c:extLst>
            </c:dLbl>
            <c:dLbl>
              <c:idx val="1"/>
              <c:layout>
                <c:manualLayout>
                  <c:x val="-4.7508819575310203E-2"/>
                  <c:y val="-0.12605839303907132"/>
                </c:manualLayout>
              </c:layout>
              <c:tx>
                <c:rich>
                  <a:bodyPr/>
                  <a:lstStyle/>
                  <a:p>
                    <a:fld id="{313C91EB-6ACA-48BC-AC48-E0FC1302C2CD}" type="CATEGORYNAME">
                      <a:rPr lang="en-US" sz="1400" smtClean="0"/>
                      <a:pPr/>
                      <a:t>[CATEGORY NAME]</a:t>
                    </a:fld>
                    <a:endParaRPr lang="en-US" sz="1400" dirty="0"/>
                  </a:p>
                  <a:p>
                    <a:r>
                      <a:rPr lang="en-US" sz="1400" dirty="0"/>
                      <a:t>54</a:t>
                    </a:r>
                    <a:r>
                      <a:rPr lang="en-US" sz="1400" b="1" i="0" u="none" strike="noStrike" kern="1200" baseline="0" dirty="0">
                        <a:solidFill>
                          <a:prstClr val="black"/>
                        </a:solidFill>
                      </a:rPr>
                      <a:t>°</a:t>
                    </a:r>
                    <a:r>
                      <a:rPr lang="en-US" sz="1400" dirty="0"/>
                      <a:t>
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B8D-477D-BB2B-A256540B69C1}"/>
                </c:ext>
              </c:extLst>
            </c:dLbl>
            <c:dLbl>
              <c:idx val="2"/>
              <c:layout>
                <c:manualLayout>
                  <c:x val="0.14769548524750814"/>
                  <c:y val="-0.14578153171309227"/>
                </c:manualLayout>
              </c:layout>
              <c:tx>
                <c:rich>
                  <a:bodyPr/>
                  <a:lstStyle/>
                  <a:p>
                    <a:fld id="{D5B3DD70-908B-4F43-B880-03570D8C50A1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72</a:t>
                    </a:r>
                    <a:r>
                      <a:rPr lang="en-US" sz="1400" b="1" i="0" u="none" strike="noStrike" kern="1200" baseline="0" dirty="0">
                        <a:solidFill>
                          <a:prstClr val="black"/>
                        </a:solidFill>
                      </a:rPr>
                      <a:t>°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B8D-477D-BB2B-A256540B69C1}"/>
                </c:ext>
              </c:extLst>
            </c:dLbl>
            <c:dLbl>
              <c:idx val="3"/>
              <c:layout>
                <c:manualLayout>
                  <c:x val="0.10647133005029596"/>
                  <c:y val="0.17358060847097245"/>
                </c:manualLayout>
              </c:layout>
              <c:tx>
                <c:rich>
                  <a:bodyPr/>
                  <a:lstStyle/>
                  <a:p>
                    <a:fld id="{3474C225-8A84-490E-9C55-48E64C55943A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90°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B8D-477D-BB2B-A256540B69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Pramuka</c:v>
                </c:pt>
                <c:pt idx="1">
                  <c:v>Menari</c:v>
                </c:pt>
                <c:pt idx="2">
                  <c:v>Futsal</c:v>
                </c:pt>
                <c:pt idx="3">
                  <c:v>Silat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8D-477D-BB2B-A256540B69C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Data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 err="1">
                <a:solidFill>
                  <a:schemeClr val="tx1"/>
                </a:solidFill>
              </a:rPr>
              <a:t>Esktrakurikuler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 err="1">
                <a:solidFill>
                  <a:schemeClr val="tx1"/>
                </a:solidFill>
              </a:rPr>
              <a:t>Siswa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 err="1">
                <a:solidFill>
                  <a:schemeClr val="tx1"/>
                </a:solidFill>
              </a:rPr>
              <a:t>Kelas</a:t>
            </a:r>
            <a:r>
              <a:rPr lang="en-US" baseline="0" dirty="0">
                <a:solidFill>
                  <a:schemeClr val="tx1"/>
                </a:solidFill>
              </a:rPr>
              <a:t> 4</a:t>
            </a:r>
            <a:endParaRPr lang="en-US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3B8D-477D-BB2B-A256540B69C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3B8D-477D-BB2B-A256540B69C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3B8D-477D-BB2B-A256540B69C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6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6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B8D-477D-BB2B-A256540B69C1}"/>
              </c:ext>
            </c:extLst>
          </c:dPt>
          <c:dLbls>
            <c:dLbl>
              <c:idx val="0"/>
              <c:layout>
                <c:manualLayout>
                  <c:x val="-0.19446572224255243"/>
                  <c:y val="4.3071816187959043E-2"/>
                </c:manualLayout>
              </c:layout>
              <c:tx>
                <c:rich>
                  <a:bodyPr/>
                  <a:lstStyle/>
                  <a:p>
                    <a:fld id="{FE517796-A54F-4A35-8971-D2E39B2680E0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144</a:t>
                    </a:r>
                    <a:r>
                      <a:rPr lang="en-US" sz="1400" b="1" i="0" u="none" strike="noStrike" kern="1200" baseline="0" dirty="0">
                        <a:solidFill>
                          <a:prstClr val="black"/>
                        </a:solidFill>
                      </a:rPr>
                      <a:t>°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B8D-477D-BB2B-A256540B69C1}"/>
                </c:ext>
              </c:extLst>
            </c:dLbl>
            <c:dLbl>
              <c:idx val="1"/>
              <c:layout>
                <c:manualLayout>
                  <c:x val="-4.7508819575310203E-2"/>
                  <c:y val="-0.12605839303907132"/>
                </c:manualLayout>
              </c:layout>
              <c:tx>
                <c:rich>
                  <a:bodyPr/>
                  <a:lstStyle/>
                  <a:p>
                    <a:fld id="{313C91EB-6ACA-48BC-AC48-E0FC1302C2CD}" type="CATEGORYNAME">
                      <a:rPr lang="en-US" sz="1400" smtClean="0"/>
                      <a:pPr/>
                      <a:t>[CATEGORY NAME]</a:t>
                    </a:fld>
                    <a:endParaRPr lang="en-US" sz="1400" dirty="0"/>
                  </a:p>
                  <a:p>
                    <a:r>
                      <a:rPr lang="en-US" sz="1400" dirty="0"/>
                      <a:t>54</a:t>
                    </a:r>
                    <a:r>
                      <a:rPr lang="en-US" sz="1400" b="1" i="0" u="none" strike="noStrike" kern="1200" baseline="0" dirty="0">
                        <a:solidFill>
                          <a:prstClr val="black"/>
                        </a:solidFill>
                      </a:rPr>
                      <a:t>°</a:t>
                    </a:r>
                    <a:r>
                      <a:rPr lang="en-US" sz="1400" dirty="0"/>
                      <a:t>
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B8D-477D-BB2B-A256540B69C1}"/>
                </c:ext>
              </c:extLst>
            </c:dLbl>
            <c:dLbl>
              <c:idx val="2"/>
              <c:layout>
                <c:manualLayout>
                  <c:x val="0.14769548524750814"/>
                  <c:y val="-0.14578153171309227"/>
                </c:manualLayout>
              </c:layout>
              <c:tx>
                <c:rich>
                  <a:bodyPr/>
                  <a:lstStyle/>
                  <a:p>
                    <a:fld id="{D5B3DD70-908B-4F43-B880-03570D8C50A1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72</a:t>
                    </a:r>
                    <a:r>
                      <a:rPr lang="en-US" sz="1400" b="1" i="0" u="none" strike="noStrike" kern="1200" baseline="0" dirty="0">
                        <a:solidFill>
                          <a:prstClr val="black"/>
                        </a:solidFill>
                      </a:rPr>
                      <a:t>°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B8D-477D-BB2B-A256540B69C1}"/>
                </c:ext>
              </c:extLst>
            </c:dLbl>
            <c:dLbl>
              <c:idx val="3"/>
              <c:layout>
                <c:manualLayout>
                  <c:x val="0.10647133005029596"/>
                  <c:y val="0.17358060847097245"/>
                </c:manualLayout>
              </c:layout>
              <c:tx>
                <c:rich>
                  <a:bodyPr/>
                  <a:lstStyle/>
                  <a:p>
                    <a:fld id="{3474C225-8A84-490E-9C55-48E64C55943A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90°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B8D-477D-BB2B-A256540B69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Pramuka</c:v>
                </c:pt>
                <c:pt idx="1">
                  <c:v>Menari</c:v>
                </c:pt>
                <c:pt idx="2">
                  <c:v>Futsal</c:v>
                </c:pt>
                <c:pt idx="3">
                  <c:v>Silat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8D-477D-BB2B-A256540B69C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chemeClr val="tx1"/>
                </a:solidFill>
              </a:rPr>
              <a:t>Daftar Mata Pelajaran Kesukaan Siswa Kelas 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Mata Pelajaran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PJOK</c:v>
                </c:pt>
                <c:pt idx="1">
                  <c:v>Seni Budaya</c:v>
                </c:pt>
                <c:pt idx="2">
                  <c:v>Matematika</c:v>
                </c:pt>
                <c:pt idx="3">
                  <c:v>Bahasa Indonesia</c:v>
                </c:pt>
                <c:pt idx="4">
                  <c:v>Bahasa Inggris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9</c:v>
                </c:pt>
                <c:pt idx="2">
                  <c:v>7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4A-4883-95DE-64FD822E7C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PJOK</c:v>
                </c:pt>
                <c:pt idx="1">
                  <c:v>Seni Budaya</c:v>
                </c:pt>
                <c:pt idx="2">
                  <c:v>Matematika</c:v>
                </c:pt>
                <c:pt idx="3">
                  <c:v>Bahasa Indonesia</c:v>
                </c:pt>
                <c:pt idx="4">
                  <c:v>Bahasa Inggris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564A-4883-95DE-64FD822E7C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PJOK</c:v>
                </c:pt>
                <c:pt idx="1">
                  <c:v>Seni Budaya</c:v>
                </c:pt>
                <c:pt idx="2">
                  <c:v>Matematika</c:v>
                </c:pt>
                <c:pt idx="3">
                  <c:v>Bahasa Indonesia</c:v>
                </c:pt>
                <c:pt idx="4">
                  <c:v>Bahasa Inggris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564A-4883-95DE-64FD822E7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12612704"/>
        <c:axId val="512615000"/>
      </c:barChart>
      <c:catAx>
        <c:axId val="512612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tx1"/>
                    </a:solidFill>
                  </a:rPr>
                  <a:t>Mata pelajaran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615000"/>
        <c:crosses val="autoZero"/>
        <c:auto val="1"/>
        <c:lblAlgn val="ctr"/>
        <c:lblOffset val="100"/>
        <c:noMultiLvlLbl val="0"/>
      </c:catAx>
      <c:valAx>
        <c:axId val="5126150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tx1"/>
                    </a:solidFill>
                  </a:rPr>
                  <a:t>Banyak siswa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61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chemeClr val="tx1"/>
                </a:solidFill>
              </a:rPr>
              <a:t>Daftar Mata Pelajaran Kesukaan Siswa Kelas 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Mata Pelajaran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PJOK</c:v>
                </c:pt>
                <c:pt idx="1">
                  <c:v>Seni Budaya</c:v>
                </c:pt>
                <c:pt idx="2">
                  <c:v>Matematika</c:v>
                </c:pt>
                <c:pt idx="3">
                  <c:v>Bahasa Indonesia</c:v>
                </c:pt>
                <c:pt idx="4">
                  <c:v>Bahasa Inggris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9</c:v>
                </c:pt>
                <c:pt idx="2">
                  <c:v>7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7D-46C3-A4D2-04B1CEF376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PJOK</c:v>
                </c:pt>
                <c:pt idx="1">
                  <c:v>Seni Budaya</c:v>
                </c:pt>
                <c:pt idx="2">
                  <c:v>Matematika</c:v>
                </c:pt>
                <c:pt idx="3">
                  <c:v>Bahasa Indonesia</c:v>
                </c:pt>
                <c:pt idx="4">
                  <c:v>Bahasa Inggris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227D-46C3-A4D2-04B1CEF376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PJOK</c:v>
                </c:pt>
                <c:pt idx="1">
                  <c:v>Seni Budaya</c:v>
                </c:pt>
                <c:pt idx="2">
                  <c:v>Matematika</c:v>
                </c:pt>
                <c:pt idx="3">
                  <c:v>Bahasa Indonesia</c:v>
                </c:pt>
                <c:pt idx="4">
                  <c:v>Bahasa Inggris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227D-46C3-A4D2-04B1CEF37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12612704"/>
        <c:axId val="512615000"/>
      </c:barChart>
      <c:catAx>
        <c:axId val="512612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tx1"/>
                    </a:solidFill>
                  </a:rPr>
                  <a:t>Mata pelajaran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615000"/>
        <c:crosses val="autoZero"/>
        <c:auto val="1"/>
        <c:lblAlgn val="ctr"/>
        <c:lblOffset val="100"/>
        <c:noMultiLvlLbl val="0"/>
      </c:catAx>
      <c:valAx>
        <c:axId val="5126150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tx1"/>
                    </a:solidFill>
                  </a:rPr>
                  <a:t>Banyak siswa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61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chemeClr val="tx1"/>
                </a:solidFill>
              </a:rPr>
              <a:t>Daftar Mata Pelajaran Kesukaan Siswa Kelas 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Mata Pelajaran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PJOK</c:v>
                </c:pt>
                <c:pt idx="1">
                  <c:v>Seni Budaya</c:v>
                </c:pt>
                <c:pt idx="2">
                  <c:v>Matematika</c:v>
                </c:pt>
                <c:pt idx="3">
                  <c:v>Bahasa Indonesia</c:v>
                </c:pt>
                <c:pt idx="4">
                  <c:v>Bahasa Inggris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9</c:v>
                </c:pt>
                <c:pt idx="2">
                  <c:v>7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A3-44FD-AAED-8C598C61C5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PJOK</c:v>
                </c:pt>
                <c:pt idx="1">
                  <c:v>Seni Budaya</c:v>
                </c:pt>
                <c:pt idx="2">
                  <c:v>Matematika</c:v>
                </c:pt>
                <c:pt idx="3">
                  <c:v>Bahasa Indonesia</c:v>
                </c:pt>
                <c:pt idx="4">
                  <c:v>Bahasa Inggris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89A3-44FD-AAED-8C598C61C5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PJOK</c:v>
                </c:pt>
                <c:pt idx="1">
                  <c:v>Seni Budaya</c:v>
                </c:pt>
                <c:pt idx="2">
                  <c:v>Matematika</c:v>
                </c:pt>
                <c:pt idx="3">
                  <c:v>Bahasa Indonesia</c:v>
                </c:pt>
                <c:pt idx="4">
                  <c:v>Bahasa Inggris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89A3-44FD-AAED-8C598C61C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12612704"/>
        <c:axId val="512615000"/>
      </c:barChart>
      <c:catAx>
        <c:axId val="512612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tx1"/>
                    </a:solidFill>
                  </a:rPr>
                  <a:t>Mata pelajaran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615000"/>
        <c:crosses val="autoZero"/>
        <c:auto val="1"/>
        <c:lblAlgn val="ctr"/>
        <c:lblOffset val="100"/>
        <c:noMultiLvlLbl val="0"/>
      </c:catAx>
      <c:valAx>
        <c:axId val="5126150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tx1"/>
                    </a:solidFill>
                  </a:rPr>
                  <a:t>Banyak siswa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61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chemeClr val="tx1"/>
                </a:solidFill>
              </a:rPr>
              <a:t>Daftar Mata Pelajaran Kesukaan Siswa Kelas 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28784408569988"/>
          <c:y val="0.22673450329418324"/>
          <c:w val="0.8545101114121223"/>
          <c:h val="0.543896066055553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Mata Pelajaran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PJOK</c:v>
                </c:pt>
                <c:pt idx="1">
                  <c:v>Seni Budaya</c:v>
                </c:pt>
                <c:pt idx="2">
                  <c:v>Matematika</c:v>
                </c:pt>
                <c:pt idx="3">
                  <c:v>Bahasa Indonesia</c:v>
                </c:pt>
                <c:pt idx="4">
                  <c:v>Bahasa Inggris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9</c:v>
                </c:pt>
                <c:pt idx="2">
                  <c:v>7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44-4D61-A5DA-2758068AAA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PJOK</c:v>
                </c:pt>
                <c:pt idx="1">
                  <c:v>Seni Budaya</c:v>
                </c:pt>
                <c:pt idx="2">
                  <c:v>Matematika</c:v>
                </c:pt>
                <c:pt idx="3">
                  <c:v>Bahasa Indonesia</c:v>
                </c:pt>
                <c:pt idx="4">
                  <c:v>Bahasa Inggris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E644-4D61-A5DA-2758068AAA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PJOK</c:v>
                </c:pt>
                <c:pt idx="1">
                  <c:v>Seni Budaya</c:v>
                </c:pt>
                <c:pt idx="2">
                  <c:v>Matematika</c:v>
                </c:pt>
                <c:pt idx="3">
                  <c:v>Bahasa Indonesia</c:v>
                </c:pt>
                <c:pt idx="4">
                  <c:v>Bahasa Inggris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E644-4D61-A5DA-2758068AAA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12612704"/>
        <c:axId val="512615000"/>
      </c:barChart>
      <c:catAx>
        <c:axId val="512612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tx1"/>
                    </a:solidFill>
                  </a:rPr>
                  <a:t>Mata pelajaran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615000"/>
        <c:crosses val="autoZero"/>
        <c:auto val="1"/>
        <c:lblAlgn val="ctr"/>
        <c:lblOffset val="100"/>
        <c:noMultiLvlLbl val="0"/>
      </c:catAx>
      <c:valAx>
        <c:axId val="5126150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tx1"/>
                    </a:solidFill>
                  </a:rPr>
                  <a:t>Banyak siswa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61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Data </a:t>
            </a:r>
            <a:r>
              <a:rPr lang="en-US" b="1" dirty="0" err="1">
                <a:solidFill>
                  <a:schemeClr val="tx1"/>
                </a:solidFill>
              </a:rPr>
              <a:t>Berat</a:t>
            </a:r>
            <a:r>
              <a:rPr lang="en-US" b="1" dirty="0">
                <a:solidFill>
                  <a:schemeClr val="tx1"/>
                </a:solidFill>
              </a:rPr>
              <a:t> Badan </a:t>
            </a:r>
            <a:r>
              <a:rPr lang="en-US" b="1" dirty="0" err="1">
                <a:solidFill>
                  <a:schemeClr val="tx1"/>
                </a:solidFill>
              </a:rPr>
              <a:t>Siswa</a:t>
            </a:r>
            <a:r>
              <a:rPr lang="en-US" b="1" dirty="0">
                <a:solidFill>
                  <a:schemeClr val="tx1"/>
                </a:solidFill>
              </a:rPr>
              <a:t> Kelas 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Berat Badan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38</c:v>
                </c:pt>
                <c:pt idx="1">
                  <c:v>39</c:v>
                </c:pt>
                <c:pt idx="2">
                  <c:v>40</c:v>
                </c:pt>
                <c:pt idx="3">
                  <c:v>41</c:v>
                </c:pt>
                <c:pt idx="4">
                  <c:v>42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6</c:v>
                </c:pt>
                <c:pt idx="1">
                  <c:v>8</c:v>
                </c:pt>
                <c:pt idx="2">
                  <c:v>3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3B-4D54-9AB0-C16D03F498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38</c:v>
                </c:pt>
                <c:pt idx="1">
                  <c:v>39</c:v>
                </c:pt>
                <c:pt idx="2">
                  <c:v>40</c:v>
                </c:pt>
                <c:pt idx="3">
                  <c:v>41</c:v>
                </c:pt>
                <c:pt idx="4">
                  <c:v>42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053B-4D54-9AB0-C16D03F498F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38</c:v>
                </c:pt>
                <c:pt idx="1">
                  <c:v>39</c:v>
                </c:pt>
                <c:pt idx="2">
                  <c:v>40</c:v>
                </c:pt>
                <c:pt idx="3">
                  <c:v>41</c:v>
                </c:pt>
                <c:pt idx="4">
                  <c:v>42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053B-4D54-9AB0-C16D03F498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2612704"/>
        <c:axId val="512615000"/>
      </c:barChart>
      <c:catAx>
        <c:axId val="512612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>
                    <a:solidFill>
                      <a:schemeClr val="tx1"/>
                    </a:solidFill>
                  </a:rPr>
                  <a:t>Berat</a:t>
                </a:r>
                <a:r>
                  <a:rPr lang="en-US" b="1" baseline="0" dirty="0">
                    <a:solidFill>
                      <a:schemeClr val="tx1"/>
                    </a:solidFill>
                  </a:rPr>
                  <a:t> badan</a:t>
                </a:r>
                <a:endParaRPr lang="en-US" b="1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615000"/>
        <c:crosses val="autoZero"/>
        <c:auto val="1"/>
        <c:lblAlgn val="ctr"/>
        <c:lblOffset val="100"/>
        <c:noMultiLvlLbl val="0"/>
      </c:catAx>
      <c:valAx>
        <c:axId val="512615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Banyak</a:t>
                </a:r>
                <a:r>
                  <a:rPr lang="en-US" b="1" baseline="0" dirty="0">
                    <a:solidFill>
                      <a:schemeClr val="tx1"/>
                    </a:solidFill>
                  </a:rPr>
                  <a:t> </a:t>
                </a:r>
                <a:r>
                  <a:rPr lang="en-US" b="1" baseline="0" dirty="0" err="1">
                    <a:solidFill>
                      <a:schemeClr val="tx1"/>
                    </a:solidFill>
                  </a:rPr>
                  <a:t>siswa</a:t>
                </a:r>
                <a:endParaRPr lang="en-US" b="1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61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Skor </a:t>
            </a:r>
            <a:r>
              <a:rPr lang="en-US" b="1" dirty="0" err="1">
                <a:solidFill>
                  <a:schemeClr val="tx1"/>
                </a:solidFill>
              </a:rPr>
              <a:t>Olimpiade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Matematik</a:t>
            </a:r>
            <a:endParaRPr lang="en-US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Skor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Tim A</c:v>
                </c:pt>
                <c:pt idx="1">
                  <c:v>Tim B</c:v>
                </c:pt>
                <c:pt idx="2">
                  <c:v>Tim C</c:v>
                </c:pt>
                <c:pt idx="3">
                  <c:v>Tim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100</c:v>
                </c:pt>
                <c:pt idx="2">
                  <c:v>80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3B-4D54-9AB0-C16D03F498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Tim A</c:v>
                </c:pt>
                <c:pt idx="1">
                  <c:v>Tim B</c:v>
                </c:pt>
                <c:pt idx="2">
                  <c:v>Tim C</c:v>
                </c:pt>
                <c:pt idx="3">
                  <c:v>Tim 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053B-4D54-9AB0-C16D03F498F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Tim A</c:v>
                </c:pt>
                <c:pt idx="1">
                  <c:v>Tim B</c:v>
                </c:pt>
                <c:pt idx="2">
                  <c:v>Tim C</c:v>
                </c:pt>
                <c:pt idx="3">
                  <c:v>Tim 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053B-4D54-9AB0-C16D03F498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12612704"/>
        <c:axId val="512615000"/>
      </c:barChart>
      <c:catAx>
        <c:axId val="5126127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Nama</a:t>
                </a:r>
                <a:r>
                  <a:rPr lang="en-US" b="1" baseline="0" dirty="0">
                    <a:solidFill>
                      <a:schemeClr val="tx1"/>
                    </a:solidFill>
                  </a:rPr>
                  <a:t> </a:t>
                </a:r>
                <a:r>
                  <a:rPr lang="en-US" b="1" baseline="0" dirty="0" err="1">
                    <a:solidFill>
                      <a:schemeClr val="tx1"/>
                    </a:solidFill>
                  </a:rPr>
                  <a:t>tim</a:t>
                </a:r>
                <a:endParaRPr lang="en-US" b="1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615000"/>
        <c:crosses val="autoZero"/>
        <c:auto val="1"/>
        <c:lblAlgn val="ctr"/>
        <c:lblOffset val="100"/>
        <c:noMultiLvlLbl val="0"/>
      </c:catAx>
      <c:valAx>
        <c:axId val="512615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Banyak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siswa</a:t>
                </a:r>
                <a:endParaRPr lang="en-US" b="1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61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Jarak</a:t>
            </a:r>
            <a:r>
              <a:rPr lang="en-US" sz="2000" b="1" baseline="0" dirty="0">
                <a:solidFill>
                  <a:schemeClr val="tx1"/>
                </a:solidFill>
              </a:rPr>
              <a:t> </a:t>
            </a:r>
            <a:r>
              <a:rPr lang="en-US" sz="2000" b="1" baseline="0" dirty="0" err="1">
                <a:solidFill>
                  <a:schemeClr val="tx1"/>
                </a:solidFill>
              </a:rPr>
              <a:t>Tempuh</a:t>
            </a:r>
            <a:r>
              <a:rPr lang="en-US" sz="2000" b="1" baseline="0" dirty="0">
                <a:solidFill>
                  <a:schemeClr val="tx1"/>
                </a:solidFill>
              </a:rPr>
              <a:t> </a:t>
            </a:r>
            <a:r>
              <a:rPr lang="en-US" sz="2000" b="1" baseline="0" dirty="0" err="1">
                <a:solidFill>
                  <a:schemeClr val="tx1"/>
                </a:solidFill>
              </a:rPr>
              <a:t>Lari</a:t>
            </a:r>
            <a:r>
              <a:rPr lang="en-US" sz="2000" b="1" baseline="0" dirty="0">
                <a:solidFill>
                  <a:schemeClr val="tx1"/>
                </a:solidFill>
              </a:rPr>
              <a:t> Mia</a:t>
            </a:r>
            <a:endParaRPr lang="en-US" sz="20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F8EF-495A-B187-67F51C5E3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4"/>
        <c:overlap val="100"/>
        <c:axId val="427911184"/>
        <c:axId val="427911544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3.5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EF-495A-B187-67F51C5E3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4"/>
        <c:overlap val="100"/>
        <c:axId val="427900744"/>
        <c:axId val="427910824"/>
      </c:barChart>
      <c:lineChart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3.5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EF-495A-B187-67F51C5E3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911184"/>
        <c:axId val="427911544"/>
      </c:lineChart>
      <c:catAx>
        <c:axId val="427911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 b="1" dirty="0" err="1">
                    <a:solidFill>
                      <a:schemeClr val="tx1"/>
                    </a:solidFill>
                  </a:rPr>
                  <a:t>Minggu</a:t>
                </a:r>
                <a:r>
                  <a:rPr lang="en-US" sz="1500" b="1" baseline="0" dirty="0">
                    <a:solidFill>
                      <a:schemeClr val="tx1"/>
                    </a:solidFill>
                  </a:rPr>
                  <a:t> </a:t>
                </a:r>
                <a:r>
                  <a:rPr lang="en-US" sz="1500" b="1" baseline="0" dirty="0" err="1">
                    <a:solidFill>
                      <a:schemeClr val="tx1"/>
                    </a:solidFill>
                  </a:rPr>
                  <a:t>ke</a:t>
                </a:r>
                <a:r>
                  <a:rPr lang="en-US" sz="1500" b="1" baseline="0" dirty="0">
                    <a:solidFill>
                      <a:schemeClr val="tx1"/>
                    </a:solidFill>
                  </a:rPr>
                  <a:t>-</a:t>
                </a:r>
                <a:endParaRPr lang="en-US" sz="1500" b="1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911544"/>
        <c:crosses val="autoZero"/>
        <c:auto val="1"/>
        <c:lblAlgn val="ctr"/>
        <c:lblOffset val="100"/>
        <c:noMultiLvlLbl val="0"/>
      </c:catAx>
      <c:valAx>
        <c:axId val="427911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 b="1" dirty="0">
                    <a:solidFill>
                      <a:schemeClr val="tx1"/>
                    </a:solidFill>
                  </a:rPr>
                  <a:t>Jarak</a:t>
                </a:r>
                <a:r>
                  <a:rPr lang="en-US" sz="1500" b="1" baseline="0" dirty="0">
                    <a:solidFill>
                      <a:schemeClr val="tx1"/>
                    </a:solidFill>
                  </a:rPr>
                  <a:t> </a:t>
                </a:r>
                <a:r>
                  <a:rPr lang="en-US" sz="1500" b="1" baseline="0" dirty="0" err="1">
                    <a:solidFill>
                      <a:schemeClr val="tx1"/>
                    </a:solidFill>
                  </a:rPr>
                  <a:t>tempuh</a:t>
                </a:r>
                <a:r>
                  <a:rPr lang="en-US" sz="1500" b="1" baseline="0" dirty="0">
                    <a:solidFill>
                      <a:schemeClr val="tx1"/>
                    </a:solidFill>
                  </a:rPr>
                  <a:t> (km)</a:t>
                </a:r>
                <a:endParaRPr lang="en-US" sz="1500" b="1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911184"/>
        <c:crosses val="autoZero"/>
        <c:crossBetween val="between"/>
      </c:valAx>
      <c:valAx>
        <c:axId val="42791082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900744"/>
        <c:crosses val="max"/>
        <c:crossBetween val="between"/>
      </c:valAx>
      <c:catAx>
        <c:axId val="427900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79108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Jarak</a:t>
            </a:r>
            <a:r>
              <a:rPr lang="en-US" sz="2000" b="1" baseline="0" dirty="0">
                <a:solidFill>
                  <a:schemeClr val="tx1"/>
                </a:solidFill>
              </a:rPr>
              <a:t> </a:t>
            </a:r>
            <a:r>
              <a:rPr lang="en-US" sz="2000" b="1" baseline="0" dirty="0" err="1">
                <a:solidFill>
                  <a:schemeClr val="tx1"/>
                </a:solidFill>
              </a:rPr>
              <a:t>Tempuh</a:t>
            </a:r>
            <a:r>
              <a:rPr lang="en-US" sz="2000" b="1" baseline="0" dirty="0">
                <a:solidFill>
                  <a:schemeClr val="tx1"/>
                </a:solidFill>
              </a:rPr>
              <a:t> </a:t>
            </a:r>
            <a:r>
              <a:rPr lang="en-US" sz="2000" b="1" baseline="0" dirty="0" err="1">
                <a:solidFill>
                  <a:schemeClr val="tx1"/>
                </a:solidFill>
              </a:rPr>
              <a:t>Lari</a:t>
            </a:r>
            <a:r>
              <a:rPr lang="en-US" sz="2000" b="1" baseline="0" dirty="0">
                <a:solidFill>
                  <a:schemeClr val="tx1"/>
                </a:solidFill>
              </a:rPr>
              <a:t> Mia</a:t>
            </a:r>
            <a:endParaRPr lang="en-US" sz="20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F8EF-495A-B187-67F51C5E3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4"/>
        <c:overlap val="100"/>
        <c:axId val="427911184"/>
        <c:axId val="427911544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3.5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EF-495A-B187-67F51C5E3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4"/>
        <c:overlap val="100"/>
        <c:axId val="427900744"/>
        <c:axId val="427910824"/>
      </c:barChart>
      <c:lineChart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3.5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EF-495A-B187-67F51C5E3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911184"/>
        <c:axId val="427911544"/>
      </c:lineChart>
      <c:catAx>
        <c:axId val="427911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 b="1" dirty="0" err="1">
                    <a:solidFill>
                      <a:schemeClr val="tx1"/>
                    </a:solidFill>
                  </a:rPr>
                  <a:t>Minggu</a:t>
                </a:r>
                <a:r>
                  <a:rPr lang="en-US" sz="1500" b="1" baseline="0" dirty="0">
                    <a:solidFill>
                      <a:schemeClr val="tx1"/>
                    </a:solidFill>
                  </a:rPr>
                  <a:t> </a:t>
                </a:r>
                <a:r>
                  <a:rPr lang="en-US" sz="1500" b="1" baseline="0" dirty="0" err="1">
                    <a:solidFill>
                      <a:schemeClr val="tx1"/>
                    </a:solidFill>
                  </a:rPr>
                  <a:t>ke</a:t>
                </a:r>
                <a:r>
                  <a:rPr lang="en-US" sz="1500" b="1" baseline="0" dirty="0">
                    <a:solidFill>
                      <a:schemeClr val="tx1"/>
                    </a:solidFill>
                  </a:rPr>
                  <a:t>-</a:t>
                </a:r>
                <a:endParaRPr lang="en-US" sz="1500" b="1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911544"/>
        <c:crosses val="autoZero"/>
        <c:auto val="1"/>
        <c:lblAlgn val="ctr"/>
        <c:lblOffset val="100"/>
        <c:noMultiLvlLbl val="0"/>
      </c:catAx>
      <c:valAx>
        <c:axId val="427911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 b="1" dirty="0">
                    <a:solidFill>
                      <a:schemeClr val="tx1"/>
                    </a:solidFill>
                  </a:rPr>
                  <a:t>Jarak</a:t>
                </a:r>
                <a:r>
                  <a:rPr lang="en-US" sz="1500" b="1" baseline="0" dirty="0">
                    <a:solidFill>
                      <a:schemeClr val="tx1"/>
                    </a:solidFill>
                  </a:rPr>
                  <a:t> </a:t>
                </a:r>
                <a:r>
                  <a:rPr lang="en-US" sz="1500" b="1" baseline="0" dirty="0" err="1">
                    <a:solidFill>
                      <a:schemeClr val="tx1"/>
                    </a:solidFill>
                  </a:rPr>
                  <a:t>tempuh</a:t>
                </a:r>
                <a:r>
                  <a:rPr lang="en-US" sz="1500" b="1" baseline="0" dirty="0">
                    <a:solidFill>
                      <a:schemeClr val="tx1"/>
                    </a:solidFill>
                  </a:rPr>
                  <a:t> (km)</a:t>
                </a:r>
                <a:endParaRPr lang="en-US" sz="1500" b="1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911184"/>
        <c:crosses val="autoZero"/>
        <c:crossBetween val="between"/>
      </c:valAx>
      <c:valAx>
        <c:axId val="42791082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900744"/>
        <c:crosses val="max"/>
        <c:crossBetween val="between"/>
      </c:valAx>
      <c:catAx>
        <c:axId val="427900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79108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FA59A-4039-4780-8827-E3A9A9D801E3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7492-1529-472A-95BF-2C0C16D7D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08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5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009C-6C16-422D-B6CD-3BDD25FB520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4A4-ED8B-4241-9A20-08916168B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7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1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3.sv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0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3.sv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svg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chart" Target="../charts/chart1.xml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35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3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3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3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" Target="../charts/chart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3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" Target="../charts/chart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3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" Target="../charts/chart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3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" Target="../charts/chart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3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" Target="../charts/chart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3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29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" Target="../charts/chart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3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chart" Target="../charts/chart11.x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chart" Target="../charts/chart12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3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" Target="../charts/chart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3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" Target="../charts/chart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3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3.sv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254176" y="2071126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EE658C"/>
                </a:solidFill>
                <a:cs typeface="Arial" pitchFamily="34" charset="0"/>
              </a:rPr>
              <a:t>BUPENA</a:t>
            </a:r>
            <a:endParaRPr lang="id-ID" b="1" dirty="0">
              <a:solidFill>
                <a:srgbClr val="EE658C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54781" y="148819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425010" y="771550"/>
            <a:ext cx="2615170" cy="33045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4503206" y="3371854"/>
            <a:ext cx="387138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MATEMATIKA</a:t>
            </a:r>
            <a:endParaRPr kumimoji="1" lang="ja-JP" altLang="en-US" sz="3200" b="1" spc="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2760"/>
          <a:stretch/>
        </p:blipFill>
        <p:spPr>
          <a:xfrm>
            <a:off x="1425010" y="848464"/>
            <a:ext cx="2515414" cy="322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830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 descr="Circles and an organic shape">
            <a:extLst>
              <a:ext uri="{FF2B5EF4-FFF2-40B4-BE49-F238E27FC236}">
                <a16:creationId xmlns:a16="http://schemas.microsoft.com/office/drawing/2014/main" id="{5BF08877-A5F1-9060-480A-BF284B783C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317605" y="-1748730"/>
            <a:ext cx="3150096" cy="3150096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7121219-8982-0422-877B-76C759479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906042"/>
              </p:ext>
            </p:extLst>
          </p:nvPr>
        </p:nvGraphicFramePr>
        <p:xfrm>
          <a:off x="429937" y="804795"/>
          <a:ext cx="8496945" cy="370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1844">
                  <a:extLst>
                    <a:ext uri="{9D8B030D-6E8A-4147-A177-3AD203B41FA5}">
                      <a16:colId xmlns:a16="http://schemas.microsoft.com/office/drawing/2014/main" val="2302198741"/>
                    </a:ext>
                  </a:extLst>
                </a:gridCol>
                <a:gridCol w="1946428">
                  <a:extLst>
                    <a:ext uri="{9D8B030D-6E8A-4147-A177-3AD203B41FA5}">
                      <a16:colId xmlns:a16="http://schemas.microsoft.com/office/drawing/2014/main" val="4117995081"/>
                    </a:ext>
                  </a:extLst>
                </a:gridCol>
                <a:gridCol w="6048673">
                  <a:extLst>
                    <a:ext uri="{9D8B030D-6E8A-4147-A177-3AD203B41FA5}">
                      <a16:colId xmlns:a16="http://schemas.microsoft.com/office/drawing/2014/main" val="3875687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1" dirty="0" err="1"/>
                        <a:t>Layang-layang</a:t>
                      </a:r>
                      <a:endParaRPr lang="en-US" sz="2100" b="1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err="1"/>
                        <a:t>Memiliki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dua</a:t>
                      </a:r>
                      <a:r>
                        <a:rPr lang="en-US" sz="2100" dirty="0"/>
                        <a:t> pasang </a:t>
                      </a:r>
                      <a:r>
                        <a:rPr lang="en-US" sz="2100" dirty="0" err="1"/>
                        <a:t>sisi</a:t>
                      </a:r>
                      <a:r>
                        <a:rPr lang="en-US" sz="2100" dirty="0"/>
                        <a:t> yang </a:t>
                      </a:r>
                      <a:r>
                        <a:rPr lang="en-US" sz="2100" dirty="0" err="1"/>
                        <a:t>sama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panjang</a:t>
                      </a:r>
                      <a:r>
                        <a:rPr lang="en-US" sz="2100" dirty="0"/>
                        <a:t>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err="1"/>
                        <a:t>Memiliki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sepasang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sudut</a:t>
                      </a:r>
                      <a:r>
                        <a:rPr lang="en-US" sz="2100" dirty="0"/>
                        <a:t> yang </a:t>
                      </a:r>
                      <a:r>
                        <a:rPr lang="en-US" sz="2100" dirty="0" err="1"/>
                        <a:t>sama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besar</a:t>
                      </a:r>
                      <a:r>
                        <a:rPr lang="en-US" sz="2100" dirty="0"/>
                        <a:t>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err="1"/>
                        <a:t>Memiliki</a:t>
                      </a:r>
                      <a:r>
                        <a:rPr lang="en-US" sz="2100" dirty="0"/>
                        <a:t> 4 </a:t>
                      </a:r>
                      <a:r>
                        <a:rPr lang="en-US" sz="2100" dirty="0" err="1"/>
                        <a:t>titik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sudut</a:t>
                      </a:r>
                      <a:r>
                        <a:rPr lang="en-US" sz="2100" dirty="0"/>
                        <a:t>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err="1"/>
                        <a:t>Memiliki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satu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sumbu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simetri</a:t>
                      </a:r>
                      <a:r>
                        <a:rPr lang="en-US" sz="2100" dirty="0"/>
                        <a:t>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30496"/>
                  </a:ext>
                </a:extLst>
              </a:tr>
              <a:tr h="5919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1" dirty="0" err="1"/>
                        <a:t>Trapesium</a:t>
                      </a:r>
                      <a:r>
                        <a:rPr lang="en-US" sz="2100" b="1" dirty="0"/>
                        <a:t> </a:t>
                      </a:r>
                      <a:r>
                        <a:rPr lang="en-US" sz="2100" b="1" dirty="0" err="1"/>
                        <a:t>sama</a:t>
                      </a:r>
                      <a:r>
                        <a:rPr lang="en-US" sz="2100" b="1" dirty="0"/>
                        <a:t> kaki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err="1"/>
                        <a:t>Memiliki</a:t>
                      </a:r>
                      <a:r>
                        <a:rPr lang="en-US" sz="2100" dirty="0"/>
                        <a:t> 4 </a:t>
                      </a:r>
                      <a:r>
                        <a:rPr lang="en-US" sz="2100" dirty="0" err="1"/>
                        <a:t>sisi</a:t>
                      </a:r>
                      <a:r>
                        <a:rPr lang="en-US" sz="2100" dirty="0"/>
                        <a:t>, dengan </a:t>
                      </a:r>
                      <a:r>
                        <a:rPr lang="en-US" sz="2100" dirty="0" err="1"/>
                        <a:t>sepasang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sisi</a:t>
                      </a:r>
                      <a:r>
                        <a:rPr lang="en-US" sz="2100" dirty="0"/>
                        <a:t> yang </a:t>
                      </a:r>
                      <a:r>
                        <a:rPr lang="en-US" sz="2100" dirty="0" err="1"/>
                        <a:t>sejajar</a:t>
                      </a:r>
                      <a:r>
                        <a:rPr lang="en-US" sz="2100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err="1"/>
                        <a:t>Memiliki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sepasang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sisi</a:t>
                      </a:r>
                      <a:r>
                        <a:rPr lang="en-US" sz="2100" dirty="0"/>
                        <a:t> yang </a:t>
                      </a:r>
                      <a:r>
                        <a:rPr lang="en-US" sz="2100" dirty="0" err="1"/>
                        <a:t>sama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panjang</a:t>
                      </a:r>
                      <a:r>
                        <a:rPr lang="en-US" sz="2100" dirty="0"/>
                        <a:t>, tetapi </a:t>
                      </a:r>
                      <a:r>
                        <a:rPr lang="en-US" sz="2100" dirty="0" err="1"/>
                        <a:t>tidak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sejajar</a:t>
                      </a:r>
                      <a:r>
                        <a:rPr lang="en-US" sz="2100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err="1"/>
                        <a:t>Memiliki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dua</a:t>
                      </a:r>
                      <a:r>
                        <a:rPr lang="en-US" sz="2100" dirty="0"/>
                        <a:t> pasang </a:t>
                      </a:r>
                      <a:r>
                        <a:rPr lang="en-US" sz="2100" dirty="0" err="1"/>
                        <a:t>sudut</a:t>
                      </a:r>
                      <a:r>
                        <a:rPr lang="en-US" sz="2100" dirty="0"/>
                        <a:t> yang </a:t>
                      </a:r>
                      <a:r>
                        <a:rPr lang="en-US" sz="2100" dirty="0" err="1"/>
                        <a:t>sama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besar</a:t>
                      </a:r>
                      <a:r>
                        <a:rPr lang="en-US" sz="2100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err="1"/>
                        <a:t>Memiliki</a:t>
                      </a:r>
                      <a:r>
                        <a:rPr lang="en-US" sz="2100" dirty="0"/>
                        <a:t> 4 </a:t>
                      </a:r>
                      <a:r>
                        <a:rPr lang="en-US" sz="2100" dirty="0" err="1"/>
                        <a:t>titik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sudut</a:t>
                      </a:r>
                      <a:r>
                        <a:rPr lang="en-US" sz="2100" dirty="0"/>
                        <a:t> dan </a:t>
                      </a:r>
                      <a:r>
                        <a:rPr lang="en-US" sz="2100" dirty="0" err="1"/>
                        <a:t>satu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sumbu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simetri</a:t>
                      </a:r>
                      <a:r>
                        <a:rPr lang="en-US" sz="2100" dirty="0"/>
                        <a:t>.</a:t>
                      </a:r>
                    </a:p>
                  </a:txBody>
                  <a:tcPr>
                    <a:solidFill>
                      <a:srgbClr val="C9C0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846108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B223E66-B57E-6C8D-45EB-13F9C58D1BF4}"/>
              </a:ext>
            </a:extLst>
          </p:cNvPr>
          <p:cNvSpPr txBox="1"/>
          <p:nvPr/>
        </p:nvSpPr>
        <p:spPr>
          <a:xfrm>
            <a:off x="406636" y="192887"/>
            <a:ext cx="6212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2. </a:t>
            </a:r>
            <a:r>
              <a:rPr lang="en-US" sz="3200" b="1" dirty="0" err="1">
                <a:solidFill>
                  <a:srgbClr val="0070C0"/>
                </a:solidFill>
              </a:rPr>
              <a:t>Segi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Empat</a:t>
            </a:r>
            <a:r>
              <a:rPr lang="en-US" sz="3200" b="1" dirty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8080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40859A2-9E75-650F-4186-D6F1CB750553}"/>
              </a:ext>
            </a:extLst>
          </p:cNvPr>
          <p:cNvGrpSpPr/>
          <p:nvPr/>
        </p:nvGrpSpPr>
        <p:grpSpPr>
          <a:xfrm>
            <a:off x="1475656" y="915566"/>
            <a:ext cx="648072" cy="1217578"/>
            <a:chOff x="1547664" y="915566"/>
            <a:chExt cx="576064" cy="105250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6ED5028-62A5-72AF-C565-C2CB612DD1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7664" y="915566"/>
              <a:ext cx="284827" cy="47249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41A75CE-A8E9-C6A2-8348-D2ABFF0F46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32491" y="915566"/>
              <a:ext cx="291237" cy="45567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E221EA1-A639-D1C0-81E4-1486BD613C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32491" y="1372868"/>
              <a:ext cx="291237" cy="59520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41482B-ECD4-4C7D-E2A5-85743591DE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47664" y="1388057"/>
              <a:ext cx="284827" cy="5800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7ACBCE9-5C36-3B83-56F2-770B1A1D3BC2}"/>
              </a:ext>
            </a:extLst>
          </p:cNvPr>
          <p:cNvCxnSpPr>
            <a:cxnSpLocks/>
          </p:cNvCxnSpPr>
          <p:nvPr/>
        </p:nvCxnSpPr>
        <p:spPr>
          <a:xfrm>
            <a:off x="1547664" y="1203598"/>
            <a:ext cx="72008" cy="720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5D55635-7F5C-9393-F1BC-3FF221E37E81}"/>
              </a:ext>
            </a:extLst>
          </p:cNvPr>
          <p:cNvCxnSpPr>
            <a:cxnSpLocks/>
          </p:cNvCxnSpPr>
          <p:nvPr/>
        </p:nvCxnSpPr>
        <p:spPr>
          <a:xfrm flipV="1">
            <a:off x="1979712" y="1203598"/>
            <a:ext cx="72008" cy="720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9410D1B-793D-55AF-3FD0-6B738A6888A9}"/>
              </a:ext>
            </a:extLst>
          </p:cNvPr>
          <p:cNvCxnSpPr>
            <a:cxnSpLocks/>
          </p:cNvCxnSpPr>
          <p:nvPr/>
        </p:nvCxnSpPr>
        <p:spPr>
          <a:xfrm flipH="1">
            <a:off x="1592409" y="1730856"/>
            <a:ext cx="54525" cy="3867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65999CC-EB94-B307-A93A-654ED0CA93FE}"/>
              </a:ext>
            </a:extLst>
          </p:cNvPr>
          <p:cNvCxnSpPr>
            <a:cxnSpLocks/>
          </p:cNvCxnSpPr>
          <p:nvPr/>
        </p:nvCxnSpPr>
        <p:spPr>
          <a:xfrm flipH="1">
            <a:off x="1606020" y="1763198"/>
            <a:ext cx="54525" cy="3867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1F2C982-BC2D-B23D-C25E-2F7923F15B6E}"/>
              </a:ext>
            </a:extLst>
          </p:cNvPr>
          <p:cNvCxnSpPr>
            <a:cxnSpLocks/>
          </p:cNvCxnSpPr>
          <p:nvPr/>
        </p:nvCxnSpPr>
        <p:spPr>
          <a:xfrm>
            <a:off x="1945238" y="1745444"/>
            <a:ext cx="70478" cy="3550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5C2940E-4C54-FB78-742C-22E1D3613920}"/>
              </a:ext>
            </a:extLst>
          </p:cNvPr>
          <p:cNvCxnSpPr>
            <a:cxnSpLocks/>
          </p:cNvCxnSpPr>
          <p:nvPr/>
        </p:nvCxnSpPr>
        <p:spPr>
          <a:xfrm>
            <a:off x="1959907" y="1713818"/>
            <a:ext cx="70478" cy="3550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Arc 44">
            <a:extLst>
              <a:ext uri="{FF2B5EF4-FFF2-40B4-BE49-F238E27FC236}">
                <a16:creationId xmlns:a16="http://schemas.microsoft.com/office/drawing/2014/main" id="{82F8C5D7-6C4A-D47C-FECB-299A7EF9908A}"/>
              </a:ext>
            </a:extLst>
          </p:cNvPr>
          <p:cNvSpPr/>
          <p:nvPr/>
        </p:nvSpPr>
        <p:spPr>
          <a:xfrm rot="12546941">
            <a:off x="2063422" y="1240468"/>
            <a:ext cx="144016" cy="276396"/>
          </a:xfrm>
          <a:prstGeom prst="arc">
            <a:avLst>
              <a:gd name="adj1" fmla="val 15596469"/>
              <a:gd name="adj2" fmla="val 2133741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814EDDAE-AAE6-9F18-48B7-8330E47964EC}"/>
              </a:ext>
            </a:extLst>
          </p:cNvPr>
          <p:cNvSpPr/>
          <p:nvPr/>
        </p:nvSpPr>
        <p:spPr>
          <a:xfrm rot="2947970">
            <a:off x="1386862" y="1340135"/>
            <a:ext cx="144016" cy="276396"/>
          </a:xfrm>
          <a:prstGeom prst="arc">
            <a:avLst>
              <a:gd name="adj1" fmla="val 15266803"/>
              <a:gd name="adj2" fmla="val 2071583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rapezoid 47">
            <a:extLst>
              <a:ext uri="{FF2B5EF4-FFF2-40B4-BE49-F238E27FC236}">
                <a16:creationId xmlns:a16="http://schemas.microsoft.com/office/drawing/2014/main" id="{8A8494E2-064F-7E3F-9FA8-73E61E53F246}"/>
              </a:ext>
            </a:extLst>
          </p:cNvPr>
          <p:cNvSpPr/>
          <p:nvPr/>
        </p:nvSpPr>
        <p:spPr>
          <a:xfrm>
            <a:off x="1187624" y="3167109"/>
            <a:ext cx="1392547" cy="772793"/>
          </a:xfrm>
          <a:prstGeom prst="trapezoi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83B42D0-1618-67FF-1814-C7DBD35281DD}"/>
              </a:ext>
            </a:extLst>
          </p:cNvPr>
          <p:cNvCxnSpPr>
            <a:cxnSpLocks/>
          </p:cNvCxnSpPr>
          <p:nvPr/>
        </p:nvCxnSpPr>
        <p:spPr>
          <a:xfrm>
            <a:off x="1241041" y="3507854"/>
            <a:ext cx="13240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8AE2181-6454-24CF-6E3F-833CC4991CB0}"/>
              </a:ext>
            </a:extLst>
          </p:cNvPr>
          <p:cNvCxnSpPr>
            <a:cxnSpLocks/>
          </p:cNvCxnSpPr>
          <p:nvPr/>
        </p:nvCxnSpPr>
        <p:spPr>
          <a:xfrm>
            <a:off x="2411760" y="3493183"/>
            <a:ext cx="13240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Arc 52">
            <a:extLst>
              <a:ext uri="{FF2B5EF4-FFF2-40B4-BE49-F238E27FC236}">
                <a16:creationId xmlns:a16="http://schemas.microsoft.com/office/drawing/2014/main" id="{75D07BE9-68AC-0170-131F-8E8D443294F6}"/>
              </a:ext>
            </a:extLst>
          </p:cNvPr>
          <p:cNvSpPr/>
          <p:nvPr/>
        </p:nvSpPr>
        <p:spPr>
          <a:xfrm rot="3036793">
            <a:off x="1235236" y="3131741"/>
            <a:ext cx="144016" cy="324496"/>
          </a:xfrm>
          <a:prstGeom prst="arc">
            <a:avLst>
              <a:gd name="adj1" fmla="val 16200000"/>
              <a:gd name="adj2" fmla="val 5198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450AC204-65B6-3AC4-A7FA-4061C3D10517}"/>
              </a:ext>
            </a:extLst>
          </p:cNvPr>
          <p:cNvSpPr/>
          <p:nvPr/>
        </p:nvSpPr>
        <p:spPr>
          <a:xfrm rot="10800000">
            <a:off x="2325521" y="3004861"/>
            <a:ext cx="144016" cy="324496"/>
          </a:xfrm>
          <a:prstGeom prst="arc">
            <a:avLst>
              <a:gd name="adj1" fmla="val 15660260"/>
              <a:gd name="adj2" fmla="val 5198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906D0E6E-4FD6-80B8-2C4F-2C1EF54A6AAB}"/>
              </a:ext>
            </a:extLst>
          </p:cNvPr>
          <p:cNvSpPr/>
          <p:nvPr/>
        </p:nvSpPr>
        <p:spPr>
          <a:xfrm rot="13186172">
            <a:off x="2508163" y="3655167"/>
            <a:ext cx="144016" cy="324496"/>
          </a:xfrm>
          <a:prstGeom prst="arc">
            <a:avLst>
              <a:gd name="adj1" fmla="val 16200000"/>
              <a:gd name="adj2" fmla="val 5198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A80D703B-323F-2EAA-CB25-9022E68D1F5D}"/>
              </a:ext>
            </a:extLst>
          </p:cNvPr>
          <p:cNvSpPr/>
          <p:nvPr/>
        </p:nvSpPr>
        <p:spPr>
          <a:xfrm rot="13186172">
            <a:off x="2472160" y="3647960"/>
            <a:ext cx="144016" cy="324496"/>
          </a:xfrm>
          <a:prstGeom prst="arc">
            <a:avLst>
              <a:gd name="adj1" fmla="val 16200000"/>
              <a:gd name="adj2" fmla="val 233221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B23A3698-EFD1-80C9-145E-C8439920F8EB}"/>
              </a:ext>
            </a:extLst>
          </p:cNvPr>
          <p:cNvSpPr/>
          <p:nvPr/>
        </p:nvSpPr>
        <p:spPr>
          <a:xfrm rot="472691">
            <a:off x="1141668" y="3777654"/>
            <a:ext cx="144016" cy="324496"/>
          </a:xfrm>
          <a:prstGeom prst="arc">
            <a:avLst>
              <a:gd name="adj1" fmla="val 16200000"/>
              <a:gd name="adj2" fmla="val 5105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c 57">
            <a:extLst>
              <a:ext uri="{FF2B5EF4-FFF2-40B4-BE49-F238E27FC236}">
                <a16:creationId xmlns:a16="http://schemas.microsoft.com/office/drawing/2014/main" id="{7E968DAF-CD3C-1876-49F3-B1B8E0C502C0}"/>
              </a:ext>
            </a:extLst>
          </p:cNvPr>
          <p:cNvSpPr/>
          <p:nvPr/>
        </p:nvSpPr>
        <p:spPr>
          <a:xfrm rot="472691">
            <a:off x="1177672" y="3737798"/>
            <a:ext cx="144016" cy="324496"/>
          </a:xfrm>
          <a:prstGeom prst="arc">
            <a:avLst>
              <a:gd name="adj1" fmla="val 14816905"/>
              <a:gd name="adj2" fmla="val 183683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209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4"/>
    </mc:Choice>
    <mc:Fallback xmlns="">
      <p:transition spd="slow" advTm="1586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6E215B93-BBE3-CAE6-40E8-89A73F83D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B223E66-B57E-6C8D-45EB-13F9C58D1BF4}"/>
              </a:ext>
            </a:extLst>
          </p:cNvPr>
          <p:cNvSpPr txBox="1"/>
          <p:nvPr/>
        </p:nvSpPr>
        <p:spPr>
          <a:xfrm>
            <a:off x="662776" y="234610"/>
            <a:ext cx="3765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3. </a:t>
            </a:r>
            <a:r>
              <a:rPr lang="en-US" sz="3200" b="1" dirty="0" err="1">
                <a:solidFill>
                  <a:srgbClr val="0070C0"/>
                </a:solidFill>
              </a:rPr>
              <a:t>Segi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Banyak Lainnya</a:t>
            </a:r>
            <a:r>
              <a:rPr lang="en-US" sz="3200" b="1" dirty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808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CADDC47-3631-F6A3-E244-29F6C209EC23}"/>
              </a:ext>
            </a:extLst>
          </p:cNvPr>
          <p:cNvGraphicFramePr>
            <a:graphicFrameLocks noGrp="1"/>
          </p:cNvGraphicFramePr>
          <p:nvPr/>
        </p:nvGraphicFramePr>
        <p:xfrm>
          <a:off x="4414420" y="1096134"/>
          <a:ext cx="3765209" cy="3383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3765209">
                  <a:extLst>
                    <a:ext uri="{9D8B030D-6E8A-4147-A177-3AD203B41FA5}">
                      <a16:colId xmlns:a16="http://schemas.microsoft.com/office/drawing/2014/main" val="3084819587"/>
                    </a:ext>
                  </a:extLst>
                </a:gridCol>
              </a:tblGrid>
              <a:tr h="3377494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990033"/>
                          </a:solidFill>
                        </a:rPr>
                        <a:t>Segi</a:t>
                      </a:r>
                      <a:r>
                        <a:rPr lang="en-US" sz="2400" b="1" dirty="0">
                          <a:solidFill>
                            <a:srgbClr val="990033"/>
                          </a:solidFill>
                        </a:rPr>
                        <a:t> lima </a:t>
                      </a:r>
                      <a:r>
                        <a:rPr lang="en-US" sz="2400" b="1" dirty="0" err="1">
                          <a:solidFill>
                            <a:srgbClr val="990033"/>
                          </a:solidFill>
                        </a:rPr>
                        <a:t>beraturan</a:t>
                      </a:r>
                      <a:endParaRPr lang="en-US" sz="2400" b="1" dirty="0">
                        <a:solidFill>
                          <a:srgbClr val="990033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/>
                        <a:t>Memiliki</a:t>
                      </a:r>
                      <a:r>
                        <a:rPr lang="en-US" sz="2400" dirty="0"/>
                        <a:t> 5 </a:t>
                      </a:r>
                      <a:r>
                        <a:rPr lang="en-US" sz="2400" dirty="0" err="1"/>
                        <a:t>sisi</a:t>
                      </a:r>
                      <a:r>
                        <a:rPr lang="en-US" sz="2400" dirty="0"/>
                        <a:t> yang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/>
                        <a:t>sama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panjang</a:t>
                      </a:r>
                      <a:r>
                        <a:rPr lang="en-US" sz="2400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/>
                        <a:t>Memiliki</a:t>
                      </a:r>
                      <a:r>
                        <a:rPr lang="en-US" sz="2400" dirty="0"/>
                        <a:t> 5 </a:t>
                      </a:r>
                      <a:r>
                        <a:rPr lang="en-US" sz="2400" dirty="0" err="1"/>
                        <a:t>sudut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sama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besar</a:t>
                      </a:r>
                      <a:r>
                        <a:rPr lang="en-US" sz="2400" dirty="0"/>
                        <a:t>, yaitu 108°.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/>
                        <a:t>Memiliki</a:t>
                      </a:r>
                      <a:r>
                        <a:rPr lang="en-US" sz="2400" dirty="0"/>
                        <a:t> 5 </a:t>
                      </a:r>
                      <a:r>
                        <a:rPr lang="en-US" sz="2400" dirty="0" err="1"/>
                        <a:t>titik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sudut</a:t>
                      </a:r>
                      <a:r>
                        <a:rPr lang="en-US" sz="2400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/>
                        <a:t>Memiliki</a:t>
                      </a:r>
                      <a:r>
                        <a:rPr lang="en-US" sz="2400" dirty="0"/>
                        <a:t> 5 </a:t>
                      </a:r>
                      <a:r>
                        <a:rPr lang="en-US" sz="2400" dirty="0" err="1"/>
                        <a:t>sumbu</a:t>
                      </a:r>
                      <a:r>
                        <a:rPr lang="en-US" sz="240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/>
                        <a:t>simetri</a:t>
                      </a:r>
                      <a:r>
                        <a:rPr lang="en-US" sz="2400" dirty="0"/>
                        <a:t>.</a:t>
                      </a:r>
                    </a:p>
                    <a:p>
                      <a:endParaRPr lang="en-US" sz="2400" dirty="0"/>
                    </a:p>
                  </a:txBody>
                  <a:tcPr marL="100584" marR="1005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748646"/>
                  </a:ext>
                </a:extLst>
              </a:tr>
            </a:tbl>
          </a:graphicData>
        </a:graphic>
      </p:graphicFrame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9F5EAE2-88C4-BCAF-566F-9C0D92360B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86947"/>
            <a:ext cx="1524213" cy="600159"/>
          </a:xfrm>
          <a:prstGeom prst="rect">
            <a:avLst/>
          </a:prstGeom>
        </p:spPr>
      </p:pic>
      <p:pic>
        <p:nvPicPr>
          <p:cNvPr id="1026" name="Picture 2" descr="Rumus Segilima: Luas, Keliling dan Sisi, Plus Contoh Soalnya">
            <a:extLst>
              <a:ext uri="{FF2B5EF4-FFF2-40B4-BE49-F238E27FC236}">
                <a16:creationId xmlns:a16="http://schemas.microsoft.com/office/drawing/2014/main" id="{A6E2DEF1-73A5-7156-4FE5-CA9F8E897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196" y="1514225"/>
            <a:ext cx="2547097" cy="254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52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4"/>
    </mc:Choice>
    <mc:Fallback xmlns="">
      <p:transition spd="slow" advTm="1586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1A2A4CFC-F1D9-CA8B-5862-318AED901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78DFD8F-E6A1-33A0-03D9-E8F65FF413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86947"/>
            <a:ext cx="1524213" cy="600159"/>
          </a:xfrm>
          <a:prstGeom prst="rect">
            <a:avLst/>
          </a:prstGeom>
        </p:spPr>
      </p:pic>
      <p:pic>
        <p:nvPicPr>
          <p:cNvPr id="13" name="Graphic 12" descr="Circles and an organic shape">
            <a:extLst>
              <a:ext uri="{FF2B5EF4-FFF2-40B4-BE49-F238E27FC236}">
                <a16:creationId xmlns:a16="http://schemas.microsoft.com/office/drawing/2014/main" id="{5BF08877-A5F1-9060-480A-BF284B783C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317605" y="-1748730"/>
            <a:ext cx="3150096" cy="3150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B223E66-B57E-6C8D-45EB-13F9C58D1BF4}"/>
              </a:ext>
            </a:extLst>
          </p:cNvPr>
          <p:cNvSpPr txBox="1"/>
          <p:nvPr/>
        </p:nvSpPr>
        <p:spPr>
          <a:xfrm>
            <a:off x="1311978" y="167637"/>
            <a:ext cx="36920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3. </a:t>
            </a:r>
            <a:r>
              <a:rPr lang="en-US" sz="3200" b="1" dirty="0" err="1">
                <a:solidFill>
                  <a:srgbClr val="0070C0"/>
                </a:solidFill>
              </a:rPr>
              <a:t>Segi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Banyak Lainnya</a:t>
            </a:r>
            <a:r>
              <a:rPr lang="en-US" sz="3200" b="1" dirty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808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CADDC47-3631-F6A3-E244-29F6C209EC23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1113725"/>
          <a:ext cx="3464979" cy="321213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3464979">
                  <a:extLst>
                    <a:ext uri="{9D8B030D-6E8A-4147-A177-3AD203B41FA5}">
                      <a16:colId xmlns:a16="http://schemas.microsoft.com/office/drawing/2014/main" val="3084819587"/>
                    </a:ext>
                  </a:extLst>
                </a:gridCol>
              </a:tblGrid>
              <a:tr h="3212138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990033"/>
                          </a:solidFill>
                        </a:rPr>
                        <a:t>Segi</a:t>
                      </a:r>
                      <a:r>
                        <a:rPr lang="en-US" sz="2400" b="1" dirty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990033"/>
                          </a:solidFill>
                        </a:rPr>
                        <a:t>enam</a:t>
                      </a:r>
                      <a:r>
                        <a:rPr lang="en-US" sz="2400" b="1" dirty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990033"/>
                          </a:solidFill>
                        </a:rPr>
                        <a:t>beraturan</a:t>
                      </a:r>
                      <a:endParaRPr lang="en-US" sz="2400" b="1" dirty="0">
                        <a:solidFill>
                          <a:srgbClr val="990033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err="1"/>
                        <a:t>Memiliki</a:t>
                      </a:r>
                      <a:r>
                        <a:rPr lang="en-US" sz="2400" b="0" dirty="0"/>
                        <a:t> 6 </a:t>
                      </a:r>
                      <a:r>
                        <a:rPr lang="en-US" sz="2400" b="0" dirty="0" err="1"/>
                        <a:t>sisi</a:t>
                      </a:r>
                      <a:r>
                        <a:rPr lang="en-US" sz="2400" b="0" dirty="0"/>
                        <a:t> </a:t>
                      </a:r>
                      <a:r>
                        <a:rPr lang="en-US" sz="2400" b="0" dirty="0" err="1"/>
                        <a:t>sama</a:t>
                      </a:r>
                      <a:r>
                        <a:rPr lang="en-US" sz="2400" b="0" dirty="0"/>
                        <a:t>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err="1"/>
                        <a:t>panjang</a:t>
                      </a:r>
                      <a:r>
                        <a:rPr lang="en-US" sz="2400" b="0" dirty="0"/>
                        <a:t>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err="1"/>
                        <a:t>Memiliki</a:t>
                      </a:r>
                      <a:r>
                        <a:rPr lang="en-US" sz="2400" b="0" dirty="0"/>
                        <a:t> 6 </a:t>
                      </a:r>
                      <a:r>
                        <a:rPr lang="en-US" sz="2400" b="0" dirty="0" err="1"/>
                        <a:t>sudut</a:t>
                      </a:r>
                      <a:r>
                        <a:rPr lang="en-US" sz="2400" b="0" dirty="0"/>
                        <a:t> </a:t>
                      </a:r>
                      <a:r>
                        <a:rPr lang="en-US" sz="2400" b="0" dirty="0" err="1"/>
                        <a:t>sama</a:t>
                      </a:r>
                      <a:r>
                        <a:rPr lang="en-US" sz="2400" b="0" dirty="0"/>
                        <a:t>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err="1"/>
                        <a:t>besar</a:t>
                      </a:r>
                      <a:r>
                        <a:rPr lang="en-US" sz="2400" b="0" dirty="0"/>
                        <a:t>, yaitu 120°.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err="1"/>
                        <a:t>Memiliki</a:t>
                      </a:r>
                      <a:r>
                        <a:rPr lang="en-US" sz="2400" b="0" dirty="0"/>
                        <a:t> 6 </a:t>
                      </a:r>
                      <a:r>
                        <a:rPr lang="en-US" sz="2400" b="0" dirty="0" err="1"/>
                        <a:t>titik</a:t>
                      </a:r>
                      <a:r>
                        <a:rPr lang="en-US" sz="2400" b="0" dirty="0"/>
                        <a:t> </a:t>
                      </a:r>
                      <a:r>
                        <a:rPr lang="en-US" sz="2400" b="0" dirty="0" err="1"/>
                        <a:t>sudut</a:t>
                      </a:r>
                      <a:r>
                        <a:rPr lang="en-US" sz="2400" b="0" dirty="0"/>
                        <a:t>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err="1"/>
                        <a:t>Memiliki</a:t>
                      </a:r>
                      <a:r>
                        <a:rPr lang="en-US" sz="2400" b="0" dirty="0"/>
                        <a:t> 6 </a:t>
                      </a:r>
                      <a:r>
                        <a:rPr lang="en-US" sz="2400" b="0" dirty="0" err="1"/>
                        <a:t>sumbu</a:t>
                      </a:r>
                      <a:r>
                        <a:rPr lang="en-US" sz="2400" b="0" dirty="0"/>
                        <a:t> </a:t>
                      </a:r>
                      <a:r>
                        <a:rPr lang="en-US" sz="2400" b="0" dirty="0" err="1"/>
                        <a:t>simetri</a:t>
                      </a:r>
                      <a:r>
                        <a:rPr lang="en-US" sz="2400" b="0" dirty="0"/>
                        <a:t>.</a:t>
                      </a:r>
                    </a:p>
                  </a:txBody>
                  <a:tcPr marL="100584" marR="1005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748646"/>
                  </a:ext>
                </a:extLst>
              </a:tr>
            </a:tbl>
          </a:graphicData>
        </a:graphic>
      </p:graphicFrame>
      <p:pic>
        <p:nvPicPr>
          <p:cNvPr id="2050" name="Picture 2" descr="Rumus Segi Enam: Mencari Luas, Keliling, Diagonal dan Tinggi">
            <a:extLst>
              <a:ext uri="{FF2B5EF4-FFF2-40B4-BE49-F238E27FC236}">
                <a16:creationId xmlns:a16="http://schemas.microsoft.com/office/drawing/2014/main" id="{39E2DF15-FEAE-45A3-9168-0FF289605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4" y="1355055"/>
            <a:ext cx="2729478" cy="272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13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4"/>
    </mc:Choice>
    <mc:Fallback xmlns="">
      <p:transition spd="slow" advTm="1586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63C273CB-748C-1069-1342-DA50AEAB9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F9355A-D325-CB50-0345-A97EA3398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86947"/>
            <a:ext cx="1524213" cy="6001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358D33-AB55-4466-483D-F2994E9B410D}"/>
              </a:ext>
            </a:extLst>
          </p:cNvPr>
          <p:cNvSpPr txBox="1"/>
          <p:nvPr/>
        </p:nvSpPr>
        <p:spPr>
          <a:xfrm>
            <a:off x="1311978" y="167637"/>
            <a:ext cx="36920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3. </a:t>
            </a:r>
            <a:r>
              <a:rPr lang="en-US" sz="3200" b="1" dirty="0" err="1">
                <a:solidFill>
                  <a:srgbClr val="0070C0"/>
                </a:solidFill>
              </a:rPr>
              <a:t>Segi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Banyak Lainnya</a:t>
            </a:r>
            <a:r>
              <a:rPr lang="en-US" sz="3200" b="1" dirty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8080"/>
              </a:solidFill>
            </a:endParaRPr>
          </a:p>
        </p:txBody>
      </p:sp>
      <p:pic>
        <p:nvPicPr>
          <p:cNvPr id="13" name="Graphic 12" descr="Circles and an organic shape">
            <a:extLst>
              <a:ext uri="{FF2B5EF4-FFF2-40B4-BE49-F238E27FC236}">
                <a16:creationId xmlns:a16="http://schemas.microsoft.com/office/drawing/2014/main" id="{5BF08877-A5F1-9060-480A-BF284B783C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317605" y="-1748730"/>
            <a:ext cx="3150096" cy="3150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CADDC47-3631-F6A3-E244-29F6C209EC23}"/>
              </a:ext>
            </a:extLst>
          </p:cNvPr>
          <p:cNvGraphicFramePr>
            <a:graphicFrameLocks noGrp="1"/>
          </p:cNvGraphicFramePr>
          <p:nvPr/>
        </p:nvGraphicFramePr>
        <p:xfrm>
          <a:off x="4288421" y="1211272"/>
          <a:ext cx="3464979" cy="31500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3464979">
                  <a:extLst>
                    <a:ext uri="{9D8B030D-6E8A-4147-A177-3AD203B41FA5}">
                      <a16:colId xmlns:a16="http://schemas.microsoft.com/office/drawing/2014/main" val="3084819587"/>
                    </a:ext>
                  </a:extLst>
                </a:gridCol>
              </a:tblGrid>
              <a:tr h="3150096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990033"/>
                          </a:solidFill>
                        </a:rPr>
                        <a:t>Segi</a:t>
                      </a:r>
                      <a:r>
                        <a:rPr lang="en-US" sz="2400" b="1" dirty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990033"/>
                          </a:solidFill>
                        </a:rPr>
                        <a:t>delapan</a:t>
                      </a:r>
                      <a:r>
                        <a:rPr lang="en-US" sz="2400" b="1" dirty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990033"/>
                          </a:solidFill>
                        </a:rPr>
                        <a:t>beraturan</a:t>
                      </a:r>
                      <a:endParaRPr lang="en-US" sz="2400" b="1" dirty="0">
                        <a:solidFill>
                          <a:srgbClr val="990033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err="1"/>
                        <a:t>Memiliki</a:t>
                      </a:r>
                      <a:r>
                        <a:rPr lang="en-US" sz="2400" b="0" dirty="0"/>
                        <a:t> 8 </a:t>
                      </a:r>
                      <a:r>
                        <a:rPr lang="en-US" sz="2400" b="0" dirty="0" err="1"/>
                        <a:t>sisi</a:t>
                      </a:r>
                      <a:r>
                        <a:rPr lang="en-US" sz="2400" b="0" dirty="0"/>
                        <a:t> </a:t>
                      </a:r>
                      <a:r>
                        <a:rPr lang="en-US" sz="2400" b="0" dirty="0" err="1"/>
                        <a:t>sama</a:t>
                      </a:r>
                      <a:r>
                        <a:rPr lang="en-US" sz="2400" b="0" dirty="0"/>
                        <a:t>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err="1"/>
                        <a:t>panjang</a:t>
                      </a:r>
                      <a:r>
                        <a:rPr lang="en-US" sz="2400" b="0" dirty="0"/>
                        <a:t>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err="1"/>
                        <a:t>Memiliki</a:t>
                      </a:r>
                      <a:r>
                        <a:rPr lang="en-US" sz="2400" b="0" dirty="0"/>
                        <a:t> 8 </a:t>
                      </a:r>
                      <a:r>
                        <a:rPr lang="en-US" sz="2400" b="0" dirty="0" err="1"/>
                        <a:t>sudut</a:t>
                      </a:r>
                      <a:r>
                        <a:rPr lang="en-US" sz="2400" b="0" dirty="0"/>
                        <a:t> </a:t>
                      </a:r>
                      <a:r>
                        <a:rPr lang="en-US" sz="2400" b="0" dirty="0" err="1"/>
                        <a:t>sama</a:t>
                      </a:r>
                      <a:r>
                        <a:rPr lang="en-US" sz="2400" b="0" dirty="0"/>
                        <a:t>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err="1"/>
                        <a:t>besar</a:t>
                      </a:r>
                      <a:r>
                        <a:rPr lang="en-US" sz="2400" b="0" dirty="0"/>
                        <a:t>, yaitu 135°.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err="1"/>
                        <a:t>Memiliki</a:t>
                      </a:r>
                      <a:r>
                        <a:rPr lang="en-US" sz="2400" b="0" dirty="0"/>
                        <a:t> 8 </a:t>
                      </a:r>
                      <a:r>
                        <a:rPr lang="en-US" sz="2400" b="0" dirty="0" err="1"/>
                        <a:t>titik</a:t>
                      </a:r>
                      <a:r>
                        <a:rPr lang="en-US" sz="2400" b="0" dirty="0"/>
                        <a:t> </a:t>
                      </a:r>
                      <a:r>
                        <a:rPr lang="en-US" sz="2400" b="0" dirty="0" err="1"/>
                        <a:t>sudut</a:t>
                      </a:r>
                      <a:r>
                        <a:rPr lang="en-US" sz="2400" b="0" dirty="0"/>
                        <a:t>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err="1"/>
                        <a:t>Memiliki</a:t>
                      </a:r>
                      <a:r>
                        <a:rPr lang="en-US" sz="2400" b="0" dirty="0"/>
                        <a:t> 8 </a:t>
                      </a:r>
                      <a:r>
                        <a:rPr lang="en-US" sz="2400" b="0" dirty="0" err="1"/>
                        <a:t>sumbu</a:t>
                      </a:r>
                      <a:r>
                        <a:rPr lang="en-US" sz="2400" b="0" dirty="0"/>
                        <a:t> </a:t>
                      </a:r>
                      <a:r>
                        <a:rPr lang="en-US" sz="2400" b="0" dirty="0" err="1"/>
                        <a:t>simetri</a:t>
                      </a:r>
                      <a:r>
                        <a:rPr lang="en-US" sz="2400" b="0" dirty="0"/>
                        <a:t>.</a:t>
                      </a:r>
                    </a:p>
                  </a:txBody>
                  <a:tcPr marL="100584" marR="1005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748646"/>
                  </a:ext>
                </a:extLst>
              </a:tr>
            </a:tbl>
          </a:graphicData>
        </a:graphic>
      </p:graphicFrame>
      <p:pic>
        <p:nvPicPr>
          <p:cNvPr id="3074" name="Picture 2" descr="Gambarlah sebuah bangun datar segi delapan beraturan - Brainly.co.id">
            <a:extLst>
              <a:ext uri="{FF2B5EF4-FFF2-40B4-BE49-F238E27FC236}">
                <a16:creationId xmlns:a16="http://schemas.microsoft.com/office/drawing/2014/main" id="{30B60FFC-2DEA-7499-BE07-59F5E93FA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8170"/>
            <a:ext cx="2588517" cy="247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239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4"/>
    </mc:Choice>
    <mc:Fallback xmlns="">
      <p:transition spd="slow" advTm="1586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346811B3-661A-0421-3317-7FF7BCBA3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3CF0A9-D351-DF0B-DEBD-0B59925D5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71"/>
          <a:stretch/>
        </p:blipFill>
        <p:spPr bwMode="auto">
          <a:xfrm>
            <a:off x="6077682" y="1006199"/>
            <a:ext cx="2589670" cy="396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D6E749-62F7-4321-E036-85EBC8C456F7}"/>
              </a:ext>
            </a:extLst>
          </p:cNvPr>
          <p:cNvSpPr txBox="1"/>
          <p:nvPr/>
        </p:nvSpPr>
        <p:spPr>
          <a:xfrm>
            <a:off x="899592" y="817793"/>
            <a:ext cx="6245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20409A"/>
                </a:solidFill>
              </a:rPr>
              <a:t>Tentukan</a:t>
            </a:r>
            <a:r>
              <a:rPr lang="en-US" sz="3000" b="1" dirty="0">
                <a:solidFill>
                  <a:srgbClr val="20409A"/>
                </a:solidFill>
              </a:rPr>
              <a:t> berapa </a:t>
            </a:r>
            <a:r>
              <a:rPr lang="en-US" sz="3000" b="1" dirty="0" err="1">
                <a:solidFill>
                  <a:srgbClr val="20409A"/>
                </a:solidFill>
              </a:rPr>
              <a:t>banyak</a:t>
            </a:r>
            <a:r>
              <a:rPr lang="en-US" sz="3000" b="1" dirty="0">
                <a:solidFill>
                  <a:srgbClr val="20409A"/>
                </a:solidFill>
              </a:rPr>
              <a:t> </a:t>
            </a:r>
            <a:r>
              <a:rPr lang="en-US" sz="3000" b="1" dirty="0" err="1">
                <a:solidFill>
                  <a:srgbClr val="20409A"/>
                </a:solidFill>
              </a:rPr>
              <a:t>sisi</a:t>
            </a:r>
            <a:r>
              <a:rPr lang="en-US" sz="3000" b="1" dirty="0">
                <a:solidFill>
                  <a:srgbClr val="20409A"/>
                </a:solidFill>
              </a:rPr>
              <a:t> dan </a:t>
            </a:r>
            <a:r>
              <a:rPr lang="en-US" sz="3000" b="1" dirty="0" err="1">
                <a:solidFill>
                  <a:srgbClr val="20409A"/>
                </a:solidFill>
              </a:rPr>
              <a:t>sudut</a:t>
            </a:r>
            <a:r>
              <a:rPr lang="en-US" sz="3000" b="1" dirty="0">
                <a:solidFill>
                  <a:srgbClr val="20409A"/>
                </a:solidFill>
              </a:rPr>
              <a:t> pada </a:t>
            </a:r>
            <a:r>
              <a:rPr lang="en-US" sz="3000" b="1" dirty="0" err="1">
                <a:solidFill>
                  <a:srgbClr val="20409A"/>
                </a:solidFill>
              </a:rPr>
              <a:t>segi</a:t>
            </a:r>
            <a:r>
              <a:rPr lang="en-US" sz="3000" b="1" dirty="0">
                <a:solidFill>
                  <a:srgbClr val="20409A"/>
                </a:solidFill>
              </a:rPr>
              <a:t> </a:t>
            </a:r>
            <a:r>
              <a:rPr lang="en-US" sz="3000" b="1" dirty="0" err="1">
                <a:solidFill>
                  <a:srgbClr val="20409A"/>
                </a:solidFill>
              </a:rPr>
              <a:t>banyak</a:t>
            </a:r>
            <a:r>
              <a:rPr lang="en-US" sz="3000" b="1" dirty="0">
                <a:solidFill>
                  <a:srgbClr val="20409A"/>
                </a:solidFill>
              </a:rPr>
              <a:t> </a:t>
            </a:r>
            <a:r>
              <a:rPr lang="en-US" sz="3000" b="1" dirty="0" err="1">
                <a:solidFill>
                  <a:srgbClr val="20409A"/>
                </a:solidFill>
              </a:rPr>
              <a:t>berikut</a:t>
            </a:r>
            <a:r>
              <a:rPr lang="en-US" sz="3000" b="1" dirty="0">
                <a:solidFill>
                  <a:srgbClr val="20409A"/>
                </a:solidFill>
              </a:rPr>
              <a:t>! 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3047D6C1-1E92-6086-FE03-5DFF19801224}"/>
              </a:ext>
            </a:extLst>
          </p:cNvPr>
          <p:cNvSpPr/>
          <p:nvPr/>
        </p:nvSpPr>
        <p:spPr>
          <a:xfrm>
            <a:off x="1547664" y="2118074"/>
            <a:ext cx="3959619" cy="1944216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21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0184" y="1753783"/>
            <a:ext cx="3115427" cy="3275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50" y="310679"/>
            <a:ext cx="1520223" cy="4870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43608" y="2067694"/>
            <a:ext cx="44473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/>
              <a:t>Kita dapat </a:t>
            </a:r>
            <a:r>
              <a:rPr lang="en-US" sz="2800" b="1" dirty="0" err="1">
                <a:solidFill>
                  <a:srgbClr val="FF0000"/>
                </a:solidFill>
              </a:rPr>
              <a:t>membuat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bentuk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bangun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datar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dari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susunan</a:t>
            </a:r>
            <a:r>
              <a:rPr lang="en-US" sz="2800" b="1" dirty="0">
                <a:solidFill>
                  <a:srgbClr val="002060"/>
                </a:solidFill>
              </a:rPr>
              <a:t> beberapa </a:t>
            </a:r>
            <a:r>
              <a:rPr lang="en-US" sz="2800" b="1" dirty="0" err="1">
                <a:solidFill>
                  <a:srgbClr val="002060"/>
                </a:solidFill>
              </a:rPr>
              <a:t>bangun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datar</a:t>
            </a:r>
            <a:r>
              <a:rPr lang="en-US" sz="2800" b="1" dirty="0">
                <a:solidFill>
                  <a:srgbClr val="002060"/>
                </a:solidFill>
              </a:rPr>
              <a:t> lainnya. </a:t>
            </a:r>
            <a:endParaRPr lang="en-US" sz="2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9512" y="357172"/>
            <a:ext cx="7381484" cy="1299016"/>
            <a:chOff x="295276" y="214296"/>
            <a:chExt cx="5357850" cy="73304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6" y="214296"/>
              <a:ext cx="5357850" cy="73304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817946" y="267070"/>
              <a:ext cx="4763742" cy="573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Menyusun dan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Mengurai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Bangun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Segi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Banyak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0088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3">
            <a:extLst>
              <a:ext uri="{FF2B5EF4-FFF2-40B4-BE49-F238E27FC236}">
                <a16:creationId xmlns:a16="http://schemas.microsoft.com/office/drawing/2014/main" id="{2B8B4976-6440-2D83-5487-83B2E0B30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3492896" y="-7775"/>
            <a:ext cx="12636896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D6E749-62F7-4321-E036-85EBC8C456F7}"/>
              </a:ext>
            </a:extLst>
          </p:cNvPr>
          <p:cNvSpPr txBox="1"/>
          <p:nvPr/>
        </p:nvSpPr>
        <p:spPr>
          <a:xfrm>
            <a:off x="611223" y="241360"/>
            <a:ext cx="6193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20409A"/>
                </a:solidFill>
              </a:rPr>
              <a:t>Contoh </a:t>
            </a:r>
            <a:r>
              <a:rPr lang="en-US" sz="2700" b="1" dirty="0" err="1">
                <a:solidFill>
                  <a:srgbClr val="20409A"/>
                </a:solidFill>
              </a:rPr>
              <a:t>pembuatan</a:t>
            </a:r>
            <a:r>
              <a:rPr lang="en-US" sz="2700" b="1" dirty="0">
                <a:solidFill>
                  <a:srgbClr val="20409A"/>
                </a:solidFill>
              </a:rPr>
              <a:t> </a:t>
            </a:r>
            <a:r>
              <a:rPr lang="en-US" sz="2700" b="1" dirty="0" err="1">
                <a:solidFill>
                  <a:srgbClr val="20409A"/>
                </a:solidFill>
              </a:rPr>
              <a:t>persegi</a:t>
            </a:r>
            <a:r>
              <a:rPr lang="en-US" sz="2700" b="1" dirty="0">
                <a:solidFill>
                  <a:srgbClr val="20409A"/>
                </a:solidFill>
              </a:rPr>
              <a:t> (</a:t>
            </a:r>
            <a:r>
              <a:rPr lang="en-US" sz="2700" b="1" dirty="0" err="1">
                <a:solidFill>
                  <a:srgbClr val="20409A"/>
                </a:solidFill>
              </a:rPr>
              <a:t>menggunakan</a:t>
            </a:r>
            <a:r>
              <a:rPr lang="en-US" sz="2700" b="1" dirty="0">
                <a:solidFill>
                  <a:srgbClr val="20409A"/>
                </a:solidFill>
              </a:rPr>
              <a:t> </a:t>
            </a:r>
            <a:r>
              <a:rPr lang="en-US" sz="2700" b="1" dirty="0" err="1">
                <a:solidFill>
                  <a:srgbClr val="20409A"/>
                </a:solidFill>
              </a:rPr>
              <a:t>bentuk</a:t>
            </a:r>
            <a:r>
              <a:rPr lang="en-US" sz="2700" b="1" dirty="0">
                <a:solidFill>
                  <a:srgbClr val="20409A"/>
                </a:solidFill>
              </a:rPr>
              <a:t> </a:t>
            </a:r>
            <a:r>
              <a:rPr lang="en-US" sz="2700" b="1" dirty="0" err="1">
                <a:solidFill>
                  <a:srgbClr val="20409A"/>
                </a:solidFill>
              </a:rPr>
              <a:t>segitiga</a:t>
            </a:r>
            <a:r>
              <a:rPr lang="en-US" sz="2700" b="1" dirty="0">
                <a:solidFill>
                  <a:srgbClr val="20409A"/>
                </a:solidFill>
              </a:rPr>
              <a:t>, </a:t>
            </a:r>
            <a:r>
              <a:rPr lang="en-US" sz="2700" b="1" dirty="0" err="1">
                <a:solidFill>
                  <a:srgbClr val="20409A"/>
                </a:solidFill>
              </a:rPr>
              <a:t>jajargenjang</a:t>
            </a:r>
            <a:r>
              <a:rPr lang="en-US" sz="2700" b="1" dirty="0">
                <a:solidFill>
                  <a:srgbClr val="20409A"/>
                </a:solidFill>
              </a:rPr>
              <a:t>, dan </a:t>
            </a:r>
            <a:r>
              <a:rPr lang="en-US" sz="2700" b="1" dirty="0" err="1">
                <a:solidFill>
                  <a:srgbClr val="20409A"/>
                </a:solidFill>
              </a:rPr>
              <a:t>persegi</a:t>
            </a:r>
            <a:r>
              <a:rPr lang="en-US" sz="2700" b="1" dirty="0">
                <a:solidFill>
                  <a:srgbClr val="20409A"/>
                </a:solidFill>
              </a:rPr>
              <a:t> yang lebih </a:t>
            </a:r>
          </a:p>
          <a:p>
            <a:r>
              <a:rPr lang="en-US" sz="2700" b="1" dirty="0" err="1">
                <a:solidFill>
                  <a:srgbClr val="20409A"/>
                </a:solidFill>
              </a:rPr>
              <a:t>kecil</a:t>
            </a:r>
            <a:r>
              <a:rPr lang="en-US" sz="2700" b="1" dirty="0">
                <a:solidFill>
                  <a:srgbClr val="20409A"/>
                </a:solidFill>
              </a:rPr>
              <a:t>)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9234DC63-DE7D-D718-DD4F-7C41C20DBE49}"/>
              </a:ext>
            </a:extLst>
          </p:cNvPr>
          <p:cNvSpPr/>
          <p:nvPr/>
        </p:nvSpPr>
        <p:spPr>
          <a:xfrm rot="5400000">
            <a:off x="751944" y="2311623"/>
            <a:ext cx="994614" cy="864096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983F622D-4140-256A-D66F-DB19854662A0}"/>
              </a:ext>
            </a:extLst>
          </p:cNvPr>
          <p:cNvSpPr/>
          <p:nvPr/>
        </p:nvSpPr>
        <p:spPr>
          <a:xfrm>
            <a:off x="1462712" y="2225233"/>
            <a:ext cx="1620504" cy="524171"/>
          </a:xfrm>
          <a:prstGeom prst="parallelogram">
            <a:avLst>
              <a:gd name="adj" fmla="val 7871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7A7650FC-77DD-FC88-177F-6D2790077D20}"/>
              </a:ext>
            </a:extLst>
          </p:cNvPr>
          <p:cNvSpPr/>
          <p:nvPr/>
        </p:nvSpPr>
        <p:spPr>
          <a:xfrm rot="19108011">
            <a:off x="1666590" y="2507587"/>
            <a:ext cx="765098" cy="711424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0E0C2078-55EB-CE11-EE2C-905BEA2AFE20}"/>
              </a:ext>
            </a:extLst>
          </p:cNvPr>
          <p:cNvSpPr/>
          <p:nvPr/>
        </p:nvSpPr>
        <p:spPr>
          <a:xfrm>
            <a:off x="856591" y="2887972"/>
            <a:ext cx="997729" cy="1138655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2727C552-5C84-24C7-F326-C9167EBA3ADA}"/>
              </a:ext>
            </a:extLst>
          </p:cNvPr>
          <p:cNvSpPr/>
          <p:nvPr/>
        </p:nvSpPr>
        <p:spPr>
          <a:xfrm rot="13726686">
            <a:off x="522377" y="3808061"/>
            <a:ext cx="616419" cy="573175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0DE8DA72-971A-23D4-DF33-4D6C8B9DDA98}"/>
              </a:ext>
            </a:extLst>
          </p:cNvPr>
          <p:cNvSpPr/>
          <p:nvPr/>
        </p:nvSpPr>
        <p:spPr>
          <a:xfrm rot="8104491">
            <a:off x="1363479" y="3765936"/>
            <a:ext cx="1520498" cy="1498781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F0387960-1394-7C67-D265-9E984B518EE9}"/>
              </a:ext>
            </a:extLst>
          </p:cNvPr>
          <p:cNvSpPr/>
          <p:nvPr/>
        </p:nvSpPr>
        <p:spPr>
          <a:xfrm rot="2793663">
            <a:off x="2553709" y="2652962"/>
            <a:ext cx="1722598" cy="1514460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98843D-A39A-24D3-B07D-F29EAFEC1825}"/>
              </a:ext>
            </a:extLst>
          </p:cNvPr>
          <p:cNvSpPr/>
          <p:nvPr/>
        </p:nvSpPr>
        <p:spPr>
          <a:xfrm>
            <a:off x="5364088" y="2257632"/>
            <a:ext cx="2520280" cy="22511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5CF7223-FEB0-9E1D-C339-1C6F7D37BB11}"/>
              </a:ext>
            </a:extLst>
          </p:cNvPr>
          <p:cNvCxnSpPr>
            <a:cxnSpLocks/>
          </p:cNvCxnSpPr>
          <p:nvPr/>
        </p:nvCxnSpPr>
        <p:spPr>
          <a:xfrm flipV="1">
            <a:off x="5364088" y="2278655"/>
            <a:ext cx="1185857" cy="12291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E72DCF5-C034-5478-6FF7-5F8CA2E62CD4}"/>
              </a:ext>
            </a:extLst>
          </p:cNvPr>
          <p:cNvCxnSpPr>
            <a:cxnSpLocks/>
          </p:cNvCxnSpPr>
          <p:nvPr/>
        </p:nvCxnSpPr>
        <p:spPr>
          <a:xfrm flipV="1">
            <a:off x="6953463" y="2256237"/>
            <a:ext cx="930905" cy="7597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F77E54F-0D1C-FB6D-34FB-05F7875D2C68}"/>
              </a:ext>
            </a:extLst>
          </p:cNvPr>
          <p:cNvCxnSpPr>
            <a:cxnSpLocks/>
          </p:cNvCxnSpPr>
          <p:nvPr/>
        </p:nvCxnSpPr>
        <p:spPr>
          <a:xfrm>
            <a:off x="5868144" y="3016027"/>
            <a:ext cx="109051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685ED26-015C-6D7B-B2C2-4993BC6D6F6F}"/>
              </a:ext>
            </a:extLst>
          </p:cNvPr>
          <p:cNvCxnSpPr>
            <a:cxnSpLocks/>
          </p:cNvCxnSpPr>
          <p:nvPr/>
        </p:nvCxnSpPr>
        <p:spPr>
          <a:xfrm flipH="1" flipV="1">
            <a:off x="5868144" y="3016027"/>
            <a:ext cx="576064" cy="4918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C8567FA-F2C9-E13E-97C8-72D2A110E3F0}"/>
              </a:ext>
            </a:extLst>
          </p:cNvPr>
          <p:cNvCxnSpPr>
            <a:cxnSpLocks/>
          </p:cNvCxnSpPr>
          <p:nvPr/>
        </p:nvCxnSpPr>
        <p:spPr>
          <a:xfrm>
            <a:off x="5364088" y="3503453"/>
            <a:ext cx="471759" cy="5231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092C856-D271-215C-6499-49EB34456D66}"/>
              </a:ext>
            </a:extLst>
          </p:cNvPr>
          <p:cNvCxnSpPr>
            <a:cxnSpLocks/>
          </p:cNvCxnSpPr>
          <p:nvPr/>
        </p:nvCxnSpPr>
        <p:spPr>
          <a:xfrm flipH="1">
            <a:off x="5844598" y="3503453"/>
            <a:ext cx="590859" cy="547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FE80271-0A8B-8365-91F9-3C9625711541}"/>
              </a:ext>
            </a:extLst>
          </p:cNvPr>
          <p:cNvCxnSpPr>
            <a:cxnSpLocks/>
          </p:cNvCxnSpPr>
          <p:nvPr/>
        </p:nvCxnSpPr>
        <p:spPr>
          <a:xfrm flipV="1">
            <a:off x="6444208" y="3016027"/>
            <a:ext cx="509255" cy="4874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6E05797-338F-C825-2C11-9A06809044F4}"/>
              </a:ext>
            </a:extLst>
          </p:cNvPr>
          <p:cNvCxnSpPr>
            <a:cxnSpLocks/>
          </p:cNvCxnSpPr>
          <p:nvPr/>
        </p:nvCxnSpPr>
        <p:spPr>
          <a:xfrm flipH="1">
            <a:off x="5364088" y="4026627"/>
            <a:ext cx="504056" cy="4650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C690559-B159-66E1-C963-E771CE1BAB4B}"/>
              </a:ext>
            </a:extLst>
          </p:cNvPr>
          <p:cNvCxnSpPr>
            <a:cxnSpLocks/>
          </p:cNvCxnSpPr>
          <p:nvPr/>
        </p:nvCxnSpPr>
        <p:spPr>
          <a:xfrm>
            <a:off x="6452959" y="3503453"/>
            <a:ext cx="1431409" cy="10053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Arrow: Right 90">
            <a:extLst>
              <a:ext uri="{FF2B5EF4-FFF2-40B4-BE49-F238E27FC236}">
                <a16:creationId xmlns:a16="http://schemas.microsoft.com/office/drawing/2014/main" id="{F2BA9570-AED6-3C39-ABC6-629FFB43EB9E}"/>
              </a:ext>
            </a:extLst>
          </p:cNvPr>
          <p:cNvSpPr/>
          <p:nvPr/>
        </p:nvSpPr>
        <p:spPr>
          <a:xfrm>
            <a:off x="3961177" y="3097259"/>
            <a:ext cx="113718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50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327" y="0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6D7AA0-F913-9603-BBE0-C328EFAF84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1"/>
          <a:stretch/>
        </p:blipFill>
        <p:spPr>
          <a:xfrm flipH="1">
            <a:off x="5868144" y="1470137"/>
            <a:ext cx="2068796" cy="3543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18927" y="177582"/>
            <a:ext cx="6294483" cy="1242040"/>
            <a:chOff x="295276" y="214296"/>
            <a:chExt cx="5411209" cy="73304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6" y="214296"/>
              <a:ext cx="5411209" cy="733044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676276" y="267070"/>
              <a:ext cx="4681411" cy="599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Menentukan Pola Pengubinan 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</a:t>
              </a:r>
              <a:r>
                <a:rPr lang="id-ID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enggunakan Bangun Segi Banyak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50" y="310679"/>
            <a:ext cx="1520223" cy="48707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35723" y="1693133"/>
            <a:ext cx="4752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 err="1">
                <a:solidFill>
                  <a:srgbClr val="FF0066"/>
                </a:solidFill>
                <a:cs typeface="Arial" panose="020B0604020202020204" pitchFamily="34" charset="0"/>
              </a:rPr>
              <a:t>Pengubinan</a:t>
            </a:r>
            <a:r>
              <a:rPr lang="en-US" sz="2800" b="1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cs typeface="Arial" panose="020B0604020202020204" pitchFamily="34" charset="0"/>
              </a:rPr>
              <a:t>adalah</a:t>
            </a:r>
            <a:r>
              <a:rPr lang="en-US" sz="2800" b="1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Arial" panose="020B0604020202020204" pitchFamily="34" charset="0"/>
              </a:rPr>
              <a:t>penyusunan</a:t>
            </a:r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Arial" panose="020B0604020202020204" pitchFamily="34" charset="0"/>
              </a:rPr>
              <a:t>bangun</a:t>
            </a:r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Arial" panose="020B0604020202020204" pitchFamily="34" charset="0"/>
              </a:rPr>
              <a:t>segi</a:t>
            </a:r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Arial" panose="020B0604020202020204" pitchFamily="34" charset="0"/>
              </a:rPr>
              <a:t>banyak</a:t>
            </a:r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Arial" panose="020B0604020202020204" pitchFamily="34" charset="0"/>
              </a:rPr>
              <a:t>menutupi</a:t>
            </a:r>
            <a:r>
              <a:rPr lang="en-US" sz="28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Arial" panose="020B0604020202020204" pitchFamily="34" charset="0"/>
              </a:rPr>
              <a:t>sebuah</a:t>
            </a:r>
            <a:r>
              <a:rPr lang="en-US" sz="28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Arial" panose="020B0604020202020204" pitchFamily="34" charset="0"/>
              </a:rPr>
              <a:t>bidang</a:t>
            </a:r>
            <a:r>
              <a:rPr lang="en-US" sz="2800" b="1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80"/>
                </a:solidFill>
                <a:cs typeface="Arial" panose="020B0604020202020204" pitchFamily="34" charset="0"/>
              </a:rPr>
              <a:t>tanpa</a:t>
            </a:r>
            <a:r>
              <a:rPr lang="en-US" sz="2800" b="1" dirty="0">
                <a:solidFill>
                  <a:srgbClr val="00808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80"/>
                </a:solidFill>
                <a:cs typeface="Arial" panose="020B0604020202020204" pitchFamily="34" charset="0"/>
              </a:rPr>
              <a:t>ada</a:t>
            </a:r>
            <a:r>
              <a:rPr lang="en-US" sz="2800" b="1" dirty="0">
                <a:solidFill>
                  <a:srgbClr val="00808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80"/>
                </a:solidFill>
                <a:cs typeface="Arial" panose="020B0604020202020204" pitchFamily="34" charset="0"/>
              </a:rPr>
              <a:t>celah</a:t>
            </a:r>
            <a:r>
              <a:rPr lang="en-US" sz="2800" b="1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dan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tidak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saling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tindih</a:t>
            </a:r>
            <a:r>
              <a:rPr lang="en-US" sz="2800" b="1" dirty="0">
                <a:solidFill>
                  <a:srgbClr val="FF0066"/>
                </a:solidFill>
                <a:cs typeface="Arial" panose="020B0604020202020204" pitchFamily="34" charset="0"/>
              </a:rPr>
              <a:t>.</a:t>
            </a:r>
            <a:endParaRPr 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091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 descr="Circles and an organic shape">
            <a:extLst>
              <a:ext uri="{FF2B5EF4-FFF2-40B4-BE49-F238E27FC236}">
                <a16:creationId xmlns:a16="http://schemas.microsoft.com/office/drawing/2014/main" id="{FF87EA05-7340-1538-52B6-D508437915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0585" y="3155283"/>
            <a:ext cx="3150096" cy="31500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CFE35021-72A8-5CC5-A90F-27BD5BF7BDD2}"/>
              </a:ext>
            </a:extLst>
          </p:cNvPr>
          <p:cNvSpPr/>
          <p:nvPr/>
        </p:nvSpPr>
        <p:spPr>
          <a:xfrm>
            <a:off x="1019696" y="1458211"/>
            <a:ext cx="1008112" cy="55399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09CC90DF-0044-F61D-4872-C111FF6817A7}"/>
              </a:ext>
            </a:extLst>
          </p:cNvPr>
          <p:cNvSpPr/>
          <p:nvPr/>
        </p:nvSpPr>
        <p:spPr>
          <a:xfrm rot="10800000">
            <a:off x="1539115" y="1458211"/>
            <a:ext cx="1008112" cy="55399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84574524-F919-5346-8C5E-83656548AF8E}"/>
              </a:ext>
            </a:extLst>
          </p:cNvPr>
          <p:cNvSpPr/>
          <p:nvPr/>
        </p:nvSpPr>
        <p:spPr>
          <a:xfrm>
            <a:off x="2027808" y="1458210"/>
            <a:ext cx="1008112" cy="55399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B4F48A7A-1354-4430-6AF5-F9F4E5CD5CCB}"/>
              </a:ext>
            </a:extLst>
          </p:cNvPr>
          <p:cNvSpPr/>
          <p:nvPr/>
        </p:nvSpPr>
        <p:spPr>
          <a:xfrm rot="10800000">
            <a:off x="2547227" y="1458210"/>
            <a:ext cx="1008112" cy="55399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65655F57-8583-F469-CBFB-1DF63604CE86}"/>
              </a:ext>
            </a:extLst>
          </p:cNvPr>
          <p:cNvSpPr/>
          <p:nvPr/>
        </p:nvSpPr>
        <p:spPr>
          <a:xfrm>
            <a:off x="3035920" y="1458209"/>
            <a:ext cx="1008112" cy="55399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AAC2E1F0-DBCF-A57E-02A4-E3454D1D0501}"/>
              </a:ext>
            </a:extLst>
          </p:cNvPr>
          <p:cNvSpPr/>
          <p:nvPr/>
        </p:nvSpPr>
        <p:spPr>
          <a:xfrm rot="10800000">
            <a:off x="3555339" y="1458209"/>
            <a:ext cx="1008112" cy="55399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25526334-62F4-8EE2-4748-5FA4E8B3F51E}"/>
              </a:ext>
            </a:extLst>
          </p:cNvPr>
          <p:cNvSpPr/>
          <p:nvPr/>
        </p:nvSpPr>
        <p:spPr>
          <a:xfrm rot="10800000">
            <a:off x="1017629" y="2012207"/>
            <a:ext cx="1008112" cy="55399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2316A881-6476-24D8-B606-C0F89F93B393}"/>
              </a:ext>
            </a:extLst>
          </p:cNvPr>
          <p:cNvSpPr/>
          <p:nvPr/>
        </p:nvSpPr>
        <p:spPr>
          <a:xfrm>
            <a:off x="1506322" y="2012206"/>
            <a:ext cx="1008112" cy="55399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7ACB5A11-9C7C-E09D-7C5A-CCF60295E8B8}"/>
              </a:ext>
            </a:extLst>
          </p:cNvPr>
          <p:cNvSpPr/>
          <p:nvPr/>
        </p:nvSpPr>
        <p:spPr>
          <a:xfrm rot="10800000">
            <a:off x="2025741" y="2018555"/>
            <a:ext cx="1008112" cy="55399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B959956A-298F-F5D3-7731-492AEB09BBBC}"/>
              </a:ext>
            </a:extLst>
          </p:cNvPr>
          <p:cNvSpPr/>
          <p:nvPr/>
        </p:nvSpPr>
        <p:spPr>
          <a:xfrm>
            <a:off x="2514434" y="2018554"/>
            <a:ext cx="1008112" cy="55399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FABCEA3B-D156-BA3E-EF51-508FB814DFE5}"/>
              </a:ext>
            </a:extLst>
          </p:cNvPr>
          <p:cNvSpPr/>
          <p:nvPr/>
        </p:nvSpPr>
        <p:spPr>
          <a:xfrm rot="10800000">
            <a:off x="3033853" y="2024903"/>
            <a:ext cx="1008112" cy="55399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009DEF3D-30CA-E199-616D-CF1EF23BCD2A}"/>
              </a:ext>
            </a:extLst>
          </p:cNvPr>
          <p:cNvSpPr/>
          <p:nvPr/>
        </p:nvSpPr>
        <p:spPr>
          <a:xfrm>
            <a:off x="3522546" y="2024902"/>
            <a:ext cx="1008112" cy="55399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5C3B2A70-20FB-BDFF-2328-FF5792F614C8}"/>
              </a:ext>
            </a:extLst>
          </p:cNvPr>
          <p:cNvSpPr/>
          <p:nvPr/>
        </p:nvSpPr>
        <p:spPr>
          <a:xfrm>
            <a:off x="990103" y="2569246"/>
            <a:ext cx="1008112" cy="55399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45A66164-11CF-1CE4-3F1C-022000C78F97}"/>
              </a:ext>
            </a:extLst>
          </p:cNvPr>
          <p:cNvSpPr/>
          <p:nvPr/>
        </p:nvSpPr>
        <p:spPr>
          <a:xfrm rot="10800000">
            <a:off x="1509522" y="2569246"/>
            <a:ext cx="1008112" cy="55399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F60F19D3-A2FD-2850-2AD2-319109DC1B99}"/>
              </a:ext>
            </a:extLst>
          </p:cNvPr>
          <p:cNvSpPr/>
          <p:nvPr/>
        </p:nvSpPr>
        <p:spPr>
          <a:xfrm>
            <a:off x="1998215" y="2569245"/>
            <a:ext cx="1008112" cy="55399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48E04A1D-6332-DC39-11DD-51359260CC3D}"/>
              </a:ext>
            </a:extLst>
          </p:cNvPr>
          <p:cNvSpPr/>
          <p:nvPr/>
        </p:nvSpPr>
        <p:spPr>
          <a:xfrm rot="10800000">
            <a:off x="2517634" y="2569245"/>
            <a:ext cx="1008112" cy="55399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AED3942F-9DD8-FD49-BF33-4FA7959EE957}"/>
              </a:ext>
            </a:extLst>
          </p:cNvPr>
          <p:cNvSpPr/>
          <p:nvPr/>
        </p:nvSpPr>
        <p:spPr>
          <a:xfrm>
            <a:off x="3006327" y="2569244"/>
            <a:ext cx="1008112" cy="55399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6DA72B43-7E66-6329-5CC9-024EC4BE4604}"/>
              </a:ext>
            </a:extLst>
          </p:cNvPr>
          <p:cNvSpPr/>
          <p:nvPr/>
        </p:nvSpPr>
        <p:spPr>
          <a:xfrm rot="10800000">
            <a:off x="3525746" y="2569244"/>
            <a:ext cx="1008112" cy="55399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E3619EC2-DDDD-072E-5773-62578D7CD74E}"/>
              </a:ext>
            </a:extLst>
          </p:cNvPr>
          <p:cNvSpPr/>
          <p:nvPr/>
        </p:nvSpPr>
        <p:spPr>
          <a:xfrm rot="10800000">
            <a:off x="988036" y="3123242"/>
            <a:ext cx="1008112" cy="55399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1BC40E1D-F599-B573-7E95-C1D14747FAAF}"/>
              </a:ext>
            </a:extLst>
          </p:cNvPr>
          <p:cNvSpPr/>
          <p:nvPr/>
        </p:nvSpPr>
        <p:spPr>
          <a:xfrm>
            <a:off x="1476729" y="3123241"/>
            <a:ext cx="1008112" cy="55399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02966EB3-6E52-151E-8AFA-CF9FCE6C4C38}"/>
              </a:ext>
            </a:extLst>
          </p:cNvPr>
          <p:cNvSpPr/>
          <p:nvPr/>
        </p:nvSpPr>
        <p:spPr>
          <a:xfrm rot="10800000">
            <a:off x="1996148" y="3129590"/>
            <a:ext cx="1008112" cy="55399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8F932FB7-EB2F-2970-8E82-D3457EFDE45A}"/>
              </a:ext>
            </a:extLst>
          </p:cNvPr>
          <p:cNvSpPr/>
          <p:nvPr/>
        </p:nvSpPr>
        <p:spPr>
          <a:xfrm>
            <a:off x="2484841" y="3129589"/>
            <a:ext cx="1008112" cy="55399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A377A7D9-CBB3-1B92-FF7D-E4ADA78F1434}"/>
              </a:ext>
            </a:extLst>
          </p:cNvPr>
          <p:cNvSpPr/>
          <p:nvPr/>
        </p:nvSpPr>
        <p:spPr>
          <a:xfrm rot="10800000">
            <a:off x="3004260" y="3135938"/>
            <a:ext cx="1008112" cy="55399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30993ADF-607C-8722-C3E8-1B5087359BDD}"/>
              </a:ext>
            </a:extLst>
          </p:cNvPr>
          <p:cNvSpPr/>
          <p:nvPr/>
        </p:nvSpPr>
        <p:spPr>
          <a:xfrm>
            <a:off x="3492953" y="3135937"/>
            <a:ext cx="1008112" cy="55399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CC00B4CC-3D17-C639-2C23-751C24A0657B}"/>
              </a:ext>
            </a:extLst>
          </p:cNvPr>
          <p:cNvSpPr/>
          <p:nvPr/>
        </p:nvSpPr>
        <p:spPr>
          <a:xfrm>
            <a:off x="988036" y="3673935"/>
            <a:ext cx="1008112" cy="55399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CA19D733-AEFD-29E5-C605-7EA06FB28554}"/>
              </a:ext>
            </a:extLst>
          </p:cNvPr>
          <p:cNvSpPr/>
          <p:nvPr/>
        </p:nvSpPr>
        <p:spPr>
          <a:xfrm rot="10800000">
            <a:off x="1507455" y="3673935"/>
            <a:ext cx="1008112" cy="55399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31C0F694-B807-5574-0A16-FE2B0AD8B967}"/>
              </a:ext>
            </a:extLst>
          </p:cNvPr>
          <p:cNvSpPr/>
          <p:nvPr/>
        </p:nvSpPr>
        <p:spPr>
          <a:xfrm>
            <a:off x="1996148" y="3673934"/>
            <a:ext cx="1008112" cy="55399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0EBC5A44-1DE3-CE94-8D34-91DCFBFF390C}"/>
              </a:ext>
            </a:extLst>
          </p:cNvPr>
          <p:cNvSpPr/>
          <p:nvPr/>
        </p:nvSpPr>
        <p:spPr>
          <a:xfrm rot="10800000">
            <a:off x="2515567" y="3673934"/>
            <a:ext cx="1008112" cy="55399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3AA3345A-4D7D-6ECA-CDC5-75BD27C96ACB}"/>
              </a:ext>
            </a:extLst>
          </p:cNvPr>
          <p:cNvSpPr/>
          <p:nvPr/>
        </p:nvSpPr>
        <p:spPr>
          <a:xfrm>
            <a:off x="3004260" y="3673933"/>
            <a:ext cx="1008112" cy="55399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9A0209F4-5311-1EEF-D27C-48EC8DD8E0A3}"/>
              </a:ext>
            </a:extLst>
          </p:cNvPr>
          <p:cNvSpPr/>
          <p:nvPr/>
        </p:nvSpPr>
        <p:spPr>
          <a:xfrm rot="10800000">
            <a:off x="3523679" y="3673933"/>
            <a:ext cx="1008112" cy="55399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269D53-A865-5316-2C3C-8B10C94A7159}"/>
              </a:ext>
            </a:extLst>
          </p:cNvPr>
          <p:cNvSpPr txBox="1"/>
          <p:nvPr/>
        </p:nvSpPr>
        <p:spPr>
          <a:xfrm>
            <a:off x="5129563" y="1851670"/>
            <a:ext cx="34724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C00000"/>
                </a:solidFill>
              </a:rPr>
              <a:t>Disusun</a:t>
            </a:r>
            <a:r>
              <a:rPr lang="en-US" sz="3000" b="1" dirty="0">
                <a:solidFill>
                  <a:srgbClr val="C00000"/>
                </a:solidFill>
              </a:rPr>
              <a:t> oleh </a:t>
            </a:r>
            <a:r>
              <a:rPr lang="en-US" sz="3000" b="1" dirty="0" err="1">
                <a:solidFill>
                  <a:srgbClr val="C00000"/>
                </a:solidFill>
              </a:rPr>
              <a:t>satu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sz="3000" b="1" dirty="0" err="1">
                <a:solidFill>
                  <a:srgbClr val="C00000"/>
                </a:solidFill>
              </a:rPr>
              <a:t>jenis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bangun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datar</a:t>
            </a:r>
            <a:r>
              <a:rPr lang="en-US" sz="3000" b="1" dirty="0">
                <a:solidFill>
                  <a:srgbClr val="C00000"/>
                </a:solidFill>
              </a:rPr>
              <a:t>, yaitu </a:t>
            </a:r>
            <a:r>
              <a:rPr lang="en-US" sz="3000" b="1" dirty="0" err="1">
                <a:solidFill>
                  <a:srgbClr val="C00000"/>
                </a:solidFill>
              </a:rPr>
              <a:t>segitiga</a:t>
            </a:r>
            <a:r>
              <a:rPr lang="en-US" sz="3000" b="1" dirty="0">
                <a:solidFill>
                  <a:srgbClr val="C00000"/>
                </a:solidFill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EDDED9-16F8-6CCE-83DF-C512E5E8C5AB}"/>
              </a:ext>
            </a:extLst>
          </p:cNvPr>
          <p:cNvGrpSpPr/>
          <p:nvPr/>
        </p:nvGrpSpPr>
        <p:grpSpPr>
          <a:xfrm>
            <a:off x="315730" y="318849"/>
            <a:ext cx="4462994" cy="812741"/>
            <a:chOff x="644461" y="1843172"/>
            <a:chExt cx="4503603" cy="64725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909C4D9-6520-92AB-3583-3B46DCDEA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61" y="1843172"/>
              <a:ext cx="4503603" cy="64725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04CC2C9-B592-4741-7976-71380B1FB7A1}"/>
                </a:ext>
              </a:extLst>
            </p:cNvPr>
            <p:cNvSpPr txBox="1"/>
            <p:nvPr/>
          </p:nvSpPr>
          <p:spPr>
            <a:xfrm>
              <a:off x="772026" y="1974090"/>
              <a:ext cx="4248472" cy="41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70C0"/>
                  </a:solidFill>
                </a:rPr>
                <a:t>Contoh</a:t>
              </a:r>
              <a:r>
                <a:rPr lang="en-US" sz="2800" b="1" dirty="0">
                  <a:solidFill>
                    <a:srgbClr val="0070C0"/>
                  </a:solidFill>
                </a:rPr>
                <a:t> Pola </a:t>
              </a:r>
              <a:r>
                <a:rPr lang="en-US" sz="2800" b="1" dirty="0" err="1">
                  <a:solidFill>
                    <a:srgbClr val="0070C0"/>
                  </a:solidFill>
                </a:rPr>
                <a:t>Pengubinan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7410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Circles and an organic shape">
            <a:extLst>
              <a:ext uri="{FF2B5EF4-FFF2-40B4-BE49-F238E27FC236}">
                <a16:creationId xmlns:a16="http://schemas.microsoft.com/office/drawing/2014/main" id="{20E0A995-6C47-3D55-04D4-E817CE3B5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92696" y="2878038"/>
            <a:ext cx="3150096" cy="31500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50269D53-A865-5316-2C3C-8B10C94A7159}"/>
              </a:ext>
            </a:extLst>
          </p:cNvPr>
          <p:cNvSpPr txBox="1"/>
          <p:nvPr/>
        </p:nvSpPr>
        <p:spPr>
          <a:xfrm>
            <a:off x="755576" y="1602254"/>
            <a:ext cx="34724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C00000"/>
                </a:solidFill>
              </a:rPr>
              <a:t>Disusun</a:t>
            </a:r>
            <a:r>
              <a:rPr lang="en-US" sz="3000" b="1" dirty="0">
                <a:solidFill>
                  <a:srgbClr val="C00000"/>
                </a:solidFill>
              </a:rPr>
              <a:t> oleh </a:t>
            </a:r>
            <a:r>
              <a:rPr lang="en-US" sz="3000" b="1" dirty="0" err="1">
                <a:solidFill>
                  <a:srgbClr val="C00000"/>
                </a:solidFill>
              </a:rPr>
              <a:t>dua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sz="3000" b="1" dirty="0" err="1">
                <a:solidFill>
                  <a:srgbClr val="C00000"/>
                </a:solidFill>
              </a:rPr>
              <a:t>jenis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bangun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datar</a:t>
            </a:r>
            <a:r>
              <a:rPr lang="en-US" sz="3000" b="1" dirty="0">
                <a:solidFill>
                  <a:srgbClr val="C00000"/>
                </a:solidFill>
              </a:rPr>
              <a:t>, yaitu </a:t>
            </a:r>
            <a:r>
              <a:rPr lang="en-US" sz="3000" b="1" dirty="0" err="1">
                <a:solidFill>
                  <a:srgbClr val="C00000"/>
                </a:solidFill>
              </a:rPr>
              <a:t>segitiga</a:t>
            </a:r>
            <a:r>
              <a:rPr lang="en-US" sz="3000" b="1" dirty="0">
                <a:solidFill>
                  <a:srgbClr val="C00000"/>
                </a:solidFill>
              </a:rPr>
              <a:t> dan </a:t>
            </a:r>
            <a:r>
              <a:rPr lang="en-US" sz="3000" b="1" dirty="0" err="1">
                <a:solidFill>
                  <a:srgbClr val="C00000"/>
                </a:solidFill>
              </a:rPr>
              <a:t>persegi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panjang</a:t>
            </a:r>
            <a:r>
              <a:rPr lang="en-US" sz="30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C5B48-7C51-D1E2-B20C-B07A5FE7DE72}"/>
              </a:ext>
            </a:extLst>
          </p:cNvPr>
          <p:cNvSpPr/>
          <p:nvPr/>
        </p:nvSpPr>
        <p:spPr>
          <a:xfrm>
            <a:off x="4521808" y="1531803"/>
            <a:ext cx="1008112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62C44C5-109C-5D9D-BFEC-2A32DC20CF5F}"/>
              </a:ext>
            </a:extLst>
          </p:cNvPr>
          <p:cNvSpPr/>
          <p:nvPr/>
        </p:nvSpPr>
        <p:spPr>
          <a:xfrm>
            <a:off x="5541273" y="1531803"/>
            <a:ext cx="1008112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BECD24C-2CD6-7EB5-E24A-0F0329DD1AF8}"/>
              </a:ext>
            </a:extLst>
          </p:cNvPr>
          <p:cNvSpPr/>
          <p:nvPr/>
        </p:nvSpPr>
        <p:spPr>
          <a:xfrm>
            <a:off x="6560738" y="1531803"/>
            <a:ext cx="1008112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92A2AE2-189D-0C5C-4B30-38770B1DFC51}"/>
              </a:ext>
            </a:extLst>
          </p:cNvPr>
          <p:cNvSpPr/>
          <p:nvPr/>
        </p:nvSpPr>
        <p:spPr>
          <a:xfrm>
            <a:off x="7580203" y="1531803"/>
            <a:ext cx="1008112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BD5C9E8A-819C-0E24-DF2F-859AE923460F}"/>
              </a:ext>
            </a:extLst>
          </p:cNvPr>
          <p:cNvSpPr/>
          <p:nvPr/>
        </p:nvSpPr>
        <p:spPr>
          <a:xfrm>
            <a:off x="4524986" y="2035859"/>
            <a:ext cx="1004933" cy="774097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Triangle 61">
            <a:extLst>
              <a:ext uri="{FF2B5EF4-FFF2-40B4-BE49-F238E27FC236}">
                <a16:creationId xmlns:a16="http://schemas.microsoft.com/office/drawing/2014/main" id="{B0F61264-746F-7397-B108-13E1EFC5A408}"/>
              </a:ext>
            </a:extLst>
          </p:cNvPr>
          <p:cNvSpPr/>
          <p:nvPr/>
        </p:nvSpPr>
        <p:spPr>
          <a:xfrm rot="10800000">
            <a:off x="4524986" y="2035859"/>
            <a:ext cx="1004933" cy="774097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Triangle 62">
            <a:extLst>
              <a:ext uri="{FF2B5EF4-FFF2-40B4-BE49-F238E27FC236}">
                <a16:creationId xmlns:a16="http://schemas.microsoft.com/office/drawing/2014/main" id="{5F66C8FD-1D08-1E84-B1F2-22A83CE688F9}"/>
              </a:ext>
            </a:extLst>
          </p:cNvPr>
          <p:cNvSpPr/>
          <p:nvPr/>
        </p:nvSpPr>
        <p:spPr>
          <a:xfrm>
            <a:off x="5557896" y="2035859"/>
            <a:ext cx="1004933" cy="774097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Triangle 63">
            <a:extLst>
              <a:ext uri="{FF2B5EF4-FFF2-40B4-BE49-F238E27FC236}">
                <a16:creationId xmlns:a16="http://schemas.microsoft.com/office/drawing/2014/main" id="{F799D634-97C9-0D61-1A71-F0BB60408839}"/>
              </a:ext>
            </a:extLst>
          </p:cNvPr>
          <p:cNvSpPr/>
          <p:nvPr/>
        </p:nvSpPr>
        <p:spPr>
          <a:xfrm rot="10800000">
            <a:off x="5557896" y="2035859"/>
            <a:ext cx="1004933" cy="774097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Triangle 64">
            <a:extLst>
              <a:ext uri="{FF2B5EF4-FFF2-40B4-BE49-F238E27FC236}">
                <a16:creationId xmlns:a16="http://schemas.microsoft.com/office/drawing/2014/main" id="{C39FEE09-20A2-DCD4-DB5A-AA1B3D513B6A}"/>
              </a:ext>
            </a:extLst>
          </p:cNvPr>
          <p:cNvSpPr/>
          <p:nvPr/>
        </p:nvSpPr>
        <p:spPr>
          <a:xfrm>
            <a:off x="6590806" y="2035859"/>
            <a:ext cx="1004933" cy="774097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Triangle 65">
            <a:extLst>
              <a:ext uri="{FF2B5EF4-FFF2-40B4-BE49-F238E27FC236}">
                <a16:creationId xmlns:a16="http://schemas.microsoft.com/office/drawing/2014/main" id="{BF18167D-864B-3866-F16A-4DE5EB219498}"/>
              </a:ext>
            </a:extLst>
          </p:cNvPr>
          <p:cNvSpPr/>
          <p:nvPr/>
        </p:nvSpPr>
        <p:spPr>
          <a:xfrm rot="10800000">
            <a:off x="6590806" y="2035859"/>
            <a:ext cx="1004933" cy="774097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ight Triangle 68">
            <a:extLst>
              <a:ext uri="{FF2B5EF4-FFF2-40B4-BE49-F238E27FC236}">
                <a16:creationId xmlns:a16="http://schemas.microsoft.com/office/drawing/2014/main" id="{73B7549D-17FB-4B3E-2E98-1A4B1EEDC70E}"/>
              </a:ext>
            </a:extLst>
          </p:cNvPr>
          <p:cNvSpPr/>
          <p:nvPr/>
        </p:nvSpPr>
        <p:spPr>
          <a:xfrm>
            <a:off x="7577355" y="2035859"/>
            <a:ext cx="1004933" cy="774097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Triangle 69">
            <a:extLst>
              <a:ext uri="{FF2B5EF4-FFF2-40B4-BE49-F238E27FC236}">
                <a16:creationId xmlns:a16="http://schemas.microsoft.com/office/drawing/2014/main" id="{BA047C39-50B6-FA83-A519-E4DC6E7EDEFB}"/>
              </a:ext>
            </a:extLst>
          </p:cNvPr>
          <p:cNvSpPr/>
          <p:nvPr/>
        </p:nvSpPr>
        <p:spPr>
          <a:xfrm rot="10800000">
            <a:off x="7577355" y="2035859"/>
            <a:ext cx="1004933" cy="774097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DC57136-E743-8B54-8D28-5FF7123C50D8}"/>
              </a:ext>
            </a:extLst>
          </p:cNvPr>
          <p:cNvSpPr/>
          <p:nvPr/>
        </p:nvSpPr>
        <p:spPr>
          <a:xfrm>
            <a:off x="4521808" y="2805764"/>
            <a:ext cx="1008112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4B6E344-E970-1B18-CF45-21266C3F7E08}"/>
              </a:ext>
            </a:extLst>
          </p:cNvPr>
          <p:cNvSpPr/>
          <p:nvPr/>
        </p:nvSpPr>
        <p:spPr>
          <a:xfrm>
            <a:off x="5541273" y="2805764"/>
            <a:ext cx="1008112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3B89C7A-7942-DA8E-CFF4-FA7F295A04B4}"/>
              </a:ext>
            </a:extLst>
          </p:cNvPr>
          <p:cNvSpPr/>
          <p:nvPr/>
        </p:nvSpPr>
        <p:spPr>
          <a:xfrm>
            <a:off x="6560738" y="2805764"/>
            <a:ext cx="1008112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530BF7C-3B77-49ED-366E-878BE548A388}"/>
              </a:ext>
            </a:extLst>
          </p:cNvPr>
          <p:cNvSpPr/>
          <p:nvPr/>
        </p:nvSpPr>
        <p:spPr>
          <a:xfrm>
            <a:off x="7580203" y="2805764"/>
            <a:ext cx="1008112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Triangle 74">
            <a:extLst>
              <a:ext uri="{FF2B5EF4-FFF2-40B4-BE49-F238E27FC236}">
                <a16:creationId xmlns:a16="http://schemas.microsoft.com/office/drawing/2014/main" id="{FB9574F5-5C99-7CF6-22DD-0652966D0713}"/>
              </a:ext>
            </a:extLst>
          </p:cNvPr>
          <p:cNvSpPr/>
          <p:nvPr/>
        </p:nvSpPr>
        <p:spPr>
          <a:xfrm>
            <a:off x="4524986" y="3309820"/>
            <a:ext cx="1004933" cy="774097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Triangle 75">
            <a:extLst>
              <a:ext uri="{FF2B5EF4-FFF2-40B4-BE49-F238E27FC236}">
                <a16:creationId xmlns:a16="http://schemas.microsoft.com/office/drawing/2014/main" id="{3817B7B2-08EC-870E-0C3C-0C88F998A9C2}"/>
              </a:ext>
            </a:extLst>
          </p:cNvPr>
          <p:cNvSpPr/>
          <p:nvPr/>
        </p:nvSpPr>
        <p:spPr>
          <a:xfrm rot="10800000">
            <a:off x="4524986" y="3309820"/>
            <a:ext cx="1004933" cy="774097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Triangle 76">
            <a:extLst>
              <a:ext uri="{FF2B5EF4-FFF2-40B4-BE49-F238E27FC236}">
                <a16:creationId xmlns:a16="http://schemas.microsoft.com/office/drawing/2014/main" id="{B00F6873-B226-148A-076E-EE20446E4325}"/>
              </a:ext>
            </a:extLst>
          </p:cNvPr>
          <p:cNvSpPr/>
          <p:nvPr/>
        </p:nvSpPr>
        <p:spPr>
          <a:xfrm>
            <a:off x="5557896" y="3309820"/>
            <a:ext cx="1004933" cy="774097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ight Triangle 77">
            <a:extLst>
              <a:ext uri="{FF2B5EF4-FFF2-40B4-BE49-F238E27FC236}">
                <a16:creationId xmlns:a16="http://schemas.microsoft.com/office/drawing/2014/main" id="{3A9DBD0A-DFE6-4A88-A159-73A674EA4544}"/>
              </a:ext>
            </a:extLst>
          </p:cNvPr>
          <p:cNvSpPr/>
          <p:nvPr/>
        </p:nvSpPr>
        <p:spPr>
          <a:xfrm rot="10800000">
            <a:off x="5557896" y="3309820"/>
            <a:ext cx="1004933" cy="774097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ight Triangle 78">
            <a:extLst>
              <a:ext uri="{FF2B5EF4-FFF2-40B4-BE49-F238E27FC236}">
                <a16:creationId xmlns:a16="http://schemas.microsoft.com/office/drawing/2014/main" id="{FC004EDB-388B-482A-1E77-E5D4DF41848F}"/>
              </a:ext>
            </a:extLst>
          </p:cNvPr>
          <p:cNvSpPr/>
          <p:nvPr/>
        </p:nvSpPr>
        <p:spPr>
          <a:xfrm>
            <a:off x="6590806" y="3309820"/>
            <a:ext cx="1004933" cy="774097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ight Triangle 79">
            <a:extLst>
              <a:ext uri="{FF2B5EF4-FFF2-40B4-BE49-F238E27FC236}">
                <a16:creationId xmlns:a16="http://schemas.microsoft.com/office/drawing/2014/main" id="{5BBFFE08-5303-DF6D-FED6-42E33BB2EBD6}"/>
              </a:ext>
            </a:extLst>
          </p:cNvPr>
          <p:cNvSpPr/>
          <p:nvPr/>
        </p:nvSpPr>
        <p:spPr>
          <a:xfrm rot="10800000">
            <a:off x="6590806" y="3309820"/>
            <a:ext cx="1004933" cy="774097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Triangle 80">
            <a:extLst>
              <a:ext uri="{FF2B5EF4-FFF2-40B4-BE49-F238E27FC236}">
                <a16:creationId xmlns:a16="http://schemas.microsoft.com/office/drawing/2014/main" id="{354AA690-3738-E374-9FD3-84E67A522A63}"/>
              </a:ext>
            </a:extLst>
          </p:cNvPr>
          <p:cNvSpPr/>
          <p:nvPr/>
        </p:nvSpPr>
        <p:spPr>
          <a:xfrm>
            <a:off x="7577355" y="3309820"/>
            <a:ext cx="1004933" cy="774097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ight Triangle 81">
            <a:extLst>
              <a:ext uri="{FF2B5EF4-FFF2-40B4-BE49-F238E27FC236}">
                <a16:creationId xmlns:a16="http://schemas.microsoft.com/office/drawing/2014/main" id="{9337FA29-4BCD-FC55-F442-91E7A4C49AB3}"/>
              </a:ext>
            </a:extLst>
          </p:cNvPr>
          <p:cNvSpPr/>
          <p:nvPr/>
        </p:nvSpPr>
        <p:spPr>
          <a:xfrm rot="10800000">
            <a:off x="7577355" y="3309820"/>
            <a:ext cx="1004933" cy="774097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EEC401-30EA-C27E-1D01-54CC346A62ED}"/>
              </a:ext>
            </a:extLst>
          </p:cNvPr>
          <p:cNvGrpSpPr/>
          <p:nvPr/>
        </p:nvGrpSpPr>
        <p:grpSpPr>
          <a:xfrm>
            <a:off x="325030" y="246841"/>
            <a:ext cx="4462994" cy="812741"/>
            <a:chOff x="644461" y="1843172"/>
            <a:chExt cx="4503603" cy="64725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083EFD9-89D8-4550-7252-A9C5D2BA6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61" y="1843172"/>
              <a:ext cx="4503603" cy="64725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A3471E-B218-F3F5-D5D2-5E31BED32E47}"/>
                </a:ext>
              </a:extLst>
            </p:cNvPr>
            <p:cNvSpPr txBox="1"/>
            <p:nvPr/>
          </p:nvSpPr>
          <p:spPr>
            <a:xfrm>
              <a:off x="772026" y="1974090"/>
              <a:ext cx="4248472" cy="41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70C0"/>
                  </a:solidFill>
                </a:rPr>
                <a:t>Contoh</a:t>
              </a:r>
              <a:r>
                <a:rPr lang="en-US" sz="2800" b="1" dirty="0">
                  <a:solidFill>
                    <a:srgbClr val="0070C0"/>
                  </a:solidFill>
                </a:rPr>
                <a:t> Pola </a:t>
              </a:r>
              <a:r>
                <a:rPr lang="en-US" sz="2800" b="1" dirty="0" err="1">
                  <a:solidFill>
                    <a:srgbClr val="0070C0"/>
                  </a:solidFill>
                </a:rPr>
                <a:t>Pengubinan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1200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-92546"/>
            <a:ext cx="9144000" cy="523604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1420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9148" y="147620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32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52954" y="506167"/>
            <a:ext cx="711957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400" b="1" dirty="0" err="1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Bangun</a:t>
            </a:r>
            <a:r>
              <a:rPr lang="en-US" sz="3400" b="1" dirty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Datar</a:t>
            </a:r>
            <a:endParaRPr lang="id-ID" sz="3400" b="1" dirty="0">
              <a:ln w="0"/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2844" y="1500180"/>
            <a:ext cx="5286412" cy="733044"/>
            <a:chOff x="295276" y="214296"/>
            <a:chExt cx="5286412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6" y="214296"/>
              <a:ext cx="4643470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6" y="267070"/>
              <a:ext cx="4905412" cy="510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A. </a:t>
              </a:r>
              <a:r>
                <a:rPr lang="en-US" sz="26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Bangun</a:t>
              </a: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Segi</a:t>
              </a: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Banyak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67CB88A-AD87-E746-FAC0-3496279AC074}"/>
              </a:ext>
            </a:extLst>
          </p:cNvPr>
          <p:cNvGrpSpPr/>
          <p:nvPr/>
        </p:nvGrpSpPr>
        <p:grpSpPr>
          <a:xfrm>
            <a:off x="355164" y="2392659"/>
            <a:ext cx="4765879" cy="1921844"/>
            <a:chOff x="671429" y="119862"/>
            <a:chExt cx="4256515" cy="590042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AACE453-7956-27A5-1734-854BA3E17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429" y="119862"/>
              <a:ext cx="4256515" cy="590042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5CDBBC-EF40-BF88-BD29-F86C804DD9D6}"/>
                </a:ext>
              </a:extLst>
            </p:cNvPr>
            <p:cNvSpPr txBox="1"/>
            <p:nvPr/>
          </p:nvSpPr>
          <p:spPr>
            <a:xfrm>
              <a:off x="872313" y="407171"/>
              <a:ext cx="3915974" cy="5003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66"/>
                  </a:solidFill>
                </a:rPr>
                <a:t>Bangun</a:t>
              </a:r>
              <a:r>
                <a:rPr lang="en-US" sz="2800" b="1" dirty="0">
                  <a:solidFill>
                    <a:srgbClr val="FF0066"/>
                  </a:solidFill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</a:rPr>
                <a:t>segi</a:t>
              </a:r>
              <a:r>
                <a:rPr lang="en-US" sz="2800" b="1" dirty="0">
                  <a:solidFill>
                    <a:srgbClr val="FF0066"/>
                  </a:solidFill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</a:rPr>
                <a:t>banyak</a:t>
              </a:r>
              <a:r>
                <a:rPr lang="en-US" sz="2800" b="1" dirty="0">
                  <a:solidFill>
                    <a:srgbClr val="FF0066"/>
                  </a:solidFill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</a:rPr>
                <a:t>adalah</a:t>
              </a:r>
              <a:r>
                <a:rPr lang="en-US" sz="2800" b="1" dirty="0">
                  <a:solidFill>
                    <a:srgbClr val="FF0066"/>
                  </a:solidFill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</a:rPr>
                <a:t>bangun</a:t>
              </a:r>
              <a:r>
                <a:rPr lang="en-US" sz="2800" b="1" dirty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</a:rPr>
                <a:t>datar</a:t>
              </a:r>
              <a:r>
                <a:rPr lang="en-US" sz="2800" b="1" dirty="0">
                  <a:solidFill>
                    <a:srgbClr val="C00000"/>
                  </a:solidFill>
                </a:rPr>
                <a:t> yang </a:t>
              </a:r>
              <a:r>
                <a:rPr lang="en-US" sz="2800" b="1" dirty="0" err="1">
                  <a:solidFill>
                    <a:srgbClr val="C00000"/>
                  </a:solidFill>
                </a:rPr>
                <a:t>dibatasi</a:t>
              </a:r>
              <a:r>
                <a:rPr lang="en-US" sz="2800" b="1" dirty="0">
                  <a:solidFill>
                    <a:srgbClr val="C00000"/>
                  </a:solidFill>
                </a:rPr>
                <a:t> oleh</a:t>
              </a:r>
              <a:r>
                <a:rPr lang="en-US" sz="2800" b="1" dirty="0">
                  <a:solidFill>
                    <a:srgbClr val="FF0066"/>
                  </a:solidFill>
                </a:rPr>
                <a:t> </a:t>
              </a:r>
              <a:r>
                <a:rPr lang="en-US" sz="2800" b="1" dirty="0">
                  <a:solidFill>
                    <a:srgbClr val="008080"/>
                  </a:solidFill>
                </a:rPr>
                <a:t>minimal </a:t>
              </a:r>
              <a:r>
                <a:rPr lang="en-US" sz="2800" b="1" dirty="0" err="1">
                  <a:solidFill>
                    <a:srgbClr val="008080"/>
                  </a:solidFill>
                </a:rPr>
                <a:t>tiga</a:t>
              </a:r>
              <a:r>
                <a:rPr lang="en-US" sz="2800" b="1" dirty="0">
                  <a:solidFill>
                    <a:srgbClr val="008080"/>
                  </a:solidFill>
                </a:rPr>
                <a:t> garis </a:t>
              </a:r>
              <a:r>
                <a:rPr lang="en-US" sz="2800" b="1" dirty="0" err="1">
                  <a:solidFill>
                    <a:srgbClr val="008080"/>
                  </a:solidFill>
                </a:rPr>
                <a:t>lurus</a:t>
              </a:r>
              <a:r>
                <a:rPr lang="id-ID" sz="2800" b="1" dirty="0">
                  <a:solidFill>
                    <a:srgbClr val="008080"/>
                  </a:solidFill>
                </a:rPr>
                <a:t>.</a:t>
              </a:r>
              <a:endParaRPr lang="en-US" sz="2800" b="1" dirty="0">
                <a:solidFill>
                  <a:srgbClr val="008080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135507C-DBF1-B01D-69B6-F56B132B484C}"/>
              </a:ext>
            </a:extLst>
          </p:cNvPr>
          <p:cNvGrpSpPr/>
          <p:nvPr/>
        </p:nvGrpSpPr>
        <p:grpSpPr>
          <a:xfrm>
            <a:off x="5654179" y="1999535"/>
            <a:ext cx="3220911" cy="2097601"/>
            <a:chOff x="3493899" y="706382"/>
            <a:chExt cx="5292942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1" name="Group 8">
              <a:extLst>
                <a:ext uri="{FF2B5EF4-FFF2-40B4-BE49-F238E27FC236}">
                  <a16:creationId xmlns:a16="http://schemas.microsoft.com/office/drawing/2014/main" id="{BDBF3633-E093-C651-78CB-DEBD44EC7C7D}"/>
                </a:ext>
              </a:extLst>
            </p:cNvPr>
            <p:cNvGrpSpPr/>
            <p:nvPr/>
          </p:nvGrpSpPr>
          <p:grpSpPr>
            <a:xfrm>
              <a:off x="3493899" y="706382"/>
              <a:ext cx="5292942" cy="1071570"/>
              <a:chOff x="4348746" y="928676"/>
              <a:chExt cx="5378312" cy="1071570"/>
            </a:xfrm>
          </p:grpSpPr>
          <p:sp>
            <p:nvSpPr>
              <p:cNvPr id="23" name="Rounded Rectangle 13">
                <a:extLst>
                  <a:ext uri="{FF2B5EF4-FFF2-40B4-BE49-F238E27FC236}">
                    <a16:creationId xmlns:a16="http://schemas.microsoft.com/office/drawing/2014/main" id="{C634821D-67C9-DFA7-EAAB-89EEDCB25E8F}"/>
                  </a:ext>
                </a:extLst>
              </p:cNvPr>
              <p:cNvSpPr/>
              <p:nvPr/>
            </p:nvSpPr>
            <p:spPr>
              <a:xfrm>
                <a:off x="4348746" y="928676"/>
                <a:ext cx="5378312" cy="107157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4" name="Rounded Rectangle 14">
                <a:extLst>
                  <a:ext uri="{FF2B5EF4-FFF2-40B4-BE49-F238E27FC236}">
                    <a16:creationId xmlns:a16="http://schemas.microsoft.com/office/drawing/2014/main" id="{F6D03495-4E8B-E9BF-3C18-75ED65507986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928694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B9CA026-5743-F3B0-D83D-8B6DCAF3749F}"/>
                </a:ext>
              </a:extLst>
            </p:cNvPr>
            <p:cNvSpPr txBox="1"/>
            <p:nvPr/>
          </p:nvSpPr>
          <p:spPr>
            <a:xfrm>
              <a:off x="3748352" y="775249"/>
              <a:ext cx="4896746" cy="77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800" b="1" dirty="0">
                  <a:solidFill>
                    <a:srgbClr val="0070C0"/>
                  </a:solidFill>
                </a:rPr>
                <a:t>Bangun segi banyak memiliki </a:t>
              </a:r>
              <a:r>
                <a:rPr lang="fi-FI" sz="2800" b="1" dirty="0">
                  <a:solidFill>
                    <a:srgbClr val="FF0066"/>
                  </a:solidFill>
                </a:rPr>
                <a:t>sisi dan sudut yang sama banyak</a:t>
              </a:r>
              <a:r>
                <a:rPr lang="fi-FI" sz="2800" b="1" dirty="0">
                  <a:solidFill>
                    <a:srgbClr val="990033"/>
                  </a:solidFill>
                </a:rPr>
                <a:t>.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 descr="Circles and an organic shape">
            <a:extLst>
              <a:ext uri="{FF2B5EF4-FFF2-40B4-BE49-F238E27FC236}">
                <a16:creationId xmlns:a16="http://schemas.microsoft.com/office/drawing/2014/main" id="{4D8DE5B1-5914-D05A-86B4-32FD53A80A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0585" y="3155283"/>
            <a:ext cx="3150096" cy="31500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50269D53-A865-5316-2C3C-8B10C94A7159}"/>
              </a:ext>
            </a:extLst>
          </p:cNvPr>
          <p:cNvSpPr txBox="1"/>
          <p:nvPr/>
        </p:nvSpPr>
        <p:spPr>
          <a:xfrm>
            <a:off x="5019351" y="1491630"/>
            <a:ext cx="38325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C00000"/>
                </a:solidFill>
              </a:rPr>
              <a:t>Disusun</a:t>
            </a:r>
            <a:r>
              <a:rPr lang="en-US" sz="3000" b="1" dirty="0">
                <a:solidFill>
                  <a:srgbClr val="C00000"/>
                </a:solidFill>
              </a:rPr>
              <a:t> oleh </a:t>
            </a:r>
            <a:r>
              <a:rPr lang="en-US" sz="3000" b="1" dirty="0" err="1">
                <a:solidFill>
                  <a:srgbClr val="C00000"/>
                </a:solidFill>
              </a:rPr>
              <a:t>tiga</a:t>
            </a:r>
            <a:endParaRPr lang="en-US" sz="3000" b="1" dirty="0">
              <a:solidFill>
                <a:srgbClr val="C00000"/>
              </a:solidFill>
            </a:endParaRPr>
          </a:p>
          <a:p>
            <a:r>
              <a:rPr lang="en-US" sz="3000" b="1" dirty="0" err="1">
                <a:solidFill>
                  <a:srgbClr val="C00000"/>
                </a:solidFill>
              </a:rPr>
              <a:t>jenis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bangun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datar</a:t>
            </a:r>
            <a:r>
              <a:rPr lang="en-US" sz="3000" b="1" dirty="0">
                <a:solidFill>
                  <a:srgbClr val="C00000"/>
                </a:solidFill>
              </a:rPr>
              <a:t>, yaitu </a:t>
            </a:r>
            <a:r>
              <a:rPr lang="en-US" sz="3000" b="1" dirty="0" err="1">
                <a:solidFill>
                  <a:srgbClr val="C00000"/>
                </a:solidFill>
              </a:rPr>
              <a:t>segitiga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persegi</a:t>
            </a:r>
            <a:r>
              <a:rPr lang="en-US" sz="3000" b="1" dirty="0">
                <a:solidFill>
                  <a:srgbClr val="C00000"/>
                </a:solidFill>
              </a:rPr>
              <a:t>, dan </a:t>
            </a:r>
            <a:r>
              <a:rPr lang="en-US" sz="3000" b="1" dirty="0" err="1">
                <a:solidFill>
                  <a:srgbClr val="C00000"/>
                </a:solidFill>
              </a:rPr>
              <a:t>segi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enam</a:t>
            </a:r>
            <a:r>
              <a:rPr lang="en-US" sz="30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CB7BFA-C225-1F57-E2CD-5951CD1C42E2}"/>
              </a:ext>
            </a:extLst>
          </p:cNvPr>
          <p:cNvSpPr/>
          <p:nvPr/>
        </p:nvSpPr>
        <p:spPr>
          <a:xfrm>
            <a:off x="1136659" y="1639379"/>
            <a:ext cx="432385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DB17299C-87B7-3ECF-83EA-43A3E955C8DD}"/>
              </a:ext>
            </a:extLst>
          </p:cNvPr>
          <p:cNvSpPr/>
          <p:nvPr/>
        </p:nvSpPr>
        <p:spPr>
          <a:xfrm rot="5400000">
            <a:off x="1559206" y="1440683"/>
            <a:ext cx="825478" cy="82943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C29490-57DF-68AE-B02B-33948485CB1C}"/>
              </a:ext>
            </a:extLst>
          </p:cNvPr>
          <p:cNvSpPr/>
          <p:nvPr/>
        </p:nvSpPr>
        <p:spPr>
          <a:xfrm>
            <a:off x="2382780" y="1639379"/>
            <a:ext cx="432385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FA76075-95EC-64C8-AA9A-9081E6D15523}"/>
              </a:ext>
            </a:extLst>
          </p:cNvPr>
          <p:cNvSpPr/>
          <p:nvPr/>
        </p:nvSpPr>
        <p:spPr>
          <a:xfrm>
            <a:off x="3636670" y="1646462"/>
            <a:ext cx="432385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076C218D-8151-C733-BD0D-F61C21F6DF18}"/>
              </a:ext>
            </a:extLst>
          </p:cNvPr>
          <p:cNvSpPr/>
          <p:nvPr/>
        </p:nvSpPr>
        <p:spPr>
          <a:xfrm rot="10800000">
            <a:off x="1136657" y="2071426"/>
            <a:ext cx="420569" cy="393434"/>
          </a:xfrm>
          <a:prstGeom prst="triangle">
            <a:avLst>
              <a:gd name="adj" fmla="val 4493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E617AE5-129D-014A-4AF3-18418343923F}"/>
              </a:ext>
            </a:extLst>
          </p:cNvPr>
          <p:cNvSpPr/>
          <p:nvPr/>
        </p:nvSpPr>
        <p:spPr>
          <a:xfrm rot="1550741">
            <a:off x="1447626" y="2144066"/>
            <a:ext cx="432385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D003A6E-224E-A16E-FBC8-0BCA73FD4690}"/>
              </a:ext>
            </a:extLst>
          </p:cNvPr>
          <p:cNvSpPr/>
          <p:nvPr/>
        </p:nvSpPr>
        <p:spPr>
          <a:xfrm rot="19796350">
            <a:off x="855594" y="2150663"/>
            <a:ext cx="432385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Hexagon 63">
            <a:extLst>
              <a:ext uri="{FF2B5EF4-FFF2-40B4-BE49-F238E27FC236}">
                <a16:creationId xmlns:a16="http://schemas.microsoft.com/office/drawing/2014/main" id="{5608F13F-8D55-0056-591C-584607C45A2A}"/>
              </a:ext>
            </a:extLst>
          </p:cNvPr>
          <p:cNvSpPr/>
          <p:nvPr/>
        </p:nvSpPr>
        <p:spPr>
          <a:xfrm rot="5400000">
            <a:off x="962336" y="2463254"/>
            <a:ext cx="825478" cy="82943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Hexagon 64">
            <a:extLst>
              <a:ext uri="{FF2B5EF4-FFF2-40B4-BE49-F238E27FC236}">
                <a16:creationId xmlns:a16="http://schemas.microsoft.com/office/drawing/2014/main" id="{28E03459-44AD-023D-8A4E-0B8FB13A1A83}"/>
              </a:ext>
            </a:extLst>
          </p:cNvPr>
          <p:cNvSpPr/>
          <p:nvPr/>
        </p:nvSpPr>
        <p:spPr>
          <a:xfrm rot="5400000">
            <a:off x="2809211" y="1447767"/>
            <a:ext cx="825478" cy="82943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4AFC77A1-8A41-A241-B060-392F0E6DADD7}"/>
              </a:ext>
            </a:extLst>
          </p:cNvPr>
          <p:cNvSpPr/>
          <p:nvPr/>
        </p:nvSpPr>
        <p:spPr>
          <a:xfrm>
            <a:off x="1774276" y="2266875"/>
            <a:ext cx="420569" cy="393434"/>
          </a:xfrm>
          <a:prstGeom prst="triangle">
            <a:avLst>
              <a:gd name="adj" fmla="val 4493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F424120-B34A-B49C-682A-02F52B2A0848}"/>
              </a:ext>
            </a:extLst>
          </p:cNvPr>
          <p:cNvSpPr/>
          <p:nvPr/>
        </p:nvSpPr>
        <p:spPr>
          <a:xfrm>
            <a:off x="1782936" y="2661949"/>
            <a:ext cx="406059" cy="4188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Isosceles Triangle 67">
            <a:extLst>
              <a:ext uri="{FF2B5EF4-FFF2-40B4-BE49-F238E27FC236}">
                <a16:creationId xmlns:a16="http://schemas.microsoft.com/office/drawing/2014/main" id="{B5429616-F095-A443-E215-C9E1D34102B5}"/>
              </a:ext>
            </a:extLst>
          </p:cNvPr>
          <p:cNvSpPr/>
          <p:nvPr/>
        </p:nvSpPr>
        <p:spPr>
          <a:xfrm rot="10800000">
            <a:off x="1782936" y="3097509"/>
            <a:ext cx="406058" cy="360246"/>
          </a:xfrm>
          <a:prstGeom prst="triangle">
            <a:avLst>
              <a:gd name="adj" fmla="val 5181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49B47BA-2BF4-4C09-188F-955FDA487AC9}"/>
              </a:ext>
            </a:extLst>
          </p:cNvPr>
          <p:cNvSpPr/>
          <p:nvPr/>
        </p:nvSpPr>
        <p:spPr>
          <a:xfrm rot="3647966">
            <a:off x="1471902" y="3164404"/>
            <a:ext cx="416231" cy="4475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211A9EC1-04EF-44E5-A8BD-08ED1C7345BD}"/>
              </a:ext>
            </a:extLst>
          </p:cNvPr>
          <p:cNvSpPr/>
          <p:nvPr/>
        </p:nvSpPr>
        <p:spPr>
          <a:xfrm rot="14522136">
            <a:off x="1118203" y="3401456"/>
            <a:ext cx="406058" cy="360246"/>
          </a:xfrm>
          <a:prstGeom prst="triangle">
            <a:avLst>
              <a:gd name="adj" fmla="val 5181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FCB2048-0534-E181-3027-842F85F563E6}"/>
              </a:ext>
            </a:extLst>
          </p:cNvPr>
          <p:cNvSpPr/>
          <p:nvPr/>
        </p:nvSpPr>
        <p:spPr>
          <a:xfrm rot="1762790">
            <a:off x="847887" y="3175347"/>
            <a:ext cx="444682" cy="407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DD04501-A4C6-6AA9-0045-7D530734FE53}"/>
              </a:ext>
            </a:extLst>
          </p:cNvPr>
          <p:cNvSpPr/>
          <p:nvPr/>
        </p:nvSpPr>
        <p:spPr>
          <a:xfrm>
            <a:off x="3011575" y="2701322"/>
            <a:ext cx="482168" cy="3794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4861EC3-12F7-A9B5-D5DF-CA56823FE3FC}"/>
              </a:ext>
            </a:extLst>
          </p:cNvPr>
          <p:cNvSpPr/>
          <p:nvPr/>
        </p:nvSpPr>
        <p:spPr>
          <a:xfrm rot="20086122">
            <a:off x="2053038" y="2161166"/>
            <a:ext cx="453279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EEFC457-28D5-3AC4-62BD-325822128C84}"/>
              </a:ext>
            </a:extLst>
          </p:cNvPr>
          <p:cNvSpPr/>
          <p:nvPr/>
        </p:nvSpPr>
        <p:spPr>
          <a:xfrm rot="1714248">
            <a:off x="2671285" y="2161065"/>
            <a:ext cx="483407" cy="4498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14AB863D-5240-CA90-3FDD-213ED5A0B91E}"/>
              </a:ext>
            </a:extLst>
          </p:cNvPr>
          <p:cNvSpPr/>
          <p:nvPr/>
        </p:nvSpPr>
        <p:spPr>
          <a:xfrm>
            <a:off x="3011577" y="2266875"/>
            <a:ext cx="482168" cy="432249"/>
          </a:xfrm>
          <a:prstGeom prst="triangle">
            <a:avLst>
              <a:gd name="adj" fmla="val 4493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8708EFE1-CE91-075B-C192-A641EA9E9554}"/>
              </a:ext>
            </a:extLst>
          </p:cNvPr>
          <p:cNvSpPr/>
          <p:nvPr/>
        </p:nvSpPr>
        <p:spPr>
          <a:xfrm rot="10800000">
            <a:off x="3018921" y="3097509"/>
            <a:ext cx="482167" cy="360246"/>
          </a:xfrm>
          <a:prstGeom prst="triangle">
            <a:avLst>
              <a:gd name="adj" fmla="val 5181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8B9F9D8-56E1-86CB-CB52-C62516F70137}"/>
              </a:ext>
            </a:extLst>
          </p:cNvPr>
          <p:cNvSpPr/>
          <p:nvPr/>
        </p:nvSpPr>
        <p:spPr>
          <a:xfrm rot="19602567">
            <a:off x="2704798" y="3186328"/>
            <a:ext cx="471581" cy="4216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DC043F8D-B33C-14D8-31B6-DD43A7A31C9C}"/>
              </a:ext>
            </a:extLst>
          </p:cNvPr>
          <p:cNvSpPr/>
          <p:nvPr/>
        </p:nvSpPr>
        <p:spPr>
          <a:xfrm rot="14417433">
            <a:off x="2336648" y="3424300"/>
            <a:ext cx="460730" cy="388665"/>
          </a:xfrm>
          <a:prstGeom prst="triangle">
            <a:avLst>
              <a:gd name="adj" fmla="val 5181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A764009-88F8-C3C0-1F96-BC5C2EB2EFAC}"/>
              </a:ext>
            </a:extLst>
          </p:cNvPr>
          <p:cNvSpPr/>
          <p:nvPr/>
        </p:nvSpPr>
        <p:spPr>
          <a:xfrm rot="1843671">
            <a:off x="2059225" y="3184103"/>
            <a:ext cx="453279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1E776DC-6E53-020A-BD6F-EDEBFD516E15}"/>
              </a:ext>
            </a:extLst>
          </p:cNvPr>
          <p:cNvSpPr/>
          <p:nvPr/>
        </p:nvSpPr>
        <p:spPr>
          <a:xfrm rot="3734005">
            <a:off x="3310169" y="2148657"/>
            <a:ext cx="483407" cy="4498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CCA714AA-7ADA-299D-CBB2-56141602C87E}"/>
              </a:ext>
            </a:extLst>
          </p:cNvPr>
          <p:cNvSpPr/>
          <p:nvPr/>
        </p:nvSpPr>
        <p:spPr>
          <a:xfrm rot="10800000">
            <a:off x="3639194" y="2084159"/>
            <a:ext cx="420569" cy="393434"/>
          </a:xfrm>
          <a:prstGeom prst="triangle">
            <a:avLst>
              <a:gd name="adj" fmla="val 4493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DD079DE-0BB7-C618-569C-7F720996B3F3}"/>
              </a:ext>
            </a:extLst>
          </p:cNvPr>
          <p:cNvSpPr/>
          <p:nvPr/>
        </p:nvSpPr>
        <p:spPr>
          <a:xfrm rot="1468248">
            <a:off x="3956907" y="2167692"/>
            <a:ext cx="483407" cy="4498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Hexagon 84">
            <a:extLst>
              <a:ext uri="{FF2B5EF4-FFF2-40B4-BE49-F238E27FC236}">
                <a16:creationId xmlns:a16="http://schemas.microsoft.com/office/drawing/2014/main" id="{E0F8E1A3-08F0-E58C-099A-DAE9C2F7037A}"/>
              </a:ext>
            </a:extLst>
          </p:cNvPr>
          <p:cNvSpPr/>
          <p:nvPr/>
        </p:nvSpPr>
        <p:spPr>
          <a:xfrm rot="5400000">
            <a:off x="3495723" y="2489475"/>
            <a:ext cx="825478" cy="82943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426D7C2-7F97-5718-C2D5-52374AAD1388}"/>
              </a:ext>
            </a:extLst>
          </p:cNvPr>
          <p:cNvSpPr/>
          <p:nvPr/>
        </p:nvSpPr>
        <p:spPr>
          <a:xfrm rot="1775621">
            <a:off x="3362773" y="3201369"/>
            <a:ext cx="482168" cy="3794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9D49CE74-9058-397A-CF80-380F0152DF50}"/>
              </a:ext>
            </a:extLst>
          </p:cNvPr>
          <p:cNvSpPr/>
          <p:nvPr/>
        </p:nvSpPr>
        <p:spPr>
          <a:xfrm>
            <a:off x="3727150" y="3301888"/>
            <a:ext cx="420569" cy="393434"/>
          </a:xfrm>
          <a:prstGeom prst="triangle">
            <a:avLst>
              <a:gd name="adj" fmla="val 4493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33834D5-5A9D-6142-3D7C-23791A8B2B0B}"/>
              </a:ext>
            </a:extLst>
          </p:cNvPr>
          <p:cNvSpPr/>
          <p:nvPr/>
        </p:nvSpPr>
        <p:spPr>
          <a:xfrm rot="9114909">
            <a:off x="4018305" y="3181205"/>
            <a:ext cx="482168" cy="4041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23D893D-15E0-4F00-680F-D9BB4A5295C1}"/>
              </a:ext>
            </a:extLst>
          </p:cNvPr>
          <p:cNvSpPr/>
          <p:nvPr/>
        </p:nvSpPr>
        <p:spPr>
          <a:xfrm rot="5400000">
            <a:off x="1135930" y="3671155"/>
            <a:ext cx="444682" cy="407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Hexagon 90">
            <a:extLst>
              <a:ext uri="{FF2B5EF4-FFF2-40B4-BE49-F238E27FC236}">
                <a16:creationId xmlns:a16="http://schemas.microsoft.com/office/drawing/2014/main" id="{1F01C08D-B455-CEA7-4A66-234493CF4D2F}"/>
              </a:ext>
            </a:extLst>
          </p:cNvPr>
          <p:cNvSpPr/>
          <p:nvPr/>
        </p:nvSpPr>
        <p:spPr>
          <a:xfrm rot="5400000">
            <a:off x="1558641" y="3472483"/>
            <a:ext cx="825478" cy="82943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76672DB-393D-3566-8B1C-204452290E5A}"/>
              </a:ext>
            </a:extLst>
          </p:cNvPr>
          <p:cNvSpPr/>
          <p:nvPr/>
        </p:nvSpPr>
        <p:spPr>
          <a:xfrm rot="5400000">
            <a:off x="2441914" y="3689318"/>
            <a:ext cx="366758" cy="449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Hexagon 92">
            <a:extLst>
              <a:ext uri="{FF2B5EF4-FFF2-40B4-BE49-F238E27FC236}">
                <a16:creationId xmlns:a16="http://schemas.microsoft.com/office/drawing/2014/main" id="{B606C8C9-E6F7-07B7-492C-40657AACEAA6}"/>
              </a:ext>
            </a:extLst>
          </p:cNvPr>
          <p:cNvSpPr/>
          <p:nvPr/>
        </p:nvSpPr>
        <p:spPr>
          <a:xfrm rot="5400000">
            <a:off x="2881350" y="3448262"/>
            <a:ext cx="825478" cy="829439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9A55017-CD06-8AB1-061F-A0C402471E7D}"/>
              </a:ext>
            </a:extLst>
          </p:cNvPr>
          <p:cNvSpPr/>
          <p:nvPr/>
        </p:nvSpPr>
        <p:spPr>
          <a:xfrm rot="5400000">
            <a:off x="3743480" y="3667992"/>
            <a:ext cx="366758" cy="441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EA9C12-76E6-4065-433A-2ED8160D346C}"/>
              </a:ext>
            </a:extLst>
          </p:cNvPr>
          <p:cNvGrpSpPr/>
          <p:nvPr/>
        </p:nvGrpSpPr>
        <p:grpSpPr>
          <a:xfrm>
            <a:off x="315730" y="390857"/>
            <a:ext cx="4462994" cy="812741"/>
            <a:chOff x="644461" y="1843172"/>
            <a:chExt cx="4503603" cy="64725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2DD4183-3159-2868-FAD1-9E4B0B32A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61" y="1843172"/>
              <a:ext cx="4503603" cy="6472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F006453-5777-50CB-7EDC-7C1F1B5F0D25}"/>
                </a:ext>
              </a:extLst>
            </p:cNvPr>
            <p:cNvSpPr txBox="1"/>
            <p:nvPr/>
          </p:nvSpPr>
          <p:spPr>
            <a:xfrm>
              <a:off x="772026" y="1974090"/>
              <a:ext cx="4248472" cy="41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70C0"/>
                  </a:solidFill>
                </a:rPr>
                <a:t>Contoh</a:t>
              </a:r>
              <a:r>
                <a:rPr lang="en-US" sz="2800" b="1" dirty="0">
                  <a:solidFill>
                    <a:srgbClr val="0070C0"/>
                  </a:solidFill>
                </a:rPr>
                <a:t> Pola </a:t>
              </a:r>
              <a:r>
                <a:rPr lang="en-US" sz="2800" b="1" dirty="0" err="1">
                  <a:solidFill>
                    <a:srgbClr val="0070C0"/>
                  </a:solidFill>
                </a:rPr>
                <a:t>Pengubinan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887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0" y="267494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59829" y="339502"/>
            <a:ext cx="963725" cy="1016823"/>
            <a:chOff x="532024" y="-6474"/>
            <a:chExt cx="963725" cy="1016823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-6474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425574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32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81088" y="732061"/>
            <a:ext cx="611609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400" b="1" dirty="0" err="1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Pengolahan</a:t>
            </a:r>
            <a:r>
              <a:rPr lang="en-US" sz="3400" b="1" dirty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Data</a:t>
            </a:r>
            <a:endParaRPr lang="id-ID" sz="3400" b="1" dirty="0">
              <a:ln w="0"/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1880971"/>
            <a:ext cx="6156176" cy="762787"/>
            <a:chOff x="295276" y="214295"/>
            <a:chExt cx="4970312" cy="96128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6" y="214295"/>
              <a:ext cx="4643470" cy="96128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22118" y="305041"/>
              <a:ext cx="4643470" cy="663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7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A. Diagram Gambar (</a:t>
              </a:r>
              <a:r>
                <a:rPr lang="en-US" sz="27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Piktogram</a:t>
              </a:r>
              <a:r>
                <a:rPr lang="en-US" sz="27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)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5545" y="2826391"/>
            <a:ext cx="611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FF0066"/>
                </a:solidFill>
              </a:rPr>
              <a:t>Data</a:t>
            </a:r>
            <a:r>
              <a:rPr lang="en-US" sz="2400" b="1" dirty="0">
                <a:solidFill>
                  <a:srgbClr val="006666"/>
                </a:solidFill>
              </a:rPr>
              <a:t> </a:t>
            </a:r>
            <a:r>
              <a:rPr lang="en-US" sz="2400" b="1" dirty="0" err="1">
                <a:solidFill>
                  <a:srgbClr val="006666"/>
                </a:solidFill>
              </a:rPr>
              <a:t>adalah</a:t>
            </a:r>
            <a:r>
              <a:rPr lang="en-US" sz="2400" b="1" dirty="0">
                <a:solidFill>
                  <a:srgbClr val="006666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sekumpulan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informasi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atau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fakta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006666"/>
                </a:solidFill>
              </a:rPr>
              <a:t>tentang</a:t>
            </a:r>
            <a:r>
              <a:rPr lang="en-US" sz="2400" b="1" dirty="0">
                <a:solidFill>
                  <a:srgbClr val="006666"/>
                </a:solidFill>
              </a:rPr>
              <a:t> </a:t>
            </a:r>
            <a:r>
              <a:rPr lang="en-US" sz="2400" b="1" dirty="0" err="1">
                <a:solidFill>
                  <a:srgbClr val="006666"/>
                </a:solidFill>
              </a:rPr>
              <a:t>suatu</a:t>
            </a:r>
            <a:r>
              <a:rPr lang="en-US" sz="2400" b="1" dirty="0">
                <a:solidFill>
                  <a:srgbClr val="006666"/>
                </a:solidFill>
              </a:rPr>
              <a:t> </a:t>
            </a:r>
            <a:r>
              <a:rPr lang="en-US" sz="2400" b="1" dirty="0" err="1">
                <a:solidFill>
                  <a:srgbClr val="006666"/>
                </a:solidFill>
              </a:rPr>
              <a:t>kejadian</a:t>
            </a:r>
            <a:r>
              <a:rPr lang="en-US" sz="2400" b="1" dirty="0">
                <a:solidFill>
                  <a:srgbClr val="006666"/>
                </a:solidFill>
              </a:rPr>
              <a:t> </a:t>
            </a:r>
            <a:r>
              <a:rPr lang="en-US" sz="2400" b="1" dirty="0" err="1">
                <a:solidFill>
                  <a:srgbClr val="006666"/>
                </a:solidFill>
              </a:rPr>
              <a:t>atau</a:t>
            </a:r>
            <a:r>
              <a:rPr lang="en-US" sz="2400" b="1" dirty="0">
                <a:solidFill>
                  <a:srgbClr val="006666"/>
                </a:solidFill>
              </a:rPr>
              <a:t> </a:t>
            </a:r>
            <a:r>
              <a:rPr lang="en-US" sz="2400" b="1" dirty="0" err="1">
                <a:solidFill>
                  <a:srgbClr val="006666"/>
                </a:solidFill>
              </a:rPr>
              <a:t>keadaan</a:t>
            </a:r>
            <a:r>
              <a:rPr lang="en-US" sz="2400" b="1" dirty="0">
                <a:solidFill>
                  <a:srgbClr val="00808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FF0066"/>
                </a:solidFill>
              </a:rPr>
              <a:t>Data </a:t>
            </a:r>
            <a:r>
              <a:rPr lang="en-US" sz="2400" b="1" dirty="0" err="1">
                <a:solidFill>
                  <a:srgbClr val="006666"/>
                </a:solidFill>
              </a:rPr>
              <a:t>dapat</a:t>
            </a:r>
            <a:r>
              <a:rPr lang="en-US" sz="2400" b="1" dirty="0">
                <a:solidFill>
                  <a:srgbClr val="006666"/>
                </a:solidFill>
              </a:rPr>
              <a:t> </a:t>
            </a:r>
            <a:r>
              <a:rPr lang="en-US" sz="2400" b="1" dirty="0" err="1">
                <a:solidFill>
                  <a:srgbClr val="006666"/>
                </a:solidFill>
              </a:rPr>
              <a:t>disajikan</a:t>
            </a:r>
            <a:r>
              <a:rPr lang="en-US" sz="2400" b="1" dirty="0">
                <a:solidFill>
                  <a:srgbClr val="006666"/>
                </a:solidFill>
              </a:rPr>
              <a:t> </a:t>
            </a:r>
            <a:r>
              <a:rPr lang="en-US" sz="2400" b="1" dirty="0" err="1">
                <a:solidFill>
                  <a:srgbClr val="006666"/>
                </a:solidFill>
              </a:rPr>
              <a:t>dalam</a:t>
            </a:r>
            <a:r>
              <a:rPr lang="en-US" sz="2400" b="1" dirty="0">
                <a:solidFill>
                  <a:srgbClr val="006666"/>
                </a:solidFill>
              </a:rPr>
              <a:t> </a:t>
            </a:r>
            <a:r>
              <a:rPr lang="en-US" sz="2400" b="1" dirty="0" err="1">
                <a:solidFill>
                  <a:srgbClr val="006666"/>
                </a:solidFill>
              </a:rPr>
              <a:t>bentuk</a:t>
            </a:r>
            <a:r>
              <a:rPr lang="en-US" sz="2400" b="1" dirty="0">
                <a:solidFill>
                  <a:srgbClr val="006666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</a:rPr>
              <a:t>tulisan </a:t>
            </a:r>
            <a:r>
              <a:rPr lang="en-US" sz="2400" b="1" dirty="0" err="1">
                <a:solidFill>
                  <a:schemeClr val="accent2"/>
                </a:solidFill>
              </a:rPr>
              <a:t>atau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deskripsi</a:t>
            </a:r>
            <a:r>
              <a:rPr lang="en-US" sz="2400" b="1" dirty="0">
                <a:solidFill>
                  <a:srgbClr val="006666"/>
                </a:solidFill>
              </a:rPr>
              <a:t>, </a:t>
            </a:r>
            <a:r>
              <a:rPr lang="en-US" sz="2400" b="1" dirty="0" err="1">
                <a:solidFill>
                  <a:srgbClr val="0070C0"/>
                </a:solidFill>
              </a:rPr>
              <a:t>tabel</a:t>
            </a:r>
            <a:r>
              <a:rPr lang="en-US" sz="2400" b="1" dirty="0">
                <a:solidFill>
                  <a:srgbClr val="006666"/>
                </a:solidFill>
              </a:rPr>
              <a:t>, </a:t>
            </a:r>
            <a:r>
              <a:rPr lang="en-US" sz="2400" b="1" dirty="0" err="1">
                <a:solidFill>
                  <a:srgbClr val="006666"/>
                </a:solidFill>
              </a:rPr>
              <a:t>atau</a:t>
            </a:r>
            <a:r>
              <a:rPr lang="en-US" sz="2400" b="1" dirty="0">
                <a:solidFill>
                  <a:srgbClr val="006666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diagram</a:t>
            </a:r>
            <a:r>
              <a:rPr lang="en-US" sz="2400" b="1" dirty="0">
                <a:solidFill>
                  <a:srgbClr val="006666"/>
                </a:solidFill>
              </a:rPr>
              <a:t>. </a:t>
            </a:r>
          </a:p>
          <a:p>
            <a:endParaRPr lang="en-US" sz="2400" b="1" dirty="0">
              <a:solidFill>
                <a:srgbClr val="008080"/>
              </a:solidFill>
            </a:endParaRPr>
          </a:p>
        </p:txBody>
      </p:sp>
      <p:pic>
        <p:nvPicPr>
          <p:cNvPr id="12" name="Picture 2" descr="G:\Template Bupena Merdeka (Konten QR-Media mengajar)\BAHAN\tokoh 5.png">
            <a:extLst>
              <a:ext uri="{FF2B5EF4-FFF2-40B4-BE49-F238E27FC236}">
                <a16:creationId xmlns:a16="http://schemas.microsoft.com/office/drawing/2014/main" id="{D5D70E31-848E-8016-5CFD-393CB1177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b="32516"/>
          <a:stretch>
            <a:fillRect/>
          </a:stretch>
        </p:blipFill>
        <p:spPr bwMode="auto">
          <a:xfrm flipH="1">
            <a:off x="7054385" y="1563637"/>
            <a:ext cx="2089614" cy="3279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14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07F5C691-FBCA-4221-FC2A-1250B7FC7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20F390-9FB4-8E92-1A64-ED276A86D5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1"/>
          <a:stretch/>
        </p:blipFill>
        <p:spPr>
          <a:xfrm>
            <a:off x="-148439" y="1396758"/>
            <a:ext cx="2068796" cy="35436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68365F-F390-1C71-0C9D-1D5F4C4D90D6}"/>
              </a:ext>
            </a:extLst>
          </p:cNvPr>
          <p:cNvSpPr txBox="1"/>
          <p:nvPr/>
        </p:nvSpPr>
        <p:spPr>
          <a:xfrm>
            <a:off x="2483768" y="1694587"/>
            <a:ext cx="61488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2600" b="1" dirty="0">
                <a:solidFill>
                  <a:srgbClr val="006666"/>
                </a:solidFill>
              </a:rPr>
              <a:t>Pada </a:t>
            </a:r>
            <a:r>
              <a:rPr lang="en-US" sz="2600" b="1" dirty="0" err="1">
                <a:solidFill>
                  <a:srgbClr val="006666"/>
                </a:solidFill>
              </a:rPr>
              <a:t>piktogram</a:t>
            </a:r>
            <a:r>
              <a:rPr lang="en-US" sz="2600" b="1" dirty="0">
                <a:solidFill>
                  <a:srgbClr val="006666"/>
                </a:solidFill>
              </a:rPr>
              <a:t>, </a:t>
            </a:r>
            <a:r>
              <a:rPr lang="en-US" sz="2600" b="1" dirty="0" err="1">
                <a:solidFill>
                  <a:srgbClr val="006666"/>
                </a:solidFill>
              </a:rPr>
              <a:t>banyak</a:t>
            </a:r>
            <a:r>
              <a:rPr lang="en-US" sz="2600" b="1" dirty="0">
                <a:solidFill>
                  <a:srgbClr val="006666"/>
                </a:solidFill>
              </a:rPr>
              <a:t> data </a:t>
            </a:r>
            <a:r>
              <a:rPr lang="en-US" sz="2600" b="1" dirty="0" err="1">
                <a:solidFill>
                  <a:srgbClr val="006666"/>
                </a:solidFill>
              </a:rPr>
              <a:t>disajikan</a:t>
            </a:r>
            <a:r>
              <a:rPr lang="en-US" sz="2600" b="1" dirty="0">
                <a:solidFill>
                  <a:srgbClr val="006666"/>
                </a:solidFill>
              </a:rPr>
              <a:t> </a:t>
            </a:r>
            <a:r>
              <a:rPr lang="en-US" sz="2600" b="1" dirty="0" err="1">
                <a:solidFill>
                  <a:srgbClr val="006666"/>
                </a:solidFill>
              </a:rPr>
              <a:t>dalam</a:t>
            </a:r>
            <a:r>
              <a:rPr lang="en-US" sz="2600" b="1" dirty="0">
                <a:solidFill>
                  <a:srgbClr val="006666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bentuk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gambar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006666"/>
                </a:solidFill>
              </a:rPr>
              <a:t>atau</a:t>
            </a:r>
            <a:r>
              <a:rPr lang="en-US" sz="2600" b="1" dirty="0">
                <a:solidFill>
                  <a:srgbClr val="006666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simbol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tertentu</a:t>
            </a:r>
            <a:r>
              <a:rPr lang="en-US" sz="2600" b="1" dirty="0">
                <a:solidFill>
                  <a:srgbClr val="7030A0"/>
                </a:solidFill>
              </a:rPr>
              <a:t>.</a:t>
            </a:r>
            <a:r>
              <a:rPr lang="en-US" sz="2600" b="1" dirty="0">
                <a:solidFill>
                  <a:srgbClr val="006666"/>
                </a:solidFill>
              </a:rPr>
              <a:t> </a:t>
            </a:r>
            <a:r>
              <a:rPr lang="en-US" sz="2600" b="1" dirty="0">
                <a:solidFill>
                  <a:srgbClr val="FF0066"/>
                </a:solidFill>
              </a:rPr>
              <a:t>Satu </a:t>
            </a:r>
            <a:r>
              <a:rPr lang="en-US" sz="2600" b="1" dirty="0" err="1">
                <a:solidFill>
                  <a:srgbClr val="FF0066"/>
                </a:solidFill>
              </a:rPr>
              <a:t>gambar</a:t>
            </a:r>
            <a:r>
              <a:rPr lang="en-US" sz="2600" b="1" dirty="0">
                <a:solidFill>
                  <a:srgbClr val="FF0066"/>
                </a:solidFill>
              </a:rPr>
              <a:t> </a:t>
            </a:r>
            <a:r>
              <a:rPr lang="en-US" sz="2600" b="1" dirty="0" err="1">
                <a:solidFill>
                  <a:srgbClr val="FF0066"/>
                </a:solidFill>
              </a:rPr>
              <a:t>dapat</a:t>
            </a:r>
            <a:r>
              <a:rPr lang="en-US" sz="2600" b="1" dirty="0">
                <a:solidFill>
                  <a:srgbClr val="FF0066"/>
                </a:solidFill>
              </a:rPr>
              <a:t> </a:t>
            </a:r>
            <a:r>
              <a:rPr lang="en-US" sz="2600" b="1" dirty="0" err="1">
                <a:solidFill>
                  <a:srgbClr val="FF0066"/>
                </a:solidFill>
              </a:rPr>
              <a:t>mewakili</a:t>
            </a:r>
            <a:r>
              <a:rPr lang="en-US" sz="2600" b="1" dirty="0">
                <a:solidFill>
                  <a:srgbClr val="FF0066"/>
                </a:solidFill>
              </a:rPr>
              <a:t> </a:t>
            </a:r>
            <a:r>
              <a:rPr lang="en-US" sz="2600" b="1" dirty="0" err="1">
                <a:solidFill>
                  <a:srgbClr val="FF0066"/>
                </a:solidFill>
              </a:rPr>
              <a:t>jumlah</a:t>
            </a:r>
            <a:r>
              <a:rPr lang="en-US" sz="2600" b="1" dirty="0">
                <a:solidFill>
                  <a:srgbClr val="FF0066"/>
                </a:solidFill>
              </a:rPr>
              <a:t> </a:t>
            </a:r>
            <a:r>
              <a:rPr lang="en-US" sz="2600" b="1" dirty="0" err="1">
                <a:solidFill>
                  <a:srgbClr val="FF0066"/>
                </a:solidFill>
              </a:rPr>
              <a:t>tertentu</a:t>
            </a:r>
            <a:r>
              <a:rPr lang="en-US" sz="2600" b="1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0C6304-E0E0-706D-1772-EB6EDFC7DBA8}"/>
              </a:ext>
            </a:extLst>
          </p:cNvPr>
          <p:cNvSpPr txBox="1"/>
          <p:nvPr/>
        </p:nvSpPr>
        <p:spPr>
          <a:xfrm>
            <a:off x="885958" y="218478"/>
            <a:ext cx="5878983" cy="1055608"/>
          </a:xfrm>
          <a:prstGeom prst="roundRect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en-US" sz="2800" b="1" dirty="0" err="1">
                <a:solidFill>
                  <a:srgbClr val="002060"/>
                </a:solidFill>
              </a:rPr>
              <a:t>Menyajikan</a:t>
            </a:r>
            <a:r>
              <a:rPr lang="en-US" sz="2800" b="1" dirty="0">
                <a:solidFill>
                  <a:srgbClr val="002060"/>
                </a:solidFill>
              </a:rPr>
              <a:t> Data </a:t>
            </a:r>
            <a:r>
              <a:rPr lang="en-US" sz="2800" b="1" dirty="0" err="1">
                <a:solidFill>
                  <a:srgbClr val="002060"/>
                </a:solidFill>
              </a:rPr>
              <a:t>dalam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Bentuk</a:t>
            </a:r>
            <a:r>
              <a:rPr lang="en-US" sz="2800" b="1" dirty="0">
                <a:solidFill>
                  <a:srgbClr val="002060"/>
                </a:solidFill>
              </a:rPr>
              <a:t> Diagram Gambar (</a:t>
            </a:r>
            <a:r>
              <a:rPr lang="en-US" sz="2800" b="1" dirty="0" err="1">
                <a:solidFill>
                  <a:srgbClr val="002060"/>
                </a:solidFill>
              </a:rPr>
              <a:t>Piktogram</a:t>
            </a:r>
            <a:r>
              <a:rPr lang="en-US" sz="2800" b="1" dirty="0">
                <a:solidFill>
                  <a:srgbClr val="002060"/>
                </a:solidFill>
              </a:rPr>
              <a:t>)</a:t>
            </a:r>
            <a:endParaRPr lang="id-ID" sz="2800" b="1" dirty="0">
              <a:solidFill>
                <a:srgbClr val="00206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C40A21E-FB80-219C-5F91-1E9DE8CDA218}"/>
              </a:ext>
            </a:extLst>
          </p:cNvPr>
          <p:cNvGrpSpPr/>
          <p:nvPr/>
        </p:nvGrpSpPr>
        <p:grpSpPr>
          <a:xfrm>
            <a:off x="3204747" y="3784167"/>
            <a:ext cx="4462994" cy="812741"/>
            <a:chOff x="644461" y="1843172"/>
            <a:chExt cx="4503603" cy="64725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D5F0D84-9D16-BF66-6B5B-AAA0D0E92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61" y="1843172"/>
              <a:ext cx="4503603" cy="6472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D15D2F-BB1F-BDE1-43E4-2513F4C143DD}"/>
                </a:ext>
              </a:extLst>
            </p:cNvPr>
            <p:cNvSpPr txBox="1"/>
            <p:nvPr/>
          </p:nvSpPr>
          <p:spPr>
            <a:xfrm>
              <a:off x="772026" y="1974090"/>
              <a:ext cx="4248472" cy="41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b="1" dirty="0">
                  <a:solidFill>
                    <a:srgbClr val="0070C0"/>
                  </a:solidFill>
                </a:rPr>
                <a:t>Perhatikan contoh berikut.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6643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07F5C691-FBCA-4221-FC2A-1250B7FC7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1624" y="-184044"/>
            <a:ext cx="9144000" cy="532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20F390-9FB4-8E92-1A64-ED276A86D5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1"/>
          <a:stretch/>
        </p:blipFill>
        <p:spPr>
          <a:xfrm>
            <a:off x="-148439" y="1396758"/>
            <a:ext cx="2068796" cy="35436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C221FC-119B-A1EE-6BE8-A9FA0B6A94F3}"/>
              </a:ext>
            </a:extLst>
          </p:cNvPr>
          <p:cNvSpPr txBox="1"/>
          <p:nvPr/>
        </p:nvSpPr>
        <p:spPr>
          <a:xfrm>
            <a:off x="2361771" y="1630656"/>
            <a:ext cx="63291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700" b="1" dirty="0">
                <a:solidFill>
                  <a:srgbClr val="006666"/>
                </a:solidFill>
              </a:rPr>
              <a:t>Ada </a:t>
            </a:r>
            <a:r>
              <a:rPr lang="en-US" sz="2700" b="1" dirty="0">
                <a:solidFill>
                  <a:srgbClr val="FF0000"/>
                </a:solidFill>
              </a:rPr>
              <a:t>4 </a:t>
            </a:r>
            <a:r>
              <a:rPr lang="en-US" sz="2700" b="1" dirty="0" err="1">
                <a:solidFill>
                  <a:srgbClr val="FF0000"/>
                </a:solidFill>
              </a:rPr>
              <a:t>mobil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merah</a:t>
            </a:r>
            <a:r>
              <a:rPr lang="en-US" sz="2700" b="1" dirty="0">
                <a:solidFill>
                  <a:srgbClr val="FF0000"/>
                </a:solidFill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700" b="1" dirty="0">
                <a:solidFill>
                  <a:srgbClr val="006666"/>
                </a:solidFill>
              </a:rPr>
              <a:t>Ada </a:t>
            </a:r>
            <a:r>
              <a:rPr lang="en-US" sz="2700" b="1" dirty="0">
                <a:solidFill>
                  <a:schemeClr val="accent4"/>
                </a:solidFill>
              </a:rPr>
              <a:t>8 </a:t>
            </a:r>
            <a:r>
              <a:rPr lang="en-US" sz="2700" b="1" dirty="0" err="1">
                <a:solidFill>
                  <a:schemeClr val="accent4"/>
                </a:solidFill>
              </a:rPr>
              <a:t>mobil</a:t>
            </a:r>
            <a:r>
              <a:rPr lang="en-US" sz="2700" b="1" dirty="0">
                <a:solidFill>
                  <a:schemeClr val="accent4"/>
                </a:solidFill>
              </a:rPr>
              <a:t> </a:t>
            </a:r>
            <a:r>
              <a:rPr lang="en-US" sz="2700" b="1" dirty="0" err="1">
                <a:solidFill>
                  <a:schemeClr val="accent4"/>
                </a:solidFill>
              </a:rPr>
              <a:t>putih</a:t>
            </a:r>
            <a:r>
              <a:rPr lang="en-US" sz="2700" b="1" dirty="0">
                <a:solidFill>
                  <a:schemeClr val="accent4"/>
                </a:solidFill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700" b="1" dirty="0">
                <a:solidFill>
                  <a:srgbClr val="006666"/>
                </a:solidFill>
              </a:rPr>
              <a:t>Ada </a:t>
            </a:r>
            <a:r>
              <a:rPr lang="en-US" sz="2700" b="1" dirty="0">
                <a:solidFill>
                  <a:srgbClr val="0070C0"/>
                </a:solidFill>
              </a:rPr>
              <a:t>6 </a:t>
            </a:r>
            <a:r>
              <a:rPr lang="en-US" sz="2700" b="1" dirty="0" err="1">
                <a:solidFill>
                  <a:srgbClr val="0070C0"/>
                </a:solidFill>
              </a:rPr>
              <a:t>mobil</a:t>
            </a:r>
            <a:r>
              <a:rPr lang="en-US" sz="2700" b="1" dirty="0">
                <a:solidFill>
                  <a:srgbClr val="0070C0"/>
                </a:solidFill>
              </a:rPr>
              <a:t> </a:t>
            </a:r>
            <a:r>
              <a:rPr lang="en-US" sz="2700" b="1" dirty="0" err="1">
                <a:solidFill>
                  <a:srgbClr val="0070C0"/>
                </a:solidFill>
              </a:rPr>
              <a:t>biru</a:t>
            </a:r>
            <a:r>
              <a:rPr lang="en-US" sz="2700" b="1" dirty="0">
                <a:solidFill>
                  <a:srgbClr val="0070C0"/>
                </a:solidFill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700" b="1" dirty="0">
                <a:solidFill>
                  <a:srgbClr val="006666"/>
                </a:solidFill>
              </a:rPr>
              <a:t>Ada </a:t>
            </a:r>
            <a:r>
              <a:rPr lang="en-US" sz="2700" b="1" dirty="0"/>
              <a:t>4 </a:t>
            </a:r>
            <a:r>
              <a:rPr lang="en-US" sz="2700" b="1" dirty="0" err="1"/>
              <a:t>mobil</a:t>
            </a:r>
            <a:r>
              <a:rPr lang="en-US" sz="2700" b="1" dirty="0"/>
              <a:t> </a:t>
            </a:r>
            <a:r>
              <a:rPr lang="en-US" sz="2700" b="1" dirty="0" err="1"/>
              <a:t>hitam</a:t>
            </a:r>
            <a:r>
              <a:rPr lang="en-US" sz="2700" b="1" dirty="0"/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314977-6ACD-30B5-22FA-D10A601A60C2}"/>
              </a:ext>
            </a:extLst>
          </p:cNvPr>
          <p:cNvSpPr txBox="1"/>
          <p:nvPr/>
        </p:nvSpPr>
        <p:spPr>
          <a:xfrm>
            <a:off x="2993901" y="3631568"/>
            <a:ext cx="564258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</a:rPr>
              <a:t>Kita </a:t>
            </a:r>
            <a:r>
              <a:rPr lang="en-US" sz="2700" b="1" dirty="0" err="1">
                <a:solidFill>
                  <a:srgbClr val="002060"/>
                </a:solidFill>
              </a:rPr>
              <a:t>dapat</a:t>
            </a:r>
            <a:r>
              <a:rPr lang="en-US" sz="2700" b="1" dirty="0">
                <a:solidFill>
                  <a:srgbClr val="002060"/>
                </a:solidFill>
              </a:rPr>
              <a:t> </a:t>
            </a:r>
            <a:r>
              <a:rPr lang="en-US" sz="2700" b="1" dirty="0" err="1">
                <a:solidFill>
                  <a:srgbClr val="002060"/>
                </a:solidFill>
              </a:rPr>
              <a:t>menggunakan</a:t>
            </a:r>
            <a:r>
              <a:rPr lang="en-US" sz="2700" b="1" dirty="0">
                <a:solidFill>
                  <a:srgbClr val="002060"/>
                </a:solidFill>
              </a:rPr>
              <a:t> </a:t>
            </a:r>
            <a:r>
              <a:rPr lang="en-US" sz="2700" b="1" dirty="0" err="1">
                <a:solidFill>
                  <a:srgbClr val="002060"/>
                </a:solidFill>
              </a:rPr>
              <a:t>gambar</a:t>
            </a:r>
            <a:r>
              <a:rPr lang="en-US" sz="2700" b="1" dirty="0">
                <a:solidFill>
                  <a:srgbClr val="002060"/>
                </a:solidFill>
              </a:rPr>
              <a:t> </a:t>
            </a:r>
            <a:r>
              <a:rPr lang="en-US" sz="2700" b="1" dirty="0" err="1">
                <a:solidFill>
                  <a:srgbClr val="002060"/>
                </a:solidFill>
              </a:rPr>
              <a:t>untuk</a:t>
            </a:r>
            <a:r>
              <a:rPr lang="en-US" sz="2700" b="1" dirty="0">
                <a:solidFill>
                  <a:srgbClr val="002060"/>
                </a:solidFill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</a:rPr>
              <a:t>mewakili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 1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</a:rPr>
              <a:t>mobil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</a:rPr>
              <a:t>atau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</a:rPr>
              <a:t>lebih</a:t>
            </a:r>
            <a:r>
              <a:rPr lang="en-US" sz="27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A7B0F0-0091-5AF4-7EA9-4F52686D66B1}"/>
              </a:ext>
            </a:extLst>
          </p:cNvPr>
          <p:cNvSpPr txBox="1"/>
          <p:nvPr/>
        </p:nvSpPr>
        <p:spPr>
          <a:xfrm>
            <a:off x="1115457" y="203141"/>
            <a:ext cx="57811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66"/>
                </a:solidFill>
              </a:rPr>
              <a:t>Arka </a:t>
            </a:r>
            <a:r>
              <a:rPr lang="en-US" sz="2800" b="1" dirty="0" err="1">
                <a:solidFill>
                  <a:srgbClr val="006666"/>
                </a:solidFill>
              </a:rPr>
              <a:t>ingin</a:t>
            </a:r>
            <a:r>
              <a:rPr lang="en-US" sz="2800" b="1" dirty="0">
                <a:solidFill>
                  <a:srgbClr val="006666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menyajikan</a:t>
            </a:r>
            <a:r>
              <a:rPr lang="en-US" sz="2800" b="1" dirty="0">
                <a:solidFill>
                  <a:srgbClr val="7030A0"/>
                </a:solidFill>
              </a:rPr>
              <a:t> data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</a:rPr>
              <a:t>banyak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</a:rPr>
              <a:t>mobil-mobilan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berdasarkan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warnanya</a:t>
            </a:r>
            <a:r>
              <a:rPr lang="en-US" sz="2800" b="1" dirty="0">
                <a:solidFill>
                  <a:srgbClr val="00B05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05051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3">
            <a:extLst>
              <a:ext uri="{FF2B5EF4-FFF2-40B4-BE49-F238E27FC236}">
                <a16:creationId xmlns:a16="http://schemas.microsoft.com/office/drawing/2014/main" id="{2A798CF7-F1A0-964C-562D-CDABF13D5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561859" y="-184044"/>
            <a:ext cx="10179584" cy="617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33B393AE-D110-3D98-DD8F-E8F84A5ABED4}"/>
              </a:ext>
            </a:extLst>
          </p:cNvPr>
          <p:cNvGraphicFramePr>
            <a:graphicFrameLocks noGrp="1"/>
          </p:cNvGraphicFramePr>
          <p:nvPr/>
        </p:nvGraphicFramePr>
        <p:xfrm>
          <a:off x="405959" y="1421178"/>
          <a:ext cx="8374484" cy="248981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711921">
                  <a:extLst>
                    <a:ext uri="{9D8B030D-6E8A-4147-A177-3AD203B41FA5}">
                      <a16:colId xmlns:a16="http://schemas.microsoft.com/office/drawing/2014/main" val="924118719"/>
                    </a:ext>
                  </a:extLst>
                </a:gridCol>
                <a:gridCol w="6662563">
                  <a:extLst>
                    <a:ext uri="{9D8B030D-6E8A-4147-A177-3AD203B41FA5}">
                      <a16:colId xmlns:a16="http://schemas.microsoft.com/office/drawing/2014/main" val="21138431"/>
                    </a:ext>
                  </a:extLst>
                </a:gridCol>
              </a:tblGrid>
              <a:tr h="49796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solidFill>
                            <a:srgbClr val="002060"/>
                          </a:solidFill>
                        </a:rPr>
                        <a:t>Warna</a:t>
                      </a:r>
                      <a:endParaRPr lang="en-US" sz="2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2060"/>
                          </a:solidFill>
                        </a:rPr>
                        <a:t>Banyak Mobil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56602743"/>
                  </a:ext>
                </a:extLst>
              </a:tr>
              <a:tr h="497963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002060"/>
                          </a:solidFill>
                        </a:rPr>
                        <a:t>Merah</a:t>
                      </a: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30349336"/>
                  </a:ext>
                </a:extLst>
              </a:tr>
              <a:tr h="497963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solidFill>
                            <a:srgbClr val="002060"/>
                          </a:solidFill>
                        </a:rPr>
                        <a:t>Putih</a:t>
                      </a:r>
                      <a:endParaRPr lang="en-US" sz="2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95411467"/>
                  </a:ext>
                </a:extLst>
              </a:tr>
              <a:tr h="497963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solidFill>
                            <a:srgbClr val="002060"/>
                          </a:solidFill>
                        </a:rPr>
                        <a:t>Biru</a:t>
                      </a:r>
                      <a:endParaRPr lang="en-US" sz="2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01938192"/>
                  </a:ext>
                </a:extLst>
              </a:tr>
              <a:tr h="497963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solidFill>
                            <a:srgbClr val="002060"/>
                          </a:solidFill>
                        </a:rPr>
                        <a:t>Hitam</a:t>
                      </a:r>
                      <a:endParaRPr lang="en-US" sz="2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23497151"/>
                  </a:ext>
                </a:extLst>
              </a:tr>
            </a:tbl>
          </a:graphicData>
        </a:graphic>
      </p:graphicFrame>
      <p:grpSp>
        <p:nvGrpSpPr>
          <p:cNvPr id="39" name="Group 38">
            <a:extLst>
              <a:ext uri="{FF2B5EF4-FFF2-40B4-BE49-F238E27FC236}">
                <a16:creationId xmlns:a16="http://schemas.microsoft.com/office/drawing/2014/main" id="{1AF74A13-056A-3B72-EE06-6A4BDA70FEB1}"/>
              </a:ext>
            </a:extLst>
          </p:cNvPr>
          <p:cNvGrpSpPr/>
          <p:nvPr/>
        </p:nvGrpSpPr>
        <p:grpSpPr>
          <a:xfrm>
            <a:off x="2205216" y="2764044"/>
            <a:ext cx="6490120" cy="799912"/>
            <a:chOff x="1940808" y="2576755"/>
            <a:chExt cx="6490120" cy="799912"/>
          </a:xfrm>
        </p:grpSpPr>
        <p:pic>
          <p:nvPicPr>
            <p:cNvPr id="26" name="Graphic 25" descr="Convertible with solid fill">
              <a:extLst>
                <a:ext uri="{FF2B5EF4-FFF2-40B4-BE49-F238E27FC236}">
                  <a16:creationId xmlns:a16="http://schemas.microsoft.com/office/drawing/2014/main" id="{1CFA07DC-EECF-4E39-98FD-50A521C2E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57891" y="2578593"/>
              <a:ext cx="759519" cy="759519"/>
            </a:xfrm>
            <a:prstGeom prst="rect">
              <a:avLst/>
            </a:prstGeom>
          </p:spPr>
        </p:pic>
        <p:pic>
          <p:nvPicPr>
            <p:cNvPr id="32" name="Graphic 31" descr="Convertible with solid fill">
              <a:extLst>
                <a:ext uri="{FF2B5EF4-FFF2-40B4-BE49-F238E27FC236}">
                  <a16:creationId xmlns:a16="http://schemas.microsoft.com/office/drawing/2014/main" id="{724E00B2-7248-3061-761C-40BBBDC7E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571307" y="2587772"/>
              <a:ext cx="759519" cy="759519"/>
            </a:xfrm>
            <a:prstGeom prst="rect">
              <a:avLst/>
            </a:prstGeom>
          </p:spPr>
        </p:pic>
        <p:pic>
          <p:nvPicPr>
            <p:cNvPr id="33" name="Graphic 32" descr="Convertible with solid fill">
              <a:extLst>
                <a:ext uri="{FF2B5EF4-FFF2-40B4-BE49-F238E27FC236}">
                  <a16:creationId xmlns:a16="http://schemas.microsoft.com/office/drawing/2014/main" id="{5A1771FC-7E9A-FA41-19CF-8D05B7DE0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95734" y="2607968"/>
              <a:ext cx="759519" cy="759519"/>
            </a:xfrm>
            <a:prstGeom prst="rect">
              <a:avLst/>
            </a:prstGeom>
          </p:spPr>
        </p:pic>
        <p:pic>
          <p:nvPicPr>
            <p:cNvPr id="34" name="Graphic 33" descr="Convertible with solid fill">
              <a:extLst>
                <a:ext uri="{FF2B5EF4-FFF2-40B4-BE49-F238E27FC236}">
                  <a16:creationId xmlns:a16="http://schemas.microsoft.com/office/drawing/2014/main" id="{A9477C7C-6377-9FEF-6751-DB9E9CAEA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209143" y="2617148"/>
              <a:ext cx="759519" cy="759519"/>
            </a:xfrm>
            <a:prstGeom prst="rect">
              <a:avLst/>
            </a:prstGeom>
          </p:spPr>
        </p:pic>
        <p:pic>
          <p:nvPicPr>
            <p:cNvPr id="35" name="Graphic 34" descr="Convertible with solid fill">
              <a:extLst>
                <a:ext uri="{FF2B5EF4-FFF2-40B4-BE49-F238E27FC236}">
                  <a16:creationId xmlns:a16="http://schemas.microsoft.com/office/drawing/2014/main" id="{DF9116E4-067C-77C6-C79B-39FAA6DA4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40808" y="2576755"/>
              <a:ext cx="759519" cy="759519"/>
            </a:xfrm>
            <a:prstGeom prst="rect">
              <a:avLst/>
            </a:prstGeom>
          </p:spPr>
        </p:pic>
        <p:pic>
          <p:nvPicPr>
            <p:cNvPr id="36" name="Graphic 35" descr="Convertible with solid fill">
              <a:extLst>
                <a:ext uri="{FF2B5EF4-FFF2-40B4-BE49-F238E27FC236}">
                  <a16:creationId xmlns:a16="http://schemas.microsoft.com/office/drawing/2014/main" id="{2ED1DF6A-184C-2D78-C168-90BFC086B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22554" y="2604293"/>
              <a:ext cx="759519" cy="759519"/>
            </a:xfrm>
            <a:prstGeom prst="rect">
              <a:avLst/>
            </a:prstGeom>
          </p:spPr>
        </p:pic>
        <p:pic>
          <p:nvPicPr>
            <p:cNvPr id="37" name="Graphic 36" descr="Convertible with solid fill">
              <a:extLst>
                <a:ext uri="{FF2B5EF4-FFF2-40B4-BE49-F238E27FC236}">
                  <a16:creationId xmlns:a16="http://schemas.microsoft.com/office/drawing/2014/main" id="{B583E30C-91DE-599B-32C3-C59854AAF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69016" y="2613472"/>
              <a:ext cx="759519" cy="759519"/>
            </a:xfrm>
            <a:prstGeom prst="rect">
              <a:avLst/>
            </a:prstGeom>
          </p:spPr>
        </p:pic>
        <p:pic>
          <p:nvPicPr>
            <p:cNvPr id="38" name="Graphic 37" descr="Convertible with solid fill">
              <a:extLst>
                <a:ext uri="{FF2B5EF4-FFF2-40B4-BE49-F238E27FC236}">
                  <a16:creationId xmlns:a16="http://schemas.microsoft.com/office/drawing/2014/main" id="{00E0AE60-8D8B-60A1-5452-ECD808214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671409" y="2611635"/>
              <a:ext cx="759519" cy="759519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4A06C39-3A45-378E-8E46-083C6F0AA5A0}"/>
              </a:ext>
            </a:extLst>
          </p:cNvPr>
          <p:cNvGrpSpPr/>
          <p:nvPr/>
        </p:nvGrpSpPr>
        <p:grpSpPr>
          <a:xfrm>
            <a:off x="2192361" y="2255433"/>
            <a:ext cx="4841265" cy="799912"/>
            <a:chOff x="1940808" y="2576755"/>
            <a:chExt cx="4841265" cy="799912"/>
          </a:xfrm>
        </p:grpSpPr>
        <p:pic>
          <p:nvPicPr>
            <p:cNvPr id="43" name="Graphic 42" descr="Convertible with solid fill">
              <a:extLst>
                <a:ext uri="{FF2B5EF4-FFF2-40B4-BE49-F238E27FC236}">
                  <a16:creationId xmlns:a16="http://schemas.microsoft.com/office/drawing/2014/main" id="{6EC49EAC-AD14-20A6-F2C4-F6CD86FFF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57891" y="2578593"/>
              <a:ext cx="759519" cy="759519"/>
            </a:xfrm>
            <a:prstGeom prst="rect">
              <a:avLst/>
            </a:prstGeom>
          </p:spPr>
        </p:pic>
        <p:pic>
          <p:nvPicPr>
            <p:cNvPr id="44" name="Graphic 43" descr="Convertible with solid fill">
              <a:extLst>
                <a:ext uri="{FF2B5EF4-FFF2-40B4-BE49-F238E27FC236}">
                  <a16:creationId xmlns:a16="http://schemas.microsoft.com/office/drawing/2014/main" id="{D1A36263-4A71-5DB4-610D-58B6D13C9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571307" y="2587772"/>
              <a:ext cx="759519" cy="759519"/>
            </a:xfrm>
            <a:prstGeom prst="rect">
              <a:avLst/>
            </a:prstGeom>
          </p:spPr>
        </p:pic>
        <p:pic>
          <p:nvPicPr>
            <p:cNvPr id="45" name="Graphic 44" descr="Convertible with solid fill">
              <a:extLst>
                <a:ext uri="{FF2B5EF4-FFF2-40B4-BE49-F238E27FC236}">
                  <a16:creationId xmlns:a16="http://schemas.microsoft.com/office/drawing/2014/main" id="{B3910205-A491-B437-2EA1-B99794BDF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95734" y="2607968"/>
              <a:ext cx="759519" cy="759519"/>
            </a:xfrm>
            <a:prstGeom prst="rect">
              <a:avLst/>
            </a:prstGeom>
          </p:spPr>
        </p:pic>
        <p:pic>
          <p:nvPicPr>
            <p:cNvPr id="46" name="Graphic 45" descr="Convertible with solid fill">
              <a:extLst>
                <a:ext uri="{FF2B5EF4-FFF2-40B4-BE49-F238E27FC236}">
                  <a16:creationId xmlns:a16="http://schemas.microsoft.com/office/drawing/2014/main" id="{FC40D076-7A9D-18EB-EAEB-6BDF02302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209143" y="2617148"/>
              <a:ext cx="759519" cy="759519"/>
            </a:xfrm>
            <a:prstGeom prst="rect">
              <a:avLst/>
            </a:prstGeom>
          </p:spPr>
        </p:pic>
        <p:pic>
          <p:nvPicPr>
            <p:cNvPr id="48" name="Graphic 47" descr="Convertible with solid fill">
              <a:extLst>
                <a:ext uri="{FF2B5EF4-FFF2-40B4-BE49-F238E27FC236}">
                  <a16:creationId xmlns:a16="http://schemas.microsoft.com/office/drawing/2014/main" id="{AC4B7E9C-50A3-9853-DF07-4A0D4AF30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40808" y="2576755"/>
              <a:ext cx="759519" cy="759519"/>
            </a:xfrm>
            <a:prstGeom prst="rect">
              <a:avLst/>
            </a:prstGeom>
          </p:spPr>
        </p:pic>
        <p:pic>
          <p:nvPicPr>
            <p:cNvPr id="49" name="Graphic 48" descr="Convertible with solid fill">
              <a:extLst>
                <a:ext uri="{FF2B5EF4-FFF2-40B4-BE49-F238E27FC236}">
                  <a16:creationId xmlns:a16="http://schemas.microsoft.com/office/drawing/2014/main" id="{E0987F52-A855-F5E2-B569-5759A47D8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22554" y="2604293"/>
              <a:ext cx="759519" cy="759519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AD1380B-7C30-98D6-C851-227085AE45D6}"/>
              </a:ext>
            </a:extLst>
          </p:cNvPr>
          <p:cNvGrpSpPr/>
          <p:nvPr/>
        </p:nvGrpSpPr>
        <p:grpSpPr>
          <a:xfrm>
            <a:off x="2225732" y="1780519"/>
            <a:ext cx="3214445" cy="790732"/>
            <a:chOff x="1940808" y="2576755"/>
            <a:chExt cx="3214445" cy="790732"/>
          </a:xfrm>
        </p:grpSpPr>
        <p:pic>
          <p:nvPicPr>
            <p:cNvPr id="53" name="Graphic 52" descr="Convertible with solid fill">
              <a:extLst>
                <a:ext uri="{FF2B5EF4-FFF2-40B4-BE49-F238E27FC236}">
                  <a16:creationId xmlns:a16="http://schemas.microsoft.com/office/drawing/2014/main" id="{B09963A0-3049-9E20-2EAD-4893C3E2C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57891" y="2578593"/>
              <a:ext cx="759519" cy="759519"/>
            </a:xfrm>
            <a:prstGeom prst="rect">
              <a:avLst/>
            </a:prstGeom>
          </p:spPr>
        </p:pic>
        <p:pic>
          <p:nvPicPr>
            <p:cNvPr id="54" name="Graphic 53" descr="Convertible with solid fill">
              <a:extLst>
                <a:ext uri="{FF2B5EF4-FFF2-40B4-BE49-F238E27FC236}">
                  <a16:creationId xmlns:a16="http://schemas.microsoft.com/office/drawing/2014/main" id="{C965E7DD-5192-BE08-41DE-B23C49BBB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571307" y="2587772"/>
              <a:ext cx="759519" cy="759519"/>
            </a:xfrm>
            <a:prstGeom prst="rect">
              <a:avLst/>
            </a:prstGeom>
          </p:spPr>
        </p:pic>
        <p:pic>
          <p:nvPicPr>
            <p:cNvPr id="55" name="Graphic 54" descr="Convertible with solid fill">
              <a:extLst>
                <a:ext uri="{FF2B5EF4-FFF2-40B4-BE49-F238E27FC236}">
                  <a16:creationId xmlns:a16="http://schemas.microsoft.com/office/drawing/2014/main" id="{2E08528C-6F2F-876F-F7D6-25416A5A2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95734" y="2607968"/>
              <a:ext cx="759519" cy="759519"/>
            </a:xfrm>
            <a:prstGeom prst="rect">
              <a:avLst/>
            </a:prstGeom>
          </p:spPr>
        </p:pic>
        <p:pic>
          <p:nvPicPr>
            <p:cNvPr id="57" name="Graphic 56" descr="Convertible with solid fill">
              <a:extLst>
                <a:ext uri="{FF2B5EF4-FFF2-40B4-BE49-F238E27FC236}">
                  <a16:creationId xmlns:a16="http://schemas.microsoft.com/office/drawing/2014/main" id="{69EE44A3-2024-AE9E-38EA-8B1CD30D2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40808" y="2576755"/>
              <a:ext cx="759519" cy="759519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C97B3AC-7068-BC18-6276-70BC2332D682}"/>
              </a:ext>
            </a:extLst>
          </p:cNvPr>
          <p:cNvGrpSpPr/>
          <p:nvPr/>
        </p:nvGrpSpPr>
        <p:grpSpPr>
          <a:xfrm>
            <a:off x="2216232" y="3218762"/>
            <a:ext cx="3214445" cy="790732"/>
            <a:chOff x="1940808" y="2576755"/>
            <a:chExt cx="3214445" cy="790732"/>
          </a:xfrm>
        </p:grpSpPr>
        <p:pic>
          <p:nvPicPr>
            <p:cNvPr id="62" name="Graphic 61" descr="Convertible with solid fill">
              <a:extLst>
                <a:ext uri="{FF2B5EF4-FFF2-40B4-BE49-F238E27FC236}">
                  <a16:creationId xmlns:a16="http://schemas.microsoft.com/office/drawing/2014/main" id="{A8214792-852B-0F36-4731-B6F8CCD5B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57891" y="2578593"/>
              <a:ext cx="759519" cy="759519"/>
            </a:xfrm>
            <a:prstGeom prst="rect">
              <a:avLst/>
            </a:prstGeom>
          </p:spPr>
        </p:pic>
        <p:pic>
          <p:nvPicPr>
            <p:cNvPr id="63" name="Graphic 62" descr="Convertible with solid fill">
              <a:extLst>
                <a:ext uri="{FF2B5EF4-FFF2-40B4-BE49-F238E27FC236}">
                  <a16:creationId xmlns:a16="http://schemas.microsoft.com/office/drawing/2014/main" id="{D3243C28-E6BA-7894-26C5-1043B4A50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571307" y="2587772"/>
              <a:ext cx="759519" cy="759519"/>
            </a:xfrm>
            <a:prstGeom prst="rect">
              <a:avLst/>
            </a:prstGeom>
          </p:spPr>
        </p:pic>
        <p:pic>
          <p:nvPicPr>
            <p:cNvPr id="1024" name="Graphic 1023" descr="Convertible with solid fill">
              <a:extLst>
                <a:ext uri="{FF2B5EF4-FFF2-40B4-BE49-F238E27FC236}">
                  <a16:creationId xmlns:a16="http://schemas.microsoft.com/office/drawing/2014/main" id="{5293FA54-7029-0909-547D-25D68334F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95734" y="2607968"/>
              <a:ext cx="759519" cy="759519"/>
            </a:xfrm>
            <a:prstGeom prst="rect">
              <a:avLst/>
            </a:prstGeom>
          </p:spPr>
        </p:pic>
        <p:pic>
          <p:nvPicPr>
            <p:cNvPr id="1025" name="Graphic 1024" descr="Convertible with solid fill">
              <a:extLst>
                <a:ext uri="{FF2B5EF4-FFF2-40B4-BE49-F238E27FC236}">
                  <a16:creationId xmlns:a16="http://schemas.microsoft.com/office/drawing/2014/main" id="{BAB88AF5-72B7-8FFE-F457-CC58755C4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40808" y="2576755"/>
              <a:ext cx="759519" cy="759519"/>
            </a:xfrm>
            <a:prstGeom prst="rect">
              <a:avLst/>
            </a:prstGeom>
          </p:spPr>
        </p:pic>
      </p:grpSp>
      <p:sp>
        <p:nvSpPr>
          <p:cNvPr id="1029" name="TextBox 1028">
            <a:extLst>
              <a:ext uri="{FF2B5EF4-FFF2-40B4-BE49-F238E27FC236}">
                <a16:creationId xmlns:a16="http://schemas.microsoft.com/office/drawing/2014/main" id="{580E5DF2-22AB-70EE-C6CC-4A3AEDF8C530}"/>
              </a:ext>
            </a:extLst>
          </p:cNvPr>
          <p:cNvSpPr txBox="1"/>
          <p:nvPr/>
        </p:nvSpPr>
        <p:spPr>
          <a:xfrm>
            <a:off x="489301" y="4000865"/>
            <a:ext cx="547082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</a:rPr>
              <a:t>Keterangan</a:t>
            </a:r>
            <a:r>
              <a:rPr lang="en-US" sz="2600" b="1" dirty="0">
                <a:solidFill>
                  <a:srgbClr val="002060"/>
                </a:solidFill>
              </a:rPr>
              <a:t>:             </a:t>
            </a:r>
            <a:r>
              <a:rPr lang="en-US" sz="2600" b="1" dirty="0" err="1">
                <a:solidFill>
                  <a:srgbClr val="002060"/>
                </a:solidFill>
              </a:rPr>
              <a:t>mewakili</a:t>
            </a:r>
            <a:r>
              <a:rPr lang="en-US" sz="2600" b="1" dirty="0">
                <a:solidFill>
                  <a:srgbClr val="002060"/>
                </a:solidFill>
              </a:rPr>
              <a:t> 1 </a:t>
            </a:r>
            <a:r>
              <a:rPr lang="en-US" sz="2600" b="1" dirty="0" err="1">
                <a:solidFill>
                  <a:srgbClr val="002060"/>
                </a:solidFill>
              </a:rPr>
              <a:t>mobil</a:t>
            </a:r>
            <a:r>
              <a:rPr lang="en-US" sz="26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030" name="Graphic 1029" descr="Convertible with solid fill">
            <a:extLst>
              <a:ext uri="{FF2B5EF4-FFF2-40B4-BE49-F238E27FC236}">
                <a16:creationId xmlns:a16="http://schemas.microsoft.com/office/drawing/2014/main" id="{C2EEBD89-9181-6724-155F-8C35F77D05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13547" y="3878376"/>
            <a:ext cx="759519" cy="759519"/>
          </a:xfrm>
          <a:prstGeom prst="rect">
            <a:avLst/>
          </a:prstGeom>
        </p:spPr>
      </p:pic>
      <p:sp>
        <p:nvSpPr>
          <p:cNvPr id="1031" name="TextBox 1030">
            <a:extLst>
              <a:ext uri="{FF2B5EF4-FFF2-40B4-BE49-F238E27FC236}">
                <a16:creationId xmlns:a16="http://schemas.microsoft.com/office/drawing/2014/main" id="{56F466A0-D37E-F23A-4467-6A47A486512F}"/>
              </a:ext>
            </a:extLst>
          </p:cNvPr>
          <p:cNvSpPr txBox="1"/>
          <p:nvPr/>
        </p:nvSpPr>
        <p:spPr>
          <a:xfrm>
            <a:off x="354649" y="322247"/>
            <a:ext cx="70031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 err="1">
                <a:solidFill>
                  <a:srgbClr val="006666"/>
                </a:solidFill>
              </a:rPr>
              <a:t>Dengan</a:t>
            </a:r>
            <a:r>
              <a:rPr lang="en-US" sz="2700" b="1" dirty="0">
                <a:solidFill>
                  <a:srgbClr val="006666"/>
                </a:solidFill>
              </a:rPr>
              <a:t> </a:t>
            </a:r>
            <a:r>
              <a:rPr lang="en-US" sz="2700" b="1" dirty="0" err="1">
                <a:solidFill>
                  <a:srgbClr val="006666"/>
                </a:solidFill>
              </a:rPr>
              <a:t>demikian</a:t>
            </a:r>
            <a:r>
              <a:rPr lang="en-US" sz="2700" b="1" dirty="0">
                <a:solidFill>
                  <a:srgbClr val="002060"/>
                </a:solidFill>
              </a:rPr>
              <a:t>, </a:t>
            </a:r>
            <a:r>
              <a:rPr lang="en-US" sz="2700" b="1" dirty="0" err="1">
                <a:solidFill>
                  <a:srgbClr val="7030A0"/>
                </a:solidFill>
              </a:rPr>
              <a:t>piktogram</a:t>
            </a:r>
            <a:r>
              <a:rPr lang="en-US" sz="2700" b="1" dirty="0">
                <a:solidFill>
                  <a:srgbClr val="7030A0"/>
                </a:solidFill>
              </a:rPr>
              <a:t> </a:t>
            </a:r>
            <a:r>
              <a:rPr lang="en-US" sz="2700" b="1" dirty="0" err="1">
                <a:solidFill>
                  <a:srgbClr val="7030A0"/>
                </a:solidFill>
              </a:rPr>
              <a:t>untuk</a:t>
            </a:r>
            <a:r>
              <a:rPr lang="en-US" sz="2700" b="1" dirty="0">
                <a:solidFill>
                  <a:srgbClr val="7030A0"/>
                </a:solidFill>
              </a:rPr>
              <a:t> </a:t>
            </a:r>
            <a:r>
              <a:rPr lang="en-US" sz="2700" b="1" dirty="0" err="1">
                <a:solidFill>
                  <a:srgbClr val="7030A0"/>
                </a:solidFill>
              </a:rPr>
              <a:t>banyak</a:t>
            </a:r>
            <a:r>
              <a:rPr lang="en-US" sz="2700" b="1" dirty="0">
                <a:solidFill>
                  <a:srgbClr val="7030A0"/>
                </a:solidFill>
              </a:rPr>
              <a:t> </a:t>
            </a:r>
            <a:r>
              <a:rPr lang="en-US" sz="2700" b="1" dirty="0" err="1">
                <a:solidFill>
                  <a:srgbClr val="7030A0"/>
                </a:solidFill>
              </a:rPr>
              <a:t>mobil-mobilan</a:t>
            </a:r>
            <a:r>
              <a:rPr lang="en-US" sz="2700" b="1" dirty="0">
                <a:solidFill>
                  <a:srgbClr val="7030A0"/>
                </a:solidFill>
              </a:rPr>
              <a:t> </a:t>
            </a:r>
            <a:r>
              <a:rPr lang="en-US" sz="2700" b="1" dirty="0" err="1">
                <a:solidFill>
                  <a:srgbClr val="7030A0"/>
                </a:solidFill>
              </a:rPr>
              <a:t>tersebut</a:t>
            </a:r>
            <a:r>
              <a:rPr lang="en-US" sz="2700" b="1" dirty="0">
                <a:solidFill>
                  <a:srgbClr val="7030A0"/>
                </a:solidFill>
              </a:rPr>
              <a:t> </a:t>
            </a:r>
            <a:r>
              <a:rPr lang="en-US" sz="2700" b="1" dirty="0" err="1">
                <a:solidFill>
                  <a:srgbClr val="002060"/>
                </a:solidFill>
              </a:rPr>
              <a:t>sebagai</a:t>
            </a:r>
            <a:r>
              <a:rPr lang="en-US" sz="2700" b="1" dirty="0">
                <a:solidFill>
                  <a:srgbClr val="002060"/>
                </a:solidFill>
              </a:rPr>
              <a:t> </a:t>
            </a:r>
            <a:r>
              <a:rPr lang="en-US" sz="2700" b="1" dirty="0" err="1">
                <a:solidFill>
                  <a:srgbClr val="002060"/>
                </a:solidFill>
              </a:rPr>
              <a:t>berikut</a:t>
            </a:r>
            <a:r>
              <a:rPr lang="en-US" sz="27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3186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07F5C691-FBCA-4221-FC2A-1250B7FC7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20F390-9FB4-8E92-1A64-ED276A86D5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1"/>
          <a:stretch/>
        </p:blipFill>
        <p:spPr>
          <a:xfrm>
            <a:off x="-148439" y="1396758"/>
            <a:ext cx="2068796" cy="35436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68365F-F390-1C71-0C9D-1D5F4C4D90D6}"/>
              </a:ext>
            </a:extLst>
          </p:cNvPr>
          <p:cNvSpPr txBox="1"/>
          <p:nvPr/>
        </p:nvSpPr>
        <p:spPr>
          <a:xfrm>
            <a:off x="2426795" y="1779803"/>
            <a:ext cx="61991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2600" b="1" dirty="0" err="1">
                <a:solidFill>
                  <a:srgbClr val="FF0066"/>
                </a:solidFill>
              </a:rPr>
              <a:t>Informasi</a:t>
            </a:r>
            <a:r>
              <a:rPr lang="en-US" sz="2600" b="1" dirty="0">
                <a:solidFill>
                  <a:srgbClr val="FF0066"/>
                </a:solidFill>
              </a:rPr>
              <a:t> </a:t>
            </a:r>
            <a:r>
              <a:rPr lang="en-US" sz="2600" b="1" dirty="0" err="1">
                <a:solidFill>
                  <a:srgbClr val="FF0066"/>
                </a:solidFill>
              </a:rPr>
              <a:t>dapat</a:t>
            </a:r>
            <a:r>
              <a:rPr lang="en-US" sz="2600" b="1" dirty="0">
                <a:solidFill>
                  <a:srgbClr val="FF0066"/>
                </a:solidFill>
              </a:rPr>
              <a:t> </a:t>
            </a:r>
            <a:r>
              <a:rPr lang="en-US" sz="2600" b="1" dirty="0" err="1">
                <a:solidFill>
                  <a:srgbClr val="FF0066"/>
                </a:solidFill>
              </a:rPr>
              <a:t>ditemukan</a:t>
            </a:r>
            <a:r>
              <a:rPr lang="en-US" sz="2600" b="1" dirty="0">
                <a:solidFill>
                  <a:srgbClr val="FF0066"/>
                </a:solidFill>
              </a:rPr>
              <a:t> </a:t>
            </a:r>
            <a:r>
              <a:rPr lang="en-US" sz="2600" b="1" dirty="0" err="1">
                <a:solidFill>
                  <a:srgbClr val="006666"/>
                </a:solidFill>
              </a:rPr>
              <a:t>berdasarkan</a:t>
            </a:r>
            <a:r>
              <a:rPr lang="en-US" sz="2600" b="1" dirty="0">
                <a:solidFill>
                  <a:srgbClr val="006666"/>
                </a:solidFill>
              </a:rPr>
              <a:t> data </a:t>
            </a:r>
            <a:r>
              <a:rPr lang="en-US" sz="2600" b="1" dirty="0" err="1">
                <a:solidFill>
                  <a:srgbClr val="006666"/>
                </a:solidFill>
              </a:rPr>
              <a:t>dari</a:t>
            </a:r>
            <a:r>
              <a:rPr lang="en-US" sz="2600" b="1" dirty="0">
                <a:solidFill>
                  <a:srgbClr val="006666"/>
                </a:solidFill>
              </a:rPr>
              <a:t> </a:t>
            </a:r>
            <a:r>
              <a:rPr lang="en-US" sz="2600" b="1" dirty="0" err="1">
                <a:solidFill>
                  <a:srgbClr val="006666"/>
                </a:solidFill>
              </a:rPr>
              <a:t>piktogram</a:t>
            </a:r>
            <a:r>
              <a:rPr lang="en-US" sz="2600" b="1" dirty="0">
                <a:solidFill>
                  <a:srgbClr val="006666"/>
                </a:solidFill>
              </a:rPr>
              <a:t> dan </a:t>
            </a:r>
            <a:r>
              <a:rPr lang="en-US" sz="2600" b="1" dirty="0" err="1">
                <a:solidFill>
                  <a:srgbClr val="7030A0"/>
                </a:solidFill>
              </a:rPr>
              <a:t>dapat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dibuat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kesimpulannya</a:t>
            </a:r>
            <a:r>
              <a:rPr lang="en-US" sz="26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0C6304-E0E0-706D-1772-EB6EDFC7DBA8}"/>
              </a:ext>
            </a:extLst>
          </p:cNvPr>
          <p:cNvSpPr txBox="1"/>
          <p:nvPr/>
        </p:nvSpPr>
        <p:spPr>
          <a:xfrm>
            <a:off x="885959" y="218478"/>
            <a:ext cx="5781878" cy="1055608"/>
          </a:xfrm>
          <a:prstGeom prst="roundRect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en-US" sz="2800" b="1" dirty="0" err="1">
                <a:solidFill>
                  <a:srgbClr val="002060"/>
                </a:solidFill>
              </a:rPr>
              <a:t>Menafsirkan</a:t>
            </a:r>
            <a:r>
              <a:rPr lang="en-US" sz="2800" b="1" dirty="0">
                <a:solidFill>
                  <a:srgbClr val="002060"/>
                </a:solidFill>
              </a:rPr>
              <a:t> Data </a:t>
            </a:r>
            <a:r>
              <a:rPr lang="en-US" sz="2800" b="1" dirty="0" err="1">
                <a:solidFill>
                  <a:srgbClr val="002060"/>
                </a:solidFill>
              </a:rPr>
              <a:t>dari</a:t>
            </a:r>
            <a:r>
              <a:rPr lang="en-US" sz="2800" b="1" dirty="0">
                <a:solidFill>
                  <a:srgbClr val="002060"/>
                </a:solidFill>
              </a:rPr>
              <a:t> Diagram Gambar (</a:t>
            </a:r>
            <a:r>
              <a:rPr lang="en-US" sz="2800" b="1" dirty="0" err="1">
                <a:solidFill>
                  <a:srgbClr val="002060"/>
                </a:solidFill>
              </a:rPr>
              <a:t>Piktogram</a:t>
            </a:r>
            <a:r>
              <a:rPr lang="en-US" sz="2800" b="1" dirty="0">
                <a:solidFill>
                  <a:srgbClr val="002060"/>
                </a:solidFill>
              </a:rPr>
              <a:t>)</a:t>
            </a:r>
            <a:endParaRPr lang="id-ID" sz="2800" b="1" dirty="0">
              <a:solidFill>
                <a:srgbClr val="00206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C40A21E-FB80-219C-5F91-1E9DE8CDA218}"/>
              </a:ext>
            </a:extLst>
          </p:cNvPr>
          <p:cNvGrpSpPr/>
          <p:nvPr/>
        </p:nvGrpSpPr>
        <p:grpSpPr>
          <a:xfrm>
            <a:off x="3193730" y="3578183"/>
            <a:ext cx="4462994" cy="812741"/>
            <a:chOff x="644461" y="1843172"/>
            <a:chExt cx="4503603" cy="64725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D5F0D84-9D16-BF66-6B5B-AAA0D0E92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61" y="1843172"/>
              <a:ext cx="4503603" cy="6472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D15D2F-BB1F-BDE1-43E4-2513F4C143DD}"/>
                </a:ext>
              </a:extLst>
            </p:cNvPr>
            <p:cNvSpPr txBox="1"/>
            <p:nvPr/>
          </p:nvSpPr>
          <p:spPr>
            <a:xfrm>
              <a:off x="772026" y="1974090"/>
              <a:ext cx="4248472" cy="41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b="1" dirty="0">
                  <a:solidFill>
                    <a:srgbClr val="0070C0"/>
                  </a:solidFill>
                </a:rPr>
                <a:t>Perhatikan contoh berikut.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2201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415" y="175953"/>
            <a:ext cx="1334659" cy="429975"/>
          </a:xfrm>
          <a:prstGeom prst="rect">
            <a:avLst/>
          </a:prstGeom>
        </p:spPr>
      </p:pic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33B393AE-D110-3D98-DD8F-E8F84A5ABED4}"/>
              </a:ext>
            </a:extLst>
          </p:cNvPr>
          <p:cNvGraphicFramePr>
            <a:graphicFrameLocks noGrp="1"/>
          </p:cNvGraphicFramePr>
          <p:nvPr/>
        </p:nvGraphicFramePr>
        <p:xfrm>
          <a:off x="627132" y="1618492"/>
          <a:ext cx="7020283" cy="231709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752511">
                  <a:extLst>
                    <a:ext uri="{9D8B030D-6E8A-4147-A177-3AD203B41FA5}">
                      <a16:colId xmlns:a16="http://schemas.microsoft.com/office/drawing/2014/main" val="924118719"/>
                    </a:ext>
                  </a:extLst>
                </a:gridCol>
                <a:gridCol w="5267772">
                  <a:extLst>
                    <a:ext uri="{9D8B030D-6E8A-4147-A177-3AD203B41FA5}">
                      <a16:colId xmlns:a16="http://schemas.microsoft.com/office/drawing/2014/main" val="21138431"/>
                    </a:ext>
                  </a:extLst>
                </a:gridCol>
              </a:tblGrid>
              <a:tr h="46341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Jenis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Film</a:t>
                      </a:r>
                    </a:p>
                  </a:txBody>
                  <a:tcPr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Banyak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Penonton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56602743"/>
                  </a:ext>
                </a:extLst>
              </a:tr>
              <a:tr h="46341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Kartun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30349336"/>
                  </a:ext>
                </a:extLst>
              </a:tr>
              <a:tr h="46341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Keluarga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95411467"/>
                  </a:ext>
                </a:extLst>
              </a:tr>
              <a:tr h="46341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Komedi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01938192"/>
                  </a:ext>
                </a:extLst>
              </a:tr>
              <a:tr h="46341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Biografi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23497151"/>
                  </a:ext>
                </a:extLst>
              </a:tr>
            </a:tbl>
          </a:graphicData>
        </a:graphic>
      </p:graphicFrame>
      <p:sp>
        <p:nvSpPr>
          <p:cNvPr id="1029" name="TextBox 1028">
            <a:extLst>
              <a:ext uri="{FF2B5EF4-FFF2-40B4-BE49-F238E27FC236}">
                <a16:creationId xmlns:a16="http://schemas.microsoft.com/office/drawing/2014/main" id="{580E5DF2-22AB-70EE-C6CC-4A3AEDF8C530}"/>
              </a:ext>
            </a:extLst>
          </p:cNvPr>
          <p:cNvSpPr txBox="1"/>
          <p:nvPr/>
        </p:nvSpPr>
        <p:spPr>
          <a:xfrm>
            <a:off x="533845" y="4043672"/>
            <a:ext cx="62309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Keterangan</a:t>
            </a:r>
            <a:r>
              <a:rPr lang="en-US" sz="2400" b="1" dirty="0">
                <a:solidFill>
                  <a:srgbClr val="002060"/>
                </a:solidFill>
              </a:rPr>
              <a:t>:         </a:t>
            </a:r>
            <a:r>
              <a:rPr lang="en-US" sz="2400" b="1" dirty="0" err="1">
                <a:solidFill>
                  <a:srgbClr val="002060"/>
                </a:solidFill>
              </a:rPr>
              <a:t>mewakili</a:t>
            </a:r>
            <a:r>
              <a:rPr lang="en-US" sz="2400" b="1" dirty="0">
                <a:solidFill>
                  <a:srgbClr val="002060"/>
                </a:solidFill>
              </a:rPr>
              <a:t> 10 </a:t>
            </a:r>
            <a:r>
              <a:rPr lang="en-US" sz="2400" b="1" dirty="0" err="1">
                <a:solidFill>
                  <a:srgbClr val="002060"/>
                </a:solidFill>
              </a:rPr>
              <a:t>penonton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031" name="TextBox 1030">
            <a:extLst>
              <a:ext uri="{FF2B5EF4-FFF2-40B4-BE49-F238E27FC236}">
                <a16:creationId xmlns:a16="http://schemas.microsoft.com/office/drawing/2014/main" id="{56F466A0-D37E-F23A-4467-6A47A486512F}"/>
              </a:ext>
            </a:extLst>
          </p:cNvPr>
          <p:cNvSpPr txBox="1"/>
          <p:nvPr/>
        </p:nvSpPr>
        <p:spPr>
          <a:xfrm>
            <a:off x="313029" y="297800"/>
            <a:ext cx="75309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6666"/>
                </a:solidFill>
              </a:rPr>
              <a:t>Seorang</a:t>
            </a:r>
            <a:r>
              <a:rPr lang="en-US" sz="2400" b="1" dirty="0">
                <a:solidFill>
                  <a:srgbClr val="006666"/>
                </a:solidFill>
              </a:rPr>
              <a:t> </a:t>
            </a:r>
            <a:r>
              <a:rPr lang="en-US" sz="2400" b="1" dirty="0" err="1">
                <a:solidFill>
                  <a:srgbClr val="006666"/>
                </a:solidFill>
              </a:rPr>
              <a:t>pengamat</a:t>
            </a:r>
            <a:r>
              <a:rPr lang="en-US" sz="2400" b="1" dirty="0">
                <a:solidFill>
                  <a:srgbClr val="006666"/>
                </a:solidFill>
              </a:rPr>
              <a:t> film </a:t>
            </a:r>
            <a:r>
              <a:rPr lang="en-US" sz="2400" b="1" dirty="0" err="1">
                <a:solidFill>
                  <a:srgbClr val="006666"/>
                </a:solidFill>
              </a:rPr>
              <a:t>sedang</a:t>
            </a:r>
            <a:r>
              <a:rPr lang="en-US" sz="2400" b="1" dirty="0">
                <a:solidFill>
                  <a:srgbClr val="0066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meneliti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jenis</a:t>
            </a:r>
            <a:r>
              <a:rPr lang="en-US" sz="2400" b="1" dirty="0">
                <a:solidFill>
                  <a:srgbClr val="FF0066"/>
                </a:solidFill>
              </a:rPr>
              <a:t> film yang paling </a:t>
            </a:r>
            <a:r>
              <a:rPr lang="en-US" sz="2400" b="1" dirty="0" err="1">
                <a:solidFill>
                  <a:srgbClr val="FF0066"/>
                </a:solidFill>
              </a:rPr>
              <a:t>disukai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penonton</a:t>
            </a:r>
            <a:r>
              <a:rPr lang="en-US" sz="2400" b="1" dirty="0">
                <a:solidFill>
                  <a:srgbClr val="006666"/>
                </a:solidFill>
              </a:rPr>
              <a:t>. </a:t>
            </a:r>
            <a:r>
              <a:rPr lang="en-US" sz="2400" b="1" dirty="0" err="1">
                <a:solidFill>
                  <a:srgbClr val="7030A0"/>
                </a:solidFill>
              </a:rPr>
              <a:t>Setiap</a:t>
            </a:r>
            <a:r>
              <a:rPr lang="en-US" sz="2400" b="1" dirty="0">
                <a:solidFill>
                  <a:srgbClr val="7030A0"/>
                </a:solidFill>
              </a:rPr>
              <a:t> orang </a:t>
            </a:r>
            <a:r>
              <a:rPr lang="en-US" sz="2400" b="1" dirty="0" err="1">
                <a:solidFill>
                  <a:srgbClr val="7030A0"/>
                </a:solidFill>
              </a:rPr>
              <a:t>hanya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boleh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memilih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satu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jenis</a:t>
            </a:r>
            <a:r>
              <a:rPr lang="en-US" sz="2400" b="1" dirty="0">
                <a:solidFill>
                  <a:srgbClr val="7030A0"/>
                </a:solidFill>
              </a:rPr>
              <a:t> film. </a:t>
            </a:r>
            <a:r>
              <a:rPr lang="en-US" sz="2400" b="1" dirty="0" err="1">
                <a:solidFill>
                  <a:srgbClr val="006666"/>
                </a:solidFill>
              </a:rPr>
              <a:t>Berikut</a:t>
            </a:r>
            <a:r>
              <a:rPr lang="en-US" sz="2400" b="1" dirty="0">
                <a:solidFill>
                  <a:srgbClr val="006666"/>
                </a:solidFill>
              </a:rPr>
              <a:t> data diagram </a:t>
            </a:r>
            <a:r>
              <a:rPr lang="en-US" sz="2400" b="1" dirty="0" err="1">
                <a:solidFill>
                  <a:srgbClr val="006666"/>
                </a:solidFill>
              </a:rPr>
              <a:t>gambarnya</a:t>
            </a:r>
            <a:r>
              <a:rPr lang="en-US" sz="2400" b="1" dirty="0">
                <a:solidFill>
                  <a:srgbClr val="006666"/>
                </a:solidFill>
              </a:rPr>
              <a:t>.</a:t>
            </a:r>
          </a:p>
        </p:txBody>
      </p:sp>
      <p:pic>
        <p:nvPicPr>
          <p:cNvPr id="6" name="Graphic 5" descr="User with solid fill">
            <a:extLst>
              <a:ext uri="{FF2B5EF4-FFF2-40B4-BE49-F238E27FC236}">
                <a16:creationId xmlns:a16="http://schemas.microsoft.com/office/drawing/2014/main" id="{18B83600-47FF-235E-202F-176BE1E62F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04924" y="2981205"/>
            <a:ext cx="534318" cy="534318"/>
          </a:xfrm>
          <a:prstGeom prst="rect">
            <a:avLst/>
          </a:prstGeom>
        </p:spPr>
      </p:pic>
      <p:pic>
        <p:nvPicPr>
          <p:cNvPr id="7" name="Graphic 6" descr="User with solid fill">
            <a:extLst>
              <a:ext uri="{FF2B5EF4-FFF2-40B4-BE49-F238E27FC236}">
                <a16:creationId xmlns:a16="http://schemas.microsoft.com/office/drawing/2014/main" id="{1AD86794-9F93-BC33-0CCC-C51C969F3A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99775" y="2981205"/>
            <a:ext cx="534318" cy="534318"/>
          </a:xfrm>
          <a:prstGeom prst="rect">
            <a:avLst/>
          </a:prstGeom>
        </p:spPr>
      </p:pic>
      <p:pic>
        <p:nvPicPr>
          <p:cNvPr id="8" name="Graphic 7" descr="User with solid fill">
            <a:extLst>
              <a:ext uri="{FF2B5EF4-FFF2-40B4-BE49-F238E27FC236}">
                <a16:creationId xmlns:a16="http://schemas.microsoft.com/office/drawing/2014/main" id="{0C8832C8-D714-B094-E375-1EEC9FCB56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82181" y="2990384"/>
            <a:ext cx="534318" cy="534318"/>
          </a:xfrm>
          <a:prstGeom prst="rect">
            <a:avLst/>
          </a:prstGeom>
        </p:spPr>
      </p:pic>
      <p:pic>
        <p:nvPicPr>
          <p:cNvPr id="9" name="Graphic 8" descr="User with solid fill">
            <a:extLst>
              <a:ext uri="{FF2B5EF4-FFF2-40B4-BE49-F238E27FC236}">
                <a16:creationId xmlns:a16="http://schemas.microsoft.com/office/drawing/2014/main" id="{637DB034-EE28-007A-D707-0E6FE3CD9F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54074" y="2990384"/>
            <a:ext cx="534318" cy="534318"/>
          </a:xfrm>
          <a:prstGeom prst="rect">
            <a:avLst/>
          </a:prstGeom>
        </p:spPr>
      </p:pic>
      <p:pic>
        <p:nvPicPr>
          <p:cNvPr id="10" name="Graphic 9" descr="User with solid fill">
            <a:extLst>
              <a:ext uri="{FF2B5EF4-FFF2-40B4-BE49-F238E27FC236}">
                <a16:creationId xmlns:a16="http://schemas.microsoft.com/office/drawing/2014/main" id="{4E97F2E8-C19F-9625-8C23-5BC66D87E2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14451" y="2995887"/>
            <a:ext cx="534318" cy="534318"/>
          </a:xfrm>
          <a:prstGeom prst="rect">
            <a:avLst/>
          </a:prstGeom>
        </p:spPr>
      </p:pic>
      <p:pic>
        <p:nvPicPr>
          <p:cNvPr id="11" name="Graphic 10" descr="User with solid fill">
            <a:extLst>
              <a:ext uri="{FF2B5EF4-FFF2-40B4-BE49-F238E27FC236}">
                <a16:creationId xmlns:a16="http://schemas.microsoft.com/office/drawing/2014/main" id="{80239489-E9CB-07C9-7EEA-3E2484B409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86344" y="2981205"/>
            <a:ext cx="534318" cy="534318"/>
          </a:xfrm>
          <a:prstGeom prst="rect">
            <a:avLst/>
          </a:prstGeom>
        </p:spPr>
      </p:pic>
      <p:pic>
        <p:nvPicPr>
          <p:cNvPr id="12" name="Graphic 11" descr="User with solid fill">
            <a:extLst>
              <a:ext uri="{FF2B5EF4-FFF2-40B4-BE49-F238E27FC236}">
                <a16:creationId xmlns:a16="http://schemas.microsoft.com/office/drawing/2014/main" id="{09720396-36E3-8F0D-2495-D0CE384F9D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8428" y="2995887"/>
            <a:ext cx="534318" cy="534318"/>
          </a:xfrm>
          <a:prstGeom prst="rect">
            <a:avLst/>
          </a:prstGeom>
        </p:spPr>
      </p:pic>
      <p:pic>
        <p:nvPicPr>
          <p:cNvPr id="13" name="Graphic 12" descr="User with solid fill">
            <a:extLst>
              <a:ext uri="{FF2B5EF4-FFF2-40B4-BE49-F238E27FC236}">
                <a16:creationId xmlns:a16="http://schemas.microsoft.com/office/drawing/2014/main" id="{995B5721-EDA5-BAAC-1E83-FF48284B24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60846" y="2984416"/>
            <a:ext cx="534318" cy="534318"/>
          </a:xfrm>
          <a:prstGeom prst="rect">
            <a:avLst/>
          </a:prstGeom>
        </p:spPr>
      </p:pic>
      <p:pic>
        <p:nvPicPr>
          <p:cNvPr id="14" name="Graphic 13" descr="User with solid fill">
            <a:extLst>
              <a:ext uri="{FF2B5EF4-FFF2-40B4-BE49-F238E27FC236}">
                <a16:creationId xmlns:a16="http://schemas.microsoft.com/office/drawing/2014/main" id="{1A4C3026-F71E-199D-CE18-DC27861C09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10698" y="2981205"/>
            <a:ext cx="534318" cy="534318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B1E8D1C-5151-893A-4CC8-7A6414CB9C76}"/>
              </a:ext>
            </a:extLst>
          </p:cNvPr>
          <p:cNvGrpSpPr/>
          <p:nvPr/>
        </p:nvGrpSpPr>
        <p:grpSpPr>
          <a:xfrm>
            <a:off x="2390330" y="2502539"/>
            <a:ext cx="2443845" cy="549000"/>
            <a:chOff x="2557324" y="3056486"/>
            <a:chExt cx="2443845" cy="549000"/>
          </a:xfrm>
        </p:grpSpPr>
        <p:pic>
          <p:nvPicPr>
            <p:cNvPr id="15" name="Graphic 14" descr="User with solid fill">
              <a:extLst>
                <a:ext uri="{FF2B5EF4-FFF2-40B4-BE49-F238E27FC236}">
                  <a16:creationId xmlns:a16="http://schemas.microsoft.com/office/drawing/2014/main" id="{18D462EA-E63F-6CB9-16EC-0107D3A7C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57324" y="3056486"/>
              <a:ext cx="534318" cy="534318"/>
            </a:xfrm>
            <a:prstGeom prst="rect">
              <a:avLst/>
            </a:prstGeom>
          </p:spPr>
        </p:pic>
        <p:pic>
          <p:nvPicPr>
            <p:cNvPr id="16" name="Graphic 15" descr="User with solid fill">
              <a:extLst>
                <a:ext uri="{FF2B5EF4-FFF2-40B4-BE49-F238E27FC236}">
                  <a16:creationId xmlns:a16="http://schemas.microsoft.com/office/drawing/2014/main" id="{66CC15EA-31D7-3F96-258A-8FCB567D4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052175" y="3056486"/>
              <a:ext cx="534318" cy="534318"/>
            </a:xfrm>
            <a:prstGeom prst="rect">
              <a:avLst/>
            </a:prstGeom>
          </p:spPr>
        </p:pic>
        <p:pic>
          <p:nvPicPr>
            <p:cNvPr id="17" name="Graphic 16" descr="User with solid fill">
              <a:extLst>
                <a:ext uri="{FF2B5EF4-FFF2-40B4-BE49-F238E27FC236}">
                  <a16:creationId xmlns:a16="http://schemas.microsoft.com/office/drawing/2014/main" id="{BD76A430-39A5-6AA7-0C5F-7A6211A75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34581" y="3065665"/>
              <a:ext cx="534318" cy="534318"/>
            </a:xfrm>
            <a:prstGeom prst="rect">
              <a:avLst/>
            </a:prstGeom>
          </p:spPr>
        </p:pic>
        <p:pic>
          <p:nvPicPr>
            <p:cNvPr id="18" name="Graphic 17" descr="User with solid fill">
              <a:extLst>
                <a:ext uri="{FF2B5EF4-FFF2-40B4-BE49-F238E27FC236}">
                  <a16:creationId xmlns:a16="http://schemas.microsoft.com/office/drawing/2014/main" id="{0CD3599B-FFFF-E454-6522-30E8EEBAB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006474" y="3065665"/>
              <a:ext cx="534318" cy="534318"/>
            </a:xfrm>
            <a:prstGeom prst="rect">
              <a:avLst/>
            </a:prstGeom>
          </p:spPr>
        </p:pic>
        <p:pic>
          <p:nvPicPr>
            <p:cNvPr id="19" name="Graphic 18" descr="User with solid fill">
              <a:extLst>
                <a:ext uri="{FF2B5EF4-FFF2-40B4-BE49-F238E27FC236}">
                  <a16:creationId xmlns:a16="http://schemas.microsoft.com/office/drawing/2014/main" id="{DD3AA5F4-92CC-2273-189F-12C99484E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66851" y="3071168"/>
              <a:ext cx="534318" cy="534318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D06FCE8-5BCD-CF3F-CAD6-B925376DA19F}"/>
              </a:ext>
            </a:extLst>
          </p:cNvPr>
          <p:cNvGrpSpPr/>
          <p:nvPr/>
        </p:nvGrpSpPr>
        <p:grpSpPr>
          <a:xfrm>
            <a:off x="2390330" y="2058345"/>
            <a:ext cx="2915738" cy="549000"/>
            <a:chOff x="2557324" y="3056486"/>
            <a:chExt cx="2915738" cy="549000"/>
          </a:xfrm>
        </p:grpSpPr>
        <p:pic>
          <p:nvPicPr>
            <p:cNvPr id="28" name="Graphic 27" descr="User with solid fill">
              <a:extLst>
                <a:ext uri="{FF2B5EF4-FFF2-40B4-BE49-F238E27FC236}">
                  <a16:creationId xmlns:a16="http://schemas.microsoft.com/office/drawing/2014/main" id="{ED6874D1-B5B8-B015-9CA7-596D213FE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57324" y="3056486"/>
              <a:ext cx="534318" cy="534318"/>
            </a:xfrm>
            <a:prstGeom prst="rect">
              <a:avLst/>
            </a:prstGeom>
          </p:spPr>
        </p:pic>
        <p:pic>
          <p:nvPicPr>
            <p:cNvPr id="29" name="Graphic 28" descr="User with solid fill">
              <a:extLst>
                <a:ext uri="{FF2B5EF4-FFF2-40B4-BE49-F238E27FC236}">
                  <a16:creationId xmlns:a16="http://schemas.microsoft.com/office/drawing/2014/main" id="{9951B6D9-2427-4B2D-4062-3A7E39B48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052175" y="3056486"/>
              <a:ext cx="534318" cy="534318"/>
            </a:xfrm>
            <a:prstGeom prst="rect">
              <a:avLst/>
            </a:prstGeom>
          </p:spPr>
        </p:pic>
        <p:pic>
          <p:nvPicPr>
            <p:cNvPr id="30" name="Graphic 29" descr="User with solid fill">
              <a:extLst>
                <a:ext uri="{FF2B5EF4-FFF2-40B4-BE49-F238E27FC236}">
                  <a16:creationId xmlns:a16="http://schemas.microsoft.com/office/drawing/2014/main" id="{51373987-31B2-E36B-3952-9F5CB559C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34581" y="3065665"/>
              <a:ext cx="534318" cy="534318"/>
            </a:xfrm>
            <a:prstGeom prst="rect">
              <a:avLst/>
            </a:prstGeom>
          </p:spPr>
        </p:pic>
        <p:pic>
          <p:nvPicPr>
            <p:cNvPr id="31" name="Graphic 30" descr="User with solid fill">
              <a:extLst>
                <a:ext uri="{FF2B5EF4-FFF2-40B4-BE49-F238E27FC236}">
                  <a16:creationId xmlns:a16="http://schemas.microsoft.com/office/drawing/2014/main" id="{7C192C8A-9A2D-F6C5-CF24-BCDD5C6FE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006474" y="3065665"/>
              <a:ext cx="534318" cy="534318"/>
            </a:xfrm>
            <a:prstGeom prst="rect">
              <a:avLst/>
            </a:prstGeom>
          </p:spPr>
        </p:pic>
        <p:pic>
          <p:nvPicPr>
            <p:cNvPr id="40" name="Graphic 39" descr="User with solid fill">
              <a:extLst>
                <a:ext uri="{FF2B5EF4-FFF2-40B4-BE49-F238E27FC236}">
                  <a16:creationId xmlns:a16="http://schemas.microsoft.com/office/drawing/2014/main" id="{FA8F7894-BF22-0BF5-FEE5-F810B7E4C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66851" y="3071168"/>
              <a:ext cx="534318" cy="534318"/>
            </a:xfrm>
            <a:prstGeom prst="rect">
              <a:avLst/>
            </a:prstGeom>
          </p:spPr>
        </p:pic>
        <p:pic>
          <p:nvPicPr>
            <p:cNvPr id="41" name="Graphic 40" descr="User with solid fill">
              <a:extLst>
                <a:ext uri="{FF2B5EF4-FFF2-40B4-BE49-F238E27FC236}">
                  <a16:creationId xmlns:a16="http://schemas.microsoft.com/office/drawing/2014/main" id="{47149AC8-3198-BCD2-B25B-8D9F6464D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38744" y="3056486"/>
              <a:ext cx="534318" cy="534318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1214C13-6E69-57A2-7B74-35A332CE2176}"/>
              </a:ext>
            </a:extLst>
          </p:cNvPr>
          <p:cNvGrpSpPr/>
          <p:nvPr/>
        </p:nvGrpSpPr>
        <p:grpSpPr>
          <a:xfrm>
            <a:off x="2396970" y="3423944"/>
            <a:ext cx="1511575" cy="543497"/>
            <a:chOff x="2557324" y="3056486"/>
            <a:chExt cx="1511575" cy="543497"/>
          </a:xfrm>
        </p:grpSpPr>
        <p:pic>
          <p:nvPicPr>
            <p:cNvPr id="58" name="Graphic 57" descr="User with solid fill">
              <a:extLst>
                <a:ext uri="{FF2B5EF4-FFF2-40B4-BE49-F238E27FC236}">
                  <a16:creationId xmlns:a16="http://schemas.microsoft.com/office/drawing/2014/main" id="{0C064B71-A28C-4531-8CA8-AD64AF999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57324" y="3056486"/>
              <a:ext cx="534318" cy="534318"/>
            </a:xfrm>
            <a:prstGeom prst="rect">
              <a:avLst/>
            </a:prstGeom>
          </p:spPr>
        </p:pic>
        <p:pic>
          <p:nvPicPr>
            <p:cNvPr id="59" name="Graphic 58" descr="User with solid fill">
              <a:extLst>
                <a:ext uri="{FF2B5EF4-FFF2-40B4-BE49-F238E27FC236}">
                  <a16:creationId xmlns:a16="http://schemas.microsoft.com/office/drawing/2014/main" id="{F17B84AE-DAEF-6CD1-9545-42028AB94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052175" y="3056486"/>
              <a:ext cx="534318" cy="534318"/>
            </a:xfrm>
            <a:prstGeom prst="rect">
              <a:avLst/>
            </a:prstGeom>
          </p:spPr>
        </p:pic>
        <p:pic>
          <p:nvPicPr>
            <p:cNvPr id="60" name="Graphic 59" descr="User with solid fill">
              <a:extLst>
                <a:ext uri="{FF2B5EF4-FFF2-40B4-BE49-F238E27FC236}">
                  <a16:creationId xmlns:a16="http://schemas.microsoft.com/office/drawing/2014/main" id="{AA6EBA79-E393-D593-B931-E61564F3A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34581" y="3065665"/>
              <a:ext cx="534318" cy="534318"/>
            </a:xfrm>
            <a:prstGeom prst="rect">
              <a:avLst/>
            </a:prstGeom>
          </p:spPr>
        </p:pic>
      </p:grpSp>
      <p:pic>
        <p:nvPicPr>
          <p:cNvPr id="1036" name="Graphic 1035" descr="User with solid fill">
            <a:extLst>
              <a:ext uri="{FF2B5EF4-FFF2-40B4-BE49-F238E27FC236}">
                <a16:creationId xmlns:a16="http://schemas.microsoft.com/office/drawing/2014/main" id="{209FCD53-C86C-AC2D-AA01-9F7646D44C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81723" y="3976241"/>
            <a:ext cx="534318" cy="53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96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07F5C691-FBCA-4221-FC2A-1250B7FC7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20F390-9FB4-8E92-1A64-ED276A86D5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1"/>
          <a:stretch/>
        </p:blipFill>
        <p:spPr>
          <a:xfrm>
            <a:off x="-148439" y="1396758"/>
            <a:ext cx="2068796" cy="35436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CD00E9-6099-4498-C487-B0F0863E7437}"/>
              </a:ext>
            </a:extLst>
          </p:cNvPr>
          <p:cNvSpPr txBox="1"/>
          <p:nvPr/>
        </p:nvSpPr>
        <p:spPr>
          <a:xfrm>
            <a:off x="2426540" y="1354472"/>
            <a:ext cx="627619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70C0"/>
                </a:solidFill>
              </a:rPr>
              <a:t>Ada 6 </a:t>
            </a:r>
            <a:r>
              <a:rPr lang="en-US" sz="2600" b="1" dirty="0" err="1">
                <a:solidFill>
                  <a:srgbClr val="0070C0"/>
                </a:solidFill>
              </a:rPr>
              <a:t>gambar</a:t>
            </a:r>
            <a:r>
              <a:rPr lang="en-US" sz="2600" b="1" dirty="0">
                <a:solidFill>
                  <a:srgbClr val="0070C0"/>
                </a:solidFill>
              </a:rPr>
              <a:t>        </a:t>
            </a:r>
            <a:r>
              <a:rPr lang="en-US" sz="2600" b="1" dirty="0" err="1">
                <a:solidFill>
                  <a:srgbClr val="0070C0"/>
                </a:solidFill>
              </a:rPr>
              <a:t>untuk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jenis</a:t>
            </a:r>
            <a:r>
              <a:rPr lang="en-US" sz="2600" b="1" dirty="0">
                <a:solidFill>
                  <a:srgbClr val="0070C0"/>
                </a:solidFill>
              </a:rPr>
              <a:t> film </a:t>
            </a:r>
            <a:r>
              <a:rPr lang="en-US" sz="2600" b="1" dirty="0" err="1">
                <a:solidFill>
                  <a:srgbClr val="0070C0"/>
                </a:solidFill>
              </a:rPr>
              <a:t>kartun</a:t>
            </a:r>
            <a:r>
              <a:rPr lang="en-US" sz="2600" b="1" dirty="0">
                <a:solidFill>
                  <a:srgbClr val="0070C0"/>
                </a:solidFill>
              </a:rPr>
              <a:t>, </a:t>
            </a:r>
            <a:r>
              <a:rPr lang="en-US" sz="2600" b="1" dirty="0" err="1">
                <a:solidFill>
                  <a:srgbClr val="0070C0"/>
                </a:solidFill>
              </a:rPr>
              <a:t>berarti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ada</a:t>
            </a:r>
            <a:r>
              <a:rPr lang="en-US" sz="2600" b="1" dirty="0">
                <a:solidFill>
                  <a:srgbClr val="0070C0"/>
                </a:solidFill>
              </a:rPr>
              <a:t> 6 × 10 = 60 orang yang </a:t>
            </a:r>
            <a:r>
              <a:rPr lang="en-US" sz="2600" b="1" dirty="0" err="1">
                <a:solidFill>
                  <a:srgbClr val="0070C0"/>
                </a:solidFill>
              </a:rPr>
              <a:t>menyukai</a:t>
            </a:r>
            <a:r>
              <a:rPr lang="en-US" sz="2600" b="1" dirty="0">
                <a:solidFill>
                  <a:srgbClr val="0070C0"/>
                </a:solidFill>
              </a:rPr>
              <a:t> film </a:t>
            </a:r>
            <a:r>
              <a:rPr lang="en-US" sz="2600" b="1" dirty="0" err="1">
                <a:solidFill>
                  <a:srgbClr val="0070C0"/>
                </a:solidFill>
              </a:rPr>
              <a:t>kartun</a:t>
            </a:r>
            <a:r>
              <a:rPr lang="en-US" sz="2600" b="1" dirty="0">
                <a:solidFill>
                  <a:srgbClr val="0070C0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0000"/>
                </a:solidFill>
              </a:rPr>
              <a:t>Ada 50 orang yang </a:t>
            </a:r>
            <a:r>
              <a:rPr lang="en-US" sz="2600" b="1" dirty="0" err="1">
                <a:solidFill>
                  <a:srgbClr val="FF0000"/>
                </a:solidFill>
              </a:rPr>
              <a:t>menyukai</a:t>
            </a:r>
            <a:r>
              <a:rPr lang="en-US" sz="2600" b="1" dirty="0">
                <a:solidFill>
                  <a:srgbClr val="FF0000"/>
                </a:solidFill>
              </a:rPr>
              <a:t> film </a:t>
            </a:r>
            <a:r>
              <a:rPr lang="en-US" sz="2600" b="1" dirty="0" err="1">
                <a:solidFill>
                  <a:srgbClr val="FF0000"/>
                </a:solidFill>
              </a:rPr>
              <a:t>keluarga</a:t>
            </a:r>
            <a:r>
              <a:rPr lang="en-US" sz="2600" b="1" dirty="0">
                <a:solidFill>
                  <a:srgbClr val="FF0000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Ada 90 orang yang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menyukai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film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komedi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6666"/>
                </a:solidFill>
              </a:rPr>
              <a:t>Ada 30 orang yang </a:t>
            </a:r>
            <a:r>
              <a:rPr lang="en-US" sz="2600" b="1" dirty="0" err="1">
                <a:solidFill>
                  <a:srgbClr val="006666"/>
                </a:solidFill>
              </a:rPr>
              <a:t>menyukai</a:t>
            </a:r>
            <a:r>
              <a:rPr lang="en-US" sz="2600" b="1" dirty="0">
                <a:solidFill>
                  <a:srgbClr val="006666"/>
                </a:solidFill>
              </a:rPr>
              <a:t> film </a:t>
            </a:r>
            <a:r>
              <a:rPr lang="en-US" sz="2600" b="1" dirty="0" err="1">
                <a:solidFill>
                  <a:srgbClr val="006666"/>
                </a:solidFill>
              </a:rPr>
              <a:t>biografi</a:t>
            </a:r>
            <a:r>
              <a:rPr lang="en-US" sz="2600" b="1" dirty="0">
                <a:solidFill>
                  <a:srgbClr val="006666"/>
                </a:solidFill>
              </a:rPr>
              <a:t>.</a:t>
            </a:r>
          </a:p>
        </p:txBody>
      </p:sp>
      <p:pic>
        <p:nvPicPr>
          <p:cNvPr id="15" name="Graphic 14" descr="User with solid fill">
            <a:extLst>
              <a:ext uri="{FF2B5EF4-FFF2-40B4-BE49-F238E27FC236}">
                <a16:creationId xmlns:a16="http://schemas.microsoft.com/office/drawing/2014/main" id="{7B5AD3BF-065F-A220-0BAB-F63E24CC86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02007" y="1245577"/>
            <a:ext cx="534318" cy="5343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78AB13-CA4F-B15E-4736-B20FEAB55595}"/>
              </a:ext>
            </a:extLst>
          </p:cNvPr>
          <p:cNvSpPr txBox="1"/>
          <p:nvPr/>
        </p:nvSpPr>
        <p:spPr>
          <a:xfrm>
            <a:off x="539826" y="243844"/>
            <a:ext cx="59931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</a:rPr>
              <a:t>Berdasarkan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piktogram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tersebut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informasi</a:t>
            </a:r>
            <a:r>
              <a:rPr lang="en-US" sz="2600" b="1" dirty="0">
                <a:solidFill>
                  <a:srgbClr val="002060"/>
                </a:solidFill>
              </a:rPr>
              <a:t> yang di </a:t>
            </a:r>
            <a:r>
              <a:rPr lang="en-US" sz="2600" b="1" dirty="0" err="1">
                <a:solidFill>
                  <a:srgbClr val="002060"/>
                </a:solidFill>
              </a:rPr>
              <a:t>dapat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adalah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sebagai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berikut</a:t>
            </a:r>
            <a:r>
              <a:rPr lang="en-US" sz="26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103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07F5C691-FBCA-4221-FC2A-1250B7FC7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517793" y="-11013"/>
            <a:ext cx="9661793" cy="536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20F390-9FB4-8E92-1A64-ED276A86D5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1"/>
          <a:stretch/>
        </p:blipFill>
        <p:spPr>
          <a:xfrm flipH="1">
            <a:off x="6755909" y="1165212"/>
            <a:ext cx="2068796" cy="35436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3A9D3A-3F7C-68F9-F9CC-A793F6E7EA49}"/>
              </a:ext>
            </a:extLst>
          </p:cNvPr>
          <p:cNvSpPr txBox="1"/>
          <p:nvPr/>
        </p:nvSpPr>
        <p:spPr>
          <a:xfrm>
            <a:off x="363567" y="250477"/>
            <a:ext cx="618321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 err="1">
                <a:solidFill>
                  <a:srgbClr val="7030A0"/>
                </a:solidFill>
              </a:rPr>
              <a:t>Jumlah</a:t>
            </a:r>
            <a:r>
              <a:rPr lang="en-US" sz="2600" b="1" dirty="0">
                <a:solidFill>
                  <a:srgbClr val="7030A0"/>
                </a:solidFill>
              </a:rPr>
              <a:t> orang yang </a:t>
            </a:r>
            <a:r>
              <a:rPr lang="en-US" sz="2600" b="1" dirty="0" err="1">
                <a:solidFill>
                  <a:srgbClr val="7030A0"/>
                </a:solidFill>
              </a:rPr>
              <a:t>berpartisipasi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dalam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penelitian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tersebut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adalah</a:t>
            </a:r>
            <a:r>
              <a:rPr lang="en-US" sz="2600" b="1" dirty="0">
                <a:solidFill>
                  <a:srgbClr val="7030A0"/>
                </a:solidFill>
              </a:rPr>
              <a:t> 60 + 50 + 90 + 30 = 230 orang.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 err="1">
                <a:solidFill>
                  <a:srgbClr val="00B050"/>
                </a:solidFill>
              </a:rPr>
              <a:t>Jenis</a:t>
            </a:r>
            <a:r>
              <a:rPr lang="en-US" sz="2600" b="1" dirty="0">
                <a:solidFill>
                  <a:srgbClr val="00B050"/>
                </a:solidFill>
              </a:rPr>
              <a:t> film yang paling </a:t>
            </a:r>
            <a:r>
              <a:rPr lang="en-US" sz="2600" b="1" dirty="0" err="1">
                <a:solidFill>
                  <a:srgbClr val="00B050"/>
                </a:solidFill>
              </a:rPr>
              <a:t>banyak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disukai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adalah</a:t>
            </a:r>
            <a:r>
              <a:rPr lang="en-US" sz="2600" b="1" dirty="0">
                <a:solidFill>
                  <a:srgbClr val="00B050"/>
                </a:solidFill>
              </a:rPr>
              <a:t> film </a:t>
            </a:r>
            <a:r>
              <a:rPr lang="en-US" sz="2600" b="1" dirty="0" err="1">
                <a:solidFill>
                  <a:srgbClr val="00B050"/>
                </a:solidFill>
              </a:rPr>
              <a:t>komedi</a:t>
            </a:r>
            <a:r>
              <a:rPr lang="en-US" sz="2600" b="1" dirty="0">
                <a:solidFill>
                  <a:srgbClr val="00B05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 err="1">
                <a:solidFill>
                  <a:srgbClr val="FF0066"/>
                </a:solidFill>
              </a:rPr>
              <a:t>Jenis</a:t>
            </a:r>
            <a:r>
              <a:rPr lang="en-US" sz="2600" b="1" dirty="0">
                <a:solidFill>
                  <a:srgbClr val="FF0066"/>
                </a:solidFill>
              </a:rPr>
              <a:t> film yang paling </a:t>
            </a:r>
            <a:r>
              <a:rPr lang="en-US" sz="2600" b="1" dirty="0" err="1">
                <a:solidFill>
                  <a:srgbClr val="FF0066"/>
                </a:solidFill>
              </a:rPr>
              <a:t>sedikit</a:t>
            </a:r>
            <a:r>
              <a:rPr lang="en-US" sz="2600" b="1" dirty="0">
                <a:solidFill>
                  <a:srgbClr val="FF0066"/>
                </a:solidFill>
              </a:rPr>
              <a:t> </a:t>
            </a:r>
            <a:r>
              <a:rPr lang="en-US" sz="2600" b="1" dirty="0" err="1">
                <a:solidFill>
                  <a:srgbClr val="FF0066"/>
                </a:solidFill>
              </a:rPr>
              <a:t>disukai</a:t>
            </a:r>
            <a:r>
              <a:rPr lang="en-US" sz="2600" b="1" dirty="0">
                <a:solidFill>
                  <a:srgbClr val="FF0066"/>
                </a:solidFill>
              </a:rPr>
              <a:t> </a:t>
            </a:r>
            <a:r>
              <a:rPr lang="en-US" sz="2600" b="1" dirty="0" err="1">
                <a:solidFill>
                  <a:srgbClr val="FF0066"/>
                </a:solidFill>
              </a:rPr>
              <a:t>adalah</a:t>
            </a:r>
            <a:r>
              <a:rPr lang="en-US" sz="2600" b="1" dirty="0">
                <a:solidFill>
                  <a:srgbClr val="FF0066"/>
                </a:solidFill>
              </a:rPr>
              <a:t> film </a:t>
            </a:r>
            <a:r>
              <a:rPr lang="en-US" sz="2600" b="1" dirty="0" err="1">
                <a:solidFill>
                  <a:srgbClr val="FF0066"/>
                </a:solidFill>
              </a:rPr>
              <a:t>biografi</a:t>
            </a:r>
            <a:r>
              <a:rPr lang="en-US" sz="2600" b="1" dirty="0">
                <a:solidFill>
                  <a:srgbClr val="FF0066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 err="1">
                <a:solidFill>
                  <a:srgbClr val="FFC000"/>
                </a:solidFill>
              </a:rPr>
              <a:t>Selisih</a:t>
            </a:r>
            <a:r>
              <a:rPr lang="en-US" sz="2600" b="1" dirty="0">
                <a:solidFill>
                  <a:srgbClr val="FFC000"/>
                </a:solidFill>
              </a:rPr>
              <a:t> </a:t>
            </a:r>
            <a:r>
              <a:rPr lang="en-US" sz="2600" b="1" dirty="0" err="1">
                <a:solidFill>
                  <a:srgbClr val="FFC000"/>
                </a:solidFill>
              </a:rPr>
              <a:t>banyak</a:t>
            </a:r>
            <a:r>
              <a:rPr lang="en-US" sz="2600" b="1" dirty="0">
                <a:solidFill>
                  <a:srgbClr val="FFC000"/>
                </a:solidFill>
              </a:rPr>
              <a:t> </a:t>
            </a:r>
            <a:r>
              <a:rPr lang="en-US" sz="2600" b="1" dirty="0" err="1">
                <a:solidFill>
                  <a:srgbClr val="FFC000"/>
                </a:solidFill>
              </a:rPr>
              <a:t>penonton</a:t>
            </a:r>
            <a:r>
              <a:rPr lang="en-US" sz="2600" b="1" dirty="0">
                <a:solidFill>
                  <a:srgbClr val="FFC000"/>
                </a:solidFill>
              </a:rPr>
              <a:t> yang </a:t>
            </a:r>
            <a:r>
              <a:rPr lang="en-US" sz="2600" b="1" dirty="0" err="1">
                <a:solidFill>
                  <a:srgbClr val="FFC000"/>
                </a:solidFill>
              </a:rPr>
              <a:t>menyukai</a:t>
            </a:r>
            <a:r>
              <a:rPr lang="en-US" sz="2600" b="1" dirty="0">
                <a:solidFill>
                  <a:srgbClr val="FFC000"/>
                </a:solidFill>
              </a:rPr>
              <a:t> film </a:t>
            </a:r>
            <a:r>
              <a:rPr lang="en-US" sz="2600" b="1" dirty="0" err="1">
                <a:solidFill>
                  <a:srgbClr val="FFC000"/>
                </a:solidFill>
              </a:rPr>
              <a:t>kartun</a:t>
            </a:r>
            <a:r>
              <a:rPr lang="en-US" sz="2600" b="1" dirty="0">
                <a:solidFill>
                  <a:srgbClr val="FFC000"/>
                </a:solidFill>
              </a:rPr>
              <a:t> dan film </a:t>
            </a:r>
            <a:r>
              <a:rPr lang="en-US" sz="2600" b="1" dirty="0" err="1">
                <a:solidFill>
                  <a:srgbClr val="FFC000"/>
                </a:solidFill>
              </a:rPr>
              <a:t>keluarga</a:t>
            </a:r>
            <a:r>
              <a:rPr lang="en-US" sz="2600" b="1" dirty="0">
                <a:solidFill>
                  <a:srgbClr val="FFC000"/>
                </a:solidFill>
              </a:rPr>
              <a:t> </a:t>
            </a:r>
            <a:r>
              <a:rPr lang="en-US" sz="2600" b="1" dirty="0" err="1">
                <a:solidFill>
                  <a:srgbClr val="FFC000"/>
                </a:solidFill>
              </a:rPr>
              <a:t>adalah</a:t>
            </a:r>
            <a:r>
              <a:rPr lang="en-US" sz="2600" b="1" dirty="0">
                <a:solidFill>
                  <a:srgbClr val="FFC000"/>
                </a:solidFill>
              </a:rPr>
              <a:t> 60 − 50 = 10 orang.</a:t>
            </a:r>
          </a:p>
        </p:txBody>
      </p:sp>
    </p:spTree>
    <p:extLst>
      <p:ext uri="{BB962C8B-B14F-4D97-AF65-F5344CB8AC3E}">
        <p14:creationId xmlns:p14="http://schemas.microsoft.com/office/powerpoint/2010/main" val="924108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Tere\KONTEN QR\BACKGROUND\kuning.jpg">
            <a:extLst>
              <a:ext uri="{FF2B5EF4-FFF2-40B4-BE49-F238E27FC236}">
                <a16:creationId xmlns:a16="http://schemas.microsoft.com/office/drawing/2014/main" id="{ECEFBC8C-CE95-8BE6-024C-BA653922B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3326" r="1920" b="10719"/>
          <a:stretch/>
        </p:blipFill>
        <p:spPr bwMode="auto">
          <a:xfrm>
            <a:off x="0" y="0"/>
            <a:ext cx="9144001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677099" y="728449"/>
            <a:ext cx="5569802" cy="3503513"/>
            <a:chOff x="3599135" y="1526289"/>
            <a:chExt cx="4476781" cy="33326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135" y="1526289"/>
              <a:ext cx="4476781" cy="33326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4204703" y="1964688"/>
              <a:ext cx="3520821" cy="2649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500" b="1" dirty="0">
                  <a:solidFill>
                    <a:srgbClr val="C00000"/>
                  </a:solidFill>
                </a:rPr>
                <a:t> </a:t>
              </a:r>
              <a:r>
                <a:rPr lang="en-US" sz="2500" b="1" dirty="0" err="1">
                  <a:solidFill>
                    <a:srgbClr val="002060"/>
                  </a:solidFill>
                </a:rPr>
                <a:t>Apabila</a:t>
              </a:r>
              <a:r>
                <a:rPr lang="en-US" sz="2500" b="1" dirty="0">
                  <a:solidFill>
                    <a:srgbClr val="002060"/>
                  </a:solidFill>
                </a:rPr>
                <a:t> </a:t>
              </a:r>
              <a:r>
                <a:rPr lang="en-US" sz="2500" b="1" dirty="0" err="1">
                  <a:solidFill>
                    <a:srgbClr val="002060"/>
                  </a:solidFill>
                </a:rPr>
                <a:t>pengamat</a:t>
              </a:r>
              <a:r>
                <a:rPr lang="en-US" sz="2500" b="1" dirty="0">
                  <a:solidFill>
                    <a:srgbClr val="002060"/>
                  </a:solidFill>
                </a:rPr>
                <a:t> </a:t>
              </a:r>
              <a:r>
                <a:rPr lang="en-US" sz="2500" b="1" dirty="0" err="1">
                  <a:solidFill>
                    <a:srgbClr val="002060"/>
                  </a:solidFill>
                </a:rPr>
                <a:t>akan</a:t>
              </a:r>
              <a:r>
                <a:rPr lang="en-US" sz="2500" b="1" dirty="0">
                  <a:solidFill>
                    <a:srgbClr val="002060"/>
                  </a:solidFill>
                </a:rPr>
                <a:t> </a:t>
              </a:r>
              <a:r>
                <a:rPr lang="en-US" sz="2500" b="1" dirty="0" err="1">
                  <a:solidFill>
                    <a:srgbClr val="002060"/>
                  </a:solidFill>
                </a:rPr>
                <a:t>memproduksi</a:t>
              </a:r>
              <a:r>
                <a:rPr lang="en-US" sz="2500" b="1" dirty="0">
                  <a:solidFill>
                    <a:srgbClr val="002060"/>
                  </a:solidFill>
                </a:rPr>
                <a:t> film </a:t>
              </a:r>
              <a:r>
                <a:rPr lang="en-US" sz="2500" b="1" dirty="0" err="1">
                  <a:solidFill>
                    <a:srgbClr val="002060"/>
                  </a:solidFill>
                </a:rPr>
                <a:t>dengan</a:t>
              </a:r>
              <a:r>
                <a:rPr lang="en-US" sz="2500" b="1" dirty="0">
                  <a:solidFill>
                    <a:srgbClr val="002060"/>
                  </a:solidFill>
                </a:rPr>
                <a:t> </a:t>
              </a:r>
              <a:r>
                <a:rPr lang="en-US" sz="2500" b="1" dirty="0" err="1">
                  <a:solidFill>
                    <a:srgbClr val="002060"/>
                  </a:solidFill>
                </a:rPr>
                <a:t>mempertimbangkan</a:t>
              </a:r>
              <a:r>
                <a:rPr lang="en-US" sz="2500" b="1" dirty="0">
                  <a:solidFill>
                    <a:srgbClr val="002060"/>
                  </a:solidFill>
                </a:rPr>
                <a:t> </a:t>
              </a:r>
              <a:r>
                <a:rPr lang="en-US" sz="2500" b="1" dirty="0" err="1">
                  <a:solidFill>
                    <a:srgbClr val="002060"/>
                  </a:solidFill>
                </a:rPr>
                <a:t>pilihan</a:t>
              </a:r>
              <a:r>
                <a:rPr lang="en-US" sz="2500" b="1" dirty="0">
                  <a:solidFill>
                    <a:srgbClr val="002060"/>
                  </a:solidFill>
                </a:rPr>
                <a:t> film </a:t>
              </a:r>
              <a:r>
                <a:rPr lang="en-US" sz="2500" b="1" dirty="0" err="1">
                  <a:solidFill>
                    <a:srgbClr val="002060"/>
                  </a:solidFill>
                </a:rPr>
                <a:t>favorit</a:t>
              </a:r>
              <a:r>
                <a:rPr lang="en-US" sz="2500" b="1" dirty="0">
                  <a:solidFill>
                    <a:srgbClr val="002060"/>
                  </a:solidFill>
                </a:rPr>
                <a:t> </a:t>
              </a:r>
              <a:r>
                <a:rPr lang="en-US" sz="2500" b="1" dirty="0" err="1">
                  <a:solidFill>
                    <a:srgbClr val="002060"/>
                  </a:solidFill>
                </a:rPr>
                <a:t>terbanyak</a:t>
              </a:r>
              <a:r>
                <a:rPr lang="en-US" sz="2500" b="1" dirty="0">
                  <a:solidFill>
                    <a:srgbClr val="002060"/>
                  </a:solidFill>
                </a:rPr>
                <a:t>.</a:t>
              </a:r>
            </a:p>
            <a:p>
              <a:pPr algn="ctr"/>
              <a:r>
                <a:rPr lang="en-US" sz="2500" dirty="0"/>
                <a:t> </a:t>
              </a:r>
              <a:r>
                <a:rPr lang="en-US" sz="2500" b="1" dirty="0" err="1">
                  <a:solidFill>
                    <a:srgbClr val="C00000"/>
                  </a:solidFill>
                </a:rPr>
                <a:t>Apakah</a:t>
              </a:r>
              <a:r>
                <a:rPr lang="en-US" sz="2500" b="1" dirty="0">
                  <a:solidFill>
                    <a:srgbClr val="C00000"/>
                  </a:solidFill>
                </a:rPr>
                <a:t> </a:t>
              </a:r>
              <a:r>
                <a:rPr lang="en-US" sz="2500" b="1" dirty="0" err="1">
                  <a:solidFill>
                    <a:srgbClr val="C00000"/>
                  </a:solidFill>
                </a:rPr>
                <a:t>jenis</a:t>
              </a:r>
              <a:r>
                <a:rPr lang="en-US" sz="2500" b="1" dirty="0">
                  <a:solidFill>
                    <a:srgbClr val="C00000"/>
                  </a:solidFill>
                </a:rPr>
                <a:t> film yang </a:t>
              </a:r>
              <a:r>
                <a:rPr lang="en-US" sz="2500" b="1" dirty="0" err="1">
                  <a:solidFill>
                    <a:srgbClr val="C00000"/>
                  </a:solidFill>
                </a:rPr>
                <a:t>akan</a:t>
              </a:r>
              <a:r>
                <a:rPr lang="en-US" sz="2500" b="1" dirty="0">
                  <a:solidFill>
                    <a:srgbClr val="C00000"/>
                  </a:solidFill>
                </a:rPr>
                <a:t> </a:t>
              </a:r>
              <a:r>
                <a:rPr lang="en-US" sz="2500" b="1" dirty="0" err="1">
                  <a:solidFill>
                    <a:srgbClr val="C00000"/>
                  </a:solidFill>
                </a:rPr>
                <a:t>dibuat</a:t>
              </a:r>
              <a:r>
                <a:rPr lang="en-US" sz="2500" b="1" dirty="0">
                  <a:solidFill>
                    <a:srgbClr val="C00000"/>
                  </a:solidFill>
                </a:rPr>
                <a:t> oleh </a:t>
              </a:r>
              <a:r>
                <a:rPr lang="en-US" sz="2500" b="1" dirty="0" err="1">
                  <a:solidFill>
                    <a:srgbClr val="C00000"/>
                  </a:solidFill>
                </a:rPr>
                <a:t>pengamat</a:t>
              </a:r>
              <a:r>
                <a:rPr lang="en-US" sz="2500" b="1" dirty="0">
                  <a:solidFill>
                    <a:srgbClr val="C00000"/>
                  </a:solidFill>
                </a:rPr>
                <a:t> </a:t>
              </a:r>
              <a:r>
                <a:rPr lang="en-US" sz="2500" b="1" dirty="0" err="1">
                  <a:solidFill>
                    <a:srgbClr val="C00000"/>
                  </a:solidFill>
                </a:rPr>
                <a:t>tersebut</a:t>
              </a:r>
              <a:r>
                <a:rPr lang="en-US" sz="2500" b="1" dirty="0">
                  <a:solidFill>
                    <a:srgbClr val="C00000"/>
                  </a:solidFill>
                </a:rPr>
                <a:t>?</a:t>
              </a:r>
            </a:p>
          </p:txBody>
        </p:sp>
      </p:grpSp>
      <p:pic>
        <p:nvPicPr>
          <p:cNvPr id="3074" name="Picture 2" descr="G:\Template Bupena Merdeka (Konten QR-Media mengajar)\BAHAN\tokoh 5.png"/>
          <p:cNvPicPr>
            <a:picLocks noChangeAspect="1" noChangeArrowheads="1"/>
          </p:cNvPicPr>
          <p:nvPr/>
        </p:nvPicPr>
        <p:blipFill>
          <a:blip r:embed="rId5" cstate="print"/>
          <a:srcRect b="32516"/>
          <a:stretch>
            <a:fillRect/>
          </a:stretch>
        </p:blipFill>
        <p:spPr bwMode="auto">
          <a:xfrm>
            <a:off x="500034" y="733445"/>
            <a:ext cx="2582148" cy="4052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860" y="151169"/>
            <a:ext cx="1584176" cy="510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5261332"/>
      </p:ext>
    </p:extLst>
  </p:cSld>
  <p:clrMapOvr>
    <a:masterClrMapping/>
  </p:clrMapOvr>
  <p:transition spd="med" advClick="0" advTm="7999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F4393667-31EC-078E-2918-7BEC6203C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142A3C4-F09B-33A8-D332-724205E689AF}"/>
              </a:ext>
            </a:extLst>
          </p:cNvPr>
          <p:cNvGrpSpPr/>
          <p:nvPr/>
        </p:nvGrpSpPr>
        <p:grpSpPr>
          <a:xfrm>
            <a:off x="4761562" y="2341240"/>
            <a:ext cx="1656185" cy="1714300"/>
            <a:chOff x="5148064" y="2037990"/>
            <a:chExt cx="1656185" cy="1714300"/>
          </a:xfrm>
          <a:noFill/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E0B88C1A-B1A7-5546-98CD-7962CF0128AF}"/>
                </a:ext>
              </a:extLst>
            </p:cNvPr>
            <p:cNvSpPr/>
            <p:nvPr/>
          </p:nvSpPr>
          <p:spPr>
            <a:xfrm>
              <a:off x="5148064" y="2037990"/>
              <a:ext cx="1656185" cy="1671867"/>
            </a:xfrm>
            <a:prstGeom prst="triangl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3361AD3-0E54-51C6-7263-9DBBB837C5DC}"/>
                </a:ext>
              </a:extLst>
            </p:cNvPr>
            <p:cNvCxnSpPr>
              <a:cxnSpLocks/>
            </p:cNvCxnSpPr>
            <p:nvPr/>
          </p:nvCxnSpPr>
          <p:spPr>
            <a:xfrm>
              <a:off x="5549078" y="2810403"/>
              <a:ext cx="59740" cy="49379"/>
            </a:xfrm>
            <a:prstGeom prst="line">
              <a:avLst/>
            </a:prstGeom>
            <a:grpFill/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64E965C-55FE-95B0-3F3E-D8D5433D2B91}"/>
                </a:ext>
              </a:extLst>
            </p:cNvPr>
            <p:cNvCxnSpPr>
              <a:cxnSpLocks/>
            </p:cNvCxnSpPr>
            <p:nvPr/>
          </p:nvCxnSpPr>
          <p:spPr>
            <a:xfrm>
              <a:off x="6015062" y="3667424"/>
              <a:ext cx="0" cy="84866"/>
            </a:xfrm>
            <a:prstGeom prst="line">
              <a:avLst/>
            </a:prstGeom>
            <a:grpFill/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67C13C0-7953-0575-24C4-10A6DD07A6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28097" y="2810931"/>
              <a:ext cx="81390" cy="63520"/>
            </a:xfrm>
            <a:prstGeom prst="line">
              <a:avLst/>
            </a:prstGeom>
            <a:grpFill/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B7E7617-1CB5-C073-1544-8A2F6EB7C0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65560" y="2876848"/>
              <a:ext cx="81390" cy="63520"/>
            </a:xfrm>
            <a:prstGeom prst="line">
              <a:avLst/>
            </a:prstGeom>
            <a:grpFill/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5FB2D14-FF75-2C2B-F5A9-BCCD1661ABEE}"/>
                </a:ext>
              </a:extLst>
            </p:cNvPr>
            <p:cNvCxnSpPr>
              <a:cxnSpLocks/>
            </p:cNvCxnSpPr>
            <p:nvPr/>
          </p:nvCxnSpPr>
          <p:spPr>
            <a:xfrm>
              <a:off x="5579954" y="2767970"/>
              <a:ext cx="59740" cy="49379"/>
            </a:xfrm>
            <a:prstGeom prst="line">
              <a:avLst/>
            </a:prstGeom>
            <a:grpFill/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662441C-11FF-600A-0359-E8CE9117B944}"/>
                </a:ext>
              </a:extLst>
            </p:cNvPr>
            <p:cNvCxnSpPr>
              <a:cxnSpLocks/>
            </p:cNvCxnSpPr>
            <p:nvPr/>
          </p:nvCxnSpPr>
          <p:spPr>
            <a:xfrm>
              <a:off x="5966397" y="3667424"/>
              <a:ext cx="0" cy="84866"/>
            </a:xfrm>
            <a:prstGeom prst="line">
              <a:avLst/>
            </a:prstGeom>
            <a:grpFill/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E7EADB6-8DFA-F35F-3FBD-2D3CC63346E9}"/>
              </a:ext>
            </a:extLst>
          </p:cNvPr>
          <p:cNvSpPr txBox="1"/>
          <p:nvPr/>
        </p:nvSpPr>
        <p:spPr>
          <a:xfrm>
            <a:off x="395536" y="305635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66"/>
                </a:solidFill>
              </a:rPr>
              <a:t>Jenis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Bangun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Segi</a:t>
            </a:r>
            <a:r>
              <a:rPr lang="en-US" sz="3200" b="1" dirty="0">
                <a:solidFill>
                  <a:srgbClr val="FF0066"/>
                </a:solidFill>
              </a:rPr>
              <a:t> Banyak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7CEEF5-4903-F76A-BBE2-7A6727E7A2BA}"/>
              </a:ext>
            </a:extLst>
          </p:cNvPr>
          <p:cNvSpPr txBox="1"/>
          <p:nvPr/>
        </p:nvSpPr>
        <p:spPr>
          <a:xfrm>
            <a:off x="695080" y="2015353"/>
            <a:ext cx="37813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Bangun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segi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banyak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990033"/>
                </a:solidFill>
              </a:rPr>
              <a:t>yang </a:t>
            </a:r>
            <a:r>
              <a:rPr lang="en-US" sz="2800" b="1" dirty="0" err="1">
                <a:solidFill>
                  <a:srgbClr val="990033"/>
                </a:solidFill>
              </a:rPr>
              <a:t>memiliki</a:t>
            </a:r>
            <a:r>
              <a:rPr lang="en-US" sz="2800" b="1" dirty="0">
                <a:solidFill>
                  <a:srgbClr val="990033"/>
                </a:solidFill>
              </a:rPr>
              <a:t> </a:t>
            </a:r>
            <a:r>
              <a:rPr lang="en-US" sz="2800" b="1" dirty="0" err="1">
                <a:solidFill>
                  <a:srgbClr val="990033"/>
                </a:solidFill>
              </a:rPr>
              <a:t>sudut</a:t>
            </a:r>
            <a:r>
              <a:rPr lang="en-US" sz="2800" b="1" dirty="0">
                <a:solidFill>
                  <a:srgbClr val="990033"/>
                </a:solidFill>
              </a:rPr>
              <a:t> yang </a:t>
            </a:r>
            <a:r>
              <a:rPr lang="en-US" sz="2800" b="1" dirty="0" err="1">
                <a:solidFill>
                  <a:srgbClr val="990033"/>
                </a:solidFill>
              </a:rPr>
              <a:t>sama</a:t>
            </a:r>
            <a:r>
              <a:rPr lang="en-US" sz="2800" b="1" dirty="0">
                <a:solidFill>
                  <a:srgbClr val="990033"/>
                </a:solidFill>
              </a:rPr>
              <a:t> </a:t>
            </a:r>
            <a:r>
              <a:rPr lang="en-US" sz="2800" b="1" dirty="0" err="1">
                <a:solidFill>
                  <a:srgbClr val="990033"/>
                </a:solidFill>
              </a:rPr>
              <a:t>besar</a:t>
            </a:r>
            <a:r>
              <a:rPr lang="en-US" sz="2800" b="1" dirty="0">
                <a:solidFill>
                  <a:srgbClr val="990033"/>
                </a:solidFill>
              </a:rPr>
              <a:t> dan </a:t>
            </a:r>
            <a:r>
              <a:rPr lang="en-US" sz="2800" b="1" dirty="0" err="1">
                <a:solidFill>
                  <a:srgbClr val="7030A0"/>
                </a:solidFill>
              </a:rPr>
              <a:t>sisi</a:t>
            </a:r>
            <a:r>
              <a:rPr lang="en-US" sz="2800" b="1" dirty="0">
                <a:solidFill>
                  <a:srgbClr val="7030A0"/>
                </a:solidFill>
              </a:rPr>
              <a:t> yang </a:t>
            </a:r>
            <a:r>
              <a:rPr lang="en-US" sz="2800" b="1" dirty="0" err="1">
                <a:solidFill>
                  <a:srgbClr val="7030A0"/>
                </a:solidFill>
              </a:rPr>
              <a:t>sama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panjang</a:t>
            </a:r>
            <a:r>
              <a:rPr lang="en-US" sz="2800" b="1" dirty="0">
                <a:solidFill>
                  <a:srgbClr val="990033"/>
                </a:solidFill>
              </a:rPr>
              <a:t>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99CEEA7-CF60-6FF9-CD4E-126538EF01E4}"/>
              </a:ext>
            </a:extLst>
          </p:cNvPr>
          <p:cNvSpPr/>
          <p:nvPr/>
        </p:nvSpPr>
        <p:spPr>
          <a:xfrm>
            <a:off x="395711" y="1087960"/>
            <a:ext cx="5619351" cy="763710"/>
          </a:xfrm>
          <a:prstGeom prst="roundRect">
            <a:avLst/>
          </a:prstGeom>
          <a:solidFill>
            <a:srgbClr val="FFFF99"/>
          </a:solidFill>
          <a:ln>
            <a:solidFill>
              <a:srgbClr val="FFF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</a:rPr>
              <a:t>1. </a:t>
            </a:r>
            <a:r>
              <a:rPr lang="en-US" sz="2800" b="1" dirty="0" err="1">
                <a:solidFill>
                  <a:schemeClr val="tx2"/>
                </a:solidFill>
              </a:rPr>
              <a:t>Bangun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segi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banyak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beraturan</a:t>
            </a:r>
            <a:r>
              <a:rPr lang="en-US" sz="2800" b="1" dirty="0">
                <a:solidFill>
                  <a:srgbClr val="FF0066"/>
                </a:solidFill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A788E51-3D76-5FB2-FA06-A6A8786D75F8}"/>
              </a:ext>
            </a:extLst>
          </p:cNvPr>
          <p:cNvGrpSpPr/>
          <p:nvPr/>
        </p:nvGrpSpPr>
        <p:grpSpPr>
          <a:xfrm>
            <a:off x="6786713" y="2370027"/>
            <a:ext cx="1764995" cy="1727029"/>
            <a:chOff x="7040114" y="2025261"/>
            <a:chExt cx="1764995" cy="1727029"/>
          </a:xfrm>
          <a:noFill/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045971C-4208-9DD0-2767-3E47427CACF7}"/>
                </a:ext>
              </a:extLst>
            </p:cNvPr>
            <p:cNvSpPr/>
            <p:nvPr/>
          </p:nvSpPr>
          <p:spPr>
            <a:xfrm>
              <a:off x="7092280" y="2067694"/>
              <a:ext cx="1656185" cy="1642163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D4CA052-6E20-1255-1740-A1923A730649}"/>
                </a:ext>
              </a:extLst>
            </p:cNvPr>
            <p:cNvCxnSpPr>
              <a:cxnSpLocks/>
            </p:cNvCxnSpPr>
            <p:nvPr/>
          </p:nvCxnSpPr>
          <p:spPr>
            <a:xfrm>
              <a:off x="7884368" y="3667424"/>
              <a:ext cx="0" cy="84866"/>
            </a:xfrm>
            <a:prstGeom prst="line">
              <a:avLst/>
            </a:prstGeom>
            <a:grpFill/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308C2A9-4722-41CF-9C3D-256E1AF50307}"/>
                </a:ext>
              </a:extLst>
            </p:cNvPr>
            <p:cNvCxnSpPr>
              <a:cxnSpLocks/>
            </p:cNvCxnSpPr>
            <p:nvPr/>
          </p:nvCxnSpPr>
          <p:spPr>
            <a:xfrm>
              <a:off x="7884368" y="2025261"/>
              <a:ext cx="0" cy="84866"/>
            </a:xfrm>
            <a:prstGeom prst="line">
              <a:avLst/>
            </a:prstGeom>
            <a:grpFill/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F341BBF-F338-B019-5ACF-28363CEB77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40114" y="2859782"/>
              <a:ext cx="113289" cy="0"/>
            </a:xfrm>
            <a:prstGeom prst="line">
              <a:avLst/>
            </a:prstGeom>
            <a:grpFill/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C266952-0A92-35DF-1AE2-0D600BF433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91820" y="2831490"/>
              <a:ext cx="113289" cy="0"/>
            </a:xfrm>
            <a:prstGeom prst="line">
              <a:avLst/>
            </a:prstGeom>
            <a:grpFill/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204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4"/>
    </mc:Choice>
    <mc:Fallback xmlns="">
      <p:transition spd="slow" advTm="15864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55052FAE-0921-6BDA-9239-7BCB45178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1013"/>
            <a:ext cx="9144000" cy="536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7EA9B9-76E3-0C01-3FCD-A596783C51F8}"/>
              </a:ext>
            </a:extLst>
          </p:cNvPr>
          <p:cNvSpPr txBox="1"/>
          <p:nvPr/>
        </p:nvSpPr>
        <p:spPr>
          <a:xfrm>
            <a:off x="1115367" y="1468955"/>
            <a:ext cx="489654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8463" indent="-398463">
              <a:buFont typeface="Wingdings" panose="05000000000000000000" pitchFamily="2" charset="2"/>
              <a:buChar char="q"/>
            </a:pPr>
            <a:r>
              <a:rPr lang="en-US" sz="2500" dirty="0"/>
              <a:t>Banyak data </a:t>
            </a:r>
            <a:r>
              <a:rPr lang="en-US" sz="2500" dirty="0" err="1"/>
              <a:t>disajikan</a:t>
            </a:r>
            <a:r>
              <a:rPr lang="en-US" sz="2500" dirty="0"/>
              <a:t> </a:t>
            </a:r>
            <a:r>
              <a:rPr lang="en-US" sz="2500" dirty="0" err="1"/>
              <a:t>dalam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bentuk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batang</a:t>
            </a:r>
            <a:r>
              <a:rPr lang="en-US" sz="2500" b="1" dirty="0">
                <a:solidFill>
                  <a:srgbClr val="002060"/>
                </a:solidFill>
              </a:rPr>
              <a:t> – </a:t>
            </a:r>
            <a:r>
              <a:rPr lang="en-US" sz="2500" b="1" dirty="0" err="1">
                <a:solidFill>
                  <a:srgbClr val="002060"/>
                </a:solidFill>
              </a:rPr>
              <a:t>batang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persegi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panjang</a:t>
            </a:r>
            <a:r>
              <a:rPr lang="en-US" sz="2500" b="1" dirty="0">
                <a:solidFill>
                  <a:srgbClr val="002060"/>
                </a:solidFill>
              </a:rPr>
              <a:t>.</a:t>
            </a:r>
          </a:p>
          <a:p>
            <a:endParaRPr lang="en-US" sz="2500" b="1" dirty="0">
              <a:solidFill>
                <a:srgbClr val="7030A0"/>
              </a:solidFill>
            </a:endParaRPr>
          </a:p>
          <a:p>
            <a:pPr marL="398463" indent="-398463">
              <a:buFont typeface="Wingdings" panose="05000000000000000000" pitchFamily="2" charset="2"/>
              <a:buChar char="q"/>
            </a:pPr>
            <a:r>
              <a:rPr lang="en-US" sz="2500" b="1" dirty="0">
                <a:solidFill>
                  <a:srgbClr val="FF0066"/>
                </a:solidFill>
              </a:rPr>
              <a:t>Data </a:t>
            </a:r>
            <a:r>
              <a:rPr lang="en-US" sz="2500" dirty="0" err="1"/>
              <a:t>dapat</a:t>
            </a:r>
            <a:r>
              <a:rPr lang="en-US" sz="2500" dirty="0"/>
              <a:t> </a:t>
            </a:r>
            <a:r>
              <a:rPr lang="en-US" sz="2500" dirty="0" err="1"/>
              <a:t>disajikan</a:t>
            </a:r>
            <a:r>
              <a:rPr lang="en-US" sz="2500" dirty="0"/>
              <a:t> </a:t>
            </a:r>
            <a:r>
              <a:rPr lang="en-US" sz="2500" dirty="0" err="1"/>
              <a:t>dalam</a:t>
            </a:r>
            <a:r>
              <a:rPr lang="en-US" sz="2500" dirty="0"/>
              <a:t> </a:t>
            </a:r>
            <a:r>
              <a:rPr lang="en-US" sz="2500" dirty="0" err="1"/>
              <a:t>bentuk</a:t>
            </a:r>
            <a:r>
              <a:rPr lang="en-US" sz="2500" dirty="0"/>
              <a:t> </a:t>
            </a:r>
            <a:r>
              <a:rPr lang="en-US" sz="2500" b="1" dirty="0">
                <a:solidFill>
                  <a:srgbClr val="008080"/>
                </a:solidFill>
              </a:rPr>
              <a:t>diagram </a:t>
            </a:r>
            <a:r>
              <a:rPr lang="en-US" sz="2500" b="1" dirty="0" err="1">
                <a:solidFill>
                  <a:srgbClr val="008080"/>
                </a:solidFill>
              </a:rPr>
              <a:t>batang</a:t>
            </a:r>
            <a:r>
              <a:rPr lang="id-ID" sz="2500" b="1" dirty="0">
                <a:solidFill>
                  <a:srgbClr val="008080"/>
                </a:solidFill>
              </a:rPr>
              <a:t>.</a:t>
            </a:r>
            <a:endParaRPr lang="en-US" sz="2500" b="1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9371F1-75F2-8F92-A3CA-ED4B65C755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71"/>
          <a:stretch/>
        </p:blipFill>
        <p:spPr bwMode="auto">
          <a:xfrm>
            <a:off x="6276406" y="1085075"/>
            <a:ext cx="2589670" cy="396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41ACE79-30EA-F709-F603-624D8DF8B95C}"/>
              </a:ext>
            </a:extLst>
          </p:cNvPr>
          <p:cNvGrpSpPr/>
          <p:nvPr/>
        </p:nvGrpSpPr>
        <p:grpSpPr>
          <a:xfrm>
            <a:off x="308289" y="438914"/>
            <a:ext cx="4328535" cy="762787"/>
            <a:chOff x="295276" y="214295"/>
            <a:chExt cx="4643470" cy="9612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7AF4AFC-8FF7-5074-DB1C-03DE23E84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6" y="214295"/>
              <a:ext cx="4643470" cy="96128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E7ACD24-1A47-6438-7374-49EB88D339F6}"/>
                </a:ext>
              </a:extLst>
            </p:cNvPr>
            <p:cNvSpPr/>
            <p:nvPr/>
          </p:nvSpPr>
          <p:spPr>
            <a:xfrm>
              <a:off x="764633" y="309200"/>
              <a:ext cx="3933482" cy="663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7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B. Diagram </a:t>
              </a:r>
              <a:r>
                <a:rPr lang="en-US" sz="27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Batang</a:t>
              </a:r>
              <a:endParaRPr lang="en-US" sz="27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26C3D19-B2BC-BA48-FD9E-C86FC58DB4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21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4"/>
    </mc:Choice>
    <mc:Fallback xmlns="">
      <p:transition spd="slow" advTm="15864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026" name="Picture 2" descr="diagram batang horizontal">
            <a:extLst>
              <a:ext uri="{FF2B5EF4-FFF2-40B4-BE49-F238E27FC236}">
                <a16:creationId xmlns:a16="http://schemas.microsoft.com/office/drawing/2014/main" id="{36464F73-EE3A-174E-0FE6-F6D63F305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9622"/>
            <a:ext cx="3870875" cy="270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ADA5EC2-83AD-3151-56A9-5DA2C54A38AA}"/>
              </a:ext>
            </a:extLst>
          </p:cNvPr>
          <p:cNvSpPr txBox="1"/>
          <p:nvPr/>
        </p:nvSpPr>
        <p:spPr>
          <a:xfrm>
            <a:off x="6156176" y="403893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66"/>
                </a:solidFill>
              </a:rPr>
              <a:t>Vertikal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FA71A8-BB87-09CF-8EF9-8FEC677B615F}"/>
              </a:ext>
            </a:extLst>
          </p:cNvPr>
          <p:cNvSpPr txBox="1"/>
          <p:nvPr/>
        </p:nvSpPr>
        <p:spPr>
          <a:xfrm>
            <a:off x="1574889" y="4064754"/>
            <a:ext cx="1772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66"/>
                </a:solidFill>
              </a:rPr>
              <a:t>Horizontal</a:t>
            </a:r>
            <a:endParaRPr lang="en-US" sz="28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AAA60AA-5C50-3233-4EAF-B388999EBCF1}"/>
              </a:ext>
            </a:extLst>
          </p:cNvPr>
          <p:cNvGraphicFramePr/>
          <p:nvPr/>
        </p:nvGraphicFramePr>
        <p:xfrm>
          <a:off x="4411194" y="1378786"/>
          <a:ext cx="4481286" cy="2777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ED698F0-0DE3-76AF-E12A-61B01BDD8250}"/>
              </a:ext>
            </a:extLst>
          </p:cNvPr>
          <p:cNvSpPr txBox="1"/>
          <p:nvPr/>
        </p:nvSpPr>
        <p:spPr>
          <a:xfrm>
            <a:off x="251520" y="165407"/>
            <a:ext cx="5844327" cy="1055608"/>
          </a:xfrm>
          <a:prstGeom prst="roundRect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en-US" sz="2800" b="1" dirty="0" err="1">
                <a:solidFill>
                  <a:srgbClr val="002060"/>
                </a:solidFill>
              </a:rPr>
              <a:t>Menyajikan</a:t>
            </a:r>
            <a:r>
              <a:rPr lang="en-US" sz="2800" b="1" dirty="0">
                <a:solidFill>
                  <a:srgbClr val="002060"/>
                </a:solidFill>
              </a:rPr>
              <a:t> Data </a:t>
            </a:r>
            <a:r>
              <a:rPr lang="en-US" sz="2800" b="1" dirty="0" err="1">
                <a:solidFill>
                  <a:srgbClr val="002060"/>
                </a:solidFill>
              </a:rPr>
              <a:t>dalam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Bentuk</a:t>
            </a:r>
            <a:r>
              <a:rPr lang="en-US" sz="2800" b="1" dirty="0">
                <a:solidFill>
                  <a:srgbClr val="002060"/>
                </a:solidFill>
              </a:rPr>
              <a:t> Diagram </a:t>
            </a:r>
            <a:r>
              <a:rPr lang="en-US" sz="2800" b="1" dirty="0" err="1">
                <a:solidFill>
                  <a:srgbClr val="002060"/>
                </a:solidFill>
              </a:rPr>
              <a:t>Batang</a:t>
            </a:r>
            <a:endParaRPr lang="id-ID" sz="28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277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4"/>
    </mc:Choice>
    <mc:Fallback xmlns="">
      <p:transition spd="slow" advTm="15864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 descr="A grid with small circles">
            <a:extLst>
              <a:ext uri="{FF2B5EF4-FFF2-40B4-BE49-F238E27FC236}">
                <a16:creationId xmlns:a16="http://schemas.microsoft.com/office/drawing/2014/main" id="{BDEF8371-9135-CE2C-3C9D-6573AA581B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176214" y="1483790"/>
            <a:ext cx="51435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7EADB6-8DFA-F35F-3FBD-2D3CC63346E9}"/>
              </a:ext>
            </a:extLst>
          </p:cNvPr>
          <p:cNvSpPr txBox="1"/>
          <p:nvPr/>
        </p:nvSpPr>
        <p:spPr>
          <a:xfrm>
            <a:off x="395536" y="339502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66"/>
                </a:solidFill>
              </a:rPr>
              <a:t>Unsur</a:t>
            </a:r>
            <a:r>
              <a:rPr lang="en-US" sz="3200" b="1" dirty="0">
                <a:solidFill>
                  <a:srgbClr val="FF0066"/>
                </a:solidFill>
              </a:rPr>
              <a:t> Diagram </a:t>
            </a:r>
            <a:r>
              <a:rPr lang="en-US" sz="3200" b="1" dirty="0" err="1">
                <a:solidFill>
                  <a:srgbClr val="FF0066"/>
                </a:solidFill>
              </a:rPr>
              <a:t>Batang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7CEEF5-4903-F76A-BBE2-7A6727E7A2BA}"/>
              </a:ext>
            </a:extLst>
          </p:cNvPr>
          <p:cNvSpPr txBox="1"/>
          <p:nvPr/>
        </p:nvSpPr>
        <p:spPr>
          <a:xfrm>
            <a:off x="820067" y="2058733"/>
            <a:ext cx="3816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Berfungsi</a:t>
            </a:r>
            <a:r>
              <a:rPr lang="en-US" sz="2800" b="1" dirty="0">
                <a:solidFill>
                  <a:srgbClr val="0070C0"/>
                </a:solidFill>
              </a:rPr>
              <a:t> sebagai </a:t>
            </a:r>
            <a:r>
              <a:rPr lang="en-US" sz="2800" b="1" dirty="0" err="1">
                <a:solidFill>
                  <a:srgbClr val="990033"/>
                </a:solidFill>
              </a:rPr>
              <a:t>sumbu</a:t>
            </a:r>
            <a:r>
              <a:rPr lang="en-US" sz="2800" b="1" dirty="0">
                <a:solidFill>
                  <a:srgbClr val="990033"/>
                </a:solidFill>
              </a:rPr>
              <a:t> diagram.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99CEEA7-CF60-6FF9-CD4E-126538EF01E4}"/>
              </a:ext>
            </a:extLst>
          </p:cNvPr>
          <p:cNvSpPr/>
          <p:nvPr/>
        </p:nvSpPr>
        <p:spPr>
          <a:xfrm>
            <a:off x="395711" y="1087960"/>
            <a:ext cx="6192513" cy="7637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</a:rPr>
              <a:t>1. </a:t>
            </a:r>
            <a:r>
              <a:rPr lang="en-US" sz="2800" b="1" dirty="0" err="1">
                <a:solidFill>
                  <a:schemeClr val="tx2"/>
                </a:solidFill>
              </a:rPr>
              <a:t>Dua</a:t>
            </a:r>
            <a:r>
              <a:rPr lang="en-US" sz="2800" b="1" dirty="0">
                <a:solidFill>
                  <a:schemeClr val="tx2"/>
                </a:solidFill>
              </a:rPr>
              <a:t> garis </a:t>
            </a:r>
            <a:r>
              <a:rPr lang="en-US" sz="2800" b="1" dirty="0" err="1">
                <a:solidFill>
                  <a:schemeClr val="tx2"/>
                </a:solidFill>
              </a:rPr>
              <a:t>tegak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lurus</a:t>
            </a:r>
            <a:r>
              <a:rPr lang="en-US" sz="2800" b="1" dirty="0">
                <a:solidFill>
                  <a:srgbClr val="FF0066"/>
                </a:solidFill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99BD1E-7517-B694-1E93-F90B515C572D}"/>
              </a:ext>
            </a:extLst>
          </p:cNvPr>
          <p:cNvCxnSpPr/>
          <p:nvPr/>
        </p:nvCxnSpPr>
        <p:spPr>
          <a:xfrm>
            <a:off x="5508104" y="2139702"/>
            <a:ext cx="0" cy="20162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D132EB-2447-6D46-9D97-597755DC7FE8}"/>
              </a:ext>
            </a:extLst>
          </p:cNvPr>
          <p:cNvCxnSpPr>
            <a:cxnSpLocks/>
          </p:cNvCxnSpPr>
          <p:nvPr/>
        </p:nvCxnSpPr>
        <p:spPr>
          <a:xfrm flipH="1">
            <a:off x="5508104" y="4155926"/>
            <a:ext cx="22958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5489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4"/>
    </mc:Choice>
    <mc:Fallback xmlns="">
      <p:transition spd="slow" advTm="15864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Circles and an organic shape">
            <a:extLst>
              <a:ext uri="{FF2B5EF4-FFF2-40B4-BE49-F238E27FC236}">
                <a16:creationId xmlns:a16="http://schemas.microsoft.com/office/drawing/2014/main" id="{C90D21B5-B4D9-0285-1420-D55FC9BED0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692696" y="2400731"/>
            <a:ext cx="3150096" cy="31500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7EADB6-8DFA-F35F-3FBD-2D3CC63346E9}"/>
              </a:ext>
            </a:extLst>
          </p:cNvPr>
          <p:cNvSpPr txBox="1"/>
          <p:nvPr/>
        </p:nvSpPr>
        <p:spPr>
          <a:xfrm>
            <a:off x="395536" y="339502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66"/>
                </a:solidFill>
              </a:rPr>
              <a:t>Unsur</a:t>
            </a:r>
            <a:r>
              <a:rPr lang="en-US" sz="3200" b="1" dirty="0">
                <a:solidFill>
                  <a:srgbClr val="FF0066"/>
                </a:solidFill>
              </a:rPr>
              <a:t> Diagram </a:t>
            </a:r>
            <a:r>
              <a:rPr lang="en-US" sz="3200" b="1" dirty="0" err="1">
                <a:solidFill>
                  <a:srgbClr val="FF0066"/>
                </a:solidFill>
              </a:rPr>
              <a:t>Batang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7914"/>
            <a:ext cx="9144000" cy="5543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7CEEF5-4903-F76A-BBE2-7A6727E7A2BA}"/>
              </a:ext>
            </a:extLst>
          </p:cNvPr>
          <p:cNvSpPr txBox="1"/>
          <p:nvPr/>
        </p:nvSpPr>
        <p:spPr>
          <a:xfrm>
            <a:off x="820067" y="2058733"/>
            <a:ext cx="3816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Berfungsi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untuk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990033"/>
                </a:solidFill>
              </a:rPr>
              <a:t>menunjukkan</a:t>
            </a:r>
            <a:r>
              <a:rPr lang="en-US" sz="2800" b="1" dirty="0">
                <a:solidFill>
                  <a:srgbClr val="990033"/>
                </a:solidFill>
              </a:rPr>
              <a:t> </a:t>
            </a:r>
            <a:r>
              <a:rPr lang="en-US" sz="2800" b="1" dirty="0" err="1">
                <a:solidFill>
                  <a:srgbClr val="990033"/>
                </a:solidFill>
              </a:rPr>
              <a:t>jenis</a:t>
            </a:r>
            <a:r>
              <a:rPr lang="en-US" sz="2800" b="1" dirty="0">
                <a:solidFill>
                  <a:srgbClr val="990033"/>
                </a:solidFill>
              </a:rPr>
              <a:t> data.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99CEEA7-CF60-6FF9-CD4E-126538EF01E4}"/>
              </a:ext>
            </a:extLst>
          </p:cNvPr>
          <p:cNvSpPr/>
          <p:nvPr/>
        </p:nvSpPr>
        <p:spPr>
          <a:xfrm>
            <a:off x="395711" y="1087960"/>
            <a:ext cx="6192513" cy="7637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</a:rPr>
              <a:t>2. </a:t>
            </a:r>
            <a:r>
              <a:rPr lang="en-US" sz="2800" b="1" dirty="0" err="1">
                <a:solidFill>
                  <a:schemeClr val="tx2"/>
                </a:solidFill>
              </a:rPr>
              <a:t>Sumbu</a:t>
            </a:r>
            <a:r>
              <a:rPr lang="en-US" sz="2800" b="1" dirty="0">
                <a:solidFill>
                  <a:schemeClr val="tx2"/>
                </a:solidFill>
              </a:rPr>
              <a:t> atau garis </a:t>
            </a:r>
            <a:r>
              <a:rPr lang="en-US" sz="2800" b="1" dirty="0" err="1">
                <a:solidFill>
                  <a:schemeClr val="tx2"/>
                </a:solidFill>
              </a:rPr>
              <a:t>mendatar</a:t>
            </a:r>
            <a:r>
              <a:rPr lang="en-US" sz="2800" b="1" dirty="0">
                <a:solidFill>
                  <a:srgbClr val="FF0066"/>
                </a:solidFill>
              </a:rPr>
              <a:t>.</a:t>
            </a: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08C32176-A180-0F80-9D81-E89146130F41}"/>
              </a:ext>
            </a:extLst>
          </p:cNvPr>
          <p:cNvCxnSpPr>
            <a:cxnSpLocks/>
            <a:stCxn id="10" idx="2"/>
          </p:cNvCxnSpPr>
          <p:nvPr/>
        </p:nvCxnSpPr>
        <p:spPr>
          <a:xfrm rot="16200000" flipH="1">
            <a:off x="3409981" y="2331094"/>
            <a:ext cx="1042702" cy="2406193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F98911EC-F90C-C0AA-44D0-6B1029B24540}"/>
              </a:ext>
            </a:extLst>
          </p:cNvPr>
          <p:cNvSpPr/>
          <p:nvPr/>
        </p:nvSpPr>
        <p:spPr>
          <a:xfrm>
            <a:off x="5220072" y="3510643"/>
            <a:ext cx="3384376" cy="1042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E716C47-3685-ED77-59E5-6F00CA053EBB}"/>
              </a:ext>
            </a:extLst>
          </p:cNvPr>
          <p:cNvGraphicFramePr/>
          <p:nvPr/>
        </p:nvGraphicFramePr>
        <p:xfrm>
          <a:off x="4555209" y="1851670"/>
          <a:ext cx="4409279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3461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4"/>
    </mc:Choice>
    <mc:Fallback xmlns="">
      <p:transition spd="slow" advTm="15864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Circles and an organic shape">
            <a:extLst>
              <a:ext uri="{FF2B5EF4-FFF2-40B4-BE49-F238E27FC236}">
                <a16:creationId xmlns:a16="http://schemas.microsoft.com/office/drawing/2014/main" id="{C90D21B5-B4D9-0285-1420-D55FC9BED0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692696" y="2400731"/>
            <a:ext cx="3150096" cy="31500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7EADB6-8DFA-F35F-3FBD-2D3CC63346E9}"/>
              </a:ext>
            </a:extLst>
          </p:cNvPr>
          <p:cNvSpPr txBox="1"/>
          <p:nvPr/>
        </p:nvSpPr>
        <p:spPr>
          <a:xfrm>
            <a:off x="395536" y="339502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66"/>
                </a:solidFill>
              </a:rPr>
              <a:t>Unsur</a:t>
            </a:r>
            <a:r>
              <a:rPr lang="en-US" sz="3200" b="1" dirty="0">
                <a:solidFill>
                  <a:srgbClr val="FF0066"/>
                </a:solidFill>
              </a:rPr>
              <a:t> Diagram </a:t>
            </a:r>
            <a:r>
              <a:rPr lang="en-US" sz="3200" b="1" dirty="0" err="1">
                <a:solidFill>
                  <a:srgbClr val="FF0066"/>
                </a:solidFill>
              </a:rPr>
              <a:t>Batang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7CEEF5-4903-F76A-BBE2-7A6727E7A2BA}"/>
              </a:ext>
            </a:extLst>
          </p:cNvPr>
          <p:cNvSpPr txBox="1"/>
          <p:nvPr/>
        </p:nvSpPr>
        <p:spPr>
          <a:xfrm>
            <a:off x="820067" y="2058733"/>
            <a:ext cx="38163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Berfungsi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untuk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990033"/>
                </a:solidFill>
              </a:rPr>
              <a:t>menyatakan</a:t>
            </a:r>
            <a:r>
              <a:rPr lang="en-US" sz="2800" b="1" dirty="0">
                <a:solidFill>
                  <a:srgbClr val="990033"/>
                </a:solidFill>
              </a:rPr>
              <a:t> </a:t>
            </a:r>
            <a:r>
              <a:rPr lang="en-US" sz="2800" b="1" dirty="0" err="1">
                <a:solidFill>
                  <a:srgbClr val="990033"/>
                </a:solidFill>
              </a:rPr>
              <a:t>banyak</a:t>
            </a:r>
            <a:r>
              <a:rPr lang="en-US" sz="2800" b="1" dirty="0">
                <a:solidFill>
                  <a:srgbClr val="990033"/>
                </a:solidFill>
              </a:rPr>
              <a:t> </a:t>
            </a:r>
            <a:r>
              <a:rPr lang="en-US" sz="2800" b="1" dirty="0" err="1">
                <a:solidFill>
                  <a:srgbClr val="990033"/>
                </a:solidFill>
              </a:rPr>
              <a:t>setiap</a:t>
            </a:r>
            <a:r>
              <a:rPr lang="en-US" sz="2800" b="1" dirty="0">
                <a:solidFill>
                  <a:srgbClr val="990033"/>
                </a:solidFill>
              </a:rPr>
              <a:t> </a:t>
            </a:r>
            <a:r>
              <a:rPr lang="en-US" sz="2800" b="1" dirty="0" err="1">
                <a:solidFill>
                  <a:srgbClr val="990033"/>
                </a:solidFill>
              </a:rPr>
              <a:t>jenis</a:t>
            </a:r>
            <a:r>
              <a:rPr lang="en-US" sz="2800" b="1" dirty="0">
                <a:solidFill>
                  <a:srgbClr val="990033"/>
                </a:solidFill>
              </a:rPr>
              <a:t> data.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99CEEA7-CF60-6FF9-CD4E-126538EF01E4}"/>
              </a:ext>
            </a:extLst>
          </p:cNvPr>
          <p:cNvSpPr/>
          <p:nvPr/>
        </p:nvSpPr>
        <p:spPr>
          <a:xfrm>
            <a:off x="395711" y="1087960"/>
            <a:ext cx="6192513" cy="7637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</a:rPr>
              <a:t>3. </a:t>
            </a:r>
            <a:r>
              <a:rPr lang="en-US" sz="2800" b="1" dirty="0" err="1">
                <a:solidFill>
                  <a:schemeClr val="tx2"/>
                </a:solidFill>
              </a:rPr>
              <a:t>Sumbu</a:t>
            </a:r>
            <a:r>
              <a:rPr lang="en-US" sz="2800" b="1" dirty="0">
                <a:solidFill>
                  <a:schemeClr val="tx2"/>
                </a:solidFill>
              </a:rPr>
              <a:t> atau garis </a:t>
            </a:r>
            <a:r>
              <a:rPr lang="en-US" sz="2800" b="1" dirty="0" err="1">
                <a:solidFill>
                  <a:schemeClr val="tx2"/>
                </a:solidFill>
              </a:rPr>
              <a:t>tegak</a:t>
            </a:r>
            <a:r>
              <a:rPr lang="en-US" sz="2800" b="1" dirty="0">
                <a:solidFill>
                  <a:srgbClr val="FF0066"/>
                </a:solidFill>
              </a:rPr>
              <a:t>.</a:t>
            </a: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08C32176-A180-0F80-9D81-E89146130F41}"/>
              </a:ext>
            </a:extLst>
          </p:cNvPr>
          <p:cNvCxnSpPr>
            <a:cxnSpLocks/>
            <a:stCxn id="10" idx="2"/>
          </p:cNvCxnSpPr>
          <p:nvPr/>
        </p:nvCxnSpPr>
        <p:spPr>
          <a:xfrm rot="16200000" flipH="1">
            <a:off x="3568106" y="2603858"/>
            <a:ext cx="164025" cy="1843764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3934AF0-355E-4155-BD05-61C7885C2F4A}"/>
              </a:ext>
            </a:extLst>
          </p:cNvPr>
          <p:cNvSpPr/>
          <p:nvPr/>
        </p:nvSpPr>
        <p:spPr>
          <a:xfrm rot="5400000">
            <a:off x="4183846" y="3122107"/>
            <a:ext cx="1384997" cy="479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D0EF3E8-D595-5B91-7CB7-A7F5D21E6626}"/>
              </a:ext>
            </a:extLst>
          </p:cNvPr>
          <p:cNvGraphicFramePr/>
          <p:nvPr/>
        </p:nvGraphicFramePr>
        <p:xfrm>
          <a:off x="4499992" y="2026858"/>
          <a:ext cx="4481286" cy="2777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4899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4"/>
    </mc:Choice>
    <mc:Fallback xmlns="">
      <p:transition spd="slow" advTm="15864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Circles and an organic shape">
            <a:extLst>
              <a:ext uri="{FF2B5EF4-FFF2-40B4-BE49-F238E27FC236}">
                <a16:creationId xmlns:a16="http://schemas.microsoft.com/office/drawing/2014/main" id="{C90D21B5-B4D9-0285-1420-D55FC9BED0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692696" y="2400731"/>
            <a:ext cx="3150096" cy="31500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7EADB6-8DFA-F35F-3FBD-2D3CC63346E9}"/>
              </a:ext>
            </a:extLst>
          </p:cNvPr>
          <p:cNvSpPr txBox="1"/>
          <p:nvPr/>
        </p:nvSpPr>
        <p:spPr>
          <a:xfrm>
            <a:off x="395536" y="339502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66"/>
                </a:solidFill>
              </a:rPr>
              <a:t>Unsur</a:t>
            </a:r>
            <a:r>
              <a:rPr lang="en-US" sz="3200" b="1" dirty="0">
                <a:solidFill>
                  <a:srgbClr val="FF0066"/>
                </a:solidFill>
              </a:rPr>
              <a:t> Diagram </a:t>
            </a:r>
            <a:r>
              <a:rPr lang="en-US" sz="3200" b="1" dirty="0" err="1">
                <a:solidFill>
                  <a:srgbClr val="FF0066"/>
                </a:solidFill>
              </a:rPr>
              <a:t>Batang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7CEEF5-4903-F76A-BBE2-7A6727E7A2BA}"/>
              </a:ext>
            </a:extLst>
          </p:cNvPr>
          <p:cNvSpPr txBox="1"/>
          <p:nvPr/>
        </p:nvSpPr>
        <p:spPr>
          <a:xfrm>
            <a:off x="820067" y="2058733"/>
            <a:ext cx="38163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Tinggi </a:t>
            </a:r>
            <a:r>
              <a:rPr lang="en-US" sz="2800" b="1" dirty="0" err="1">
                <a:solidFill>
                  <a:srgbClr val="0070C0"/>
                </a:solidFill>
              </a:rPr>
              <a:t>batang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disesuaikan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990033"/>
                </a:solidFill>
              </a:rPr>
              <a:t>dengan </a:t>
            </a:r>
            <a:r>
              <a:rPr lang="en-US" sz="2800" b="1" dirty="0" err="1">
                <a:solidFill>
                  <a:srgbClr val="990033"/>
                </a:solidFill>
              </a:rPr>
              <a:t>banyak</a:t>
            </a:r>
            <a:r>
              <a:rPr lang="en-US" sz="2800" b="1" dirty="0">
                <a:solidFill>
                  <a:srgbClr val="990033"/>
                </a:solidFill>
              </a:rPr>
              <a:t> data.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99CEEA7-CF60-6FF9-CD4E-126538EF01E4}"/>
              </a:ext>
            </a:extLst>
          </p:cNvPr>
          <p:cNvSpPr/>
          <p:nvPr/>
        </p:nvSpPr>
        <p:spPr>
          <a:xfrm>
            <a:off x="395711" y="1087960"/>
            <a:ext cx="6192513" cy="7637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</a:rPr>
              <a:t>4. </a:t>
            </a:r>
            <a:r>
              <a:rPr lang="en-US" sz="2800" b="1" dirty="0" err="1">
                <a:solidFill>
                  <a:schemeClr val="tx2"/>
                </a:solidFill>
              </a:rPr>
              <a:t>Batang</a:t>
            </a:r>
            <a:r>
              <a:rPr lang="en-US" sz="2800" b="1" dirty="0">
                <a:solidFill>
                  <a:schemeClr val="tx2"/>
                </a:solidFill>
              </a:rPr>
              <a:t> (</a:t>
            </a:r>
            <a:r>
              <a:rPr lang="en-US" sz="2800" b="1" dirty="0" err="1">
                <a:solidFill>
                  <a:schemeClr val="tx2"/>
                </a:solidFill>
              </a:rPr>
              <a:t>persegi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panjang</a:t>
            </a:r>
            <a:r>
              <a:rPr lang="en-US" sz="2800" b="1" dirty="0">
                <a:solidFill>
                  <a:schemeClr val="tx2"/>
                </a:solidFill>
              </a:rPr>
              <a:t>)</a:t>
            </a:r>
            <a:r>
              <a:rPr lang="en-US" sz="2800" b="1" dirty="0">
                <a:solidFill>
                  <a:srgbClr val="FF0066"/>
                </a:solidFill>
              </a:rPr>
              <a:t>.</a:t>
            </a: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08C32176-A180-0F80-9D81-E89146130F41}"/>
              </a:ext>
            </a:extLst>
          </p:cNvPr>
          <p:cNvCxnSpPr>
            <a:cxnSpLocks/>
            <a:stCxn id="10" idx="2"/>
          </p:cNvCxnSpPr>
          <p:nvPr/>
        </p:nvCxnSpPr>
        <p:spPr>
          <a:xfrm rot="16200000" flipH="1">
            <a:off x="3291640" y="2880324"/>
            <a:ext cx="320915" cy="1447722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D9A33BF-77A4-792A-B6E0-41D82AAEC6E1}"/>
              </a:ext>
            </a:extLst>
          </p:cNvPr>
          <p:cNvSpPr/>
          <p:nvPr/>
        </p:nvSpPr>
        <p:spPr>
          <a:xfrm>
            <a:off x="5037591" y="2596400"/>
            <a:ext cx="3615860" cy="9855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4858278-9248-2377-B017-EF13453C84F8}"/>
              </a:ext>
            </a:extLst>
          </p:cNvPr>
          <p:cNvGraphicFramePr/>
          <p:nvPr/>
        </p:nvGraphicFramePr>
        <p:xfrm>
          <a:off x="4411194" y="1882842"/>
          <a:ext cx="4481286" cy="2777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4847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4"/>
    </mc:Choice>
    <mc:Fallback xmlns="">
      <p:transition spd="slow" advTm="15864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 descr="Circles and an organic shape">
            <a:extLst>
              <a:ext uri="{FF2B5EF4-FFF2-40B4-BE49-F238E27FC236}">
                <a16:creationId xmlns:a16="http://schemas.microsoft.com/office/drawing/2014/main" id="{5BF08877-A5F1-9060-480A-BF284B783C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332656" y="-1184203"/>
            <a:ext cx="3150096" cy="31500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B223E66-B57E-6C8D-45EB-13F9C58D1BF4}"/>
              </a:ext>
            </a:extLst>
          </p:cNvPr>
          <p:cNvSpPr txBox="1"/>
          <p:nvPr/>
        </p:nvSpPr>
        <p:spPr>
          <a:xfrm>
            <a:off x="1311978" y="167637"/>
            <a:ext cx="6212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Contoh </a:t>
            </a:r>
            <a:r>
              <a:rPr lang="en-US" sz="2800" b="1" dirty="0">
                <a:solidFill>
                  <a:srgbClr val="990033"/>
                </a:solidFill>
              </a:rPr>
              <a:t>diagram </a:t>
            </a:r>
            <a:r>
              <a:rPr lang="en-US" sz="2800" b="1" dirty="0" err="1">
                <a:solidFill>
                  <a:srgbClr val="990033"/>
                </a:solidFill>
              </a:rPr>
              <a:t>batang</a:t>
            </a:r>
            <a:endParaRPr lang="en-US" sz="2800" b="1" dirty="0">
              <a:solidFill>
                <a:srgbClr val="99003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F0B6A9-4A19-5FDA-A5D3-21B7A88C9986}"/>
              </a:ext>
            </a:extLst>
          </p:cNvPr>
          <p:cNvSpPr txBox="1"/>
          <p:nvPr/>
        </p:nvSpPr>
        <p:spPr>
          <a:xfrm>
            <a:off x="7619999" y="1275606"/>
            <a:ext cx="1424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990033"/>
                </a:solidFill>
              </a:rPr>
              <a:t>Judul</a:t>
            </a:r>
            <a:r>
              <a:rPr lang="en-US" sz="2400" b="1" dirty="0">
                <a:solidFill>
                  <a:srgbClr val="990033"/>
                </a:solidFill>
              </a:rPr>
              <a:t> Diagram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B3CA09B6-508C-299D-9BD5-2B881016BCC7}"/>
              </a:ext>
            </a:extLst>
          </p:cNvPr>
          <p:cNvCxnSpPr>
            <a:cxnSpLocks/>
          </p:cNvCxnSpPr>
          <p:nvPr/>
        </p:nvCxnSpPr>
        <p:spPr>
          <a:xfrm>
            <a:off x="6732240" y="1059582"/>
            <a:ext cx="815751" cy="734308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A14A3A1-9084-77F1-8151-D4E9E82C65AC}"/>
              </a:ext>
            </a:extLst>
          </p:cNvPr>
          <p:cNvSpPr txBox="1"/>
          <p:nvPr/>
        </p:nvSpPr>
        <p:spPr>
          <a:xfrm>
            <a:off x="4644008" y="1925767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0033"/>
                </a:solidFill>
              </a:rPr>
              <a:t>Tempat </a:t>
            </a:r>
            <a:r>
              <a:rPr lang="en-US" sz="2400" b="1" dirty="0" err="1">
                <a:solidFill>
                  <a:srgbClr val="990033"/>
                </a:solidFill>
              </a:rPr>
              <a:t>batang</a:t>
            </a:r>
            <a:r>
              <a:rPr lang="en-US" sz="2400" b="1" dirty="0">
                <a:solidFill>
                  <a:srgbClr val="990033"/>
                </a:solidFill>
              </a:rPr>
              <a:t> </a:t>
            </a:r>
            <a:r>
              <a:rPr lang="en-US" sz="2400" b="1" dirty="0" err="1">
                <a:solidFill>
                  <a:srgbClr val="990033"/>
                </a:solidFill>
              </a:rPr>
              <a:t>persegi</a:t>
            </a:r>
            <a:r>
              <a:rPr lang="en-US" sz="2400" b="1" dirty="0">
                <a:solidFill>
                  <a:srgbClr val="990033"/>
                </a:solidFill>
              </a:rPr>
              <a:t> </a:t>
            </a:r>
            <a:r>
              <a:rPr lang="en-US" sz="2400" b="1" dirty="0" err="1">
                <a:solidFill>
                  <a:srgbClr val="990033"/>
                </a:solidFill>
              </a:rPr>
              <a:t>panjang</a:t>
            </a:r>
            <a:endParaRPr lang="en-US" sz="2400" b="1" dirty="0">
              <a:solidFill>
                <a:srgbClr val="99003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72072A-1132-F596-EDEC-CF515D6B9F8F}"/>
              </a:ext>
            </a:extLst>
          </p:cNvPr>
          <p:cNvSpPr txBox="1"/>
          <p:nvPr/>
        </p:nvSpPr>
        <p:spPr>
          <a:xfrm>
            <a:off x="7524328" y="3595382"/>
            <a:ext cx="1520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990033"/>
                </a:solidFill>
              </a:rPr>
              <a:t>Sumbu</a:t>
            </a:r>
            <a:endParaRPr lang="en-US" sz="2400" b="1" dirty="0">
              <a:solidFill>
                <a:srgbClr val="990033"/>
              </a:solidFill>
            </a:endParaRPr>
          </a:p>
          <a:p>
            <a:r>
              <a:rPr lang="en-US" sz="2400" b="1" dirty="0" err="1">
                <a:solidFill>
                  <a:srgbClr val="990033"/>
                </a:solidFill>
              </a:rPr>
              <a:t>Mendatar</a:t>
            </a:r>
            <a:endParaRPr lang="en-US" sz="2400" b="1" dirty="0">
              <a:solidFill>
                <a:srgbClr val="990033"/>
              </a:solidFill>
            </a:endParaRP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D9CCE4C4-6A49-B883-2FCA-D3264BAAC9EE}"/>
              </a:ext>
            </a:extLst>
          </p:cNvPr>
          <p:cNvCxnSpPr>
            <a:cxnSpLocks/>
          </p:cNvCxnSpPr>
          <p:nvPr/>
        </p:nvCxnSpPr>
        <p:spPr>
          <a:xfrm flipV="1">
            <a:off x="6812308" y="3824075"/>
            <a:ext cx="712020" cy="15966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24B6141-EDCA-8234-77D9-BB3B166DB1D8}"/>
              </a:ext>
            </a:extLst>
          </p:cNvPr>
          <p:cNvSpPr txBox="1"/>
          <p:nvPr/>
        </p:nvSpPr>
        <p:spPr>
          <a:xfrm>
            <a:off x="34770" y="2056214"/>
            <a:ext cx="1680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990033"/>
                </a:solidFill>
              </a:rPr>
              <a:t>Sumbu</a:t>
            </a:r>
            <a:endParaRPr lang="en-US" sz="2400" b="1" dirty="0">
              <a:solidFill>
                <a:srgbClr val="990033"/>
              </a:solidFill>
            </a:endParaRPr>
          </a:p>
          <a:p>
            <a:r>
              <a:rPr lang="en-US" sz="2400" b="1" dirty="0" err="1">
                <a:solidFill>
                  <a:srgbClr val="990033"/>
                </a:solidFill>
              </a:rPr>
              <a:t>Tegak</a:t>
            </a:r>
            <a:endParaRPr lang="en-US" sz="2400" b="1" dirty="0">
              <a:solidFill>
                <a:srgbClr val="990033"/>
              </a:solidFill>
            </a:endParaRP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F92791FF-10E6-4617-FB1A-4073090CD8B0}"/>
              </a:ext>
            </a:extLst>
          </p:cNvPr>
          <p:cNvCxnSpPr>
            <a:cxnSpLocks/>
          </p:cNvCxnSpPr>
          <p:nvPr/>
        </p:nvCxnSpPr>
        <p:spPr>
          <a:xfrm flipH="1">
            <a:off x="827584" y="2629530"/>
            <a:ext cx="840178" cy="446276"/>
          </a:xfrm>
          <a:prstGeom prst="bentConnector4">
            <a:avLst>
              <a:gd name="adj1" fmla="val 26141"/>
              <a:gd name="adj2" fmla="val 151224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ACE0DB5-1CDC-414C-0AB4-7EB957998491}"/>
              </a:ext>
            </a:extLst>
          </p:cNvPr>
          <p:cNvGraphicFramePr/>
          <p:nvPr/>
        </p:nvGraphicFramePr>
        <p:xfrm>
          <a:off x="1619672" y="866945"/>
          <a:ext cx="5256584" cy="3793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6591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4"/>
    </mc:Choice>
    <mc:Fallback xmlns="">
      <p:transition spd="slow" advTm="15864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 descr="Circles and an organic shape">
            <a:extLst>
              <a:ext uri="{FF2B5EF4-FFF2-40B4-BE49-F238E27FC236}">
                <a16:creationId xmlns:a16="http://schemas.microsoft.com/office/drawing/2014/main" id="{5BF08877-A5F1-9060-480A-BF284B783C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332656" y="-1184203"/>
            <a:ext cx="3150096" cy="31500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BCFF4FC-8D0C-4205-8029-F16492B3EB41}"/>
              </a:ext>
            </a:extLst>
          </p:cNvPr>
          <p:cNvGraphicFramePr/>
          <p:nvPr/>
        </p:nvGraphicFramePr>
        <p:xfrm>
          <a:off x="11796" y="1286865"/>
          <a:ext cx="5271120" cy="3294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7B848AF-B3E1-2062-6574-709E814CEBAD}"/>
              </a:ext>
            </a:extLst>
          </p:cNvPr>
          <p:cNvGraphicFramePr>
            <a:graphicFrameLocks noGrp="1"/>
          </p:cNvGraphicFramePr>
          <p:nvPr/>
        </p:nvGraphicFramePr>
        <p:xfrm>
          <a:off x="5378624" y="1001488"/>
          <a:ext cx="3522984" cy="3611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2984">
                  <a:extLst>
                    <a:ext uri="{9D8B030D-6E8A-4147-A177-3AD203B41FA5}">
                      <a16:colId xmlns:a16="http://schemas.microsoft.com/office/drawing/2014/main" val="23968984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100" b="1" dirty="0" err="1"/>
                        <a:t>Penafsiran</a:t>
                      </a:r>
                      <a:r>
                        <a:rPr lang="en-US" sz="2100" b="1" dirty="0"/>
                        <a:t> data: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err="1"/>
                        <a:t>Siswa</a:t>
                      </a:r>
                      <a:r>
                        <a:rPr lang="en-US" sz="2100" dirty="0"/>
                        <a:t> dengan </a:t>
                      </a:r>
                      <a:r>
                        <a:rPr lang="en-US" sz="2100" dirty="0" err="1"/>
                        <a:t>berat</a:t>
                      </a:r>
                      <a:r>
                        <a:rPr lang="en-US" sz="2100" dirty="0"/>
                        <a:t> 38 kg: 6 orang.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err="1"/>
                        <a:t>Siswa</a:t>
                      </a:r>
                      <a:r>
                        <a:rPr lang="en-US" sz="2100" dirty="0"/>
                        <a:t> dengan </a:t>
                      </a:r>
                      <a:r>
                        <a:rPr lang="en-US" sz="2100" dirty="0" err="1"/>
                        <a:t>berat</a:t>
                      </a:r>
                      <a:r>
                        <a:rPr lang="en-US" sz="2100" dirty="0"/>
                        <a:t> 39 kg: 8 orang.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err="1"/>
                        <a:t>Siswa</a:t>
                      </a:r>
                      <a:r>
                        <a:rPr lang="en-US" sz="2100" dirty="0"/>
                        <a:t> dengan </a:t>
                      </a:r>
                      <a:r>
                        <a:rPr lang="en-US" sz="2100" dirty="0" err="1"/>
                        <a:t>berat</a:t>
                      </a:r>
                      <a:r>
                        <a:rPr lang="en-US" sz="2100" dirty="0"/>
                        <a:t> 40 kg: 3 orang.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100" dirty="0" err="1"/>
                        <a:t>Siswa</a:t>
                      </a:r>
                      <a:r>
                        <a:rPr lang="en-US" sz="2100" dirty="0"/>
                        <a:t> dengan </a:t>
                      </a:r>
                      <a:r>
                        <a:rPr lang="en-US" sz="2100" dirty="0" err="1"/>
                        <a:t>berat</a:t>
                      </a:r>
                      <a:r>
                        <a:rPr lang="en-US" sz="2100" dirty="0"/>
                        <a:t> 41 kg: 1 orang.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100" dirty="0" err="1"/>
                        <a:t>Siswa</a:t>
                      </a:r>
                      <a:r>
                        <a:rPr lang="en-US" sz="2100" dirty="0"/>
                        <a:t> dengan </a:t>
                      </a:r>
                      <a:r>
                        <a:rPr lang="en-US" sz="2100" dirty="0" err="1"/>
                        <a:t>berat</a:t>
                      </a:r>
                      <a:r>
                        <a:rPr lang="en-US" sz="2100" dirty="0"/>
                        <a:t> 42 kg: 5 orang.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93447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F4D8D7C-0497-8A45-27C0-B697D449A49B}"/>
              </a:ext>
            </a:extLst>
          </p:cNvPr>
          <p:cNvSpPr txBox="1"/>
          <p:nvPr/>
        </p:nvSpPr>
        <p:spPr>
          <a:xfrm>
            <a:off x="251520" y="267494"/>
            <a:ext cx="6192688" cy="578882"/>
          </a:xfrm>
          <a:prstGeom prst="roundRect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en-US" sz="2800" b="1" dirty="0" err="1">
                <a:solidFill>
                  <a:srgbClr val="002060"/>
                </a:solidFill>
              </a:rPr>
              <a:t>Menafsirkan</a:t>
            </a:r>
            <a:r>
              <a:rPr lang="en-US" sz="2800" b="1" dirty="0">
                <a:solidFill>
                  <a:srgbClr val="002060"/>
                </a:solidFill>
              </a:rPr>
              <a:t> Data </a:t>
            </a:r>
            <a:r>
              <a:rPr lang="en-US" sz="2800" b="1" dirty="0" err="1">
                <a:solidFill>
                  <a:srgbClr val="002060"/>
                </a:solidFill>
              </a:rPr>
              <a:t>dari</a:t>
            </a:r>
            <a:r>
              <a:rPr lang="en-US" sz="2800" b="1" dirty="0">
                <a:solidFill>
                  <a:srgbClr val="002060"/>
                </a:solidFill>
              </a:rPr>
              <a:t> Diagram </a:t>
            </a:r>
            <a:r>
              <a:rPr lang="en-US" sz="2800" b="1" dirty="0" err="1">
                <a:solidFill>
                  <a:srgbClr val="002060"/>
                </a:solidFill>
              </a:rPr>
              <a:t>Batang</a:t>
            </a:r>
            <a:endParaRPr lang="id-ID" sz="28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70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4"/>
    </mc:Choice>
    <mc:Fallback xmlns="">
      <p:transition spd="slow" advTm="15864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 descr="Circles and an organic shape">
            <a:extLst>
              <a:ext uri="{FF2B5EF4-FFF2-40B4-BE49-F238E27FC236}">
                <a16:creationId xmlns:a16="http://schemas.microsoft.com/office/drawing/2014/main" id="{5BF08877-A5F1-9060-480A-BF284B783C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332656" y="-1184203"/>
            <a:ext cx="3150096" cy="31500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BCFF4FC-8D0C-4205-8029-F16492B3EB41}"/>
              </a:ext>
            </a:extLst>
          </p:cNvPr>
          <p:cNvGraphicFramePr/>
          <p:nvPr/>
        </p:nvGraphicFramePr>
        <p:xfrm>
          <a:off x="179512" y="1275607"/>
          <a:ext cx="5400600" cy="3150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7B848AF-B3E1-2062-6574-709E814CEBAD}"/>
              </a:ext>
            </a:extLst>
          </p:cNvPr>
          <p:cNvGraphicFramePr>
            <a:graphicFrameLocks noGrp="1"/>
          </p:cNvGraphicFramePr>
          <p:nvPr/>
        </p:nvGraphicFramePr>
        <p:xfrm>
          <a:off x="5796135" y="1851670"/>
          <a:ext cx="3153943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53943">
                  <a:extLst>
                    <a:ext uri="{9D8B030D-6E8A-4147-A177-3AD203B41FA5}">
                      <a16:colId xmlns:a16="http://schemas.microsoft.com/office/drawing/2014/main" val="23968984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100" b="1" dirty="0" err="1"/>
                        <a:t>Penafsiran</a:t>
                      </a:r>
                      <a:r>
                        <a:rPr lang="en-US" sz="2100" b="1" dirty="0"/>
                        <a:t> data: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/>
                        <a:t>Skor Tim A: 40.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/>
                        <a:t>Skor Tim B: 100.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100" dirty="0"/>
                        <a:t>Skor Tim C: 80.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/>
                        <a:t>Skor Tim D: 75 (</a:t>
                      </a:r>
                      <a:r>
                        <a:rPr lang="en-US" sz="2100" dirty="0" err="1"/>
                        <a:t>antara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nilai</a:t>
                      </a:r>
                      <a:r>
                        <a:rPr lang="en-US" sz="2100" dirty="0"/>
                        <a:t> 60 dan 80).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93447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12D6FEC-6EFD-D75C-45A5-83EF30DCC74B}"/>
              </a:ext>
            </a:extLst>
          </p:cNvPr>
          <p:cNvSpPr txBox="1"/>
          <p:nvPr/>
        </p:nvSpPr>
        <p:spPr>
          <a:xfrm>
            <a:off x="251520" y="267494"/>
            <a:ext cx="6192688" cy="578882"/>
          </a:xfrm>
          <a:prstGeom prst="roundRect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en-US" sz="2800" b="1" dirty="0" err="1">
                <a:solidFill>
                  <a:srgbClr val="002060"/>
                </a:solidFill>
              </a:rPr>
              <a:t>Menafsirkan</a:t>
            </a:r>
            <a:r>
              <a:rPr lang="en-US" sz="2800" b="1" dirty="0">
                <a:solidFill>
                  <a:srgbClr val="002060"/>
                </a:solidFill>
              </a:rPr>
              <a:t> Data </a:t>
            </a:r>
            <a:r>
              <a:rPr lang="en-US" sz="2800" b="1" dirty="0" err="1">
                <a:solidFill>
                  <a:srgbClr val="002060"/>
                </a:solidFill>
              </a:rPr>
              <a:t>dari</a:t>
            </a:r>
            <a:r>
              <a:rPr lang="en-US" sz="2800" b="1" dirty="0">
                <a:solidFill>
                  <a:srgbClr val="002060"/>
                </a:solidFill>
              </a:rPr>
              <a:t> Diagram </a:t>
            </a:r>
            <a:r>
              <a:rPr lang="en-US" sz="2800" b="1" dirty="0" err="1">
                <a:solidFill>
                  <a:srgbClr val="002060"/>
                </a:solidFill>
              </a:rPr>
              <a:t>Batang</a:t>
            </a:r>
            <a:endParaRPr lang="id-ID" sz="28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05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4"/>
    </mc:Choice>
    <mc:Fallback xmlns="">
      <p:transition spd="slow" advTm="15864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419E57E7-960C-B60D-6BF7-3D74EC54F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1013"/>
            <a:ext cx="9144000" cy="536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B223E66-B57E-6C8D-45EB-13F9C58D1BF4}"/>
              </a:ext>
            </a:extLst>
          </p:cNvPr>
          <p:cNvSpPr txBox="1"/>
          <p:nvPr/>
        </p:nvSpPr>
        <p:spPr>
          <a:xfrm>
            <a:off x="606714" y="134720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0033"/>
                </a:solidFill>
              </a:rPr>
              <a:t>1. Diagram Garis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7EA9B9-76E3-0C01-3FCD-A596783C51F8}"/>
              </a:ext>
            </a:extLst>
          </p:cNvPr>
          <p:cNvSpPr txBox="1"/>
          <p:nvPr/>
        </p:nvSpPr>
        <p:spPr>
          <a:xfrm>
            <a:off x="1440700" y="1961851"/>
            <a:ext cx="5042892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8463" indent="-398463">
              <a:buFont typeface="Wingdings" panose="05000000000000000000" pitchFamily="2" charset="2"/>
              <a:buChar char="q"/>
            </a:pPr>
            <a:r>
              <a:rPr lang="en-US" sz="2500" dirty="0"/>
              <a:t>Banyak data </a:t>
            </a:r>
            <a:r>
              <a:rPr lang="en-US" sz="2500" dirty="0" err="1"/>
              <a:t>disajikan</a:t>
            </a:r>
            <a:r>
              <a:rPr lang="en-US" sz="2500" dirty="0"/>
              <a:t> </a:t>
            </a:r>
            <a:r>
              <a:rPr lang="en-US" sz="2500" dirty="0" err="1"/>
              <a:t>dalam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bentuk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titik-titik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dirty="0"/>
              <a:t>yang </a:t>
            </a:r>
            <a:r>
              <a:rPr lang="en-US" sz="2500" b="1" dirty="0" err="1">
                <a:solidFill>
                  <a:srgbClr val="7030A0"/>
                </a:solidFill>
              </a:rPr>
              <a:t>dihubungkan</a:t>
            </a:r>
            <a:r>
              <a:rPr lang="en-US" sz="2500" b="1" dirty="0">
                <a:solidFill>
                  <a:srgbClr val="7030A0"/>
                </a:solidFill>
              </a:rPr>
              <a:t> </a:t>
            </a:r>
            <a:r>
              <a:rPr lang="en-US" sz="2500" b="1" dirty="0" err="1">
                <a:solidFill>
                  <a:srgbClr val="7030A0"/>
                </a:solidFill>
              </a:rPr>
              <a:t>dengan</a:t>
            </a:r>
            <a:r>
              <a:rPr lang="en-US" sz="2500" b="1" dirty="0">
                <a:solidFill>
                  <a:srgbClr val="7030A0"/>
                </a:solidFill>
              </a:rPr>
              <a:t> garis.</a:t>
            </a:r>
          </a:p>
          <a:p>
            <a:pPr marL="398463" indent="-398463">
              <a:buFont typeface="Wingdings" panose="05000000000000000000" pitchFamily="2" charset="2"/>
              <a:buChar char="q"/>
            </a:pPr>
            <a:r>
              <a:rPr lang="en-US" sz="2500" dirty="0" err="1"/>
              <a:t>Digunakan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rgbClr val="008080"/>
                </a:solidFill>
              </a:rPr>
              <a:t>untuk</a:t>
            </a:r>
            <a:r>
              <a:rPr lang="en-US" sz="2500" b="1" dirty="0">
                <a:solidFill>
                  <a:srgbClr val="008080"/>
                </a:solidFill>
              </a:rPr>
              <a:t> </a:t>
            </a:r>
            <a:r>
              <a:rPr lang="en-US" sz="2500" b="1" dirty="0" err="1">
                <a:solidFill>
                  <a:srgbClr val="008080"/>
                </a:solidFill>
              </a:rPr>
              <a:t>melihat</a:t>
            </a:r>
            <a:r>
              <a:rPr lang="en-US" sz="2500" b="1" dirty="0">
                <a:solidFill>
                  <a:srgbClr val="008080"/>
                </a:solidFill>
              </a:rPr>
              <a:t> data yang </a:t>
            </a:r>
            <a:r>
              <a:rPr lang="en-US" sz="2500" b="1" dirty="0" err="1">
                <a:solidFill>
                  <a:srgbClr val="008080"/>
                </a:solidFill>
              </a:rPr>
              <a:t>berkesinambungan</a:t>
            </a:r>
            <a:r>
              <a:rPr lang="en-US" sz="2500" b="1" dirty="0">
                <a:solidFill>
                  <a:srgbClr val="008080"/>
                </a:solidFill>
              </a:rPr>
              <a:t> </a:t>
            </a:r>
            <a:r>
              <a:rPr lang="en-US" sz="2500" dirty="0" err="1"/>
              <a:t>dari</a:t>
            </a:r>
            <a:r>
              <a:rPr lang="en-US" sz="2500" dirty="0"/>
              <a:t> </a:t>
            </a:r>
            <a:r>
              <a:rPr lang="en-US" sz="2500" dirty="0" err="1"/>
              <a:t>waktu</a:t>
            </a:r>
            <a:r>
              <a:rPr lang="en-US" sz="2500" dirty="0"/>
              <a:t> </a:t>
            </a:r>
            <a:r>
              <a:rPr lang="en-US" sz="2500" dirty="0" err="1"/>
              <a:t>ke</a:t>
            </a:r>
            <a:r>
              <a:rPr lang="en-US" sz="2500" dirty="0"/>
              <a:t> </a:t>
            </a:r>
            <a:r>
              <a:rPr lang="en-US" sz="2500" dirty="0" err="1"/>
              <a:t>waktu</a:t>
            </a:r>
            <a:r>
              <a:rPr lang="en-US" sz="25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9371F1-75F2-8F92-A3CA-ED4B65C755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71"/>
          <a:stretch/>
        </p:blipFill>
        <p:spPr bwMode="auto">
          <a:xfrm>
            <a:off x="6276406" y="1085075"/>
            <a:ext cx="2589670" cy="396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41ACE79-30EA-F709-F603-624D8DF8B95C}"/>
              </a:ext>
            </a:extLst>
          </p:cNvPr>
          <p:cNvGrpSpPr/>
          <p:nvPr/>
        </p:nvGrpSpPr>
        <p:grpSpPr>
          <a:xfrm>
            <a:off x="99449" y="411510"/>
            <a:ext cx="7104974" cy="762787"/>
            <a:chOff x="295276" y="214295"/>
            <a:chExt cx="4643470" cy="9612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7AF4AFC-8FF7-5074-DB1C-03DE23E84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6" y="214295"/>
              <a:ext cx="4643470" cy="96128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E7ACD24-1A47-6438-7374-49EB88D339F6}"/>
                </a:ext>
              </a:extLst>
            </p:cNvPr>
            <p:cNvSpPr/>
            <p:nvPr/>
          </p:nvSpPr>
          <p:spPr>
            <a:xfrm>
              <a:off x="622118" y="305041"/>
              <a:ext cx="3933482" cy="663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7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C. Diagram Garis dan Diagram </a:t>
              </a:r>
              <a:r>
                <a:rPr lang="en-US" sz="27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Lingkaran</a:t>
              </a:r>
              <a:endParaRPr lang="en-US" sz="27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8FE4707-99B7-E5CD-3B72-D91AAEE879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860" y="151169"/>
            <a:ext cx="1584176" cy="510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999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4"/>
    </mc:Choice>
    <mc:Fallback xmlns="">
      <p:transition spd="slow" advTm="1586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CC1AB993-1D91-ED50-391F-A1AF7FAFC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1620688" y="-7775"/>
            <a:ext cx="10764688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7EADB6-8DFA-F35F-3FBD-2D3CC63346E9}"/>
              </a:ext>
            </a:extLst>
          </p:cNvPr>
          <p:cNvSpPr txBox="1"/>
          <p:nvPr/>
        </p:nvSpPr>
        <p:spPr>
          <a:xfrm>
            <a:off x="395536" y="339502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66"/>
                </a:solidFill>
              </a:rPr>
              <a:t>Jenis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Bangun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Segi</a:t>
            </a:r>
            <a:r>
              <a:rPr lang="en-US" sz="3200" b="1" dirty="0">
                <a:solidFill>
                  <a:srgbClr val="FF0066"/>
                </a:solidFill>
              </a:rPr>
              <a:t> Banyak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7CEEF5-4903-F76A-BBE2-7A6727E7A2BA}"/>
              </a:ext>
            </a:extLst>
          </p:cNvPr>
          <p:cNvSpPr txBox="1"/>
          <p:nvPr/>
        </p:nvSpPr>
        <p:spPr>
          <a:xfrm>
            <a:off x="639087" y="1948269"/>
            <a:ext cx="8504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Bangun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segi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banyak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990033"/>
                </a:solidFill>
              </a:rPr>
              <a:t>yang </a:t>
            </a:r>
            <a:r>
              <a:rPr lang="en-US" sz="2800" b="1" dirty="0" err="1">
                <a:solidFill>
                  <a:srgbClr val="990033"/>
                </a:solidFill>
              </a:rPr>
              <a:t>memiliki</a:t>
            </a:r>
            <a:r>
              <a:rPr lang="en-US" sz="2800" b="1" dirty="0">
                <a:solidFill>
                  <a:srgbClr val="990033"/>
                </a:solidFill>
              </a:rPr>
              <a:t> </a:t>
            </a:r>
            <a:r>
              <a:rPr lang="en-US" sz="2800" b="1" dirty="0" err="1">
                <a:solidFill>
                  <a:srgbClr val="990033"/>
                </a:solidFill>
              </a:rPr>
              <a:t>sudut</a:t>
            </a:r>
            <a:r>
              <a:rPr lang="en-US" sz="2800" b="1" dirty="0">
                <a:solidFill>
                  <a:srgbClr val="990033"/>
                </a:solidFill>
              </a:rPr>
              <a:t> yang </a:t>
            </a:r>
            <a:r>
              <a:rPr lang="en-US" sz="2800" b="1" dirty="0" err="1">
                <a:solidFill>
                  <a:srgbClr val="990033"/>
                </a:solidFill>
              </a:rPr>
              <a:t>tidak</a:t>
            </a:r>
            <a:r>
              <a:rPr lang="en-US" sz="2800" b="1" dirty="0">
                <a:solidFill>
                  <a:srgbClr val="990033"/>
                </a:solidFill>
              </a:rPr>
              <a:t> </a:t>
            </a:r>
            <a:r>
              <a:rPr lang="en-US" sz="2800" b="1" dirty="0" err="1">
                <a:solidFill>
                  <a:srgbClr val="990033"/>
                </a:solidFill>
              </a:rPr>
              <a:t>sama</a:t>
            </a:r>
            <a:r>
              <a:rPr lang="en-US" sz="2800" b="1" dirty="0">
                <a:solidFill>
                  <a:srgbClr val="990033"/>
                </a:solidFill>
              </a:rPr>
              <a:t> </a:t>
            </a:r>
            <a:r>
              <a:rPr lang="en-US" sz="2800" b="1" dirty="0" err="1">
                <a:solidFill>
                  <a:srgbClr val="990033"/>
                </a:solidFill>
              </a:rPr>
              <a:t>besar</a:t>
            </a:r>
            <a:r>
              <a:rPr lang="en-US" sz="2800" b="1" dirty="0">
                <a:solidFill>
                  <a:srgbClr val="990033"/>
                </a:solidFill>
              </a:rPr>
              <a:t> dan </a:t>
            </a:r>
            <a:r>
              <a:rPr lang="en-US" sz="2800" b="1" dirty="0" err="1">
                <a:solidFill>
                  <a:srgbClr val="7030A0"/>
                </a:solidFill>
              </a:rPr>
              <a:t>sisi</a:t>
            </a:r>
            <a:r>
              <a:rPr lang="en-US" sz="2800" b="1" dirty="0">
                <a:solidFill>
                  <a:srgbClr val="7030A0"/>
                </a:solidFill>
              </a:rPr>
              <a:t> yang  </a:t>
            </a:r>
            <a:r>
              <a:rPr lang="en-US" sz="2800" b="1" dirty="0" err="1">
                <a:solidFill>
                  <a:srgbClr val="7030A0"/>
                </a:solidFill>
              </a:rPr>
              <a:t>tidak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sama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panjang</a:t>
            </a:r>
            <a:r>
              <a:rPr lang="en-US" sz="2800" b="1" dirty="0">
                <a:solidFill>
                  <a:srgbClr val="990033"/>
                </a:solidFill>
              </a:rPr>
              <a:t>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99CEEA7-CF60-6FF9-CD4E-126538EF01E4}"/>
              </a:ext>
            </a:extLst>
          </p:cNvPr>
          <p:cNvSpPr/>
          <p:nvPr/>
        </p:nvSpPr>
        <p:spPr>
          <a:xfrm>
            <a:off x="395711" y="1087960"/>
            <a:ext cx="6192513" cy="763710"/>
          </a:xfrm>
          <a:prstGeom prst="roundRect">
            <a:avLst/>
          </a:prstGeom>
          <a:solidFill>
            <a:srgbClr val="FFFF99"/>
          </a:solidFill>
          <a:ln>
            <a:solidFill>
              <a:srgbClr val="FFF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</a:rPr>
              <a:t>2. </a:t>
            </a:r>
            <a:r>
              <a:rPr lang="en-US" sz="2800" b="1" dirty="0" err="1">
                <a:solidFill>
                  <a:schemeClr val="tx2"/>
                </a:solidFill>
              </a:rPr>
              <a:t>Bangun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segi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banyak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tidak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beraturan</a:t>
            </a:r>
            <a:r>
              <a:rPr lang="en-US" sz="2800" b="1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974F1A4E-16FB-7684-52E9-FABA789392A8}"/>
              </a:ext>
            </a:extLst>
          </p:cNvPr>
          <p:cNvSpPr/>
          <p:nvPr/>
        </p:nvSpPr>
        <p:spPr>
          <a:xfrm>
            <a:off x="1331132" y="3122594"/>
            <a:ext cx="1800200" cy="1179131"/>
          </a:xfrm>
          <a:prstGeom prst="rt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AC581B75-B0FA-F7BD-F1BA-785D724A657A}"/>
              </a:ext>
            </a:extLst>
          </p:cNvPr>
          <p:cNvSpPr/>
          <p:nvPr/>
        </p:nvSpPr>
        <p:spPr>
          <a:xfrm>
            <a:off x="3491967" y="3133216"/>
            <a:ext cx="2088146" cy="1176970"/>
          </a:xfrm>
          <a:prstGeom prst="parallelogram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39B8AE-0F80-9088-2686-3BCCC7C6CBBC}"/>
              </a:ext>
            </a:extLst>
          </p:cNvPr>
          <p:cNvSpPr/>
          <p:nvPr/>
        </p:nvSpPr>
        <p:spPr>
          <a:xfrm>
            <a:off x="6082970" y="3122594"/>
            <a:ext cx="2304256" cy="11769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953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4"/>
    </mc:Choice>
    <mc:Fallback xmlns="">
      <p:transition spd="slow" advTm="15864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 descr="Circles and an organic shape">
            <a:extLst>
              <a:ext uri="{FF2B5EF4-FFF2-40B4-BE49-F238E27FC236}">
                <a16:creationId xmlns:a16="http://schemas.microsoft.com/office/drawing/2014/main" id="{5BF08877-A5F1-9060-480A-BF284B783C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6256" y="3306818"/>
            <a:ext cx="3150096" cy="31500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2C0B6A9-D7FF-A297-06CE-B15C863CABA5}"/>
              </a:ext>
            </a:extLst>
          </p:cNvPr>
          <p:cNvGraphicFramePr/>
          <p:nvPr/>
        </p:nvGraphicFramePr>
        <p:xfrm>
          <a:off x="539552" y="965817"/>
          <a:ext cx="5400600" cy="3406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CFB32DE-8541-5EA0-E78E-10AAF1D88C39}"/>
              </a:ext>
            </a:extLst>
          </p:cNvPr>
          <p:cNvSpPr txBox="1"/>
          <p:nvPr/>
        </p:nvSpPr>
        <p:spPr>
          <a:xfrm>
            <a:off x="6226077" y="1501978"/>
            <a:ext cx="28083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</a:rPr>
              <a:t>Buat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titik</a:t>
            </a:r>
            <a:r>
              <a:rPr lang="en-US" sz="2400" b="1" dirty="0">
                <a:solidFill>
                  <a:srgbClr val="7030A0"/>
                </a:solidFill>
              </a:rPr>
              <a:t> di </a:t>
            </a:r>
            <a:r>
              <a:rPr lang="en-US" sz="2400" b="1" dirty="0" err="1">
                <a:solidFill>
                  <a:srgbClr val="7030A0"/>
                </a:solidFill>
              </a:rPr>
              <a:t>tengah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setiap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batang</a:t>
            </a:r>
            <a:r>
              <a:rPr lang="en-US" sz="2400" dirty="0"/>
              <a:t>, </a:t>
            </a: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hubungkan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titik-titik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tersebut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dengan</a:t>
            </a:r>
            <a:r>
              <a:rPr lang="en-US" sz="2400" b="1" dirty="0">
                <a:solidFill>
                  <a:schemeClr val="accent6"/>
                </a:solidFill>
              </a:rPr>
              <a:t> garis </a:t>
            </a:r>
            <a:r>
              <a:rPr lang="en-US" sz="2400" b="1" dirty="0" err="1">
                <a:solidFill>
                  <a:schemeClr val="accent6"/>
                </a:solidFill>
              </a:rPr>
              <a:t>lurus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D70E62-C8FC-4E19-6E78-041540A5EFD5}"/>
              </a:ext>
            </a:extLst>
          </p:cNvPr>
          <p:cNvSpPr/>
          <p:nvPr/>
        </p:nvSpPr>
        <p:spPr>
          <a:xfrm>
            <a:off x="395711" y="267494"/>
            <a:ext cx="4176289" cy="440102"/>
          </a:xfrm>
          <a:prstGeom prst="roundRect">
            <a:avLst/>
          </a:prstGeom>
          <a:solidFill>
            <a:srgbClr val="FFFF99"/>
          </a:solidFill>
          <a:ln>
            <a:solidFill>
              <a:srgbClr val="FFF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2"/>
                </a:solidFill>
              </a:rPr>
              <a:t>Membuat</a:t>
            </a:r>
            <a:r>
              <a:rPr lang="en-US" sz="2800" b="1" dirty="0">
                <a:solidFill>
                  <a:schemeClr val="tx2"/>
                </a:solidFill>
              </a:rPr>
              <a:t> Diagram Garis</a:t>
            </a:r>
            <a:endParaRPr lang="en-US" sz="2800" b="1" dirty="0">
              <a:solidFill>
                <a:srgbClr val="FF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098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4"/>
    </mc:Choice>
    <mc:Fallback xmlns="">
      <p:transition spd="slow" advTm="15864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 descr="Circles and an organic shape">
            <a:extLst>
              <a:ext uri="{FF2B5EF4-FFF2-40B4-BE49-F238E27FC236}">
                <a16:creationId xmlns:a16="http://schemas.microsoft.com/office/drawing/2014/main" id="{5BF08877-A5F1-9060-480A-BF284B783C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6256" y="3382094"/>
            <a:ext cx="3150096" cy="31500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2C0B6A9-D7FF-A297-06CE-B15C863CABA5}"/>
              </a:ext>
            </a:extLst>
          </p:cNvPr>
          <p:cNvGraphicFramePr/>
          <p:nvPr/>
        </p:nvGraphicFramePr>
        <p:xfrm>
          <a:off x="539552" y="965817"/>
          <a:ext cx="5400600" cy="3406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CFB32DE-8541-5EA0-E78E-10AAF1D88C39}"/>
              </a:ext>
            </a:extLst>
          </p:cNvPr>
          <p:cNvSpPr txBox="1"/>
          <p:nvPr/>
        </p:nvSpPr>
        <p:spPr>
          <a:xfrm>
            <a:off x="6236239" y="1232922"/>
            <a:ext cx="280831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8080"/>
                </a:solidFill>
              </a:rPr>
              <a:t>Garis </a:t>
            </a:r>
            <a:r>
              <a:rPr lang="en-US" sz="2400" b="1" dirty="0" err="1">
                <a:solidFill>
                  <a:srgbClr val="008080"/>
                </a:solidFill>
              </a:rPr>
              <a:t>lurus</a:t>
            </a:r>
            <a:r>
              <a:rPr lang="en-US" sz="2400" b="1" dirty="0">
                <a:solidFill>
                  <a:srgbClr val="008080"/>
                </a:solidFill>
              </a:rPr>
              <a:t> pada diagram, </a:t>
            </a:r>
            <a:r>
              <a:rPr lang="en-US" sz="2400" b="1" dirty="0" err="1">
                <a:solidFill>
                  <a:srgbClr val="7030A0"/>
                </a:solidFill>
              </a:rPr>
              <a:t>menunjukkan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kemampuan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berlari</a:t>
            </a:r>
            <a:r>
              <a:rPr lang="en-US" sz="2400" b="1" dirty="0">
                <a:solidFill>
                  <a:srgbClr val="7030A0"/>
                </a:solidFill>
              </a:rPr>
              <a:t> Mia </a:t>
            </a:r>
            <a:r>
              <a:rPr lang="en-US" sz="2400" b="1" dirty="0" err="1">
                <a:solidFill>
                  <a:srgbClr val="7030A0"/>
                </a:solidFill>
              </a:rPr>
              <a:t>semakin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meningkat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setiap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minggunya</a:t>
            </a:r>
            <a:r>
              <a:rPr lang="en-US" sz="24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D70E62-C8FC-4E19-6E78-041540A5EFD5}"/>
              </a:ext>
            </a:extLst>
          </p:cNvPr>
          <p:cNvSpPr/>
          <p:nvPr/>
        </p:nvSpPr>
        <p:spPr>
          <a:xfrm>
            <a:off x="395711" y="267494"/>
            <a:ext cx="4536329" cy="440102"/>
          </a:xfrm>
          <a:prstGeom prst="roundRect">
            <a:avLst/>
          </a:prstGeom>
          <a:solidFill>
            <a:srgbClr val="FFFF99"/>
          </a:solidFill>
          <a:ln>
            <a:solidFill>
              <a:srgbClr val="FFF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2"/>
                </a:solidFill>
              </a:rPr>
              <a:t>Menafsirkan</a:t>
            </a:r>
            <a:r>
              <a:rPr lang="en-US" sz="2800" b="1" dirty="0">
                <a:solidFill>
                  <a:schemeClr val="tx2"/>
                </a:solidFill>
              </a:rPr>
              <a:t> Diagram Garis</a:t>
            </a:r>
            <a:endParaRPr lang="en-US" sz="2800" b="1" dirty="0">
              <a:solidFill>
                <a:srgbClr val="FF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095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4"/>
    </mc:Choice>
    <mc:Fallback xmlns="">
      <p:transition spd="slow" advTm="15864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B7A831D6-A636-43F5-FA4A-F4E5964B2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1013"/>
            <a:ext cx="9144000" cy="536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B223E66-B57E-6C8D-45EB-13F9C58D1BF4}"/>
              </a:ext>
            </a:extLst>
          </p:cNvPr>
          <p:cNvSpPr txBox="1"/>
          <p:nvPr/>
        </p:nvSpPr>
        <p:spPr>
          <a:xfrm>
            <a:off x="966757" y="437932"/>
            <a:ext cx="380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0033"/>
                </a:solidFill>
              </a:rPr>
              <a:t>2. Diagram </a:t>
            </a:r>
            <a:r>
              <a:rPr lang="en-US" sz="2800" b="1" dirty="0" err="1">
                <a:solidFill>
                  <a:srgbClr val="990033"/>
                </a:solidFill>
              </a:rPr>
              <a:t>Lingkaran</a:t>
            </a:r>
            <a:endParaRPr lang="en-US" sz="2800" b="1" dirty="0">
              <a:solidFill>
                <a:srgbClr val="99003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7EA9B9-76E3-0C01-3FCD-A596783C51F8}"/>
              </a:ext>
            </a:extLst>
          </p:cNvPr>
          <p:cNvSpPr txBox="1"/>
          <p:nvPr/>
        </p:nvSpPr>
        <p:spPr>
          <a:xfrm>
            <a:off x="1150160" y="1085075"/>
            <a:ext cx="484832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8463" indent="-398463">
              <a:buFont typeface="Wingdings" panose="05000000000000000000" pitchFamily="2" charset="2"/>
              <a:buChar char="q"/>
            </a:pPr>
            <a:r>
              <a:rPr lang="en-US" sz="2500" dirty="0"/>
              <a:t>Pada diagram </a:t>
            </a:r>
            <a:r>
              <a:rPr lang="en-US" sz="2500" dirty="0" err="1"/>
              <a:t>lingkaran</a:t>
            </a:r>
            <a:r>
              <a:rPr lang="en-US" sz="2500" dirty="0"/>
              <a:t>, </a:t>
            </a:r>
            <a:r>
              <a:rPr lang="en-US" sz="2500" dirty="0" err="1"/>
              <a:t>s</a:t>
            </a:r>
            <a:r>
              <a:rPr lang="en-US" sz="2500" b="1" dirty="0" err="1">
                <a:solidFill>
                  <a:srgbClr val="008080"/>
                </a:solidFill>
              </a:rPr>
              <a:t>atu</a:t>
            </a:r>
            <a:r>
              <a:rPr lang="en-US" sz="2500" b="1" dirty="0">
                <a:solidFill>
                  <a:srgbClr val="008080"/>
                </a:solidFill>
              </a:rPr>
              <a:t> </a:t>
            </a:r>
            <a:r>
              <a:rPr lang="en-US" sz="2500" b="1" dirty="0" err="1">
                <a:solidFill>
                  <a:srgbClr val="008080"/>
                </a:solidFill>
              </a:rPr>
              <a:t>buah</a:t>
            </a:r>
            <a:r>
              <a:rPr lang="en-US" sz="2500" b="1" dirty="0">
                <a:solidFill>
                  <a:srgbClr val="008080"/>
                </a:solidFill>
              </a:rPr>
              <a:t> </a:t>
            </a:r>
            <a:r>
              <a:rPr lang="en-US" sz="2500" b="1" dirty="0" err="1">
                <a:solidFill>
                  <a:srgbClr val="008080"/>
                </a:solidFill>
              </a:rPr>
              <a:t>lingkaran</a:t>
            </a:r>
            <a:r>
              <a:rPr lang="en-US" sz="2500" b="1" dirty="0">
                <a:solidFill>
                  <a:srgbClr val="008080"/>
                </a:solidFill>
              </a:rPr>
              <a:t> </a:t>
            </a:r>
            <a:r>
              <a:rPr lang="en-US" sz="2500" b="1" dirty="0" err="1">
                <a:solidFill>
                  <a:srgbClr val="008080"/>
                </a:solidFill>
              </a:rPr>
              <a:t>dibagi</a:t>
            </a:r>
            <a:r>
              <a:rPr lang="en-US" sz="2500" b="1" dirty="0">
                <a:solidFill>
                  <a:srgbClr val="008080"/>
                </a:solidFill>
              </a:rPr>
              <a:t> </a:t>
            </a:r>
            <a:r>
              <a:rPr lang="en-US" sz="2500" b="1" dirty="0" err="1">
                <a:solidFill>
                  <a:srgbClr val="008080"/>
                </a:solidFill>
              </a:rPr>
              <a:t>menjadi</a:t>
            </a:r>
            <a:r>
              <a:rPr lang="en-US" sz="2500" b="1" dirty="0">
                <a:solidFill>
                  <a:srgbClr val="008080"/>
                </a:solidFill>
              </a:rPr>
              <a:t> </a:t>
            </a:r>
            <a:r>
              <a:rPr lang="en-US" sz="2500" b="1" dirty="0" err="1">
                <a:solidFill>
                  <a:srgbClr val="008080"/>
                </a:solidFill>
              </a:rPr>
              <a:t>beberapa</a:t>
            </a:r>
            <a:r>
              <a:rPr lang="en-US" sz="2500" b="1" dirty="0">
                <a:solidFill>
                  <a:srgbClr val="008080"/>
                </a:solidFill>
              </a:rPr>
              <a:t> </a:t>
            </a:r>
            <a:r>
              <a:rPr lang="en-US" sz="2500" b="1" dirty="0" err="1">
                <a:solidFill>
                  <a:srgbClr val="008080"/>
                </a:solidFill>
              </a:rPr>
              <a:t>juring</a:t>
            </a:r>
            <a:r>
              <a:rPr lang="en-US" sz="2500" b="1" dirty="0">
                <a:solidFill>
                  <a:srgbClr val="008080"/>
                </a:solidFill>
              </a:rPr>
              <a:t> </a:t>
            </a:r>
            <a:r>
              <a:rPr lang="en-US" sz="2500" dirty="0"/>
              <a:t>yang </a:t>
            </a:r>
            <a:r>
              <a:rPr lang="en-US" sz="2500" dirty="0" err="1"/>
              <a:t>besarnya</a:t>
            </a:r>
            <a:r>
              <a:rPr lang="en-US" sz="2500" dirty="0"/>
              <a:t> </a:t>
            </a:r>
            <a:r>
              <a:rPr lang="en-US" sz="2500" dirty="0" err="1"/>
              <a:t>bergantung</a:t>
            </a:r>
            <a:r>
              <a:rPr lang="en-US" sz="2500" dirty="0"/>
              <a:t> pada </a:t>
            </a:r>
            <a:r>
              <a:rPr lang="en-US" sz="2500" dirty="0" err="1"/>
              <a:t>banyaknya</a:t>
            </a:r>
            <a:r>
              <a:rPr lang="en-US" sz="2500" dirty="0"/>
              <a:t> data.</a:t>
            </a:r>
          </a:p>
          <a:p>
            <a:pPr marL="398463" indent="-398463">
              <a:buFont typeface="Wingdings" panose="05000000000000000000" pitchFamily="2" charset="2"/>
              <a:buChar char="q"/>
            </a:pPr>
            <a:r>
              <a:rPr lang="en-US" sz="2500" dirty="0"/>
              <a:t>Data </a:t>
            </a:r>
            <a:r>
              <a:rPr lang="en-US" sz="2500" dirty="0" err="1"/>
              <a:t>dalam</a:t>
            </a:r>
            <a:r>
              <a:rPr lang="en-US" sz="2500" dirty="0"/>
              <a:t> diagram </a:t>
            </a:r>
            <a:r>
              <a:rPr lang="en-US" sz="2500" dirty="0" err="1"/>
              <a:t>lingkaran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rgbClr val="FF0066"/>
                </a:solidFill>
              </a:rPr>
              <a:t>dapat</a:t>
            </a:r>
            <a:r>
              <a:rPr lang="en-US" sz="2500" b="1" dirty="0">
                <a:solidFill>
                  <a:srgbClr val="FF0066"/>
                </a:solidFill>
              </a:rPr>
              <a:t> </a:t>
            </a:r>
            <a:r>
              <a:rPr lang="en-US" sz="2500" b="1" dirty="0" err="1">
                <a:solidFill>
                  <a:srgbClr val="FF0066"/>
                </a:solidFill>
              </a:rPr>
              <a:t>dinyatakan</a:t>
            </a:r>
            <a:r>
              <a:rPr lang="en-US" sz="2500" b="1" dirty="0">
                <a:solidFill>
                  <a:srgbClr val="FF0066"/>
                </a:solidFill>
              </a:rPr>
              <a:t> </a:t>
            </a:r>
            <a:r>
              <a:rPr lang="en-US" sz="2500" b="1" dirty="0" err="1">
                <a:solidFill>
                  <a:srgbClr val="FF0066"/>
                </a:solidFill>
              </a:rPr>
              <a:t>dalam</a:t>
            </a:r>
            <a:r>
              <a:rPr lang="en-US" sz="2500" b="1" dirty="0">
                <a:solidFill>
                  <a:srgbClr val="FF0066"/>
                </a:solidFill>
              </a:rPr>
              <a:t> </a:t>
            </a:r>
            <a:r>
              <a:rPr lang="en-US" sz="2500" b="1" dirty="0" err="1">
                <a:solidFill>
                  <a:srgbClr val="7030A0"/>
                </a:solidFill>
              </a:rPr>
              <a:t>bentuk</a:t>
            </a:r>
            <a:r>
              <a:rPr lang="en-US" sz="2500" b="1" dirty="0">
                <a:solidFill>
                  <a:srgbClr val="7030A0"/>
                </a:solidFill>
              </a:rPr>
              <a:t> </a:t>
            </a:r>
            <a:r>
              <a:rPr lang="en-US" sz="2500" b="1" dirty="0" err="1">
                <a:solidFill>
                  <a:srgbClr val="7030A0"/>
                </a:solidFill>
              </a:rPr>
              <a:t>persen</a:t>
            </a:r>
            <a:r>
              <a:rPr lang="en-US" sz="2500" dirty="0"/>
              <a:t> </a:t>
            </a:r>
            <a:r>
              <a:rPr lang="en-US" sz="2500" dirty="0" err="1"/>
              <a:t>atau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</a:rPr>
              <a:t>derajat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9371F1-75F2-8F92-A3CA-ED4B65C755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71"/>
          <a:stretch/>
        </p:blipFill>
        <p:spPr bwMode="auto">
          <a:xfrm>
            <a:off x="6276406" y="1085075"/>
            <a:ext cx="2589670" cy="396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B123B0-D293-08D3-9112-BC353A33DF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860" y="151169"/>
            <a:ext cx="1584176" cy="510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647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4"/>
    </mc:Choice>
    <mc:Fallback xmlns="">
      <p:transition spd="slow" advTm="15864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 descr="Circles and an organic shape">
            <a:extLst>
              <a:ext uri="{FF2B5EF4-FFF2-40B4-BE49-F238E27FC236}">
                <a16:creationId xmlns:a16="http://schemas.microsoft.com/office/drawing/2014/main" id="{5BF08877-A5F1-9060-480A-BF284B783C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6256" y="3306818"/>
            <a:ext cx="3150096" cy="31500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FB32DE-8541-5EA0-E78E-10AAF1D88C39}"/>
              </a:ext>
            </a:extLst>
          </p:cNvPr>
          <p:cNvSpPr txBox="1"/>
          <p:nvPr/>
        </p:nvSpPr>
        <p:spPr>
          <a:xfrm>
            <a:off x="5964753" y="1974655"/>
            <a:ext cx="28083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data </a:t>
            </a:r>
            <a:r>
              <a:rPr lang="en-US" sz="2400" b="1" dirty="0" err="1">
                <a:solidFill>
                  <a:srgbClr val="008080"/>
                </a:solidFill>
              </a:rPr>
              <a:t>sama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dengan</a:t>
            </a:r>
            <a:r>
              <a:rPr lang="en-US" sz="2400" b="1" dirty="0">
                <a:solidFill>
                  <a:srgbClr val="008080"/>
                </a:solidFill>
              </a:rPr>
              <a:t> 100%.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D70E62-C8FC-4E19-6E78-041540A5EFD5}"/>
              </a:ext>
            </a:extLst>
          </p:cNvPr>
          <p:cNvSpPr/>
          <p:nvPr/>
        </p:nvSpPr>
        <p:spPr>
          <a:xfrm>
            <a:off x="395711" y="217185"/>
            <a:ext cx="5328417" cy="554365"/>
          </a:xfrm>
          <a:prstGeom prst="roundRect">
            <a:avLst/>
          </a:prstGeom>
          <a:solidFill>
            <a:srgbClr val="FFFF99"/>
          </a:solidFill>
          <a:ln>
            <a:solidFill>
              <a:srgbClr val="FFF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chemeClr val="tx2"/>
                </a:solidFill>
              </a:rPr>
              <a:t>Diagram </a:t>
            </a:r>
            <a:r>
              <a:rPr lang="en-US" sz="2600" b="1" dirty="0" err="1">
                <a:solidFill>
                  <a:schemeClr val="tx2"/>
                </a:solidFill>
              </a:rPr>
              <a:t>Lingkaran</a:t>
            </a:r>
            <a:r>
              <a:rPr lang="en-US" sz="2600" b="1" dirty="0">
                <a:solidFill>
                  <a:schemeClr val="tx2"/>
                </a:solidFill>
              </a:rPr>
              <a:t> </a:t>
            </a:r>
            <a:r>
              <a:rPr lang="en-US" sz="2600" b="1" dirty="0" err="1">
                <a:solidFill>
                  <a:schemeClr val="tx2"/>
                </a:solidFill>
              </a:rPr>
              <a:t>dalam</a:t>
            </a:r>
            <a:r>
              <a:rPr lang="en-US" sz="2600" b="1" dirty="0">
                <a:solidFill>
                  <a:schemeClr val="tx2"/>
                </a:solidFill>
              </a:rPr>
              <a:t> </a:t>
            </a:r>
            <a:r>
              <a:rPr lang="en-US" sz="2600" b="1" dirty="0" err="1">
                <a:solidFill>
                  <a:schemeClr val="tx2"/>
                </a:solidFill>
              </a:rPr>
              <a:t>Persen</a:t>
            </a:r>
            <a:r>
              <a:rPr lang="en-US" sz="2600" b="1" dirty="0">
                <a:solidFill>
                  <a:schemeClr val="tx2"/>
                </a:solidFill>
              </a:rPr>
              <a:t> (%)</a:t>
            </a:r>
            <a:endParaRPr lang="en-US" sz="2600" b="1" dirty="0">
              <a:solidFill>
                <a:srgbClr val="FF0066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5256386-65EC-7B9B-814B-50DF04F1A9D0}"/>
              </a:ext>
            </a:extLst>
          </p:cNvPr>
          <p:cNvGraphicFramePr/>
          <p:nvPr/>
        </p:nvGraphicFramePr>
        <p:xfrm>
          <a:off x="467544" y="995928"/>
          <a:ext cx="518449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5921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4"/>
    </mc:Choice>
    <mc:Fallback xmlns="">
      <p:transition spd="slow" advTm="15864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FB32DE-8541-5EA0-E78E-10AAF1D88C39}"/>
              </a:ext>
            </a:extLst>
          </p:cNvPr>
          <p:cNvSpPr txBox="1"/>
          <p:nvPr/>
        </p:nvSpPr>
        <p:spPr>
          <a:xfrm>
            <a:off x="5940152" y="938404"/>
            <a:ext cx="280831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 err="1"/>
              <a:t>Jenis</a:t>
            </a:r>
            <a:r>
              <a:rPr lang="en-US" sz="2200" dirty="0"/>
              <a:t> </a:t>
            </a:r>
            <a:r>
              <a:rPr lang="en-US" sz="2200" b="1" dirty="0" err="1">
                <a:solidFill>
                  <a:srgbClr val="7030A0"/>
                </a:solidFill>
              </a:rPr>
              <a:t>ekstrakurikuler</a:t>
            </a:r>
            <a:r>
              <a:rPr lang="en-US" sz="2200" b="1" dirty="0">
                <a:solidFill>
                  <a:srgbClr val="7030A0"/>
                </a:solidFill>
              </a:rPr>
              <a:t> yang paling </a:t>
            </a:r>
            <a:r>
              <a:rPr lang="en-US" sz="2200" b="1" dirty="0" err="1">
                <a:solidFill>
                  <a:srgbClr val="7030A0"/>
                </a:solidFill>
              </a:rPr>
              <a:t>banyak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b="1" dirty="0" err="1">
                <a:solidFill>
                  <a:srgbClr val="7030A0"/>
                </a:solidFill>
              </a:rPr>
              <a:t>diikuti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b="1" dirty="0" err="1">
                <a:solidFill>
                  <a:srgbClr val="7030A0"/>
                </a:solidFill>
              </a:rPr>
              <a:t>siswa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b="1" dirty="0" err="1">
                <a:solidFill>
                  <a:srgbClr val="7030A0"/>
                </a:solidFill>
              </a:rPr>
              <a:t>kelas</a:t>
            </a:r>
            <a:r>
              <a:rPr lang="en-US" sz="2200" b="1" dirty="0">
                <a:solidFill>
                  <a:srgbClr val="7030A0"/>
                </a:solidFill>
              </a:rPr>
              <a:t> 4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Pramuka</a:t>
            </a:r>
            <a:r>
              <a:rPr lang="en-US" sz="2200" b="1" dirty="0">
                <a:solidFill>
                  <a:srgbClr val="00808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 err="1"/>
              <a:t>Persentase</a:t>
            </a:r>
            <a:r>
              <a:rPr lang="en-US" sz="2200" dirty="0"/>
              <a:t> </a:t>
            </a:r>
            <a:r>
              <a:rPr lang="en-US" sz="2200" dirty="0" err="1"/>
              <a:t>banyak</a:t>
            </a:r>
            <a:r>
              <a:rPr lang="en-US" sz="2200" dirty="0"/>
              <a:t> </a:t>
            </a:r>
            <a:r>
              <a:rPr lang="en-US" sz="2200" dirty="0" err="1"/>
              <a:t>siswa</a:t>
            </a:r>
            <a:r>
              <a:rPr lang="en-US" sz="2200" dirty="0"/>
              <a:t> yang </a:t>
            </a:r>
            <a:r>
              <a:rPr lang="en-US" sz="2200" dirty="0" err="1"/>
              <a:t>mengikuti</a:t>
            </a:r>
            <a:r>
              <a:rPr lang="en-US" sz="2200" dirty="0"/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ekstrakurikuler</a:t>
            </a:r>
            <a:r>
              <a:rPr lang="en-US" sz="2200" b="1" dirty="0">
                <a:solidFill>
                  <a:srgbClr val="008080"/>
                </a:solidFill>
              </a:rPr>
              <a:t> futsal </a:t>
            </a:r>
            <a:r>
              <a:rPr lang="en-US" sz="2200" b="1" dirty="0" err="1">
                <a:solidFill>
                  <a:srgbClr val="008080"/>
                </a:solidFill>
              </a:rPr>
              <a:t>adalah</a:t>
            </a:r>
            <a:r>
              <a:rPr lang="en-US" sz="2200" b="1" dirty="0">
                <a:solidFill>
                  <a:srgbClr val="008080"/>
                </a:solidFill>
              </a:rPr>
              <a:t> 20%.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D70E62-C8FC-4E19-6E78-041540A5EFD5}"/>
              </a:ext>
            </a:extLst>
          </p:cNvPr>
          <p:cNvSpPr/>
          <p:nvPr/>
        </p:nvSpPr>
        <p:spPr>
          <a:xfrm>
            <a:off x="395711" y="217185"/>
            <a:ext cx="5688457" cy="5543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err="1">
                <a:solidFill>
                  <a:schemeClr val="tx2"/>
                </a:solidFill>
              </a:rPr>
              <a:t>Informasi</a:t>
            </a:r>
            <a:r>
              <a:rPr lang="en-US" sz="2600" b="1" dirty="0">
                <a:solidFill>
                  <a:schemeClr val="tx2"/>
                </a:solidFill>
              </a:rPr>
              <a:t> yang </a:t>
            </a:r>
            <a:r>
              <a:rPr lang="en-US" sz="2600" b="1" dirty="0" err="1">
                <a:solidFill>
                  <a:schemeClr val="tx2"/>
                </a:solidFill>
              </a:rPr>
              <a:t>diperoleh</a:t>
            </a:r>
            <a:r>
              <a:rPr lang="en-US" sz="2600" b="1" dirty="0">
                <a:solidFill>
                  <a:schemeClr val="tx2"/>
                </a:solidFill>
              </a:rPr>
              <a:t> </a:t>
            </a:r>
            <a:r>
              <a:rPr lang="en-US" sz="2600" b="1" dirty="0" err="1">
                <a:solidFill>
                  <a:schemeClr val="tx2"/>
                </a:solidFill>
              </a:rPr>
              <a:t>dari</a:t>
            </a:r>
            <a:r>
              <a:rPr lang="en-US" sz="2600" b="1" dirty="0">
                <a:solidFill>
                  <a:schemeClr val="tx2"/>
                </a:solidFill>
              </a:rPr>
              <a:t> diagram</a:t>
            </a:r>
            <a:endParaRPr lang="en-US" sz="2600" b="1" dirty="0">
              <a:solidFill>
                <a:srgbClr val="FF0066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5256386-65EC-7B9B-814B-50DF04F1A9D0}"/>
              </a:ext>
            </a:extLst>
          </p:cNvPr>
          <p:cNvGraphicFramePr/>
          <p:nvPr/>
        </p:nvGraphicFramePr>
        <p:xfrm>
          <a:off x="467544" y="995928"/>
          <a:ext cx="518449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5307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4"/>
    </mc:Choice>
    <mc:Fallback xmlns="">
      <p:transition spd="slow" advTm="15864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D70E62-C8FC-4E19-6E78-041540A5EFD5}"/>
              </a:ext>
            </a:extLst>
          </p:cNvPr>
          <p:cNvSpPr/>
          <p:nvPr/>
        </p:nvSpPr>
        <p:spPr>
          <a:xfrm>
            <a:off x="395711" y="217185"/>
            <a:ext cx="5688457" cy="5543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err="1">
                <a:solidFill>
                  <a:schemeClr val="tx2"/>
                </a:solidFill>
              </a:rPr>
              <a:t>Informasi</a:t>
            </a:r>
            <a:r>
              <a:rPr lang="en-US" sz="2600" b="1" dirty="0">
                <a:solidFill>
                  <a:schemeClr val="tx2"/>
                </a:solidFill>
              </a:rPr>
              <a:t> yang </a:t>
            </a:r>
            <a:r>
              <a:rPr lang="en-US" sz="2600" b="1" dirty="0" err="1">
                <a:solidFill>
                  <a:schemeClr val="tx2"/>
                </a:solidFill>
              </a:rPr>
              <a:t>diperoleh</a:t>
            </a:r>
            <a:r>
              <a:rPr lang="en-US" sz="2600" b="1" dirty="0">
                <a:solidFill>
                  <a:schemeClr val="tx2"/>
                </a:solidFill>
              </a:rPr>
              <a:t> </a:t>
            </a:r>
            <a:r>
              <a:rPr lang="en-US" sz="2600" b="1" dirty="0" err="1">
                <a:solidFill>
                  <a:schemeClr val="tx2"/>
                </a:solidFill>
              </a:rPr>
              <a:t>dari</a:t>
            </a:r>
            <a:r>
              <a:rPr lang="en-US" sz="2600" b="1" dirty="0">
                <a:solidFill>
                  <a:schemeClr val="tx2"/>
                </a:solidFill>
              </a:rPr>
              <a:t> diagram</a:t>
            </a:r>
            <a:endParaRPr lang="en-US" sz="2600" b="1" dirty="0">
              <a:solidFill>
                <a:srgbClr val="FF0066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5256386-65EC-7B9B-814B-50DF04F1A9D0}"/>
              </a:ext>
            </a:extLst>
          </p:cNvPr>
          <p:cNvGraphicFramePr/>
          <p:nvPr/>
        </p:nvGraphicFramePr>
        <p:xfrm>
          <a:off x="467544" y="995928"/>
          <a:ext cx="518449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14CD9A7-A220-E1A8-57F8-31D0C18A5961}"/>
              </a:ext>
            </a:extLst>
          </p:cNvPr>
          <p:cNvSpPr txBox="1"/>
          <p:nvPr/>
        </p:nvSpPr>
        <p:spPr>
          <a:xfrm>
            <a:off x="5796136" y="1006129"/>
            <a:ext cx="316835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 err="1"/>
              <a:t>Persentase</a:t>
            </a:r>
            <a:r>
              <a:rPr lang="en-US" sz="2200" dirty="0"/>
              <a:t> </a:t>
            </a:r>
            <a:r>
              <a:rPr lang="en-US" sz="2200" dirty="0" err="1"/>
              <a:t>banyak</a:t>
            </a:r>
            <a:r>
              <a:rPr lang="en-US" sz="2200" dirty="0"/>
              <a:t> </a:t>
            </a:r>
            <a:r>
              <a:rPr lang="en-US" sz="2200" dirty="0" err="1"/>
              <a:t>siswa</a:t>
            </a:r>
            <a:r>
              <a:rPr lang="en-US" sz="2200" dirty="0"/>
              <a:t> yang </a:t>
            </a:r>
            <a:r>
              <a:rPr lang="en-US" sz="2200" dirty="0" err="1"/>
              <a:t>mengikuti</a:t>
            </a:r>
            <a:r>
              <a:rPr lang="en-US" sz="2200" dirty="0"/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ekstrakurikuler</a:t>
            </a:r>
            <a:r>
              <a:rPr lang="en-US" sz="2200" b="1" dirty="0">
                <a:solidFill>
                  <a:srgbClr val="008080"/>
                </a:solidFill>
              </a:rPr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silat</a:t>
            </a:r>
            <a:r>
              <a:rPr lang="en-US" sz="2200" b="1" dirty="0">
                <a:solidFill>
                  <a:srgbClr val="008080"/>
                </a:solidFill>
              </a:rPr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adalah</a:t>
            </a:r>
            <a:r>
              <a:rPr lang="en-US" sz="2200" b="1" dirty="0">
                <a:solidFill>
                  <a:srgbClr val="008080"/>
                </a:solidFill>
              </a:rPr>
              <a:t> 25%.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 err="1"/>
              <a:t>Persentase</a:t>
            </a:r>
            <a:r>
              <a:rPr lang="en-US" sz="2200" dirty="0"/>
              <a:t> </a:t>
            </a:r>
            <a:r>
              <a:rPr lang="en-US" sz="2200" dirty="0" err="1"/>
              <a:t>banyak</a:t>
            </a:r>
            <a:r>
              <a:rPr lang="en-US" sz="2200" dirty="0"/>
              <a:t> </a:t>
            </a:r>
            <a:r>
              <a:rPr lang="en-US" sz="2200" dirty="0" err="1"/>
              <a:t>siswa</a:t>
            </a:r>
            <a:r>
              <a:rPr lang="en-US" sz="2200" dirty="0"/>
              <a:t> yang </a:t>
            </a:r>
            <a:r>
              <a:rPr lang="en-US" sz="2200" dirty="0" err="1"/>
              <a:t>mengikuti</a:t>
            </a:r>
            <a:r>
              <a:rPr lang="en-US" sz="2200" dirty="0"/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ekstrakurikuler</a:t>
            </a:r>
            <a:r>
              <a:rPr lang="en-US" sz="2200" b="1" dirty="0">
                <a:solidFill>
                  <a:srgbClr val="008080"/>
                </a:solidFill>
              </a:rPr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menari</a:t>
            </a:r>
            <a:r>
              <a:rPr lang="en-US" sz="2200" b="1" dirty="0">
                <a:solidFill>
                  <a:srgbClr val="008080"/>
                </a:solidFill>
              </a:rPr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adalah</a:t>
            </a:r>
            <a:endParaRPr lang="en-US" sz="2200" b="1" dirty="0">
              <a:solidFill>
                <a:srgbClr val="008080"/>
              </a:solidFill>
            </a:endParaRPr>
          </a:p>
          <a:p>
            <a:pPr marL="398463"/>
            <a:r>
              <a:rPr lang="en-US" sz="2200" b="1" dirty="0">
                <a:solidFill>
                  <a:srgbClr val="7030A0"/>
                </a:solidFill>
              </a:rPr>
              <a:t>100% − 40% − 25% − 20% = 15%.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396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4"/>
    </mc:Choice>
    <mc:Fallback xmlns="">
      <p:transition spd="slow" advTm="15864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Circles and an organic shape">
            <a:extLst>
              <a:ext uri="{FF2B5EF4-FFF2-40B4-BE49-F238E27FC236}">
                <a16:creationId xmlns:a16="http://schemas.microsoft.com/office/drawing/2014/main" id="{455D9440-AD15-9E67-BD74-5A29F27157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542149" y="2544676"/>
            <a:ext cx="3150096" cy="31500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D70E62-C8FC-4E19-6E78-041540A5EFD5}"/>
              </a:ext>
            </a:extLst>
          </p:cNvPr>
          <p:cNvSpPr/>
          <p:nvPr/>
        </p:nvSpPr>
        <p:spPr>
          <a:xfrm>
            <a:off x="395711" y="217185"/>
            <a:ext cx="5688457" cy="9864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err="1">
                <a:solidFill>
                  <a:schemeClr val="tx2"/>
                </a:solidFill>
              </a:rPr>
              <a:t>Menentukan</a:t>
            </a:r>
            <a:r>
              <a:rPr lang="en-US" sz="2600" b="1" dirty="0">
                <a:solidFill>
                  <a:schemeClr val="tx2"/>
                </a:solidFill>
              </a:rPr>
              <a:t> </a:t>
            </a:r>
            <a:r>
              <a:rPr lang="en-US" sz="2600" b="1" dirty="0" err="1">
                <a:solidFill>
                  <a:schemeClr val="tx2"/>
                </a:solidFill>
              </a:rPr>
              <a:t>jumlah</a:t>
            </a:r>
            <a:r>
              <a:rPr lang="en-US" sz="2600" b="1" dirty="0">
                <a:solidFill>
                  <a:schemeClr val="tx2"/>
                </a:solidFill>
              </a:rPr>
              <a:t> </a:t>
            </a:r>
            <a:r>
              <a:rPr lang="en-US" sz="2600" b="1" dirty="0" err="1">
                <a:solidFill>
                  <a:schemeClr val="tx2"/>
                </a:solidFill>
              </a:rPr>
              <a:t>siswa</a:t>
            </a:r>
            <a:r>
              <a:rPr lang="en-US" sz="2600" b="1" dirty="0">
                <a:solidFill>
                  <a:schemeClr val="tx2"/>
                </a:solidFill>
              </a:rPr>
              <a:t> </a:t>
            </a:r>
            <a:r>
              <a:rPr lang="en-US" sz="2600" b="1" dirty="0" err="1">
                <a:solidFill>
                  <a:schemeClr val="tx2"/>
                </a:solidFill>
              </a:rPr>
              <a:t>dari</a:t>
            </a:r>
            <a:r>
              <a:rPr lang="en-US" sz="2600" b="1" dirty="0">
                <a:solidFill>
                  <a:schemeClr val="tx2"/>
                </a:solidFill>
              </a:rPr>
              <a:t> diagram </a:t>
            </a:r>
            <a:r>
              <a:rPr lang="en-US" sz="2600" b="1" dirty="0" err="1">
                <a:solidFill>
                  <a:schemeClr val="tx2"/>
                </a:solidFill>
              </a:rPr>
              <a:t>lingkaran</a:t>
            </a:r>
            <a:r>
              <a:rPr lang="en-US" sz="2600" b="1" dirty="0">
                <a:solidFill>
                  <a:schemeClr val="tx2"/>
                </a:solidFill>
              </a:rPr>
              <a:t> </a:t>
            </a:r>
            <a:r>
              <a:rPr lang="en-US" sz="2600" b="1" dirty="0" err="1">
                <a:solidFill>
                  <a:schemeClr val="tx2"/>
                </a:solidFill>
              </a:rPr>
              <a:t>persen</a:t>
            </a:r>
            <a:endParaRPr lang="en-US" sz="2600" b="1" dirty="0">
              <a:solidFill>
                <a:srgbClr val="FF006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4CD9A7-A220-E1A8-57F8-31D0C18A5961}"/>
              </a:ext>
            </a:extLst>
          </p:cNvPr>
          <p:cNvSpPr txBox="1"/>
          <p:nvPr/>
        </p:nvSpPr>
        <p:spPr>
          <a:xfrm>
            <a:off x="1043608" y="1491630"/>
            <a:ext cx="48965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8080"/>
                </a:solidFill>
              </a:rPr>
              <a:t>Misalnya</a:t>
            </a:r>
            <a:r>
              <a:rPr lang="en-US" sz="2400" b="1" dirty="0">
                <a:solidFill>
                  <a:srgbClr val="008080"/>
                </a:solidFill>
              </a:rPr>
              <a:t>, </a:t>
            </a:r>
            <a:r>
              <a:rPr lang="en-US" sz="2400" b="1" dirty="0" err="1">
                <a:solidFill>
                  <a:srgbClr val="008080"/>
                </a:solidFill>
              </a:rPr>
              <a:t>jumlah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siswa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kelas</a:t>
            </a:r>
            <a:r>
              <a:rPr lang="en-US" sz="2400" b="1" dirty="0">
                <a:solidFill>
                  <a:srgbClr val="008080"/>
                </a:solidFill>
              </a:rPr>
              <a:t> 4 pada data </a:t>
            </a:r>
            <a:r>
              <a:rPr lang="en-US" sz="2400" b="1" dirty="0" err="1">
                <a:solidFill>
                  <a:srgbClr val="008080"/>
                </a:solidFill>
              </a:rPr>
              <a:t>tersebut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adalah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>
                <a:solidFill>
                  <a:srgbClr val="7030A0"/>
                </a:solidFill>
              </a:rPr>
              <a:t>40 orang. </a:t>
            </a:r>
          </a:p>
          <a:p>
            <a:endParaRPr lang="en-US" sz="2400" b="1" dirty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C00000"/>
                </a:solidFill>
              </a:rPr>
              <a:t>Banyak </a:t>
            </a:r>
            <a:r>
              <a:rPr lang="en-US" sz="2400" b="1" dirty="0" err="1">
                <a:solidFill>
                  <a:srgbClr val="C00000"/>
                </a:solidFill>
              </a:rPr>
              <a:t>siswa</a:t>
            </a:r>
            <a:r>
              <a:rPr lang="en-US" sz="2400" b="1" dirty="0">
                <a:solidFill>
                  <a:srgbClr val="C00000"/>
                </a:solidFill>
              </a:rPr>
              <a:t> yang </a:t>
            </a:r>
            <a:r>
              <a:rPr lang="en-US" sz="2400" b="1" dirty="0" err="1">
                <a:solidFill>
                  <a:srgbClr val="C00000"/>
                </a:solidFill>
              </a:rPr>
              <a:t>mengikuti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ekstrakurikuler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Pramuka</a:t>
            </a:r>
            <a:r>
              <a:rPr lang="en-US" sz="2400" b="1" dirty="0">
                <a:solidFill>
                  <a:srgbClr val="7030A0"/>
                </a:solidFill>
              </a:rPr>
              <a:t>, </a:t>
            </a:r>
            <a:r>
              <a:rPr lang="en-US" sz="2400" b="1" dirty="0" err="1">
                <a:solidFill>
                  <a:srgbClr val="C00000"/>
                </a:solidFill>
              </a:rPr>
              <a:t>yaitu</a:t>
            </a:r>
            <a:r>
              <a:rPr lang="en-US" sz="2400" b="1" dirty="0">
                <a:solidFill>
                  <a:srgbClr val="C00000"/>
                </a:solidFill>
              </a:rPr>
              <a:t>: </a:t>
            </a:r>
            <a:r>
              <a:rPr lang="en-US" sz="2400" b="1" dirty="0"/>
              <a:t>40% × 40 = 40 100 × 40 =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16 orang.</a:t>
            </a:r>
            <a:endParaRPr lang="en-US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DADE12-9F74-FF21-6BE5-F86842269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71"/>
          <a:stretch/>
        </p:blipFill>
        <p:spPr bwMode="auto">
          <a:xfrm>
            <a:off x="6229493" y="1130879"/>
            <a:ext cx="2589670" cy="396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646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4"/>
    </mc:Choice>
    <mc:Fallback xmlns="">
      <p:transition spd="slow" advTm="15864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 descr="Circles and an organic shape">
            <a:extLst>
              <a:ext uri="{FF2B5EF4-FFF2-40B4-BE49-F238E27FC236}">
                <a16:creationId xmlns:a16="http://schemas.microsoft.com/office/drawing/2014/main" id="{5BF08877-A5F1-9060-480A-BF284B783C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6256" y="3306818"/>
            <a:ext cx="3150096" cy="31500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FB32DE-8541-5EA0-E78E-10AAF1D88C39}"/>
              </a:ext>
            </a:extLst>
          </p:cNvPr>
          <p:cNvSpPr txBox="1"/>
          <p:nvPr/>
        </p:nvSpPr>
        <p:spPr>
          <a:xfrm>
            <a:off x="5964753" y="1974655"/>
            <a:ext cx="28083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data </a:t>
            </a:r>
            <a:r>
              <a:rPr lang="en-US" sz="2400" b="1" dirty="0" err="1">
                <a:solidFill>
                  <a:srgbClr val="008080"/>
                </a:solidFill>
              </a:rPr>
              <a:t>sama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dengan</a:t>
            </a:r>
            <a:r>
              <a:rPr lang="en-US" sz="2400" b="1" dirty="0">
                <a:solidFill>
                  <a:srgbClr val="008080"/>
                </a:solidFill>
              </a:rPr>
              <a:t> 360</a:t>
            </a:r>
            <a:r>
              <a:rPr lang="en-US" sz="2400" baseline="0" dirty="0"/>
              <a:t>°</a:t>
            </a:r>
            <a:r>
              <a:rPr lang="en-US" sz="2400" b="1" dirty="0">
                <a:solidFill>
                  <a:srgbClr val="008080"/>
                </a:solidFill>
              </a:rPr>
              <a:t>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D70E62-C8FC-4E19-6E78-041540A5EFD5}"/>
              </a:ext>
            </a:extLst>
          </p:cNvPr>
          <p:cNvSpPr/>
          <p:nvPr/>
        </p:nvSpPr>
        <p:spPr>
          <a:xfrm>
            <a:off x="395711" y="217185"/>
            <a:ext cx="5328417" cy="554365"/>
          </a:xfrm>
          <a:prstGeom prst="roundRect">
            <a:avLst/>
          </a:prstGeom>
          <a:solidFill>
            <a:srgbClr val="FFFF99"/>
          </a:solidFill>
          <a:ln>
            <a:solidFill>
              <a:srgbClr val="FFF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chemeClr val="tx2"/>
                </a:solidFill>
              </a:rPr>
              <a:t>Diagram </a:t>
            </a:r>
            <a:r>
              <a:rPr lang="en-US" sz="2600" b="1" dirty="0" err="1">
                <a:solidFill>
                  <a:schemeClr val="tx2"/>
                </a:solidFill>
              </a:rPr>
              <a:t>Lingkaran</a:t>
            </a:r>
            <a:r>
              <a:rPr lang="en-US" sz="2600" b="1" dirty="0">
                <a:solidFill>
                  <a:schemeClr val="tx2"/>
                </a:solidFill>
              </a:rPr>
              <a:t> </a:t>
            </a:r>
            <a:r>
              <a:rPr lang="en-US" sz="2600" b="1" dirty="0" err="1">
                <a:solidFill>
                  <a:schemeClr val="tx2"/>
                </a:solidFill>
              </a:rPr>
              <a:t>dalam</a:t>
            </a:r>
            <a:r>
              <a:rPr lang="en-US" sz="2600" b="1" dirty="0">
                <a:solidFill>
                  <a:schemeClr val="tx2"/>
                </a:solidFill>
              </a:rPr>
              <a:t> </a:t>
            </a:r>
            <a:r>
              <a:rPr lang="en-US" sz="2600" b="1" dirty="0" err="1">
                <a:solidFill>
                  <a:schemeClr val="tx2"/>
                </a:solidFill>
              </a:rPr>
              <a:t>Derajat</a:t>
            </a:r>
            <a:r>
              <a:rPr lang="en-US" sz="2600" b="1" dirty="0">
                <a:solidFill>
                  <a:schemeClr val="tx2"/>
                </a:solidFill>
              </a:rPr>
              <a:t> (°)</a:t>
            </a:r>
            <a:endParaRPr lang="en-US" sz="2600" b="1" dirty="0">
              <a:solidFill>
                <a:srgbClr val="FF0066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5256386-65EC-7B9B-814B-50DF04F1A9D0}"/>
              </a:ext>
            </a:extLst>
          </p:cNvPr>
          <p:cNvGraphicFramePr/>
          <p:nvPr/>
        </p:nvGraphicFramePr>
        <p:xfrm>
          <a:off x="467544" y="995928"/>
          <a:ext cx="518449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3436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4"/>
    </mc:Choice>
    <mc:Fallback xmlns="">
      <p:transition spd="slow" advTm="15864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 descr="Circles and an organic shape">
            <a:extLst>
              <a:ext uri="{FF2B5EF4-FFF2-40B4-BE49-F238E27FC236}">
                <a16:creationId xmlns:a16="http://schemas.microsoft.com/office/drawing/2014/main" id="{5BF08877-A5F1-9060-480A-BF284B783C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104236">
            <a:off x="6664564" y="3351267"/>
            <a:ext cx="3150096" cy="31500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FB32DE-8541-5EA0-E78E-10AAF1D88C39}"/>
              </a:ext>
            </a:extLst>
          </p:cNvPr>
          <p:cNvSpPr txBox="1"/>
          <p:nvPr/>
        </p:nvSpPr>
        <p:spPr>
          <a:xfrm>
            <a:off x="6012159" y="1278095"/>
            <a:ext cx="280831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8080"/>
                </a:solidFill>
              </a:rPr>
              <a:t>Dari 40 </a:t>
            </a:r>
            <a:r>
              <a:rPr lang="en-US" sz="2400" b="1" dirty="0" err="1">
                <a:solidFill>
                  <a:srgbClr val="008080"/>
                </a:solidFill>
              </a:rPr>
              <a:t>siswa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kelas</a:t>
            </a:r>
            <a:r>
              <a:rPr lang="en-US" sz="2400" b="1" dirty="0">
                <a:solidFill>
                  <a:srgbClr val="008080"/>
                </a:solidFill>
              </a:rPr>
              <a:t> 4</a:t>
            </a:r>
            <a:r>
              <a:rPr lang="en-US" sz="2400" dirty="0"/>
              <a:t>, </a:t>
            </a:r>
            <a:r>
              <a:rPr lang="en-US" sz="2400" b="1" dirty="0" err="1">
                <a:solidFill>
                  <a:srgbClr val="C00000"/>
                </a:solidFill>
              </a:rPr>
              <a:t>banyak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siswa</a:t>
            </a:r>
            <a:r>
              <a:rPr lang="en-US" sz="2400" b="1" dirty="0">
                <a:solidFill>
                  <a:srgbClr val="C00000"/>
                </a:solidFill>
              </a:rPr>
              <a:t> yang </a:t>
            </a:r>
            <a:r>
              <a:rPr lang="en-US" sz="2400" b="1" dirty="0" err="1">
                <a:solidFill>
                  <a:srgbClr val="C00000"/>
                </a:solidFill>
              </a:rPr>
              <a:t>mengikuti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ekstrakurikuler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silat</a:t>
            </a:r>
            <a:r>
              <a:rPr lang="en-US" sz="2400" dirty="0"/>
              <a:t>, </a:t>
            </a:r>
            <a:r>
              <a:rPr lang="en-US" sz="2400" b="1" dirty="0" err="1">
                <a:solidFill>
                  <a:srgbClr val="C00000"/>
                </a:solidFill>
              </a:rPr>
              <a:t>yaitu</a:t>
            </a:r>
            <a:r>
              <a:rPr lang="en-US" sz="2400" b="1" dirty="0">
                <a:solidFill>
                  <a:srgbClr val="C00000"/>
                </a:solidFill>
              </a:rPr>
              <a:t>:</a:t>
            </a:r>
          </a:p>
          <a:p>
            <a:r>
              <a:rPr lang="en-US" sz="2400" b="1" dirty="0"/>
              <a:t>90° 360° × 40 =</a:t>
            </a:r>
          </a:p>
          <a:p>
            <a:r>
              <a:rPr lang="en-US" sz="2400" b="1" dirty="0"/>
              <a:t> ¼  × 40 = </a:t>
            </a:r>
            <a:r>
              <a:rPr lang="en-US" sz="2400" b="1" dirty="0">
                <a:solidFill>
                  <a:srgbClr val="0070C0"/>
                </a:solidFill>
              </a:rPr>
              <a:t>10 orang.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D70E62-C8FC-4E19-6E78-041540A5EFD5}"/>
              </a:ext>
            </a:extLst>
          </p:cNvPr>
          <p:cNvSpPr/>
          <p:nvPr/>
        </p:nvSpPr>
        <p:spPr>
          <a:xfrm>
            <a:off x="395711" y="217185"/>
            <a:ext cx="5904481" cy="7787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err="1">
                <a:solidFill>
                  <a:schemeClr val="tx2"/>
                </a:solidFill>
              </a:rPr>
              <a:t>Menentukan</a:t>
            </a:r>
            <a:r>
              <a:rPr lang="en-US" sz="2600" b="1" dirty="0">
                <a:solidFill>
                  <a:schemeClr val="tx2"/>
                </a:solidFill>
              </a:rPr>
              <a:t> </a:t>
            </a:r>
            <a:r>
              <a:rPr lang="en-US" sz="2600" b="1" dirty="0" err="1">
                <a:solidFill>
                  <a:schemeClr val="tx2"/>
                </a:solidFill>
              </a:rPr>
              <a:t>jumlah</a:t>
            </a:r>
            <a:r>
              <a:rPr lang="en-US" sz="2600" b="1" dirty="0">
                <a:solidFill>
                  <a:schemeClr val="tx2"/>
                </a:solidFill>
              </a:rPr>
              <a:t> </a:t>
            </a:r>
            <a:r>
              <a:rPr lang="en-US" sz="2600" b="1" dirty="0" err="1">
                <a:solidFill>
                  <a:schemeClr val="tx2"/>
                </a:solidFill>
              </a:rPr>
              <a:t>siswa</a:t>
            </a:r>
            <a:r>
              <a:rPr lang="en-US" sz="2600" b="1" dirty="0">
                <a:solidFill>
                  <a:schemeClr val="tx2"/>
                </a:solidFill>
              </a:rPr>
              <a:t> </a:t>
            </a:r>
            <a:r>
              <a:rPr lang="en-US" sz="2600" b="1" dirty="0" err="1">
                <a:solidFill>
                  <a:schemeClr val="tx2"/>
                </a:solidFill>
              </a:rPr>
              <a:t>dari</a:t>
            </a:r>
            <a:r>
              <a:rPr lang="en-US" sz="2600" b="1" dirty="0">
                <a:solidFill>
                  <a:schemeClr val="tx2"/>
                </a:solidFill>
              </a:rPr>
              <a:t> diagram </a:t>
            </a:r>
            <a:r>
              <a:rPr lang="en-US" sz="2600" b="1" dirty="0" err="1">
                <a:solidFill>
                  <a:schemeClr val="tx2"/>
                </a:solidFill>
              </a:rPr>
              <a:t>lingkaran</a:t>
            </a:r>
            <a:r>
              <a:rPr lang="en-US" sz="2600" b="1" dirty="0">
                <a:solidFill>
                  <a:schemeClr val="tx2"/>
                </a:solidFill>
              </a:rPr>
              <a:t> </a:t>
            </a:r>
            <a:r>
              <a:rPr lang="en-US" sz="2600" b="1" dirty="0" err="1">
                <a:solidFill>
                  <a:schemeClr val="tx2"/>
                </a:solidFill>
              </a:rPr>
              <a:t>derajat</a:t>
            </a:r>
            <a:endParaRPr lang="en-US" sz="2600" b="1" dirty="0">
              <a:solidFill>
                <a:srgbClr val="FF0066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5256386-65EC-7B9B-814B-50DF04F1A9D0}"/>
              </a:ext>
            </a:extLst>
          </p:cNvPr>
          <p:cNvGraphicFramePr/>
          <p:nvPr/>
        </p:nvGraphicFramePr>
        <p:xfrm>
          <a:off x="467544" y="1131590"/>
          <a:ext cx="518449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2506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4"/>
    </mc:Choice>
    <mc:Fallback xmlns="">
      <p:transition spd="slow" advTm="15864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B8B846D9-D919-7217-EEC0-9171E63CE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1013"/>
            <a:ext cx="9144000" cy="536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339752" y="78522"/>
            <a:ext cx="4877293" cy="3293107"/>
            <a:chOff x="3269593" y="1458238"/>
            <a:chExt cx="4476781" cy="25717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9593" y="1458238"/>
              <a:ext cx="4476781" cy="25717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3910028" y="1856806"/>
              <a:ext cx="3519485" cy="1946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>
                  <a:solidFill>
                    <a:srgbClr val="C00000"/>
                  </a:solidFill>
                </a:rPr>
                <a:t>Ayo, </a:t>
              </a:r>
              <a:r>
                <a:rPr lang="en-US" sz="2600" b="1" dirty="0" err="1">
                  <a:solidFill>
                    <a:srgbClr val="C00000"/>
                  </a:solidFill>
                </a:rPr>
                <a:t>coba</a:t>
              </a:r>
              <a:r>
                <a:rPr lang="en-US" sz="2600" b="1" dirty="0">
                  <a:solidFill>
                    <a:srgbClr val="C00000"/>
                  </a:solidFill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</a:rPr>
                <a:t>hitunglah</a:t>
              </a:r>
              <a:r>
                <a:rPr lang="en-US" sz="2600" b="1" dirty="0">
                  <a:solidFill>
                    <a:srgbClr val="C00000"/>
                  </a:solidFill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</a:rPr>
                <a:t>banyak</a:t>
              </a:r>
              <a:r>
                <a:rPr lang="en-US" sz="2600" b="1" dirty="0">
                  <a:solidFill>
                    <a:srgbClr val="C00000"/>
                  </a:solidFill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</a:rPr>
                <a:t>siswa</a:t>
              </a:r>
              <a:r>
                <a:rPr lang="en-US" sz="2600" b="1" dirty="0">
                  <a:solidFill>
                    <a:srgbClr val="C00000"/>
                  </a:solidFill>
                </a:rPr>
                <a:t> yang </a:t>
              </a:r>
              <a:r>
                <a:rPr lang="en-US" sz="2600" b="1" dirty="0" err="1">
                  <a:solidFill>
                    <a:srgbClr val="C00000"/>
                  </a:solidFill>
                </a:rPr>
                <a:t>mengikuti</a:t>
              </a:r>
              <a:r>
                <a:rPr lang="en-US" sz="2600" b="1" dirty="0">
                  <a:solidFill>
                    <a:srgbClr val="C00000"/>
                  </a:solidFill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</a:rPr>
                <a:t>ekstrakurikuler</a:t>
              </a:r>
              <a:r>
                <a:rPr lang="en-US" sz="2600" b="1" dirty="0">
                  <a:solidFill>
                    <a:srgbClr val="C00000"/>
                  </a:solidFill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</a:rPr>
                <a:t>lainnya</a:t>
              </a:r>
              <a:r>
                <a:rPr lang="en-US" sz="2600" b="1" dirty="0">
                  <a:solidFill>
                    <a:srgbClr val="C00000"/>
                  </a:solidFill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</a:rPr>
                <a:t>berdasarkan</a:t>
              </a:r>
              <a:r>
                <a:rPr lang="en-US" sz="2600" b="1" dirty="0">
                  <a:solidFill>
                    <a:srgbClr val="C00000"/>
                  </a:solidFill>
                </a:rPr>
                <a:t> diagram </a:t>
              </a:r>
              <a:r>
                <a:rPr lang="en-US" sz="2600" b="1" dirty="0" err="1">
                  <a:solidFill>
                    <a:srgbClr val="C00000"/>
                  </a:solidFill>
                </a:rPr>
                <a:t>lingkaran</a:t>
              </a:r>
              <a:r>
                <a:rPr lang="en-US" sz="2600" b="1" dirty="0">
                  <a:solidFill>
                    <a:srgbClr val="C00000"/>
                  </a:solidFill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</a:rPr>
                <a:t>persen</a:t>
              </a:r>
              <a:r>
                <a:rPr lang="en-US" sz="2600" b="1" dirty="0">
                  <a:solidFill>
                    <a:srgbClr val="C00000"/>
                  </a:solidFill>
                </a:rPr>
                <a:t> dan </a:t>
              </a:r>
              <a:r>
                <a:rPr lang="en-US" sz="2600" b="1" dirty="0" err="1">
                  <a:solidFill>
                    <a:srgbClr val="C00000"/>
                  </a:solidFill>
                </a:rPr>
                <a:t>derajat</a:t>
              </a:r>
              <a:r>
                <a:rPr lang="en-US" sz="2600" b="1" dirty="0">
                  <a:solidFill>
                    <a:srgbClr val="C00000"/>
                  </a:solidFill>
                </a:rPr>
                <a:t>.</a:t>
              </a:r>
            </a:p>
          </p:txBody>
        </p:sp>
      </p:grpSp>
      <p:pic>
        <p:nvPicPr>
          <p:cNvPr id="3074" name="Picture 2" descr="G:\Template Bupena Merdeka (Konten QR-Media mengajar)\BAHAN\tokoh 5.png"/>
          <p:cNvPicPr>
            <a:picLocks noChangeAspect="1" noChangeArrowheads="1"/>
          </p:cNvPicPr>
          <p:nvPr/>
        </p:nvPicPr>
        <p:blipFill>
          <a:blip r:embed="rId5" cstate="print"/>
          <a:srcRect b="32516"/>
          <a:stretch>
            <a:fillRect/>
          </a:stretch>
        </p:blipFill>
        <p:spPr bwMode="auto">
          <a:xfrm>
            <a:off x="60467" y="721156"/>
            <a:ext cx="2582148" cy="4052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91EAC6A-3A99-7390-D4C0-F3BD64089D24}"/>
              </a:ext>
            </a:extLst>
          </p:cNvPr>
          <p:cNvSpPr/>
          <p:nvPr/>
        </p:nvSpPr>
        <p:spPr>
          <a:xfrm>
            <a:off x="4512267" y="3560384"/>
            <a:ext cx="436298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C00000"/>
                </a:solidFill>
              </a:rPr>
              <a:t>Bandingkan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kedua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hasilnya</a:t>
            </a:r>
            <a:r>
              <a:rPr lang="en-US" sz="2600" b="1" dirty="0">
                <a:solidFill>
                  <a:srgbClr val="C00000"/>
                </a:solidFill>
              </a:rPr>
              <a:t>. </a:t>
            </a:r>
            <a:r>
              <a:rPr lang="en-US" sz="2600" b="1" dirty="0" err="1">
                <a:solidFill>
                  <a:srgbClr val="C00000"/>
                </a:solidFill>
              </a:rPr>
              <a:t>Apakah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hasilnya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sama</a:t>
            </a:r>
            <a:r>
              <a:rPr lang="en-US" sz="2600" b="1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FB8CD1C-E47B-8E27-311D-6DD3F76610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860" y="151169"/>
            <a:ext cx="1584176" cy="510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315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999"/>
    </mc:Choice>
    <mc:Fallback xmlns="">
      <p:transition advClick="0" advTm="799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 descr="Circles and an organic shape">
            <a:extLst>
              <a:ext uri="{FF2B5EF4-FFF2-40B4-BE49-F238E27FC236}">
                <a16:creationId xmlns:a16="http://schemas.microsoft.com/office/drawing/2014/main" id="{5BF08877-A5F1-9060-480A-BF284B783C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040405" y="-1177916"/>
            <a:ext cx="3150096" cy="3150096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7121219-8982-0422-877B-76C759479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667810"/>
              </p:ext>
            </p:extLst>
          </p:nvPr>
        </p:nvGraphicFramePr>
        <p:xfrm>
          <a:off x="389612" y="831578"/>
          <a:ext cx="8496945" cy="370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1844">
                  <a:extLst>
                    <a:ext uri="{9D8B030D-6E8A-4147-A177-3AD203B41FA5}">
                      <a16:colId xmlns:a16="http://schemas.microsoft.com/office/drawing/2014/main" val="2302198741"/>
                    </a:ext>
                  </a:extLst>
                </a:gridCol>
                <a:gridCol w="1946428">
                  <a:extLst>
                    <a:ext uri="{9D8B030D-6E8A-4147-A177-3AD203B41FA5}">
                      <a16:colId xmlns:a16="http://schemas.microsoft.com/office/drawing/2014/main" val="4117995081"/>
                    </a:ext>
                  </a:extLst>
                </a:gridCol>
                <a:gridCol w="6048673">
                  <a:extLst>
                    <a:ext uri="{9D8B030D-6E8A-4147-A177-3AD203B41FA5}">
                      <a16:colId xmlns:a16="http://schemas.microsoft.com/office/drawing/2014/main" val="3875687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1" dirty="0" err="1"/>
                        <a:t>Segitiga</a:t>
                      </a:r>
                      <a:r>
                        <a:rPr lang="en-US" sz="2100" b="1" dirty="0"/>
                        <a:t> </a:t>
                      </a:r>
                      <a:r>
                        <a:rPr lang="en-US" sz="2100" b="1" dirty="0" err="1"/>
                        <a:t>sama</a:t>
                      </a:r>
                      <a:r>
                        <a:rPr lang="en-US" sz="2100" b="1" dirty="0"/>
                        <a:t> </a:t>
                      </a:r>
                      <a:r>
                        <a:rPr lang="en-US" sz="2100" b="1" dirty="0" err="1"/>
                        <a:t>sisi</a:t>
                      </a:r>
                      <a:endParaRPr lang="en-US" sz="21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err="1"/>
                        <a:t>Memiliki</a:t>
                      </a:r>
                      <a:r>
                        <a:rPr lang="en-US" sz="2100" dirty="0"/>
                        <a:t> 3 </a:t>
                      </a:r>
                      <a:r>
                        <a:rPr lang="en-US" sz="2100" dirty="0" err="1"/>
                        <a:t>sisi</a:t>
                      </a:r>
                      <a:r>
                        <a:rPr lang="en-US" sz="2100" dirty="0"/>
                        <a:t> yang </a:t>
                      </a:r>
                      <a:r>
                        <a:rPr lang="en-US" sz="2100" dirty="0" err="1"/>
                        <a:t>sama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panjang</a:t>
                      </a:r>
                      <a:r>
                        <a:rPr lang="en-US" sz="2100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err="1"/>
                        <a:t>Memiliki</a:t>
                      </a:r>
                      <a:r>
                        <a:rPr lang="en-US" sz="2100" dirty="0"/>
                        <a:t> 3 </a:t>
                      </a:r>
                      <a:r>
                        <a:rPr lang="en-US" sz="2100" dirty="0" err="1"/>
                        <a:t>sudut</a:t>
                      </a:r>
                      <a:r>
                        <a:rPr lang="en-US" sz="2100" dirty="0"/>
                        <a:t> yang </a:t>
                      </a:r>
                      <a:r>
                        <a:rPr lang="en-US" sz="2100" dirty="0" err="1"/>
                        <a:t>sama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besar</a:t>
                      </a:r>
                      <a:r>
                        <a:rPr lang="en-US" sz="2100" dirty="0"/>
                        <a:t>, yaitu 60°.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err="1"/>
                        <a:t>Memiliki</a:t>
                      </a:r>
                      <a:r>
                        <a:rPr lang="en-US" sz="2100" dirty="0"/>
                        <a:t> 3 </a:t>
                      </a:r>
                      <a:r>
                        <a:rPr lang="en-US" sz="2100" dirty="0" err="1"/>
                        <a:t>titik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sudut</a:t>
                      </a:r>
                      <a:r>
                        <a:rPr lang="en-US" sz="2100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err="1"/>
                        <a:t>Memiliki</a:t>
                      </a:r>
                      <a:r>
                        <a:rPr lang="en-US" sz="2100" dirty="0"/>
                        <a:t> 3 </a:t>
                      </a:r>
                      <a:r>
                        <a:rPr lang="en-US" sz="2100" dirty="0" err="1"/>
                        <a:t>sumbu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simetri</a:t>
                      </a:r>
                      <a:r>
                        <a:rPr lang="en-US" sz="2100" dirty="0"/>
                        <a:t>.</a:t>
                      </a:r>
                    </a:p>
                  </a:txBody>
                  <a:tcP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30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1" dirty="0" err="1"/>
                        <a:t>Segitiga</a:t>
                      </a:r>
                      <a:r>
                        <a:rPr lang="en-US" sz="2100" b="1" dirty="0"/>
                        <a:t> </a:t>
                      </a:r>
                      <a:r>
                        <a:rPr lang="en-US" sz="2100" b="1" dirty="0" err="1"/>
                        <a:t>sama</a:t>
                      </a:r>
                      <a:r>
                        <a:rPr lang="en-US" sz="2100" b="1" dirty="0"/>
                        <a:t> kaki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err="1"/>
                        <a:t>Memiliki</a:t>
                      </a:r>
                      <a:r>
                        <a:rPr lang="en-US" sz="2100" dirty="0"/>
                        <a:t> 3 </a:t>
                      </a:r>
                      <a:r>
                        <a:rPr lang="en-US" sz="2100" dirty="0" err="1"/>
                        <a:t>sisi</a:t>
                      </a:r>
                      <a:r>
                        <a:rPr lang="en-US" sz="2100" dirty="0"/>
                        <a:t>, dengan 2 </a:t>
                      </a:r>
                      <a:r>
                        <a:rPr lang="en-US" sz="2100" dirty="0" err="1"/>
                        <a:t>sisinya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sama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panjang</a:t>
                      </a:r>
                      <a:r>
                        <a:rPr lang="en-US" sz="2100" dirty="0"/>
                        <a:t>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err="1"/>
                        <a:t>Memiliki</a:t>
                      </a:r>
                      <a:r>
                        <a:rPr lang="en-US" sz="2100" dirty="0"/>
                        <a:t> 3 </a:t>
                      </a:r>
                      <a:r>
                        <a:rPr lang="en-US" sz="2100" dirty="0" err="1"/>
                        <a:t>sudut</a:t>
                      </a:r>
                      <a:r>
                        <a:rPr lang="en-US" sz="2100" dirty="0"/>
                        <a:t>, dengan 2 </a:t>
                      </a:r>
                      <a:r>
                        <a:rPr lang="en-US" sz="2100" dirty="0" err="1"/>
                        <a:t>sudut</a:t>
                      </a:r>
                      <a:r>
                        <a:rPr lang="en-US" sz="2100" dirty="0"/>
                        <a:t> pada </a:t>
                      </a:r>
                      <a:r>
                        <a:rPr lang="en-US" sz="2100" dirty="0" err="1"/>
                        <a:t>kakinya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sama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besar</a:t>
                      </a:r>
                      <a:r>
                        <a:rPr lang="en-US" sz="2100" dirty="0"/>
                        <a:t>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err="1"/>
                        <a:t>Memiliki</a:t>
                      </a:r>
                      <a:r>
                        <a:rPr lang="en-US" sz="2100" dirty="0"/>
                        <a:t> 3 </a:t>
                      </a:r>
                      <a:r>
                        <a:rPr lang="en-US" sz="2100" dirty="0" err="1"/>
                        <a:t>titik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sudut</a:t>
                      </a:r>
                      <a:r>
                        <a:rPr lang="en-US" sz="2100" dirty="0"/>
                        <a:t>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err="1"/>
                        <a:t>Memiliki</a:t>
                      </a:r>
                      <a:r>
                        <a:rPr lang="en-US" sz="2100" dirty="0"/>
                        <a:t> 1 </a:t>
                      </a:r>
                      <a:r>
                        <a:rPr lang="en-US" sz="2100" dirty="0" err="1"/>
                        <a:t>sumbu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simetri</a:t>
                      </a:r>
                      <a:r>
                        <a:rPr lang="en-US" sz="2100" dirty="0"/>
                        <a:t>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846108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B223E66-B57E-6C8D-45EB-13F9C58D1BF4}"/>
              </a:ext>
            </a:extLst>
          </p:cNvPr>
          <p:cNvSpPr txBox="1"/>
          <p:nvPr/>
        </p:nvSpPr>
        <p:spPr>
          <a:xfrm>
            <a:off x="323528" y="167637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1. </a:t>
            </a:r>
            <a:r>
              <a:rPr lang="en-US" sz="3200" b="1" dirty="0" err="1">
                <a:solidFill>
                  <a:srgbClr val="0070C0"/>
                </a:solidFill>
              </a:rPr>
              <a:t>Segitiga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Berdasarkan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Panjang </a:t>
            </a:r>
            <a:r>
              <a:rPr lang="en-US" sz="3200" b="1" dirty="0" err="1">
                <a:solidFill>
                  <a:srgbClr val="7030A0"/>
                </a:solidFill>
              </a:rPr>
              <a:t>Sisinya</a:t>
            </a:r>
            <a:r>
              <a:rPr lang="en-US" sz="3200" b="1" dirty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808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17FEA65-49B7-5741-3E17-5A59C4CC0A71}"/>
              </a:ext>
            </a:extLst>
          </p:cNvPr>
          <p:cNvGrpSpPr/>
          <p:nvPr/>
        </p:nvGrpSpPr>
        <p:grpSpPr>
          <a:xfrm>
            <a:off x="1187625" y="968938"/>
            <a:ext cx="1296144" cy="1327110"/>
            <a:chOff x="5148064" y="2037990"/>
            <a:chExt cx="1656185" cy="1714300"/>
          </a:xfrm>
          <a:solidFill>
            <a:srgbClr val="FF0066"/>
          </a:solidFill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A7DCBE4D-A467-E6BB-EBA4-80320610C19B}"/>
                </a:ext>
              </a:extLst>
            </p:cNvPr>
            <p:cNvSpPr/>
            <p:nvPr/>
          </p:nvSpPr>
          <p:spPr>
            <a:xfrm>
              <a:off x="5148064" y="2037990"/>
              <a:ext cx="1656185" cy="1671867"/>
            </a:xfrm>
            <a:prstGeom prst="triangl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DA1049D-DF28-FD55-8DC7-8CECF187C429}"/>
                </a:ext>
              </a:extLst>
            </p:cNvPr>
            <p:cNvCxnSpPr>
              <a:cxnSpLocks/>
            </p:cNvCxnSpPr>
            <p:nvPr/>
          </p:nvCxnSpPr>
          <p:spPr>
            <a:xfrm>
              <a:off x="5549078" y="2810403"/>
              <a:ext cx="59740" cy="49379"/>
            </a:xfrm>
            <a:prstGeom prst="line">
              <a:avLst/>
            </a:prstGeom>
            <a:grpFill/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D4E9B0E-6119-FBCC-2EC9-71322BF722CD}"/>
                </a:ext>
              </a:extLst>
            </p:cNvPr>
            <p:cNvCxnSpPr>
              <a:cxnSpLocks/>
            </p:cNvCxnSpPr>
            <p:nvPr/>
          </p:nvCxnSpPr>
          <p:spPr>
            <a:xfrm>
              <a:off x="6015062" y="3667424"/>
              <a:ext cx="0" cy="84866"/>
            </a:xfrm>
            <a:prstGeom prst="line">
              <a:avLst/>
            </a:prstGeom>
            <a:grpFill/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083E7CE-42DC-0FD9-E6B0-C966235ECB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28097" y="2810931"/>
              <a:ext cx="81390" cy="63520"/>
            </a:xfrm>
            <a:prstGeom prst="line">
              <a:avLst/>
            </a:prstGeom>
            <a:grpFill/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E0C810E-4360-78BC-49D9-5DED30D57F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65560" y="2876848"/>
              <a:ext cx="81390" cy="63520"/>
            </a:xfrm>
            <a:prstGeom prst="line">
              <a:avLst/>
            </a:prstGeom>
            <a:grpFill/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7BB99ED-3706-B982-1B43-29ECF8D6F4A6}"/>
                </a:ext>
              </a:extLst>
            </p:cNvPr>
            <p:cNvCxnSpPr>
              <a:cxnSpLocks/>
            </p:cNvCxnSpPr>
            <p:nvPr/>
          </p:nvCxnSpPr>
          <p:spPr>
            <a:xfrm>
              <a:off x="5579954" y="2767970"/>
              <a:ext cx="59740" cy="49379"/>
            </a:xfrm>
            <a:prstGeom prst="line">
              <a:avLst/>
            </a:prstGeom>
            <a:grpFill/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41F60F2-AE97-489E-5623-93079C38BFA2}"/>
                </a:ext>
              </a:extLst>
            </p:cNvPr>
            <p:cNvCxnSpPr>
              <a:cxnSpLocks/>
            </p:cNvCxnSpPr>
            <p:nvPr/>
          </p:nvCxnSpPr>
          <p:spPr>
            <a:xfrm>
              <a:off x="5966397" y="3667424"/>
              <a:ext cx="0" cy="84866"/>
            </a:xfrm>
            <a:prstGeom prst="line">
              <a:avLst/>
            </a:prstGeom>
            <a:grpFill/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CC7A421-C753-6575-D2A8-EF21F91E54CA}"/>
              </a:ext>
            </a:extLst>
          </p:cNvPr>
          <p:cNvGrpSpPr/>
          <p:nvPr/>
        </p:nvGrpSpPr>
        <p:grpSpPr>
          <a:xfrm>
            <a:off x="1187625" y="2877947"/>
            <a:ext cx="1296144" cy="1294261"/>
            <a:chOff x="5148064" y="2037990"/>
            <a:chExt cx="1656185" cy="1671867"/>
          </a:xfrm>
          <a:solidFill>
            <a:srgbClr val="00B0F0"/>
          </a:solidFill>
        </p:grpSpPr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DB0A97FA-36EB-0963-761E-7E21F438F167}"/>
                </a:ext>
              </a:extLst>
            </p:cNvPr>
            <p:cNvSpPr/>
            <p:nvPr/>
          </p:nvSpPr>
          <p:spPr>
            <a:xfrm>
              <a:off x="5148064" y="2037990"/>
              <a:ext cx="1656185" cy="1671867"/>
            </a:xfrm>
            <a:prstGeom prst="triangl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0CFEE37-0A81-7AE1-7264-D1A4FD230CAA}"/>
                </a:ext>
              </a:extLst>
            </p:cNvPr>
            <p:cNvCxnSpPr>
              <a:cxnSpLocks/>
            </p:cNvCxnSpPr>
            <p:nvPr/>
          </p:nvCxnSpPr>
          <p:spPr>
            <a:xfrm>
              <a:off x="5549078" y="2810403"/>
              <a:ext cx="59740" cy="49379"/>
            </a:xfrm>
            <a:prstGeom prst="line">
              <a:avLst/>
            </a:prstGeom>
            <a:grpFill/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B858795-5108-2318-FA1B-0651F4F2FB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28097" y="2810931"/>
              <a:ext cx="81390" cy="63520"/>
            </a:xfrm>
            <a:prstGeom prst="line">
              <a:avLst/>
            </a:prstGeom>
            <a:grpFill/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873025E-8187-901A-6FFE-9DC1093575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65560" y="2876848"/>
              <a:ext cx="81390" cy="63520"/>
            </a:xfrm>
            <a:prstGeom prst="line">
              <a:avLst/>
            </a:prstGeom>
            <a:grpFill/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570363C-8A7B-CD59-C663-D58687BE76AD}"/>
                </a:ext>
              </a:extLst>
            </p:cNvPr>
            <p:cNvCxnSpPr>
              <a:cxnSpLocks/>
            </p:cNvCxnSpPr>
            <p:nvPr/>
          </p:nvCxnSpPr>
          <p:spPr>
            <a:xfrm>
              <a:off x="5579954" y="2767970"/>
              <a:ext cx="59740" cy="49379"/>
            </a:xfrm>
            <a:prstGeom prst="line">
              <a:avLst/>
            </a:prstGeom>
            <a:grpFill/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3620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4"/>
    </mc:Choice>
    <mc:Fallback xmlns="">
      <p:transition spd="slow" advTm="1586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7121219-8982-0422-877B-76C759479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668539"/>
              </p:ext>
            </p:extLst>
          </p:nvPr>
        </p:nvGraphicFramePr>
        <p:xfrm>
          <a:off x="323527" y="1714805"/>
          <a:ext cx="8496945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1844">
                  <a:extLst>
                    <a:ext uri="{9D8B030D-6E8A-4147-A177-3AD203B41FA5}">
                      <a16:colId xmlns:a16="http://schemas.microsoft.com/office/drawing/2014/main" val="2302198741"/>
                    </a:ext>
                  </a:extLst>
                </a:gridCol>
                <a:gridCol w="1946428">
                  <a:extLst>
                    <a:ext uri="{9D8B030D-6E8A-4147-A177-3AD203B41FA5}">
                      <a16:colId xmlns:a16="http://schemas.microsoft.com/office/drawing/2014/main" val="4117995081"/>
                    </a:ext>
                  </a:extLst>
                </a:gridCol>
                <a:gridCol w="6048673">
                  <a:extLst>
                    <a:ext uri="{9D8B030D-6E8A-4147-A177-3AD203B41FA5}">
                      <a16:colId xmlns:a16="http://schemas.microsoft.com/office/drawing/2014/main" val="3875687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Segitiga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sembarang</a:t>
                      </a:r>
                      <a:endParaRPr lang="en-US" sz="2400" b="1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err="1"/>
                        <a:t>Memiliki</a:t>
                      </a:r>
                      <a:r>
                        <a:rPr lang="en-US" sz="2400" b="0" dirty="0"/>
                        <a:t> 3 </a:t>
                      </a:r>
                      <a:r>
                        <a:rPr lang="en-US" sz="2400" b="0" dirty="0" err="1"/>
                        <a:t>sisi</a:t>
                      </a:r>
                      <a:r>
                        <a:rPr lang="en-US" sz="2400" b="0" dirty="0"/>
                        <a:t> yang </a:t>
                      </a:r>
                      <a:r>
                        <a:rPr lang="en-US" sz="2400" b="0" dirty="0" err="1"/>
                        <a:t>tidak</a:t>
                      </a:r>
                      <a:r>
                        <a:rPr lang="en-US" sz="2400" b="0" dirty="0"/>
                        <a:t> </a:t>
                      </a:r>
                      <a:r>
                        <a:rPr lang="en-US" sz="2400" b="0" dirty="0" err="1"/>
                        <a:t>sama</a:t>
                      </a:r>
                      <a:r>
                        <a:rPr lang="en-US" sz="2400" b="0" dirty="0"/>
                        <a:t> </a:t>
                      </a:r>
                      <a:r>
                        <a:rPr lang="en-US" sz="2400" b="0" dirty="0" err="1"/>
                        <a:t>panjang</a:t>
                      </a:r>
                      <a:r>
                        <a:rPr lang="en-US" sz="2400" b="0" dirty="0"/>
                        <a:t>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err="1"/>
                        <a:t>Memiliki</a:t>
                      </a:r>
                      <a:r>
                        <a:rPr lang="en-US" sz="2400" b="0" dirty="0"/>
                        <a:t> 3 </a:t>
                      </a:r>
                      <a:r>
                        <a:rPr lang="en-US" sz="2400" b="0" dirty="0" err="1"/>
                        <a:t>sudut</a:t>
                      </a:r>
                      <a:r>
                        <a:rPr lang="en-US" sz="2400" b="0" dirty="0"/>
                        <a:t> yang </a:t>
                      </a:r>
                      <a:r>
                        <a:rPr lang="en-US" sz="2400" b="0" dirty="0" err="1"/>
                        <a:t>tidak</a:t>
                      </a:r>
                      <a:r>
                        <a:rPr lang="en-US" sz="2400" b="0" dirty="0"/>
                        <a:t> </a:t>
                      </a:r>
                      <a:r>
                        <a:rPr lang="en-US" sz="2400" b="0" dirty="0" err="1"/>
                        <a:t>sama</a:t>
                      </a:r>
                      <a:r>
                        <a:rPr lang="en-US" sz="2400" b="0" dirty="0"/>
                        <a:t> </a:t>
                      </a:r>
                      <a:r>
                        <a:rPr lang="en-US" sz="2400" b="0" dirty="0" err="1"/>
                        <a:t>besar</a:t>
                      </a:r>
                      <a:r>
                        <a:rPr lang="en-US" sz="2400" b="0" dirty="0"/>
                        <a:t>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err="1"/>
                        <a:t>Memiliki</a:t>
                      </a:r>
                      <a:r>
                        <a:rPr lang="en-US" sz="2400" b="0" dirty="0"/>
                        <a:t> 3 </a:t>
                      </a:r>
                      <a:r>
                        <a:rPr lang="en-US" sz="2400" b="0" dirty="0" err="1"/>
                        <a:t>titik</a:t>
                      </a:r>
                      <a:r>
                        <a:rPr lang="en-US" sz="2400" b="0" dirty="0"/>
                        <a:t> </a:t>
                      </a:r>
                      <a:r>
                        <a:rPr lang="en-US" sz="2400" b="0" dirty="0" err="1"/>
                        <a:t>sudut</a:t>
                      </a:r>
                      <a:r>
                        <a:rPr lang="en-US" sz="2400" b="0" dirty="0"/>
                        <a:t>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err="1"/>
                        <a:t>Tidak</a:t>
                      </a:r>
                      <a:r>
                        <a:rPr lang="en-US" sz="2400" b="0" dirty="0"/>
                        <a:t> </a:t>
                      </a:r>
                      <a:r>
                        <a:rPr lang="en-US" sz="2400" b="0" dirty="0" err="1"/>
                        <a:t>memiliki</a:t>
                      </a:r>
                      <a:r>
                        <a:rPr lang="en-US" sz="2400" b="0" dirty="0"/>
                        <a:t> </a:t>
                      </a:r>
                      <a:r>
                        <a:rPr lang="en-US" sz="2400" b="0" dirty="0" err="1"/>
                        <a:t>sumbu</a:t>
                      </a:r>
                      <a:r>
                        <a:rPr lang="en-US" sz="2400" b="0" dirty="0"/>
                        <a:t> </a:t>
                      </a:r>
                      <a:r>
                        <a:rPr lang="en-US" sz="2400" b="0" dirty="0" err="1"/>
                        <a:t>simetri</a:t>
                      </a:r>
                      <a:r>
                        <a:rPr lang="en-US" sz="2400" b="0" dirty="0"/>
                        <a:t>.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30496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9B920F40-4E60-0CF1-28F9-02A23D4B6C2E}"/>
              </a:ext>
            </a:extLst>
          </p:cNvPr>
          <p:cNvSpPr/>
          <p:nvPr/>
        </p:nvSpPr>
        <p:spPr>
          <a:xfrm rot="8450336">
            <a:off x="991274" y="2434119"/>
            <a:ext cx="1573424" cy="974394"/>
          </a:xfrm>
          <a:prstGeom prst="rtTriangl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1E4CAEBC-FB32-5903-7EA7-16807E4D2585}"/>
              </a:ext>
            </a:extLst>
          </p:cNvPr>
          <p:cNvSpPr/>
          <p:nvPr/>
        </p:nvSpPr>
        <p:spPr>
          <a:xfrm rot="6444082">
            <a:off x="1921150" y="1924596"/>
            <a:ext cx="144016" cy="324496"/>
          </a:xfrm>
          <a:prstGeom prst="arc">
            <a:avLst>
              <a:gd name="adj1" fmla="val 16200000"/>
              <a:gd name="adj2" fmla="val 65550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F1C0915F-C7F0-0000-D02B-0EE7334BF1F4}"/>
              </a:ext>
            </a:extLst>
          </p:cNvPr>
          <p:cNvSpPr/>
          <p:nvPr/>
        </p:nvSpPr>
        <p:spPr>
          <a:xfrm rot="20976227">
            <a:off x="888419" y="2975998"/>
            <a:ext cx="144016" cy="324496"/>
          </a:xfrm>
          <a:prstGeom prst="arc">
            <a:avLst>
              <a:gd name="adj1" fmla="val 16200000"/>
              <a:gd name="adj2" fmla="val 1788953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0BDD4648-4883-3B1D-CB94-4AB1E02A85ED}"/>
              </a:ext>
            </a:extLst>
          </p:cNvPr>
          <p:cNvSpPr/>
          <p:nvPr/>
        </p:nvSpPr>
        <p:spPr>
          <a:xfrm rot="20976227">
            <a:off x="931346" y="2950127"/>
            <a:ext cx="144016" cy="365037"/>
          </a:xfrm>
          <a:prstGeom prst="arc">
            <a:avLst>
              <a:gd name="adj1" fmla="val 16200000"/>
              <a:gd name="adj2" fmla="val 1788953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B3D55530-2A3D-3B61-290B-0570762C4F9A}"/>
              </a:ext>
            </a:extLst>
          </p:cNvPr>
          <p:cNvSpPr/>
          <p:nvPr/>
        </p:nvSpPr>
        <p:spPr>
          <a:xfrm rot="20976227">
            <a:off x="967882" y="2925228"/>
            <a:ext cx="144016" cy="408855"/>
          </a:xfrm>
          <a:prstGeom prst="arc">
            <a:avLst>
              <a:gd name="adj1" fmla="val 16200000"/>
              <a:gd name="adj2" fmla="val 1788953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748B21C5-953E-2459-641C-A1EE490944C9}"/>
              </a:ext>
            </a:extLst>
          </p:cNvPr>
          <p:cNvSpPr/>
          <p:nvPr/>
        </p:nvSpPr>
        <p:spPr>
          <a:xfrm rot="15045454">
            <a:off x="2684604" y="2569280"/>
            <a:ext cx="144016" cy="375170"/>
          </a:xfrm>
          <a:prstGeom prst="arc">
            <a:avLst>
              <a:gd name="adj1" fmla="val 16200000"/>
              <a:gd name="adj2" fmla="val 1788953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87E6B9F5-AE44-13B4-05A2-A8962D224DCF}"/>
              </a:ext>
            </a:extLst>
          </p:cNvPr>
          <p:cNvSpPr/>
          <p:nvPr/>
        </p:nvSpPr>
        <p:spPr>
          <a:xfrm rot="15045454">
            <a:off x="2623640" y="2569279"/>
            <a:ext cx="144016" cy="375170"/>
          </a:xfrm>
          <a:prstGeom prst="arc">
            <a:avLst>
              <a:gd name="adj1" fmla="val 16200000"/>
              <a:gd name="adj2" fmla="val 1913745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Graphic 14" descr="Circles and an organic shape">
            <a:extLst>
              <a:ext uri="{FF2B5EF4-FFF2-40B4-BE49-F238E27FC236}">
                <a16:creationId xmlns:a16="http://schemas.microsoft.com/office/drawing/2014/main" id="{5875FCAB-D372-F6F5-20AD-F8A6E429C8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040405" y="-1177916"/>
            <a:ext cx="3150096" cy="31500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3E7ED42-1476-DE6B-5DAD-F9FC63A9A2DB}"/>
              </a:ext>
            </a:extLst>
          </p:cNvPr>
          <p:cNvSpPr txBox="1"/>
          <p:nvPr/>
        </p:nvSpPr>
        <p:spPr>
          <a:xfrm>
            <a:off x="323528" y="167637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1. </a:t>
            </a:r>
            <a:r>
              <a:rPr lang="en-US" sz="3200" b="1" dirty="0" err="1">
                <a:solidFill>
                  <a:srgbClr val="0070C0"/>
                </a:solidFill>
              </a:rPr>
              <a:t>Segitiga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Berdasarkan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Panjang </a:t>
            </a:r>
            <a:r>
              <a:rPr lang="en-US" sz="3200" b="1" dirty="0" err="1">
                <a:solidFill>
                  <a:srgbClr val="7030A0"/>
                </a:solidFill>
              </a:rPr>
              <a:t>Sisinya</a:t>
            </a:r>
            <a:r>
              <a:rPr lang="en-US" sz="3200" b="1" dirty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808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741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4"/>
    </mc:Choice>
    <mc:Fallback xmlns="">
      <p:transition spd="slow" advTm="1586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7121219-8982-0422-877B-76C759479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806003"/>
              </p:ext>
            </p:extLst>
          </p:nvPr>
        </p:nvGraphicFramePr>
        <p:xfrm>
          <a:off x="389612" y="831578"/>
          <a:ext cx="8496945" cy="3794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1844">
                  <a:extLst>
                    <a:ext uri="{9D8B030D-6E8A-4147-A177-3AD203B41FA5}">
                      <a16:colId xmlns:a16="http://schemas.microsoft.com/office/drawing/2014/main" val="2302198741"/>
                    </a:ext>
                  </a:extLst>
                </a:gridCol>
                <a:gridCol w="1946428">
                  <a:extLst>
                    <a:ext uri="{9D8B030D-6E8A-4147-A177-3AD203B41FA5}">
                      <a16:colId xmlns:a16="http://schemas.microsoft.com/office/drawing/2014/main" val="4117995081"/>
                    </a:ext>
                  </a:extLst>
                </a:gridCol>
                <a:gridCol w="6048673">
                  <a:extLst>
                    <a:ext uri="{9D8B030D-6E8A-4147-A177-3AD203B41FA5}">
                      <a16:colId xmlns:a16="http://schemas.microsoft.com/office/drawing/2014/main" val="3875687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1" dirty="0" err="1"/>
                        <a:t>Segitiga</a:t>
                      </a:r>
                      <a:r>
                        <a:rPr lang="en-US" sz="2100" b="1" dirty="0"/>
                        <a:t> siku – siku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err="1"/>
                        <a:t>Memiliki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sebuah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sudut</a:t>
                      </a:r>
                      <a:r>
                        <a:rPr lang="en-US" sz="2100" dirty="0"/>
                        <a:t> siku – siku (90</a:t>
                      </a:r>
                      <a:r>
                        <a:rPr lang="en-US" sz="2100" dirty="0" smtClean="0"/>
                        <a:t>°).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2100" dirty="0" smtClean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21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30496"/>
                  </a:ext>
                </a:extLst>
              </a:tr>
              <a:tr h="5919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1" dirty="0" err="1"/>
                        <a:t>Segitiga</a:t>
                      </a:r>
                      <a:r>
                        <a:rPr lang="en-US" sz="2100" b="1" dirty="0"/>
                        <a:t> </a:t>
                      </a:r>
                      <a:r>
                        <a:rPr lang="en-US" sz="2100" b="1" dirty="0" err="1"/>
                        <a:t>lancip</a:t>
                      </a:r>
                      <a:endParaRPr lang="en-US" sz="2100" b="1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/>
                        <a:t>Semua </a:t>
                      </a:r>
                      <a:r>
                        <a:rPr lang="en-US" sz="2100" dirty="0" err="1"/>
                        <a:t>sudutnya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lancip</a:t>
                      </a:r>
                      <a:r>
                        <a:rPr lang="en-US" sz="2100" dirty="0"/>
                        <a:t> (</a:t>
                      </a:r>
                      <a:r>
                        <a:rPr lang="en-US" sz="2100" dirty="0" err="1"/>
                        <a:t>kurang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dari</a:t>
                      </a:r>
                      <a:r>
                        <a:rPr lang="en-US" sz="2100" dirty="0"/>
                        <a:t> 90°).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2100" dirty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21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846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1" dirty="0" err="1"/>
                        <a:t>Segitiga</a:t>
                      </a:r>
                      <a:r>
                        <a:rPr lang="en-US" sz="2100" b="1" dirty="0"/>
                        <a:t> </a:t>
                      </a:r>
                      <a:r>
                        <a:rPr lang="en-US" sz="2100" b="1" dirty="0" err="1"/>
                        <a:t>tumpul</a:t>
                      </a:r>
                      <a:endParaRPr lang="en-US" sz="2100" b="1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/>
                        <a:t>Salah </a:t>
                      </a:r>
                      <a:r>
                        <a:rPr lang="en-US" sz="2100" dirty="0" err="1"/>
                        <a:t>satu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sudutnya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tumpul</a:t>
                      </a:r>
                      <a:r>
                        <a:rPr lang="en-US" sz="2100" dirty="0"/>
                        <a:t> (lebih </a:t>
                      </a:r>
                      <a:r>
                        <a:rPr lang="en-US" sz="2100" dirty="0" err="1"/>
                        <a:t>dari</a:t>
                      </a:r>
                      <a:r>
                        <a:rPr lang="en-US" sz="2100" dirty="0"/>
                        <a:t> 90°).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21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984461"/>
                  </a:ext>
                </a:extLst>
              </a:tr>
            </a:tbl>
          </a:graphicData>
        </a:graphic>
      </p:graphicFrame>
      <p:pic>
        <p:nvPicPr>
          <p:cNvPr id="13" name="Graphic 12" descr="Circles and an organic shape">
            <a:extLst>
              <a:ext uri="{FF2B5EF4-FFF2-40B4-BE49-F238E27FC236}">
                <a16:creationId xmlns:a16="http://schemas.microsoft.com/office/drawing/2014/main" id="{5BF08877-A5F1-9060-480A-BF284B783C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014526" y="-1313146"/>
            <a:ext cx="3150096" cy="31500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B223E66-B57E-6C8D-45EB-13F9C58D1BF4}"/>
              </a:ext>
            </a:extLst>
          </p:cNvPr>
          <p:cNvSpPr txBox="1"/>
          <p:nvPr/>
        </p:nvSpPr>
        <p:spPr>
          <a:xfrm>
            <a:off x="257443" y="175981"/>
            <a:ext cx="7194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2. </a:t>
            </a:r>
            <a:r>
              <a:rPr lang="en-US" sz="3200" b="1" dirty="0" err="1">
                <a:solidFill>
                  <a:srgbClr val="0070C0"/>
                </a:solidFill>
              </a:rPr>
              <a:t>Segitiga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Berdasarkan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Besar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Sudutnya</a:t>
            </a:r>
            <a:r>
              <a:rPr lang="en-US" sz="3200" b="1" dirty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8080"/>
              </a:solidFill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3E019DEF-7EA4-BF92-6066-3015507DF1B9}"/>
              </a:ext>
            </a:extLst>
          </p:cNvPr>
          <p:cNvSpPr/>
          <p:nvPr/>
        </p:nvSpPr>
        <p:spPr>
          <a:xfrm>
            <a:off x="1151856" y="1059582"/>
            <a:ext cx="1275420" cy="844906"/>
          </a:xfrm>
          <a:prstGeom prst="rt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6C51BC9-98D1-66B7-03A7-2211C9992BDD}"/>
              </a:ext>
            </a:extLst>
          </p:cNvPr>
          <p:cNvGrpSpPr/>
          <p:nvPr/>
        </p:nvGrpSpPr>
        <p:grpSpPr>
          <a:xfrm>
            <a:off x="1229005" y="2283718"/>
            <a:ext cx="1121121" cy="1005372"/>
            <a:chOff x="1187624" y="2351178"/>
            <a:chExt cx="1121121" cy="100537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F05B867-AD9D-9DE3-02B1-3B651E4E51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7624" y="2351178"/>
              <a:ext cx="360040" cy="100537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E5F3D19-058D-21B4-A0C6-A279AEADD0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47664" y="2351178"/>
              <a:ext cx="761081" cy="100537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4E1015A-8BD3-A6AB-8E3C-08E7EC76C09A}"/>
                </a:ext>
              </a:extLst>
            </p:cNvPr>
            <p:cNvCxnSpPr>
              <a:cxnSpLocks/>
            </p:cNvCxnSpPr>
            <p:nvPr/>
          </p:nvCxnSpPr>
          <p:spPr>
            <a:xfrm>
              <a:off x="1187624" y="3356550"/>
              <a:ext cx="1121121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A85D5F0-4F4A-8CC9-F873-B05F50BB0330}"/>
              </a:ext>
            </a:extLst>
          </p:cNvPr>
          <p:cNvGrpSpPr/>
          <p:nvPr/>
        </p:nvGrpSpPr>
        <p:grpSpPr>
          <a:xfrm>
            <a:off x="1195438" y="3630976"/>
            <a:ext cx="1121121" cy="881991"/>
            <a:chOff x="1229005" y="3651870"/>
            <a:chExt cx="1121121" cy="881991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1878DAF-C389-3A83-5F90-DF6A662C61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29005" y="3651870"/>
              <a:ext cx="1121121" cy="88199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1D5CA3B-1A00-E5F2-79EB-2383C57C34FE}"/>
                </a:ext>
              </a:extLst>
            </p:cNvPr>
            <p:cNvCxnSpPr>
              <a:cxnSpLocks/>
            </p:cNvCxnSpPr>
            <p:nvPr/>
          </p:nvCxnSpPr>
          <p:spPr>
            <a:xfrm>
              <a:off x="1229005" y="4533861"/>
              <a:ext cx="74058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A4ACC5C-E452-8FD9-541D-BD70853369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1060" y="3651870"/>
              <a:ext cx="389066" cy="88199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7DC670E9-0831-D298-08BE-99E810BF02BD}"/>
              </a:ext>
            </a:extLst>
          </p:cNvPr>
          <p:cNvCxnSpPr/>
          <p:nvPr/>
        </p:nvCxnSpPr>
        <p:spPr>
          <a:xfrm rot="16200000" flipH="1">
            <a:off x="1215674" y="1720984"/>
            <a:ext cx="129296" cy="102635"/>
          </a:xfrm>
          <a:prstGeom prst="bentConnector3">
            <a:avLst>
              <a:gd name="adj1" fmla="val 10304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2472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4"/>
    </mc:Choice>
    <mc:Fallback xmlns="">
      <p:transition spd="slow" advTm="1586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7121219-8982-0422-877B-76C759479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441857"/>
              </p:ext>
            </p:extLst>
          </p:nvPr>
        </p:nvGraphicFramePr>
        <p:xfrm>
          <a:off x="389612" y="831578"/>
          <a:ext cx="8496945" cy="370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1844">
                  <a:extLst>
                    <a:ext uri="{9D8B030D-6E8A-4147-A177-3AD203B41FA5}">
                      <a16:colId xmlns:a16="http://schemas.microsoft.com/office/drawing/2014/main" val="2302198741"/>
                    </a:ext>
                  </a:extLst>
                </a:gridCol>
                <a:gridCol w="1946428">
                  <a:extLst>
                    <a:ext uri="{9D8B030D-6E8A-4147-A177-3AD203B41FA5}">
                      <a16:colId xmlns:a16="http://schemas.microsoft.com/office/drawing/2014/main" val="4117995081"/>
                    </a:ext>
                  </a:extLst>
                </a:gridCol>
                <a:gridCol w="6048673">
                  <a:extLst>
                    <a:ext uri="{9D8B030D-6E8A-4147-A177-3AD203B41FA5}">
                      <a16:colId xmlns:a16="http://schemas.microsoft.com/office/drawing/2014/main" val="3875687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1" dirty="0" err="1"/>
                        <a:t>Persegi</a:t>
                      </a:r>
                      <a:endParaRPr lang="en-US" sz="2100" b="1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err="1"/>
                        <a:t>Memiliki</a:t>
                      </a:r>
                      <a:r>
                        <a:rPr lang="en-US" sz="2100" dirty="0"/>
                        <a:t> 4 </a:t>
                      </a:r>
                      <a:r>
                        <a:rPr lang="en-US" sz="2100" dirty="0" err="1"/>
                        <a:t>sisi</a:t>
                      </a:r>
                      <a:r>
                        <a:rPr lang="en-US" sz="2100" dirty="0"/>
                        <a:t> yang </a:t>
                      </a:r>
                      <a:r>
                        <a:rPr lang="en-US" sz="2100" dirty="0" err="1"/>
                        <a:t>sama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panjang</a:t>
                      </a:r>
                      <a:r>
                        <a:rPr lang="en-US" sz="2100" dirty="0"/>
                        <a:t>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err="1"/>
                        <a:t>Memiliki</a:t>
                      </a:r>
                      <a:r>
                        <a:rPr lang="en-US" sz="2100" dirty="0"/>
                        <a:t> 4 </a:t>
                      </a:r>
                      <a:r>
                        <a:rPr lang="en-US" sz="2100" dirty="0" err="1"/>
                        <a:t>sudut</a:t>
                      </a:r>
                      <a:r>
                        <a:rPr lang="en-US" sz="2100" dirty="0"/>
                        <a:t> siku-siku, yaitu 90°.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err="1"/>
                        <a:t>Memiliki</a:t>
                      </a:r>
                      <a:r>
                        <a:rPr lang="en-US" sz="2100" dirty="0"/>
                        <a:t> 4 </a:t>
                      </a:r>
                      <a:r>
                        <a:rPr lang="en-US" sz="2100" dirty="0" err="1"/>
                        <a:t>titik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sudut</a:t>
                      </a:r>
                      <a:r>
                        <a:rPr lang="en-US" sz="2100" dirty="0"/>
                        <a:t>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err="1"/>
                        <a:t>Memiliki</a:t>
                      </a:r>
                      <a:r>
                        <a:rPr lang="en-US" sz="2100" dirty="0"/>
                        <a:t> 4 </a:t>
                      </a:r>
                      <a:r>
                        <a:rPr lang="en-US" sz="2100" dirty="0" err="1"/>
                        <a:t>sumbu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simetri</a:t>
                      </a:r>
                      <a:r>
                        <a:rPr lang="en-US" sz="2100" dirty="0"/>
                        <a:t>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30496"/>
                  </a:ext>
                </a:extLst>
              </a:tr>
              <a:tr h="5919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1" dirty="0" err="1"/>
                        <a:t>Persegi</a:t>
                      </a:r>
                      <a:r>
                        <a:rPr lang="en-US" sz="2100" b="1" dirty="0"/>
                        <a:t> </a:t>
                      </a:r>
                      <a:r>
                        <a:rPr lang="en-US" sz="2100" b="1" dirty="0" err="1"/>
                        <a:t>panjang</a:t>
                      </a:r>
                      <a:endParaRPr lang="en-US" sz="21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err="1"/>
                        <a:t>Memiliki</a:t>
                      </a:r>
                      <a:r>
                        <a:rPr lang="en-US" sz="2100" dirty="0"/>
                        <a:t> 4 </a:t>
                      </a:r>
                      <a:r>
                        <a:rPr lang="en-US" sz="2100" dirty="0" err="1"/>
                        <a:t>sisi</a:t>
                      </a:r>
                      <a:r>
                        <a:rPr lang="en-US" sz="2100" dirty="0"/>
                        <a:t>, dengan </a:t>
                      </a:r>
                      <a:r>
                        <a:rPr lang="en-US" sz="2100" dirty="0" err="1"/>
                        <a:t>sisi-sisi</a:t>
                      </a:r>
                      <a:r>
                        <a:rPr lang="en-US" sz="2100" dirty="0"/>
                        <a:t> yang </a:t>
                      </a:r>
                      <a:r>
                        <a:rPr lang="en-US" sz="2100" dirty="0" err="1"/>
                        <a:t>berhadapan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sejajar</a:t>
                      </a:r>
                      <a:r>
                        <a:rPr lang="en-US" sz="2100" dirty="0"/>
                        <a:t> dan </a:t>
                      </a:r>
                      <a:r>
                        <a:rPr lang="en-US" sz="2100" dirty="0" err="1"/>
                        <a:t>sama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panjang</a:t>
                      </a:r>
                      <a:r>
                        <a:rPr lang="en-US" sz="2100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err="1"/>
                        <a:t>Memiliki</a:t>
                      </a:r>
                      <a:r>
                        <a:rPr lang="en-US" sz="2100" dirty="0"/>
                        <a:t> 4 </a:t>
                      </a:r>
                      <a:r>
                        <a:rPr lang="en-US" sz="2100" dirty="0" err="1"/>
                        <a:t>sudut</a:t>
                      </a:r>
                      <a:r>
                        <a:rPr lang="en-US" sz="2100" dirty="0"/>
                        <a:t> siku-siku, yaitu 90°.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err="1"/>
                        <a:t>Memiliki</a:t>
                      </a:r>
                      <a:r>
                        <a:rPr lang="en-US" sz="2100" dirty="0"/>
                        <a:t> 4 </a:t>
                      </a:r>
                      <a:r>
                        <a:rPr lang="en-US" sz="2100" dirty="0" err="1"/>
                        <a:t>titik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sudut</a:t>
                      </a:r>
                      <a:r>
                        <a:rPr lang="en-US" sz="2100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err="1"/>
                        <a:t>Memiliki</a:t>
                      </a:r>
                      <a:r>
                        <a:rPr lang="en-US" sz="2100" dirty="0"/>
                        <a:t> 2 </a:t>
                      </a:r>
                      <a:r>
                        <a:rPr lang="en-US" sz="2100" dirty="0" err="1"/>
                        <a:t>sumbu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simetri</a:t>
                      </a:r>
                      <a:r>
                        <a:rPr lang="en-US" sz="2100" dirty="0"/>
                        <a:t>.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846108"/>
                  </a:ext>
                </a:extLst>
              </a:tr>
            </a:tbl>
          </a:graphicData>
        </a:graphic>
      </p:graphicFrame>
      <p:pic>
        <p:nvPicPr>
          <p:cNvPr id="13" name="Graphic 12" descr="Circles and an organic shape">
            <a:extLst>
              <a:ext uri="{FF2B5EF4-FFF2-40B4-BE49-F238E27FC236}">
                <a16:creationId xmlns:a16="http://schemas.microsoft.com/office/drawing/2014/main" id="{5BF08877-A5F1-9060-480A-BF284B783C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332656" y="-1778563"/>
            <a:ext cx="3150096" cy="31500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B223E66-B57E-6C8D-45EB-13F9C58D1BF4}"/>
              </a:ext>
            </a:extLst>
          </p:cNvPr>
          <p:cNvSpPr txBox="1"/>
          <p:nvPr/>
        </p:nvSpPr>
        <p:spPr>
          <a:xfrm>
            <a:off x="389612" y="176322"/>
            <a:ext cx="6212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2. </a:t>
            </a:r>
            <a:r>
              <a:rPr lang="en-US" sz="3200" b="1" dirty="0" err="1">
                <a:solidFill>
                  <a:srgbClr val="0070C0"/>
                </a:solidFill>
              </a:rPr>
              <a:t>Segi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Empat</a:t>
            </a:r>
            <a:r>
              <a:rPr lang="en-US" sz="3200" b="1" dirty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8080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E0424E1-A4AE-9704-CAA3-C204EE48F569}"/>
              </a:ext>
            </a:extLst>
          </p:cNvPr>
          <p:cNvGrpSpPr/>
          <p:nvPr/>
        </p:nvGrpSpPr>
        <p:grpSpPr>
          <a:xfrm>
            <a:off x="1172794" y="1058987"/>
            <a:ext cx="1289292" cy="1261559"/>
            <a:chOff x="1172794" y="1058987"/>
            <a:chExt cx="1289292" cy="126155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0124E10-69F9-BC18-AD0A-915D86FAC2B0}"/>
                </a:ext>
              </a:extLst>
            </p:cNvPr>
            <p:cNvGrpSpPr/>
            <p:nvPr/>
          </p:nvGrpSpPr>
          <p:grpSpPr>
            <a:xfrm>
              <a:off x="1172794" y="1058987"/>
              <a:ext cx="1289292" cy="1261559"/>
              <a:chOff x="7040114" y="2025261"/>
              <a:chExt cx="1764995" cy="172702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0ECDB9E-CEB4-95CF-D9CB-6BB9FD48F1D3}"/>
                  </a:ext>
                </a:extLst>
              </p:cNvPr>
              <p:cNvSpPr/>
              <p:nvPr/>
            </p:nvSpPr>
            <p:spPr>
              <a:xfrm>
                <a:off x="7092280" y="2067694"/>
                <a:ext cx="1656185" cy="164216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AED3A3A-6C83-7FC3-1789-ED3E30B82B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368" y="3667424"/>
                <a:ext cx="0" cy="8486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2D02B6F-107F-5326-7FBF-073DAE96EE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368" y="2025261"/>
                <a:ext cx="0" cy="8486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E896517-C309-F683-73B9-5AFF04C3C6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40114" y="2859782"/>
                <a:ext cx="113289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AD23789E-AE38-6B66-35F4-B67AD3F68C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691820" y="2831490"/>
                <a:ext cx="113289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168D2113-6284-2374-7965-EBE3EAD141F4}"/>
                </a:ext>
              </a:extLst>
            </p:cNvPr>
            <p:cNvCxnSpPr/>
            <p:nvPr/>
          </p:nvCxnSpPr>
          <p:spPr>
            <a:xfrm rot="16200000" flipH="1">
              <a:off x="1242218" y="2124434"/>
              <a:ext cx="129296" cy="102635"/>
            </a:xfrm>
            <a:prstGeom prst="bentConnector3">
              <a:avLst>
                <a:gd name="adj1" fmla="val 103041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EFBE4CEC-B821-5D34-6952-DB479127F4B6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2263841" y="2115009"/>
              <a:ext cx="119395" cy="111585"/>
            </a:xfrm>
            <a:prstGeom prst="bentConnector3">
              <a:avLst>
                <a:gd name="adj1" fmla="val -318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D448AE6D-302A-9B07-BD28-17DBAED6546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246706" y="1129826"/>
              <a:ext cx="120324" cy="102639"/>
            </a:xfrm>
            <a:prstGeom prst="bentConnector3">
              <a:avLst>
                <a:gd name="adj1" fmla="val -972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6364DE0E-8379-6772-E82B-D2803B02E1B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267746" y="1120982"/>
              <a:ext cx="128299" cy="120327"/>
            </a:xfrm>
            <a:prstGeom prst="bentConnector3">
              <a:avLst>
                <a:gd name="adj1" fmla="val -215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3622C87-0B5B-3CBB-76DA-CFB5922D1CD1}"/>
              </a:ext>
            </a:extLst>
          </p:cNvPr>
          <p:cNvGrpSpPr/>
          <p:nvPr/>
        </p:nvGrpSpPr>
        <p:grpSpPr>
          <a:xfrm>
            <a:off x="946386" y="2988587"/>
            <a:ext cx="1738835" cy="1041207"/>
            <a:chOff x="1172794" y="1058986"/>
            <a:chExt cx="1289292" cy="126156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1F0D2EB-3B64-1B6C-51E7-04A1FD84F30B}"/>
                </a:ext>
              </a:extLst>
            </p:cNvPr>
            <p:cNvGrpSpPr/>
            <p:nvPr/>
          </p:nvGrpSpPr>
          <p:grpSpPr>
            <a:xfrm>
              <a:off x="1172794" y="1058986"/>
              <a:ext cx="1289292" cy="1261560"/>
              <a:chOff x="7040114" y="2025259"/>
              <a:chExt cx="1764995" cy="1727031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18D4134-678A-7007-3D8D-0A5608D3C137}"/>
                  </a:ext>
                </a:extLst>
              </p:cNvPr>
              <p:cNvSpPr/>
              <p:nvPr/>
            </p:nvSpPr>
            <p:spPr>
              <a:xfrm>
                <a:off x="7092280" y="2067694"/>
                <a:ext cx="1656185" cy="164216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BEE6B6E-5544-9680-09BB-DB1F9335C0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368" y="3667424"/>
                <a:ext cx="0" cy="8486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A58651FD-FAF8-8F2A-903E-81BAB04C25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368" y="2025261"/>
                <a:ext cx="0" cy="8486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13EB8B5-85CF-BF8C-4D00-0A932198B1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40114" y="2859782"/>
                <a:ext cx="113289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B54E0046-76DE-9DC9-95EE-7BA5435B98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691820" y="2831490"/>
                <a:ext cx="113289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16EFB2E7-F576-87A8-4C48-3256422DCB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16662" y="3667423"/>
                <a:ext cx="0" cy="8486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7063725-F721-F78C-1BB0-4C33A37477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12067" y="2025259"/>
                <a:ext cx="0" cy="8486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Connector: Elbow 48">
              <a:extLst>
                <a:ext uri="{FF2B5EF4-FFF2-40B4-BE49-F238E27FC236}">
                  <a16:creationId xmlns:a16="http://schemas.microsoft.com/office/drawing/2014/main" id="{4E951788-9569-6F11-20EF-EAAD233B4B75}"/>
                </a:ext>
              </a:extLst>
            </p:cNvPr>
            <p:cNvCxnSpPr/>
            <p:nvPr/>
          </p:nvCxnSpPr>
          <p:spPr>
            <a:xfrm rot="16200000" flipH="1">
              <a:off x="1242218" y="2124434"/>
              <a:ext cx="129296" cy="102635"/>
            </a:xfrm>
            <a:prstGeom prst="bentConnector3">
              <a:avLst>
                <a:gd name="adj1" fmla="val 103041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8FE44805-ADAC-851F-F074-B3EA4A50B7DA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2263841" y="2115009"/>
              <a:ext cx="119395" cy="111585"/>
            </a:xfrm>
            <a:prstGeom prst="bentConnector3">
              <a:avLst>
                <a:gd name="adj1" fmla="val -318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Connector: Elbow 50">
              <a:extLst>
                <a:ext uri="{FF2B5EF4-FFF2-40B4-BE49-F238E27FC236}">
                  <a16:creationId xmlns:a16="http://schemas.microsoft.com/office/drawing/2014/main" id="{74DA8BAE-8AE2-9FA3-D428-C6545998D1B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246706" y="1129826"/>
              <a:ext cx="120324" cy="102639"/>
            </a:xfrm>
            <a:prstGeom prst="bentConnector3">
              <a:avLst>
                <a:gd name="adj1" fmla="val -972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Connector: Elbow 51">
              <a:extLst>
                <a:ext uri="{FF2B5EF4-FFF2-40B4-BE49-F238E27FC236}">
                  <a16:creationId xmlns:a16="http://schemas.microsoft.com/office/drawing/2014/main" id="{C746233B-CADE-100E-28F9-20872E9EFDD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267746" y="1120982"/>
              <a:ext cx="128299" cy="120327"/>
            </a:xfrm>
            <a:prstGeom prst="bentConnector3">
              <a:avLst>
                <a:gd name="adj1" fmla="val -215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7729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4"/>
    </mc:Choice>
    <mc:Fallback xmlns="">
      <p:transition spd="slow" advTm="1586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 descr="Circles and an organic shape">
            <a:extLst>
              <a:ext uri="{FF2B5EF4-FFF2-40B4-BE49-F238E27FC236}">
                <a16:creationId xmlns:a16="http://schemas.microsoft.com/office/drawing/2014/main" id="{5BF08877-A5F1-9060-480A-BF284B783C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317605" y="-1748730"/>
            <a:ext cx="3150096" cy="3150096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7121219-8982-0422-877B-76C759479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103546"/>
              </p:ext>
            </p:extLst>
          </p:nvPr>
        </p:nvGraphicFramePr>
        <p:xfrm>
          <a:off x="429937" y="804795"/>
          <a:ext cx="8496945" cy="370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1844">
                  <a:extLst>
                    <a:ext uri="{9D8B030D-6E8A-4147-A177-3AD203B41FA5}">
                      <a16:colId xmlns:a16="http://schemas.microsoft.com/office/drawing/2014/main" val="2302198741"/>
                    </a:ext>
                  </a:extLst>
                </a:gridCol>
                <a:gridCol w="1946428">
                  <a:extLst>
                    <a:ext uri="{9D8B030D-6E8A-4147-A177-3AD203B41FA5}">
                      <a16:colId xmlns:a16="http://schemas.microsoft.com/office/drawing/2014/main" val="4117995081"/>
                    </a:ext>
                  </a:extLst>
                </a:gridCol>
                <a:gridCol w="6048673">
                  <a:extLst>
                    <a:ext uri="{9D8B030D-6E8A-4147-A177-3AD203B41FA5}">
                      <a16:colId xmlns:a16="http://schemas.microsoft.com/office/drawing/2014/main" val="3875687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1" dirty="0" err="1"/>
                        <a:t>Jajargenjang</a:t>
                      </a:r>
                      <a:endParaRPr lang="en-US" sz="2100" b="1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err="1"/>
                        <a:t>Memiliki</a:t>
                      </a:r>
                      <a:r>
                        <a:rPr lang="en-US" sz="2100" dirty="0"/>
                        <a:t> 4 </a:t>
                      </a:r>
                      <a:r>
                        <a:rPr lang="en-US" sz="2100" dirty="0" err="1"/>
                        <a:t>sisi</a:t>
                      </a:r>
                      <a:r>
                        <a:rPr lang="en-US" sz="2100" dirty="0"/>
                        <a:t>, dengan </a:t>
                      </a:r>
                      <a:r>
                        <a:rPr lang="en-US" sz="2100" dirty="0" err="1"/>
                        <a:t>sisi-sisi</a:t>
                      </a:r>
                      <a:r>
                        <a:rPr lang="en-US" sz="2100" dirty="0"/>
                        <a:t> yang </a:t>
                      </a:r>
                      <a:r>
                        <a:rPr lang="en-US" sz="2100" dirty="0" err="1"/>
                        <a:t>berhadapan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sejajar</a:t>
                      </a:r>
                      <a:r>
                        <a:rPr lang="en-US" sz="2100" dirty="0"/>
                        <a:t> dan </a:t>
                      </a:r>
                      <a:r>
                        <a:rPr lang="en-US" sz="2100" dirty="0" err="1"/>
                        <a:t>sama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panjang</a:t>
                      </a:r>
                      <a:r>
                        <a:rPr lang="en-US" sz="2100" dirty="0"/>
                        <a:t>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err="1"/>
                        <a:t>Memiliki</a:t>
                      </a:r>
                      <a:r>
                        <a:rPr lang="en-US" sz="2100" dirty="0"/>
                        <a:t> 4 </a:t>
                      </a:r>
                      <a:r>
                        <a:rPr lang="en-US" sz="2100" dirty="0" err="1"/>
                        <a:t>sudut</a:t>
                      </a:r>
                      <a:r>
                        <a:rPr lang="en-US" sz="2100" dirty="0"/>
                        <a:t> (2 </a:t>
                      </a:r>
                      <a:r>
                        <a:rPr lang="en-US" sz="2100" dirty="0" err="1"/>
                        <a:t>sudut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lancip</a:t>
                      </a:r>
                      <a:r>
                        <a:rPr lang="en-US" sz="2100" dirty="0"/>
                        <a:t> dan </a:t>
                      </a:r>
                      <a:r>
                        <a:rPr lang="en-US" sz="2100" dirty="0" err="1"/>
                        <a:t>tumpul</a:t>
                      </a:r>
                      <a:r>
                        <a:rPr lang="en-US" sz="2100" dirty="0"/>
                        <a:t>).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err="1"/>
                        <a:t>Memiliki</a:t>
                      </a:r>
                      <a:r>
                        <a:rPr lang="en-US" sz="2100" dirty="0"/>
                        <a:t> 4 </a:t>
                      </a:r>
                      <a:r>
                        <a:rPr lang="en-US" sz="2100" dirty="0" err="1"/>
                        <a:t>titik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sudut</a:t>
                      </a:r>
                      <a:r>
                        <a:rPr lang="en-US" sz="2100" dirty="0"/>
                        <a:t>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err="1"/>
                        <a:t>Tidak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memiliki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sumbu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simetri</a:t>
                      </a:r>
                      <a:r>
                        <a:rPr lang="en-US" sz="2100" dirty="0"/>
                        <a:t>.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30496"/>
                  </a:ext>
                </a:extLst>
              </a:tr>
              <a:tr h="5919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1" dirty="0" err="1"/>
                        <a:t>Belah</a:t>
                      </a:r>
                      <a:r>
                        <a:rPr lang="en-US" sz="2100" b="1" dirty="0"/>
                        <a:t> ketupat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err="1"/>
                        <a:t>Memiliki</a:t>
                      </a:r>
                      <a:r>
                        <a:rPr lang="en-US" sz="2100" dirty="0"/>
                        <a:t> 4 </a:t>
                      </a:r>
                      <a:r>
                        <a:rPr lang="en-US" sz="2100" dirty="0" err="1"/>
                        <a:t>sisi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sama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panjang</a:t>
                      </a:r>
                      <a:r>
                        <a:rPr lang="en-US" sz="2100" dirty="0"/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100" dirty="0" err="1"/>
                        <a:t>Memiliki</a:t>
                      </a:r>
                      <a:r>
                        <a:rPr lang="en-US" sz="2100" dirty="0"/>
                        <a:t> 4 </a:t>
                      </a:r>
                      <a:r>
                        <a:rPr lang="en-US" sz="2100" dirty="0" err="1"/>
                        <a:t>sudut</a:t>
                      </a:r>
                      <a:r>
                        <a:rPr lang="en-US" sz="2100" dirty="0"/>
                        <a:t> (2 </a:t>
                      </a:r>
                      <a:r>
                        <a:rPr lang="en-US" sz="2100" dirty="0" err="1"/>
                        <a:t>sudut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lancip</a:t>
                      </a:r>
                      <a:r>
                        <a:rPr lang="en-US" sz="2100" dirty="0"/>
                        <a:t> dan </a:t>
                      </a:r>
                      <a:r>
                        <a:rPr lang="en-US" sz="2100" dirty="0" err="1"/>
                        <a:t>tumpul</a:t>
                      </a:r>
                      <a:r>
                        <a:rPr lang="en-US" sz="2100" dirty="0"/>
                        <a:t>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err="1"/>
                        <a:t>Sudut</a:t>
                      </a:r>
                      <a:r>
                        <a:rPr lang="en-US" sz="2100" dirty="0"/>
                        <a:t> – </a:t>
                      </a:r>
                      <a:r>
                        <a:rPr lang="en-US" sz="2100" dirty="0" err="1"/>
                        <a:t>sudut</a:t>
                      </a:r>
                      <a:r>
                        <a:rPr lang="en-US" sz="2100" dirty="0"/>
                        <a:t> yang </a:t>
                      </a:r>
                      <a:r>
                        <a:rPr lang="en-US" sz="2100" dirty="0" err="1"/>
                        <a:t>berhadapan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sama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besar</a:t>
                      </a:r>
                      <a:r>
                        <a:rPr lang="en-US" sz="2100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err="1"/>
                        <a:t>Memiliki</a:t>
                      </a:r>
                      <a:r>
                        <a:rPr lang="en-US" sz="2100" dirty="0"/>
                        <a:t> 4 </a:t>
                      </a:r>
                      <a:r>
                        <a:rPr lang="en-US" sz="2100" dirty="0" err="1"/>
                        <a:t>titik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sudut</a:t>
                      </a:r>
                      <a:r>
                        <a:rPr lang="en-US" sz="2100" dirty="0"/>
                        <a:t> dan 2 </a:t>
                      </a:r>
                      <a:r>
                        <a:rPr lang="en-US" sz="2100" dirty="0" err="1"/>
                        <a:t>sumbu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simetri</a:t>
                      </a:r>
                      <a:r>
                        <a:rPr lang="en-US" sz="2100" dirty="0"/>
                        <a:t>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846108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B223E66-B57E-6C8D-45EB-13F9C58D1BF4}"/>
              </a:ext>
            </a:extLst>
          </p:cNvPr>
          <p:cNvSpPr txBox="1"/>
          <p:nvPr/>
        </p:nvSpPr>
        <p:spPr>
          <a:xfrm>
            <a:off x="429937" y="171178"/>
            <a:ext cx="6212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2. </a:t>
            </a:r>
            <a:r>
              <a:rPr lang="en-US" sz="3200" b="1" dirty="0" err="1">
                <a:solidFill>
                  <a:srgbClr val="0070C0"/>
                </a:solidFill>
              </a:rPr>
              <a:t>Segi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Empat</a:t>
            </a:r>
            <a:r>
              <a:rPr lang="en-US" sz="3200" b="1" dirty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8080"/>
              </a:solidFill>
            </a:endParaRP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AF013BB-588B-4146-37C1-905AE0A38E98}"/>
              </a:ext>
            </a:extLst>
          </p:cNvPr>
          <p:cNvSpPr/>
          <p:nvPr/>
        </p:nvSpPr>
        <p:spPr>
          <a:xfrm>
            <a:off x="1062728" y="1275606"/>
            <a:ext cx="1656184" cy="1008112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67C491-9C19-6AB2-45E1-B21ADBFDBB02}"/>
              </a:ext>
            </a:extLst>
          </p:cNvPr>
          <p:cNvCxnSpPr>
            <a:cxnSpLocks/>
          </p:cNvCxnSpPr>
          <p:nvPr/>
        </p:nvCxnSpPr>
        <p:spPr>
          <a:xfrm>
            <a:off x="1731873" y="2256284"/>
            <a:ext cx="0" cy="5116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ADC5BF-E57A-0B38-D6AA-13F9AA87D18B}"/>
              </a:ext>
            </a:extLst>
          </p:cNvPr>
          <p:cNvCxnSpPr>
            <a:cxnSpLocks/>
          </p:cNvCxnSpPr>
          <p:nvPr/>
        </p:nvCxnSpPr>
        <p:spPr>
          <a:xfrm>
            <a:off x="1763688" y="2256284"/>
            <a:ext cx="0" cy="5116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EFCD31-65B7-D1F6-9B00-31405354B4C2}"/>
              </a:ext>
            </a:extLst>
          </p:cNvPr>
          <p:cNvCxnSpPr>
            <a:cxnSpLocks/>
          </p:cNvCxnSpPr>
          <p:nvPr/>
        </p:nvCxnSpPr>
        <p:spPr>
          <a:xfrm>
            <a:off x="1947897" y="1250023"/>
            <a:ext cx="0" cy="5116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28CD26-CDC4-1B6A-C09F-FAC1500A9E30}"/>
              </a:ext>
            </a:extLst>
          </p:cNvPr>
          <p:cNvCxnSpPr>
            <a:cxnSpLocks/>
          </p:cNvCxnSpPr>
          <p:nvPr/>
        </p:nvCxnSpPr>
        <p:spPr>
          <a:xfrm>
            <a:off x="1979712" y="1250023"/>
            <a:ext cx="0" cy="5116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D07732-C03A-D0E4-02D4-D67903BC8A9D}"/>
              </a:ext>
            </a:extLst>
          </p:cNvPr>
          <p:cNvCxnSpPr>
            <a:cxnSpLocks/>
          </p:cNvCxnSpPr>
          <p:nvPr/>
        </p:nvCxnSpPr>
        <p:spPr>
          <a:xfrm>
            <a:off x="1170915" y="1707654"/>
            <a:ext cx="1054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F74D6D6-E2EB-0224-A4B4-29B5D5D5C5F7}"/>
              </a:ext>
            </a:extLst>
          </p:cNvPr>
          <p:cNvCxnSpPr>
            <a:cxnSpLocks/>
          </p:cNvCxnSpPr>
          <p:nvPr/>
        </p:nvCxnSpPr>
        <p:spPr>
          <a:xfrm>
            <a:off x="2541302" y="1707654"/>
            <a:ext cx="1054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Diamond 23">
            <a:extLst>
              <a:ext uri="{FF2B5EF4-FFF2-40B4-BE49-F238E27FC236}">
                <a16:creationId xmlns:a16="http://schemas.microsoft.com/office/drawing/2014/main" id="{40780057-602C-AD14-C789-5E29B623EC93}"/>
              </a:ext>
            </a:extLst>
          </p:cNvPr>
          <p:cNvSpPr/>
          <p:nvPr/>
        </p:nvSpPr>
        <p:spPr>
          <a:xfrm>
            <a:off x="1223628" y="3153367"/>
            <a:ext cx="1243252" cy="1008112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6444012-F6B7-A61B-5620-5C9CF3A74D99}"/>
              </a:ext>
            </a:extLst>
          </p:cNvPr>
          <p:cNvCxnSpPr>
            <a:cxnSpLocks/>
          </p:cNvCxnSpPr>
          <p:nvPr/>
        </p:nvCxnSpPr>
        <p:spPr>
          <a:xfrm>
            <a:off x="1475656" y="3363838"/>
            <a:ext cx="72008" cy="720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211531-E080-1837-98FD-7873225750AD}"/>
              </a:ext>
            </a:extLst>
          </p:cNvPr>
          <p:cNvCxnSpPr>
            <a:cxnSpLocks/>
          </p:cNvCxnSpPr>
          <p:nvPr/>
        </p:nvCxnSpPr>
        <p:spPr>
          <a:xfrm>
            <a:off x="2123728" y="3867894"/>
            <a:ext cx="72008" cy="720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A2A4E54-CF71-BDB5-DEEE-A5FC345CA33E}"/>
              </a:ext>
            </a:extLst>
          </p:cNvPr>
          <p:cNvCxnSpPr>
            <a:cxnSpLocks/>
          </p:cNvCxnSpPr>
          <p:nvPr/>
        </p:nvCxnSpPr>
        <p:spPr>
          <a:xfrm flipH="1">
            <a:off x="2123728" y="3359912"/>
            <a:ext cx="72008" cy="4901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0AC8B53-BBD8-67F1-63AA-8F8023D67AC2}"/>
              </a:ext>
            </a:extLst>
          </p:cNvPr>
          <p:cNvCxnSpPr>
            <a:cxnSpLocks/>
          </p:cNvCxnSpPr>
          <p:nvPr/>
        </p:nvCxnSpPr>
        <p:spPr>
          <a:xfrm flipH="1">
            <a:off x="1511660" y="3910251"/>
            <a:ext cx="72008" cy="4901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Arc 36">
            <a:extLst>
              <a:ext uri="{FF2B5EF4-FFF2-40B4-BE49-F238E27FC236}">
                <a16:creationId xmlns:a16="http://schemas.microsoft.com/office/drawing/2014/main" id="{33D3B542-E643-57B7-9B88-9911D2D15F66}"/>
              </a:ext>
            </a:extLst>
          </p:cNvPr>
          <p:cNvSpPr/>
          <p:nvPr/>
        </p:nvSpPr>
        <p:spPr>
          <a:xfrm rot="847603">
            <a:off x="1225045" y="3579101"/>
            <a:ext cx="144016" cy="324496"/>
          </a:xfrm>
          <a:prstGeom prst="arc">
            <a:avLst>
              <a:gd name="adj1" fmla="val 16200000"/>
              <a:gd name="adj2" fmla="val 33475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93AEA0E7-DF7E-BC23-7A16-52882275354B}"/>
              </a:ext>
            </a:extLst>
          </p:cNvPr>
          <p:cNvSpPr/>
          <p:nvPr/>
        </p:nvSpPr>
        <p:spPr>
          <a:xfrm rot="12546941">
            <a:off x="2327440" y="3450382"/>
            <a:ext cx="144016" cy="324496"/>
          </a:xfrm>
          <a:prstGeom prst="arc">
            <a:avLst>
              <a:gd name="adj1" fmla="val 15596466"/>
              <a:gd name="adj2" fmla="val 33475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36C55F54-EDF7-9095-0153-D65AA523E6CC}"/>
              </a:ext>
            </a:extLst>
          </p:cNvPr>
          <p:cNvSpPr/>
          <p:nvPr/>
        </p:nvSpPr>
        <p:spPr>
          <a:xfrm rot="6408789">
            <a:off x="1731564" y="3014850"/>
            <a:ext cx="144016" cy="324496"/>
          </a:xfrm>
          <a:prstGeom prst="arc">
            <a:avLst>
              <a:gd name="adj1" fmla="val 16486819"/>
              <a:gd name="adj2" fmla="val 198692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09BABFA0-371B-9424-C741-2ED635A144AD}"/>
              </a:ext>
            </a:extLst>
          </p:cNvPr>
          <p:cNvSpPr/>
          <p:nvPr/>
        </p:nvSpPr>
        <p:spPr>
          <a:xfrm rot="6109224">
            <a:off x="1685030" y="2928430"/>
            <a:ext cx="201690" cy="548831"/>
          </a:xfrm>
          <a:prstGeom prst="arc">
            <a:avLst>
              <a:gd name="adj1" fmla="val 16669126"/>
              <a:gd name="adj2" fmla="val 198692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DED9B1C1-3F44-23A8-8C86-736F2A3AB36E}"/>
              </a:ext>
            </a:extLst>
          </p:cNvPr>
          <p:cNvSpPr/>
          <p:nvPr/>
        </p:nvSpPr>
        <p:spPr>
          <a:xfrm rot="16531862">
            <a:off x="1834687" y="3959725"/>
            <a:ext cx="144016" cy="324496"/>
          </a:xfrm>
          <a:prstGeom prst="arc">
            <a:avLst>
              <a:gd name="adj1" fmla="val 16486819"/>
              <a:gd name="adj2" fmla="val 198692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6C4BCC66-D24C-F1D8-FB90-294266931A15}"/>
              </a:ext>
            </a:extLst>
          </p:cNvPr>
          <p:cNvSpPr/>
          <p:nvPr/>
        </p:nvSpPr>
        <p:spPr>
          <a:xfrm rot="16482285">
            <a:off x="1862004" y="3823827"/>
            <a:ext cx="201690" cy="548831"/>
          </a:xfrm>
          <a:prstGeom prst="arc">
            <a:avLst>
              <a:gd name="adj1" fmla="val 16669126"/>
              <a:gd name="adj2" fmla="val 198692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365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4"/>
    </mc:Choice>
    <mc:Fallback xmlns="">
      <p:transition spd="slow" advTm="1586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1677</Words>
  <Application>Microsoft Office PowerPoint</Application>
  <PresentationFormat>On-screen Show (16:9)</PresentationFormat>
  <Paragraphs>304</Paragraphs>
  <Slides>49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ＭＳ Ｐゴシック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LENOVO</cp:lastModifiedBy>
  <cp:revision>89</cp:revision>
  <dcterms:created xsi:type="dcterms:W3CDTF">2022-01-17T01:37:52Z</dcterms:created>
  <dcterms:modified xsi:type="dcterms:W3CDTF">2023-06-18T22:26:57Z</dcterms:modified>
</cp:coreProperties>
</file>