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58" r:id="rId2"/>
    <p:sldId id="277" r:id="rId3"/>
    <p:sldId id="359" r:id="rId4"/>
    <p:sldId id="360" r:id="rId5"/>
    <p:sldId id="361" r:id="rId6"/>
    <p:sldId id="362" r:id="rId7"/>
    <p:sldId id="325" r:id="rId8"/>
    <p:sldId id="363" r:id="rId9"/>
    <p:sldId id="364" r:id="rId10"/>
    <p:sldId id="319" r:id="rId11"/>
    <p:sldId id="320" r:id="rId12"/>
    <p:sldId id="318" r:id="rId13"/>
    <p:sldId id="322" r:id="rId14"/>
    <p:sldId id="329" r:id="rId15"/>
    <p:sldId id="330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33" r:id="rId24"/>
    <p:sldId id="331" r:id="rId25"/>
    <p:sldId id="372" r:id="rId26"/>
    <p:sldId id="345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8080"/>
    <a:srgbClr val="66FF99"/>
    <a:srgbClr val="FFCC99"/>
    <a:srgbClr val="990033"/>
    <a:srgbClr val="FFFF99"/>
    <a:srgbClr val="FFFF66"/>
    <a:srgbClr val="FF9966"/>
    <a:srgbClr val="FF99CC"/>
    <a:srgbClr val="C9C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80" d="100"/>
          <a:sy n="80" d="100"/>
        </p:scale>
        <p:origin x="-1002" y="-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62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9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40360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857620" y="3143254"/>
            <a:ext cx="5073868" cy="571504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id-ID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MATEMATIKA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5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596" y="1341773"/>
            <a:ext cx="5429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Ada 33 gelas dan 31 tutup gelas.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43508" y="203922"/>
            <a:ext cx="6857384" cy="1081944"/>
            <a:chOff x="34926" y="214296"/>
            <a:chExt cx="6857384" cy="108194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571632" cy="108194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58802" y="267070"/>
              <a:ext cx="6333508" cy="9725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Membandingkan dan Mengurutkan Bilangan sampai 99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/>
          <a:srcRect l="59728"/>
          <a:stretch>
            <a:fillRect/>
          </a:stretch>
        </p:blipFill>
        <p:spPr bwMode="auto">
          <a:xfrm>
            <a:off x="4643437" y="2000246"/>
            <a:ext cx="2543419" cy="1857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/>
          <a:srcRect r="41615"/>
          <a:stretch>
            <a:fillRect/>
          </a:stretch>
        </p:blipFill>
        <p:spPr bwMode="auto">
          <a:xfrm>
            <a:off x="428596" y="2000246"/>
            <a:ext cx="3521346" cy="17737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6" name="Group 35"/>
          <p:cNvGrpSpPr/>
          <p:nvPr/>
        </p:nvGrpSpPr>
        <p:grpSpPr>
          <a:xfrm>
            <a:off x="1427934" y="3929072"/>
            <a:ext cx="4502976" cy="287340"/>
            <a:chOff x="1427934" y="3929072"/>
            <a:chExt cx="4502976" cy="287340"/>
          </a:xfrm>
        </p:grpSpPr>
        <p:cxnSp>
          <p:nvCxnSpPr>
            <p:cNvPr id="32" name="Straight Arrow Connector 31"/>
            <p:cNvCxnSpPr/>
            <p:nvPr/>
          </p:nvCxnSpPr>
          <p:spPr>
            <a:xfrm rot="5400000" flipH="1" flipV="1">
              <a:off x="1285852" y="4071948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428728" y="4214824"/>
              <a:ext cx="450059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5787240" y="4071154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3140858" y="3929072"/>
            <a:ext cx="3860034" cy="571504"/>
            <a:chOff x="1427934" y="3929072"/>
            <a:chExt cx="4502976" cy="28734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1285852" y="4071948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428728" y="4214824"/>
              <a:ext cx="450059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5787240" y="4071154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ounded Rectangle 40"/>
          <p:cNvSpPr/>
          <p:nvPr/>
        </p:nvSpPr>
        <p:spPr>
          <a:xfrm>
            <a:off x="285720" y="1857370"/>
            <a:ext cx="2214578" cy="2000264"/>
          </a:xfrm>
          <a:prstGeom prst="roundRect">
            <a:avLst/>
          </a:prstGeom>
          <a:noFill/>
          <a:ln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" name="Rounded Rectangle 41"/>
          <p:cNvSpPr/>
          <p:nvPr/>
        </p:nvSpPr>
        <p:spPr>
          <a:xfrm>
            <a:off x="4643438" y="1857370"/>
            <a:ext cx="2214578" cy="2000264"/>
          </a:xfrm>
          <a:prstGeom prst="roundRect">
            <a:avLst/>
          </a:prstGeom>
          <a:noFill/>
          <a:ln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" name="Rounded Rectangle 42"/>
          <p:cNvSpPr/>
          <p:nvPr/>
        </p:nvSpPr>
        <p:spPr>
          <a:xfrm>
            <a:off x="2500298" y="3429006"/>
            <a:ext cx="1357322" cy="428628"/>
          </a:xfrm>
          <a:prstGeom prst="roundRect">
            <a:avLst/>
          </a:prstGeom>
          <a:noFill/>
          <a:ln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" name="Rounded Rectangle 43"/>
          <p:cNvSpPr/>
          <p:nvPr/>
        </p:nvSpPr>
        <p:spPr>
          <a:xfrm>
            <a:off x="6786578" y="3429006"/>
            <a:ext cx="571504" cy="428628"/>
          </a:xfrm>
          <a:prstGeom prst="roundRect">
            <a:avLst/>
          </a:prstGeom>
          <a:noFill/>
          <a:ln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98458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6050" y="642924"/>
            <a:ext cx="5143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Banyak gelas dan tutup gelas pada nilai tempat </a:t>
            </a:r>
            <a:r>
              <a:rPr lang="id-ID" sz="2600" b="1" dirty="0" smtClean="0">
                <a:solidFill>
                  <a:srgbClr val="008080"/>
                </a:solidFill>
              </a:rPr>
              <a:t>puluhan</a:t>
            </a:r>
            <a:r>
              <a:rPr lang="id-ID" sz="2600" b="1" dirty="0" smtClean="0">
                <a:solidFill>
                  <a:srgbClr val="FF0066"/>
                </a:solidFill>
              </a:rPr>
              <a:t> sama.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86050" y="1500180"/>
            <a:ext cx="49292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Pada nilai tempat </a:t>
            </a:r>
            <a:r>
              <a:rPr lang="id-ID" sz="2600" b="1" dirty="0" smtClean="0">
                <a:solidFill>
                  <a:srgbClr val="7030A0"/>
                </a:solidFill>
              </a:rPr>
              <a:t>satuan</a:t>
            </a:r>
            <a:r>
              <a:rPr lang="id-ID" sz="2600" b="1" dirty="0" smtClean="0">
                <a:solidFill>
                  <a:srgbClr val="FF0066"/>
                </a:solidFill>
              </a:rPr>
              <a:t>,</a:t>
            </a:r>
          </a:p>
          <a:p>
            <a:r>
              <a:rPr lang="id-ID" sz="2600" b="1" dirty="0" smtClean="0">
                <a:solidFill>
                  <a:srgbClr val="FF0066"/>
                </a:solidFill>
              </a:rPr>
              <a:t>3 gelas lebih dari 1 tutup gelas.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pic>
        <p:nvPicPr>
          <p:cNvPr id="14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14346" y="500048"/>
            <a:ext cx="2786082" cy="42526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28926" y="2571750"/>
            <a:ext cx="4857784" cy="954107"/>
            <a:chOff x="289634" y="3571882"/>
            <a:chExt cx="4591604" cy="954107"/>
          </a:xfrm>
        </p:grpSpPr>
        <p:pic>
          <p:nvPicPr>
            <p:cNvPr id="16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289634" y="3571882"/>
              <a:ext cx="4591604" cy="92869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89634" y="3571882"/>
              <a:ext cx="45240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800" b="1" dirty="0" smtClean="0"/>
                <a:t>Jadi, banyak gelas </a:t>
              </a:r>
              <a:r>
                <a:rPr lang="id-ID" sz="2800" b="1" dirty="0" smtClean="0">
                  <a:solidFill>
                    <a:srgbClr val="FF0000"/>
                  </a:solidFill>
                </a:rPr>
                <a:t>lebih dari </a:t>
              </a:r>
              <a:r>
                <a:rPr lang="id-ID" sz="2800" b="1" dirty="0" smtClean="0"/>
                <a:t>tutup gelas.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928926" y="3786196"/>
            <a:ext cx="4429156" cy="665954"/>
            <a:chOff x="611164" y="1624424"/>
            <a:chExt cx="4101631" cy="66595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3903164" cy="66595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11164" y="1734263"/>
              <a:ext cx="41016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8080"/>
                  </a:solidFill>
                </a:rPr>
                <a:t>Dapat ditulis,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33 lebih dari 31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556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142908" y="533687"/>
            <a:ext cx="2786082" cy="42526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57554" y="1179132"/>
            <a:ext cx="5143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</a:rPr>
              <a:t>Kita juga dapat membandingkan bilangan sesuai nilai tempatnya.</a:t>
            </a:r>
            <a:endParaRPr lang="en-US" sz="3000" b="1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7554" y="2627657"/>
            <a:ext cx="514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008080"/>
                </a:solidFill>
              </a:rPr>
              <a:t>Bandingkan mulai dari nilai tempat terbesar.</a:t>
            </a:r>
            <a:endParaRPr lang="en-US" sz="30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85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910" y="135730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>
                <a:solidFill>
                  <a:srgbClr val="FF0066"/>
                </a:solidFill>
              </a:rPr>
              <a:t>47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20" name="Group 4"/>
          <p:cNvGrpSpPr/>
          <p:nvPr/>
        </p:nvGrpSpPr>
        <p:grpSpPr>
          <a:xfrm>
            <a:off x="536132" y="254384"/>
            <a:ext cx="4535934" cy="661182"/>
            <a:chOff x="685800" y="1838738"/>
            <a:chExt cx="4739038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739038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1032" y="1921553"/>
              <a:ext cx="451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800" b="1" dirty="0" smtClean="0">
                  <a:solidFill>
                    <a:srgbClr val="0070C0"/>
                  </a:solidFill>
                </a:rPr>
                <a:t>Perhatikan contoh berikut.</a:t>
              </a:r>
              <a:endParaRPr lang="en-US" sz="28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14282" y="2285998"/>
            <a:ext cx="364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Bandingkan angka puluhan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28926" y="1357304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>
                <a:solidFill>
                  <a:srgbClr val="FF0066"/>
                </a:solidFill>
              </a:rPr>
              <a:t>35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5786" y="1857370"/>
            <a:ext cx="2357454" cy="357190"/>
            <a:chOff x="1427934" y="3929072"/>
            <a:chExt cx="4502976" cy="287340"/>
          </a:xfrm>
        </p:grpSpPr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1285852" y="4071948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28728" y="4214824"/>
              <a:ext cx="450059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5787240" y="4071154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71472" y="2834490"/>
            <a:ext cx="3071834" cy="665954"/>
            <a:chOff x="611164" y="1624424"/>
            <a:chExt cx="2844680" cy="665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844679" cy="66595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11164" y="1734263"/>
              <a:ext cx="2712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8080"/>
                  </a:solidFill>
                </a:rPr>
                <a:t>Jadi,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47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 lebih dari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35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1472" y="3620308"/>
            <a:ext cx="3071834" cy="665954"/>
            <a:chOff x="611164" y="1624424"/>
            <a:chExt cx="2844680" cy="66595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844679" cy="66595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11164" y="1734263"/>
              <a:ext cx="2712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7030A0"/>
                  </a:solidFill>
                </a:rPr>
                <a:t>Dapat ditulis 47 &gt; </a:t>
              </a:r>
              <a:r>
                <a:rPr lang="id-ID" sz="2400" b="1" dirty="0" smtClean="0">
                  <a:solidFill>
                    <a:srgbClr val="7030A0"/>
                  </a:solidFill>
                </a:rPr>
                <a:t>35</a:t>
              </a:r>
              <a:r>
                <a:rPr lang="en-US" sz="2400" b="1" dirty="0" smtClean="0">
                  <a:solidFill>
                    <a:srgbClr val="7030A0"/>
                  </a:solidFill>
                </a:rPr>
                <a:t>.</a:t>
              </a:r>
              <a:endParaRPr lang="en-US" sz="2400" b="1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5214942" y="135504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>
                <a:solidFill>
                  <a:srgbClr val="FF0066"/>
                </a:solidFill>
              </a:rPr>
              <a:t>67</a:t>
            </a:r>
            <a:endParaRPr lang="en-US" sz="3200" b="1" dirty="0">
              <a:solidFill>
                <a:srgbClr val="FF0066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00958" y="1355045"/>
            <a:ext cx="71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b="1" dirty="0" smtClean="0">
                <a:solidFill>
                  <a:srgbClr val="FF0066"/>
                </a:solidFill>
              </a:rPr>
              <a:t>69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429256" y="1855111"/>
            <a:ext cx="2286016" cy="285752"/>
            <a:chOff x="1427934" y="3929072"/>
            <a:chExt cx="4502976" cy="287340"/>
          </a:xfrm>
        </p:grpSpPr>
        <p:cxnSp>
          <p:nvCxnSpPr>
            <p:cNvPr id="36" name="Straight Arrow Connector 35"/>
            <p:cNvCxnSpPr/>
            <p:nvPr/>
          </p:nvCxnSpPr>
          <p:spPr>
            <a:xfrm rot="5400000" flipH="1" flipV="1">
              <a:off x="1285852" y="4071948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428728" y="4214824"/>
              <a:ext cx="450059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787240" y="4071154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581656" y="1855111"/>
            <a:ext cx="2347930" cy="500066"/>
            <a:chOff x="1427934" y="3929072"/>
            <a:chExt cx="4502976" cy="287340"/>
          </a:xfrm>
        </p:grpSpPr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1285852" y="4071948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428728" y="4214824"/>
              <a:ext cx="4500594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 flipH="1" flipV="1">
              <a:off x="5787240" y="4071154"/>
              <a:ext cx="285752" cy="158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000628" y="2426615"/>
            <a:ext cx="364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Angka puluhan sama.</a:t>
            </a:r>
            <a:endParaRPr lang="en-US" sz="2200" b="1" dirty="0">
              <a:solidFill>
                <a:srgbClr val="FF0066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143504" y="3334556"/>
            <a:ext cx="3214710" cy="665954"/>
            <a:chOff x="611164" y="1624424"/>
            <a:chExt cx="2976991" cy="66595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976990" cy="66595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1164" y="1734263"/>
              <a:ext cx="2976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008080"/>
                  </a:solidFill>
                </a:rPr>
                <a:t>Jadi,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67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 kurang dari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69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43504" y="4048936"/>
            <a:ext cx="3071834" cy="665954"/>
            <a:chOff x="611164" y="1624424"/>
            <a:chExt cx="2844680" cy="66595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844679" cy="66595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611164" y="1734263"/>
              <a:ext cx="2712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7030A0"/>
                  </a:solidFill>
                </a:rPr>
                <a:t>Dapat ditulis 67 &lt; </a:t>
              </a:r>
              <a:r>
                <a:rPr lang="id-ID" sz="2400" b="1" dirty="0" smtClean="0">
                  <a:solidFill>
                    <a:srgbClr val="7030A0"/>
                  </a:solidFill>
                </a:rPr>
                <a:t>69</a:t>
              </a:r>
              <a:r>
                <a:rPr lang="en-US" sz="2400" b="1" dirty="0" smtClean="0">
                  <a:solidFill>
                    <a:srgbClr val="7030A0"/>
                  </a:solidFill>
                </a:rPr>
                <a:t>.</a:t>
              </a:r>
              <a:endParaRPr lang="en-US" sz="2400" b="1" dirty="0" smtClean="0">
                <a:solidFill>
                  <a:srgbClr val="7030A0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4929190" y="2783805"/>
            <a:ext cx="3643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Bandingkan angka satuan.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67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1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4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2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75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3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14" grpId="0"/>
      <p:bldP spid="33" grpId="0"/>
      <p:bldP spid="34" grpId="0"/>
      <p:bldP spid="43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2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48528" y="1140888"/>
            <a:ext cx="2388280" cy="3645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571736" y="1214428"/>
            <a:ext cx="6164136" cy="2088232"/>
            <a:chOff x="-43632" y="2841654"/>
            <a:chExt cx="5033449" cy="2088232"/>
          </a:xfrm>
        </p:grpSpPr>
        <p:pic>
          <p:nvPicPr>
            <p:cNvPr id="21" name="Picture 3" descr="I:\Template Bupena Merdeka (Konten QR-Media mengajar)\BAHAN\hijau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-43632" y="2841654"/>
              <a:ext cx="5033449" cy="20882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189706" y="2968682"/>
              <a:ext cx="468346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800" b="1" dirty="0" smtClean="0">
                  <a:solidFill>
                    <a:srgbClr val="990033"/>
                  </a:solidFill>
                </a:rPr>
                <a:t>Sekelompok bilangan dapat diurutkan dari terkecil atau terbesar.</a:t>
              </a:r>
            </a:p>
            <a:p>
              <a:r>
                <a:rPr lang="id-ID" sz="2800" b="1" dirty="0" smtClean="0">
                  <a:solidFill>
                    <a:srgbClr val="002060"/>
                  </a:solidFill>
                </a:rPr>
                <a:t>Caranya dengan membandingkan bilangan terlebih dahulu.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8166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0" name="Group 4"/>
          <p:cNvGrpSpPr/>
          <p:nvPr/>
        </p:nvGrpSpPr>
        <p:grpSpPr>
          <a:xfrm>
            <a:off x="357158" y="285734"/>
            <a:ext cx="6819100" cy="661182"/>
            <a:chOff x="685800" y="1838738"/>
            <a:chExt cx="7124437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7124437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26492" y="1921553"/>
              <a:ext cx="708374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600" b="1" dirty="0" err="1" smtClean="0">
                  <a:solidFill>
                    <a:srgbClr val="0070C0"/>
                  </a:solidFill>
                </a:rPr>
                <a:t>Perhatikan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contoh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600" b="1" dirty="0" smtClean="0">
                  <a:solidFill>
                    <a:srgbClr val="0070C0"/>
                  </a:solidFill>
                </a:rPr>
                <a:t>kelompok bilangan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berikut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.</a:t>
              </a:r>
              <a:endParaRPr lang="en-US" sz="26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7544" y="2357436"/>
            <a:ext cx="6961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Kelompok bilangan di atas dapat diurutkan.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1538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56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28794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48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7507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26201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45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54895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52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83589" y="1357304"/>
            <a:ext cx="631485" cy="612934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d-ID" sz="30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en-US" sz="30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2865125"/>
            <a:ext cx="789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Urutan bilangan dari yang terbesar: </a:t>
            </a:r>
            <a:r>
              <a:rPr lang="id-ID" sz="2800" b="1" dirty="0" smtClean="0">
                <a:solidFill>
                  <a:srgbClr val="008080"/>
                </a:solidFill>
              </a:rPr>
              <a:t>56, 52, 48, 41, </a:t>
            </a:r>
            <a:r>
              <a:rPr lang="id-ID" sz="2800" b="1" dirty="0" smtClean="0">
                <a:solidFill>
                  <a:srgbClr val="008080"/>
                </a:solidFill>
              </a:rPr>
              <a:t>39</a:t>
            </a:r>
            <a:r>
              <a:rPr lang="en-US" sz="2800" b="1" dirty="0" smtClean="0">
                <a:solidFill>
                  <a:srgbClr val="008080"/>
                </a:solidFill>
              </a:rPr>
              <a:t>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3334414"/>
            <a:ext cx="789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Urutan bilangan dari yang terkecil: </a:t>
            </a:r>
            <a:r>
              <a:rPr lang="id-ID" sz="2800" b="1" dirty="0" smtClean="0">
                <a:solidFill>
                  <a:srgbClr val="7030A0"/>
                </a:solidFill>
              </a:rPr>
              <a:t>39, 41, 48, 52, </a:t>
            </a:r>
            <a:r>
              <a:rPr lang="id-ID" sz="2800" b="1" dirty="0" smtClean="0">
                <a:solidFill>
                  <a:srgbClr val="7030A0"/>
                </a:solidFill>
              </a:rPr>
              <a:t>56</a:t>
            </a:r>
            <a:r>
              <a:rPr lang="en-US" sz="2800" b="1" dirty="0" smtClean="0">
                <a:solidFill>
                  <a:srgbClr val="7030A0"/>
                </a:solidFill>
              </a:rPr>
              <a:t>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099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5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50"/>
                            </p:stCondLst>
                            <p:childTnLst>
                              <p:par>
                                <p:cTn id="29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5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3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5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  <p:bldP spid="17" grpId="0" animBg="1"/>
      <p:bldP spid="19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72008" y="0"/>
            <a:ext cx="9252520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19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4" y="1379734"/>
            <a:ext cx="2808314" cy="342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09672"/>
            <a:ext cx="9144000" cy="5543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75856" y="1466326"/>
            <a:ext cx="4608512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Rafa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memiliki</a:t>
            </a:r>
            <a:r>
              <a:rPr lang="en-ID" sz="2600" b="1" dirty="0" smtClean="0">
                <a:solidFill>
                  <a:srgbClr val="FF0066"/>
                </a:solidFill>
              </a:rPr>
              <a:t> 36 </a:t>
            </a:r>
            <a:r>
              <a:rPr lang="en-ID" sz="2600" b="1" dirty="0" err="1" smtClean="0">
                <a:solidFill>
                  <a:srgbClr val="FF0066"/>
                </a:solidFill>
              </a:rPr>
              <a:t>spidol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600" b="1" dirty="0" err="1" smtClean="0">
                <a:solidFill>
                  <a:srgbClr val="FF0066"/>
                </a:solidFill>
              </a:rPr>
              <a:t>Ibu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membelikan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lagi</a:t>
            </a:r>
            <a:r>
              <a:rPr lang="en-ID" sz="2600" b="1" dirty="0" smtClean="0">
                <a:solidFill>
                  <a:srgbClr val="FF0066"/>
                </a:solidFill>
              </a:rPr>
              <a:t> 12 </a:t>
            </a:r>
            <a:r>
              <a:rPr lang="en-ID" sz="2600" b="1" dirty="0" err="1" smtClean="0">
                <a:solidFill>
                  <a:srgbClr val="FF0066"/>
                </a:solidFill>
              </a:rPr>
              <a:t>spidol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untuk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Rafa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600" b="1" dirty="0" err="1" smtClean="0">
                <a:solidFill>
                  <a:srgbClr val="FF0066"/>
                </a:solidFill>
              </a:rPr>
              <a:t>Banyak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spidol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Rafa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0070C0"/>
                </a:solidFill>
              </a:rPr>
              <a:t>bertambah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508" y="203922"/>
            <a:ext cx="6143004" cy="733044"/>
            <a:chOff x="34926" y="214296"/>
            <a:chExt cx="6143004" cy="7330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143004" cy="733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62890" y="267070"/>
              <a:ext cx="547625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Penjumlahan Bilangan sampai 99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127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36513" y="-20538"/>
            <a:ext cx="9180514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3" y="1972106"/>
            <a:ext cx="2322497" cy="28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2"/>
          <a:stretch/>
        </p:blipFill>
        <p:spPr bwMode="auto">
          <a:xfrm>
            <a:off x="2205541" y="1059582"/>
            <a:ext cx="4931692" cy="1440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308304" y="1523484"/>
            <a:ext cx="136815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36 </a:t>
            </a:r>
            <a:r>
              <a:rPr lang="en-ID" sz="2400" b="1" dirty="0" err="1" smtClean="0">
                <a:solidFill>
                  <a:srgbClr val="FF0066"/>
                </a:solidFill>
              </a:rPr>
              <a:t>spidol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00"/>
          <a:stretch/>
        </p:blipFill>
        <p:spPr bwMode="auto">
          <a:xfrm>
            <a:off x="2232597" y="2361739"/>
            <a:ext cx="4931691" cy="136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067944" y="2902187"/>
            <a:ext cx="136815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0070C0"/>
                </a:solidFill>
              </a:rPr>
              <a:t>12 </a:t>
            </a:r>
            <a:r>
              <a:rPr lang="en-ID" sz="2400" b="1" dirty="0" err="1" smtClean="0">
                <a:solidFill>
                  <a:srgbClr val="0070C0"/>
                </a:solidFill>
              </a:rPr>
              <a:t>spidol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27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11560" y="2202999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36 = 30 + 6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1560" y="267494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Jumlah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spidol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dapat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ditentukan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dengan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cara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berikut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1287219"/>
            <a:ext cx="331236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panjang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1560" y="2563039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12 = 10 + 2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1560" y="3139103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40 +  8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60" y="3571151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48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83568" y="2787774"/>
            <a:ext cx="2448272" cy="584775"/>
            <a:chOff x="683568" y="2787774"/>
            <a:chExt cx="2448272" cy="5847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83568" y="3147814"/>
              <a:ext cx="203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41990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+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941028" y="2500312"/>
            <a:ext cx="3871332" cy="1323439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Setiap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diurai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sesui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tempatnya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Jumlahkan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pada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tempat yang </a:t>
            </a:r>
            <a:r>
              <a:rPr lang="en-ID" sz="2000" dirty="0" err="1" smtClean="0">
                <a:solidFill>
                  <a:srgbClr val="990033"/>
                </a:solidFill>
              </a:rPr>
              <a:t>sama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226648" y="2786064"/>
            <a:ext cx="571504" cy="428628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109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7" grpId="0"/>
      <p:bldP spid="28" grpId="0" animBg="1"/>
      <p:bldP spid="29" grpId="0"/>
      <p:bldP spid="30" grpId="0"/>
      <p:bldP spid="40" grpId="0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44233" y="771550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36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60232" y="2227318"/>
            <a:ext cx="2379855" cy="2502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560" y="267494"/>
            <a:ext cx="331236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pendek</a:t>
            </a:r>
            <a:endParaRPr lang="en-US" sz="26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233" y="1254436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12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592" y="184269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 13"/>
          <p:cNvGrpSpPr/>
          <p:nvPr/>
        </p:nvGrpSpPr>
        <p:grpSpPr>
          <a:xfrm>
            <a:off x="899592" y="1533757"/>
            <a:ext cx="1181938" cy="584775"/>
            <a:chOff x="683568" y="2787774"/>
            <a:chExt cx="1181938" cy="5847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+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4"/>
          <p:cNvGrpSpPr/>
          <p:nvPr/>
        </p:nvGrpSpPr>
        <p:grpSpPr>
          <a:xfrm>
            <a:off x="2219676" y="3850012"/>
            <a:ext cx="3432444" cy="665954"/>
            <a:chOff x="611164" y="1624424"/>
            <a:chExt cx="3586139" cy="6659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3510907" cy="66595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5801" y="1695862"/>
              <a:ext cx="3511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3200" b="1" dirty="0" smtClean="0">
                  <a:solidFill>
                    <a:srgbClr val="FF0066"/>
                  </a:solidFill>
                </a:rPr>
                <a:t>Jadi,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36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200" b="1" dirty="0">
                  <a:solidFill>
                    <a:srgbClr val="FF0066"/>
                  </a:solidFill>
                </a:rPr>
                <a:t>+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12</a:t>
              </a:r>
              <a:r>
                <a:rPr lang="id-ID" sz="3200" b="1" dirty="0" smtClean="0">
                  <a:solidFill>
                    <a:srgbClr val="FF0066"/>
                  </a:solidFill>
                </a:rPr>
                <a:t> = </a:t>
              </a:r>
              <a:r>
                <a:rPr lang="en-ID" sz="3200" b="1" dirty="0" smtClean="0">
                  <a:solidFill>
                    <a:srgbClr val="FF0066"/>
                  </a:solidFill>
                </a:rPr>
                <a:t>48.</a:t>
              </a:r>
              <a:endParaRPr lang="en-US" sz="32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32854" y="2388682"/>
            <a:ext cx="3915410" cy="615116"/>
            <a:chOff x="611163" y="1624424"/>
            <a:chExt cx="4090729" cy="6151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4090727" cy="61511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3" y="1717947"/>
              <a:ext cx="40907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ditambah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, 6 + 2 = </a:t>
              </a:r>
              <a:r>
                <a:rPr lang="en-ID" sz="2000" dirty="0" smtClean="0">
                  <a:solidFill>
                    <a:srgbClr val="008080"/>
                  </a:solidFill>
                </a:rPr>
                <a:t>8.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25" name="Elbow Connector 24"/>
          <p:cNvCxnSpPr/>
          <p:nvPr/>
        </p:nvCxnSpPr>
        <p:spPr>
          <a:xfrm>
            <a:off x="1547664" y="2157584"/>
            <a:ext cx="1429226" cy="586487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1043608" y="2478572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/>
          <p:nvPr/>
        </p:nvGrpSpPr>
        <p:grpSpPr>
          <a:xfrm>
            <a:off x="539552" y="3075806"/>
            <a:ext cx="4248472" cy="566507"/>
            <a:chOff x="611164" y="1624424"/>
            <a:chExt cx="3934308" cy="56650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3934307" cy="56650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1164" y="1717947"/>
              <a:ext cx="3867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ditambah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, 3 + 1 = </a:t>
              </a:r>
              <a:r>
                <a:rPr lang="en-ID" sz="2000" dirty="0" smtClean="0">
                  <a:solidFill>
                    <a:srgbClr val="008080"/>
                  </a:solidFill>
                </a:rPr>
                <a:t>4.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32134" y="1061323"/>
            <a:ext cx="5143682" cy="923330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srgbClr val="990033"/>
                </a:solidFill>
              </a:rPr>
              <a:t>Susun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bilangan</a:t>
            </a:r>
            <a:r>
              <a:rPr lang="en-ID" dirty="0" smtClean="0">
                <a:solidFill>
                  <a:srgbClr val="990033"/>
                </a:solidFill>
              </a:rPr>
              <a:t> yang </a:t>
            </a:r>
            <a:r>
              <a:rPr lang="en-ID" dirty="0" err="1" smtClean="0">
                <a:solidFill>
                  <a:srgbClr val="990033"/>
                </a:solidFill>
              </a:rPr>
              <a:t>akan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dijumlah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ke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bawah</a:t>
            </a:r>
            <a:r>
              <a:rPr lang="en-ID" dirty="0">
                <a:solidFill>
                  <a:srgbClr val="990033"/>
                </a:solidFill>
              </a:rPr>
              <a:t>.</a:t>
            </a:r>
            <a:endParaRPr lang="en-ID" dirty="0" smtClean="0">
              <a:solidFill>
                <a:srgbClr val="990033"/>
              </a:solidFill>
            </a:endParaRP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srgbClr val="990033"/>
                </a:solidFill>
              </a:rPr>
              <a:t>Jumlahkan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bilangan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pada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nilai</a:t>
            </a:r>
            <a:r>
              <a:rPr lang="en-ID" dirty="0" smtClean="0">
                <a:solidFill>
                  <a:srgbClr val="990033"/>
                </a:solidFill>
              </a:rPr>
              <a:t> tempat yang </a:t>
            </a:r>
            <a:r>
              <a:rPr lang="en-ID" dirty="0" err="1" smtClean="0">
                <a:solidFill>
                  <a:srgbClr val="990033"/>
                </a:solidFill>
              </a:rPr>
              <a:t>sama</a:t>
            </a:r>
            <a:r>
              <a:rPr lang="en-ID" dirty="0" smtClean="0">
                <a:solidFill>
                  <a:srgbClr val="990033"/>
                </a:solidFill>
              </a:rPr>
              <a:t>.</a:t>
            </a: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dirty="0" err="1" smtClean="0">
                <a:solidFill>
                  <a:srgbClr val="990033"/>
                </a:solidFill>
              </a:rPr>
              <a:t>Jumlahkan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mulai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dari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angka</a:t>
            </a:r>
            <a:r>
              <a:rPr lang="en-ID" dirty="0" smtClean="0">
                <a:solidFill>
                  <a:srgbClr val="990033"/>
                </a:solidFill>
              </a:rPr>
              <a:t> </a:t>
            </a:r>
            <a:r>
              <a:rPr lang="en-ID" dirty="0" err="1" smtClean="0">
                <a:solidFill>
                  <a:srgbClr val="990033"/>
                </a:solidFill>
              </a:rPr>
              <a:t>satuan</a:t>
            </a:r>
            <a:r>
              <a:rPr lang="en-ID" dirty="0" smtClean="0">
                <a:solidFill>
                  <a:srgbClr val="990033"/>
                </a:solidFill>
              </a:rPr>
              <a:t>.</a:t>
            </a:r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2417754" y="1229394"/>
            <a:ext cx="571504" cy="428628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47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4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 animBg="1"/>
      <p:bldP spid="29" grpId="0"/>
      <p:bldP spid="40" grpId="0"/>
      <p:bldP spid="27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 flipH="1"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86556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262756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7094" y="621303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Bilangan 21 sampai 99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4042" y="1666242"/>
            <a:ext cx="7379792" cy="639522"/>
            <a:chOff x="115920" y="214296"/>
            <a:chExt cx="7379792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105126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6819436" cy="5425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8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ilang sampai 99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64375" y="2520078"/>
            <a:ext cx="3914618" cy="954107"/>
          </a:xfrm>
          <a:prstGeom prst="rect">
            <a:avLst/>
          </a:prstGeom>
          <a:noFill/>
          <a:ln w="19050">
            <a:noFill/>
            <a:prstDash val="dash"/>
          </a:ln>
          <a:effectLst/>
        </p:spPr>
        <p:txBody>
          <a:bodyPr wrap="square">
            <a:spAutoFit/>
          </a:bodyPr>
          <a:lstStyle/>
          <a:p>
            <a:r>
              <a:rPr lang="en-ID" sz="2800" b="1" dirty="0" smtClean="0">
                <a:solidFill>
                  <a:srgbClr val="FF0066"/>
                </a:solidFill>
              </a:rPr>
              <a:t>Kalian </a:t>
            </a:r>
            <a:r>
              <a:rPr lang="en-ID" sz="2800" b="1" dirty="0" err="1" smtClean="0">
                <a:solidFill>
                  <a:srgbClr val="FF0066"/>
                </a:solidFill>
              </a:rPr>
              <a:t>sudah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belajar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membilang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sampai</a:t>
            </a:r>
            <a:r>
              <a:rPr lang="en-ID" sz="2800" b="1" dirty="0" smtClean="0">
                <a:solidFill>
                  <a:srgbClr val="FF0066"/>
                </a:solidFill>
              </a:rPr>
              <a:t> 20.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7621" y="3403593"/>
            <a:ext cx="3714776" cy="954107"/>
          </a:xfrm>
          <a:prstGeom prst="rect">
            <a:avLst/>
          </a:prstGeom>
          <a:noFill/>
          <a:ln w="19050">
            <a:noFill/>
            <a:prstDash val="dash"/>
          </a:ln>
          <a:effectLst/>
        </p:spPr>
        <p:txBody>
          <a:bodyPr wrap="square">
            <a:spAutoFit/>
          </a:bodyPr>
          <a:lstStyle/>
          <a:p>
            <a:r>
              <a:rPr lang="en-ID" sz="2800" b="1" dirty="0" smtClean="0">
                <a:solidFill>
                  <a:srgbClr val="008080"/>
                </a:solidFill>
              </a:rPr>
              <a:t>Ayo, </a:t>
            </a:r>
            <a:r>
              <a:rPr lang="en-ID" sz="2800" b="1" dirty="0" err="1" smtClean="0">
                <a:solidFill>
                  <a:srgbClr val="008080"/>
                </a:solidFill>
              </a:rPr>
              <a:t>lanjutkan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membilang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sampai</a:t>
            </a:r>
            <a:r>
              <a:rPr lang="en-ID" sz="2800" b="1" dirty="0" smtClean="0">
                <a:solidFill>
                  <a:srgbClr val="008080"/>
                </a:solidFill>
              </a:rPr>
              <a:t> 99.</a:t>
            </a:r>
            <a:endParaRPr lang="en-US" sz="2800" b="1" dirty="0">
              <a:solidFill>
                <a:srgbClr val="00808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b="28211"/>
          <a:stretch>
            <a:fillRect/>
          </a:stretch>
        </p:blipFill>
        <p:spPr bwMode="auto">
          <a:xfrm flipH="1">
            <a:off x="6500826" y="1113534"/>
            <a:ext cx="2071702" cy="371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27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ruangan.jpg"/>
          <p:cNvPicPr>
            <a:picLocks noChangeAspect="1" noChangeArrowheads="1"/>
          </p:cNvPicPr>
          <p:nvPr/>
        </p:nvPicPr>
        <p:blipFill rotWithShape="1">
          <a:blip r:embed="rId2" cstate="print"/>
          <a:srcRect r="1175"/>
          <a:stretch/>
        </p:blipFill>
        <p:spPr bwMode="auto">
          <a:xfrm>
            <a:off x="-36513" y="-137496"/>
            <a:ext cx="9180514" cy="5068868"/>
          </a:xfrm>
          <a:prstGeom prst="rect">
            <a:avLst/>
          </a:prstGeom>
          <a:noFill/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3" y="1972106"/>
            <a:ext cx="2322497" cy="28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3536" y="928676"/>
            <a:ext cx="3784348" cy="252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572132" y="2500312"/>
            <a:ext cx="3357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b="1" dirty="0" smtClean="0">
                <a:solidFill>
                  <a:srgbClr val="FF0066"/>
                </a:solidFill>
              </a:rPr>
              <a:t>Ada </a:t>
            </a:r>
            <a:r>
              <a:rPr lang="en-ID" sz="2400" b="1" dirty="0" smtClean="0">
                <a:solidFill>
                  <a:srgbClr val="008080"/>
                </a:solidFill>
              </a:rPr>
              <a:t>35 </a:t>
            </a:r>
            <a:r>
              <a:rPr lang="en-ID" sz="2400" b="1" dirty="0" err="1" smtClean="0">
                <a:solidFill>
                  <a:srgbClr val="008080"/>
                </a:solidFill>
              </a:rPr>
              <a:t>piring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Sebanyak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>
                <a:solidFill>
                  <a:srgbClr val="0070C0"/>
                </a:solidFill>
              </a:rPr>
              <a:t>3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piring</a:t>
            </a:r>
            <a:r>
              <a:rPr lang="en-ID" sz="2400" b="1" dirty="0" smtClean="0">
                <a:solidFill>
                  <a:srgbClr val="0070C0"/>
                </a:solidFill>
              </a:rPr>
              <a:t> </a:t>
            </a:r>
            <a:r>
              <a:rPr lang="en-ID" sz="2400" b="1" dirty="0" err="1" smtClean="0">
                <a:solidFill>
                  <a:srgbClr val="0070C0"/>
                </a:solidFill>
              </a:rPr>
              <a:t>pecah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</a:p>
          <a:p>
            <a:r>
              <a:rPr lang="en-ID" sz="2400" b="1" dirty="0" err="1" smtClean="0">
                <a:solidFill>
                  <a:srgbClr val="FF0066"/>
                </a:solidFill>
              </a:rPr>
              <a:t>Berapa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sisa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piring</a:t>
            </a:r>
            <a:r>
              <a:rPr lang="en-ID" sz="2400" b="1" dirty="0" smtClean="0">
                <a:solidFill>
                  <a:srgbClr val="FF0066"/>
                </a:solidFill>
              </a:rPr>
              <a:t> yang </a:t>
            </a:r>
            <a:r>
              <a:rPr lang="en-ID" sz="2400" b="1" dirty="0" err="1" smtClean="0">
                <a:solidFill>
                  <a:srgbClr val="FF0066"/>
                </a:solidFill>
              </a:rPr>
              <a:t>masih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utuh</a:t>
            </a:r>
            <a:r>
              <a:rPr lang="en-ID" sz="2400" b="1" dirty="0" smtClean="0">
                <a:solidFill>
                  <a:srgbClr val="FF0066"/>
                </a:solidFill>
              </a:rPr>
              <a:t>?</a:t>
            </a:r>
            <a:endParaRPr lang="en-US" sz="2400" b="1" dirty="0">
              <a:solidFill>
                <a:srgbClr val="FF00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3508" y="-18"/>
            <a:ext cx="6143004" cy="733044"/>
            <a:chOff x="34926" y="214296"/>
            <a:chExt cx="6143004" cy="7330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143004" cy="73304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62890" y="267070"/>
              <a:ext cx="547625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Penjumlahan Bilangan sampai 99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1279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05677" y="2491031"/>
            <a:ext cx="2008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5 = 30 + </a:t>
            </a:r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9552" y="267494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Untuk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menentukan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sisa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piring</a:t>
            </a:r>
            <a:r>
              <a:rPr lang="en-ID" sz="2600" b="1" dirty="0" smtClean="0">
                <a:solidFill>
                  <a:srgbClr val="FF0066"/>
                </a:solidFill>
              </a:rPr>
              <a:t> yang </a:t>
            </a:r>
            <a:r>
              <a:rPr lang="en-ID" sz="2600" b="1" dirty="0" err="1" smtClean="0">
                <a:solidFill>
                  <a:srgbClr val="FF0066"/>
                </a:solidFill>
              </a:rPr>
              <a:t>utuh</a:t>
            </a:r>
            <a:r>
              <a:rPr lang="en-ID" sz="2600" b="1" dirty="0" smtClean="0">
                <a:solidFill>
                  <a:srgbClr val="FF0066"/>
                </a:solidFill>
              </a:rPr>
              <a:t>,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menggunakan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pengurangan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1560" y="1287219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panjang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5677" y="2851071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3 =          3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1560" y="3427135"/>
            <a:ext cx="2056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30 +  2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560" y="3859183"/>
            <a:ext cx="136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   = 32</a:t>
            </a:r>
            <a:endParaRPr lang="en-US" sz="32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83568" y="3075806"/>
            <a:ext cx="2448272" cy="584775"/>
            <a:chOff x="683568" y="2787774"/>
            <a:chExt cx="2448272" cy="5847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683568" y="3147814"/>
              <a:ext cx="203104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41990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 smtClean="0">
                  <a:latin typeface="+mj-lt"/>
                  <a:cs typeface="Arial" panose="020B0604020202020204" pitchFamily="34" charset="0"/>
                </a:rPr>
                <a:t>–</a:t>
              </a:r>
              <a:endParaRPr lang="en-US" sz="32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941028" y="2500312"/>
            <a:ext cx="4087356" cy="1323439"/>
          </a:xfrm>
          <a:prstGeom prst="rect">
            <a:avLst/>
          </a:prstGeom>
          <a:solidFill>
            <a:srgbClr val="FFCC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Setiap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diurai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sesuai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tempatnya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</a:p>
          <a:p>
            <a:pPr marL="279400" indent="-279400">
              <a:buFont typeface="Arial" panose="020B0604020202020204" pitchFamily="34" charset="0"/>
              <a:buChar char="•"/>
            </a:pPr>
            <a:r>
              <a:rPr lang="en-ID" sz="2000" dirty="0" err="1" smtClean="0">
                <a:solidFill>
                  <a:srgbClr val="990033"/>
                </a:solidFill>
              </a:rPr>
              <a:t>Kurangi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bilangan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pada</a:t>
            </a:r>
            <a:r>
              <a:rPr lang="en-ID" sz="2000" dirty="0" smtClean="0">
                <a:solidFill>
                  <a:srgbClr val="990033"/>
                </a:solidFill>
              </a:rPr>
              <a:t> </a:t>
            </a:r>
            <a:r>
              <a:rPr lang="en-ID" sz="2000" dirty="0" err="1" smtClean="0">
                <a:solidFill>
                  <a:srgbClr val="990033"/>
                </a:solidFill>
              </a:rPr>
              <a:t>nilai</a:t>
            </a:r>
            <a:r>
              <a:rPr lang="en-ID" sz="2000" dirty="0" smtClean="0">
                <a:solidFill>
                  <a:srgbClr val="990033"/>
                </a:solidFill>
              </a:rPr>
              <a:t> tempat yang </a:t>
            </a:r>
            <a:r>
              <a:rPr lang="en-ID" sz="2000" dirty="0" err="1" smtClean="0">
                <a:solidFill>
                  <a:srgbClr val="990033"/>
                </a:solidFill>
              </a:rPr>
              <a:t>sama</a:t>
            </a:r>
            <a:r>
              <a:rPr lang="en-ID" sz="2000" dirty="0" smtClean="0">
                <a:solidFill>
                  <a:srgbClr val="990033"/>
                </a:solidFill>
              </a:rPr>
              <a:t>.</a:t>
            </a:r>
            <a:endParaRPr lang="en-US" sz="2000" dirty="0">
              <a:solidFill>
                <a:srgbClr val="990033"/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>
            <a:off x="3226648" y="2786064"/>
            <a:ext cx="571504" cy="428628"/>
          </a:xfrm>
          <a:prstGeom prst="rightArrow">
            <a:avLst/>
          </a:prstGeom>
          <a:solidFill>
            <a:srgbClr val="00808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4" name="Group 4"/>
          <p:cNvGrpSpPr/>
          <p:nvPr/>
        </p:nvGrpSpPr>
        <p:grpSpPr>
          <a:xfrm>
            <a:off x="611560" y="1905084"/>
            <a:ext cx="2640357" cy="594658"/>
            <a:chOff x="611164" y="1624424"/>
            <a:chExt cx="2758584" cy="59465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624424"/>
              <a:ext cx="2225824" cy="5946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5801" y="1695862"/>
              <a:ext cx="2683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800" b="1" dirty="0" smtClean="0">
                  <a:solidFill>
                    <a:srgbClr val="008080"/>
                  </a:solidFill>
                </a:rPr>
                <a:t>35 – 3 = . . .</a:t>
              </a:r>
              <a:endParaRPr lang="en-US" sz="2800" b="1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091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7" grpId="0"/>
      <p:bldP spid="28" grpId="0" animBg="1"/>
      <p:bldP spid="29" grpId="0"/>
      <p:bldP spid="30" grpId="0"/>
      <p:bldP spid="40" grpId="0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944233" y="771550"/>
            <a:ext cx="819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5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512128" y="1962322"/>
            <a:ext cx="2631904" cy="2767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11560" y="267494"/>
            <a:ext cx="3312368" cy="492443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Cara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bersusun</a:t>
            </a:r>
            <a:r>
              <a:rPr lang="en-ID" sz="2600" b="1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pendek</a:t>
            </a:r>
            <a:endParaRPr lang="en-US" sz="2600" b="1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233" y="1254436"/>
            <a:ext cx="790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 3 </a:t>
            </a:r>
            <a:endParaRPr lang="en-US" sz="4000" b="1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99592" y="184269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4000" b="1" dirty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899592" y="1533757"/>
            <a:ext cx="1181938" cy="584775"/>
            <a:chOff x="683568" y="2787774"/>
            <a:chExt cx="1181938" cy="58477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83568" y="3147814"/>
              <a:ext cx="8352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475656" y="2787774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3200" b="1" dirty="0">
                  <a:cs typeface="Arial" panose="020B0604020202020204" pitchFamily="34" charset="0"/>
                </a:rPr>
                <a:t>–</a:t>
              </a:r>
              <a:endParaRPr lang="en-US" sz="3200" b="1" dirty="0"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4"/>
          <p:cNvGrpSpPr/>
          <p:nvPr/>
        </p:nvGrpSpPr>
        <p:grpSpPr>
          <a:xfrm>
            <a:off x="2267744" y="3723878"/>
            <a:ext cx="4292420" cy="966453"/>
            <a:chOff x="611164" y="1560406"/>
            <a:chExt cx="4484622" cy="96645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4" y="1560406"/>
              <a:ext cx="4062545" cy="94528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5801" y="1695862"/>
              <a:ext cx="44099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400" b="1" dirty="0" smtClean="0">
                  <a:solidFill>
                    <a:srgbClr val="FF0066"/>
                  </a:solidFill>
                </a:rPr>
                <a:t>Jadi,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sisa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piring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yang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masih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utuh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ada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32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buah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032854" y="2067694"/>
            <a:ext cx="3915410" cy="615116"/>
            <a:chOff x="611163" y="1624424"/>
            <a:chExt cx="4090729" cy="61511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4090727" cy="61511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3" y="1717947"/>
              <a:ext cx="38983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dikurangi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000" dirty="0" smtClean="0">
                  <a:solidFill>
                    <a:srgbClr val="008080"/>
                  </a:solidFill>
                </a:rPr>
                <a:t>, 5 - </a:t>
              </a:r>
              <a:r>
                <a:rPr lang="en-ID" sz="2000" dirty="0">
                  <a:solidFill>
                    <a:srgbClr val="008080"/>
                  </a:solidFill>
                </a:rPr>
                <a:t>3</a:t>
              </a:r>
              <a:r>
                <a:rPr lang="en-ID" sz="2000" dirty="0" smtClean="0">
                  <a:solidFill>
                    <a:srgbClr val="008080"/>
                  </a:solidFill>
                </a:rPr>
                <a:t> = 2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25" name="Elbow Connector 24"/>
          <p:cNvCxnSpPr/>
          <p:nvPr/>
        </p:nvCxnSpPr>
        <p:spPr>
          <a:xfrm>
            <a:off x="1547664" y="2157584"/>
            <a:ext cx="1440160" cy="243900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16200000" flipH="1">
            <a:off x="1043608" y="2478572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"/>
          <p:cNvGrpSpPr/>
          <p:nvPr/>
        </p:nvGrpSpPr>
        <p:grpSpPr>
          <a:xfrm>
            <a:off x="1043608" y="3003798"/>
            <a:ext cx="4248472" cy="566507"/>
            <a:chOff x="611164" y="1624424"/>
            <a:chExt cx="3934308" cy="56650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3934307" cy="566507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11164" y="1717947"/>
              <a:ext cx="38676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dikurang</a:t>
              </a:r>
              <a:r>
                <a:rPr lang="en-ID" sz="2000" dirty="0" smtClean="0">
                  <a:solidFill>
                    <a:srgbClr val="008080"/>
                  </a:solidFill>
                </a:rPr>
                <a:t> </a:t>
              </a:r>
              <a:r>
                <a:rPr lang="en-ID" sz="2000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000" dirty="0" smtClean="0">
                  <a:solidFill>
                    <a:srgbClr val="008080"/>
                  </a:solidFill>
                </a:rPr>
                <a:t>, 3 - 0 = 3</a:t>
              </a:r>
              <a:endParaRPr lang="en-US" sz="2000" dirty="0" smtClean="0">
                <a:solidFill>
                  <a:srgbClr val="00808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4738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6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8" grpId="0" animBg="1"/>
      <p:bldP spid="29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547094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Pengukuran Panjang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180528" y="1503600"/>
            <a:ext cx="8352928" cy="639522"/>
            <a:chOff x="115920" y="214296"/>
            <a:chExt cx="8352928" cy="6395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8352928" cy="63952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76276" y="267070"/>
              <a:ext cx="736052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Memba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ndingkan dan Mengurutkan Panjang Benda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14612" y="2538714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Ayo, perhatikan jari-jari tanganmu.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32" y="2195441"/>
            <a:ext cx="2267776" cy="266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714612" y="2974965"/>
            <a:ext cx="5572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Jari manakah yang paling panjang?</a:t>
            </a:r>
          </a:p>
          <a:p>
            <a:r>
              <a:rPr lang="id-ID" sz="2800" b="1" dirty="0" smtClean="0">
                <a:solidFill>
                  <a:srgbClr val="FF0066"/>
                </a:solidFill>
              </a:rPr>
              <a:t>Jari manakah yang paling pendek?</a:t>
            </a:r>
            <a:endParaRPr lang="en-US" sz="2800" b="1" dirty="0">
              <a:solidFill>
                <a:srgbClr val="FF0066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85984" y="500048"/>
            <a:ext cx="516006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Panjang benda dapat dibandingkan dan diurutkan.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5984" y="1428742"/>
            <a:ext cx="5357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Caranya dapat dengan melihatnya secara langsung.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571736" y="2643188"/>
            <a:ext cx="4807917" cy="17859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00958" y="2571750"/>
            <a:ext cx="1029737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Pensil 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628" y="3286130"/>
            <a:ext cx="1143008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Krayon</a:t>
            </a:r>
            <a:endParaRPr lang="en-US" sz="2200" b="1" dirty="0">
              <a:solidFill>
                <a:srgbClr val="FF00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6578" y="3929072"/>
            <a:ext cx="1071570" cy="476726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FF0066"/>
                </a:solidFill>
              </a:rPr>
              <a:t>Pulpen </a:t>
            </a:r>
            <a:endParaRPr lang="en-US" sz="22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90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428860" y="500048"/>
            <a:ext cx="4572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Dari gambar tersebut, diketahui hal-hal berikut.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pic>
        <p:nvPicPr>
          <p:cNvPr id="12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52536" y="1131590"/>
            <a:ext cx="2385811" cy="36416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00298" y="1500180"/>
            <a:ext cx="4929222" cy="544830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Pulpen</a:t>
            </a:r>
            <a:r>
              <a:rPr lang="id-ID" sz="2600" b="1" dirty="0" smtClean="0">
                <a:solidFill>
                  <a:srgbClr val="FF0066"/>
                </a:solidFill>
              </a:rPr>
              <a:t> lebih panjang </a:t>
            </a:r>
            <a:r>
              <a:rPr lang="id-ID" sz="2600" b="1" dirty="0" smtClean="0">
                <a:solidFill>
                  <a:srgbClr val="0070C0"/>
                </a:solidFill>
              </a:rPr>
              <a:t>dari</a:t>
            </a:r>
            <a:r>
              <a:rPr lang="id-ID" sz="2600" b="1" dirty="0" smtClean="0">
                <a:solidFill>
                  <a:srgbClr val="FF0066"/>
                </a:solidFill>
              </a:rPr>
              <a:t> </a:t>
            </a:r>
            <a:r>
              <a:rPr lang="id-ID" sz="2600" b="1" dirty="0" smtClean="0">
                <a:solidFill>
                  <a:srgbClr val="0070C0"/>
                </a:solidFill>
              </a:rPr>
              <a:t>krayon.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0298" y="2285998"/>
            <a:ext cx="4929222" cy="544830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70C0"/>
                </a:solidFill>
              </a:rPr>
              <a:t>Pulpen</a:t>
            </a:r>
            <a:r>
              <a:rPr lang="id-ID" sz="2600" b="1" dirty="0" smtClean="0">
                <a:solidFill>
                  <a:srgbClr val="FF0066"/>
                </a:solidFill>
              </a:rPr>
              <a:t> lebih pendek </a:t>
            </a:r>
            <a:r>
              <a:rPr lang="id-ID" sz="2600" b="1" dirty="0" smtClean="0">
                <a:solidFill>
                  <a:srgbClr val="0070C0"/>
                </a:solidFill>
              </a:rPr>
              <a:t>dari</a:t>
            </a:r>
            <a:r>
              <a:rPr lang="id-ID" sz="2600" b="1" dirty="0" smtClean="0">
                <a:solidFill>
                  <a:srgbClr val="FF0066"/>
                </a:solidFill>
              </a:rPr>
              <a:t> </a:t>
            </a:r>
            <a:r>
              <a:rPr lang="id-ID" sz="2600" b="1" dirty="0" smtClean="0">
                <a:solidFill>
                  <a:srgbClr val="0070C0"/>
                </a:solidFill>
              </a:rPr>
              <a:t>pensil.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00298" y="3179396"/>
            <a:ext cx="4572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Urutan benda dari yang terpanjang adalah </a:t>
            </a:r>
            <a:r>
              <a:rPr lang="id-ID" sz="2600" b="1" dirty="0" smtClean="0">
                <a:solidFill>
                  <a:srgbClr val="FF0066"/>
                </a:solidFill>
              </a:rPr>
              <a:t>pensil</a:t>
            </a:r>
            <a:r>
              <a:rPr lang="id-ID" sz="2600" b="1" dirty="0" smtClean="0">
                <a:solidFill>
                  <a:srgbClr val="008080"/>
                </a:solidFill>
              </a:rPr>
              <a:t>, </a:t>
            </a:r>
            <a:r>
              <a:rPr lang="id-ID" sz="2600" b="1" dirty="0" smtClean="0">
                <a:solidFill>
                  <a:srgbClr val="FF0066"/>
                </a:solidFill>
              </a:rPr>
              <a:t>pulpen</a:t>
            </a:r>
            <a:r>
              <a:rPr lang="id-ID" sz="2600" b="1" dirty="0" smtClean="0">
                <a:solidFill>
                  <a:srgbClr val="008080"/>
                </a:solidFill>
              </a:rPr>
              <a:t>, </a:t>
            </a:r>
            <a:r>
              <a:rPr lang="id-ID" sz="2600" b="1" dirty="0" smtClean="0">
                <a:solidFill>
                  <a:srgbClr val="FF0066"/>
                </a:solidFill>
              </a:rPr>
              <a:t>krayon</a:t>
            </a:r>
            <a:r>
              <a:rPr lang="id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90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  <p:bldP spid="16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571868" y="500048"/>
            <a:ext cx="3786214" cy="1944862"/>
            <a:chOff x="3428992" y="1357304"/>
            <a:chExt cx="3357586" cy="158767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214810" y="1357304"/>
              <a:ext cx="2571768" cy="15876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428992" y="2354510"/>
              <a:ext cx="622239" cy="590465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1" y="2016588"/>
            <a:ext cx="2286016" cy="2787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0034" y="357172"/>
            <a:ext cx="4857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Tinggi dan rendah juga menyatakan ukuran panjang.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3174" y="2643188"/>
            <a:ext cx="5500726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Hewan yang paling tinggi adalah </a:t>
            </a:r>
            <a:r>
              <a:rPr lang="id-ID" sz="2400" b="1" dirty="0" smtClean="0">
                <a:solidFill>
                  <a:srgbClr val="FF0066"/>
                </a:solidFill>
              </a:rPr>
              <a:t>jerapah</a:t>
            </a:r>
            <a:r>
              <a:rPr lang="id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43174" y="3286130"/>
            <a:ext cx="5643602" cy="510778"/>
          </a:xfrm>
          <a:prstGeom prst="roundRect">
            <a:avLst/>
          </a:prstGeom>
          <a:solidFill>
            <a:srgbClr val="FFFF99"/>
          </a:solidFill>
          <a:ln w="19050">
            <a:solidFill>
              <a:srgbClr val="3333CC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70C0"/>
                </a:solidFill>
              </a:rPr>
              <a:t>Hewan yang paling pendek adalah </a:t>
            </a:r>
            <a:r>
              <a:rPr lang="id-ID" sz="2400" b="1" dirty="0" smtClean="0">
                <a:solidFill>
                  <a:srgbClr val="FF0066"/>
                </a:solidFill>
              </a:rPr>
              <a:t>kelinci</a:t>
            </a:r>
            <a:r>
              <a:rPr lang="id-ID" sz="2400" b="1" dirty="0" smtClean="0">
                <a:solidFill>
                  <a:srgbClr val="0070C0"/>
                </a:solidFill>
              </a:rPr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14612" y="3929072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8080"/>
                </a:solidFill>
              </a:rPr>
              <a:t>Urutan benda dari yang paling pendek adalah </a:t>
            </a:r>
            <a:r>
              <a:rPr lang="id-ID" sz="2400" b="1" dirty="0" smtClean="0">
                <a:solidFill>
                  <a:srgbClr val="FF0066"/>
                </a:solidFill>
              </a:rPr>
              <a:t>kelinci</a:t>
            </a:r>
            <a:r>
              <a:rPr lang="id-ID" sz="2400" b="1" dirty="0" smtClean="0">
                <a:solidFill>
                  <a:srgbClr val="008080"/>
                </a:solidFill>
              </a:rPr>
              <a:t>, </a:t>
            </a:r>
            <a:r>
              <a:rPr lang="id-ID" sz="2400" b="1" dirty="0" smtClean="0">
                <a:solidFill>
                  <a:srgbClr val="FF0066"/>
                </a:solidFill>
              </a:rPr>
              <a:t>sapi</a:t>
            </a:r>
            <a:r>
              <a:rPr lang="id-ID" sz="2400" b="1" dirty="0" smtClean="0">
                <a:solidFill>
                  <a:srgbClr val="008080"/>
                </a:solidFill>
              </a:rPr>
              <a:t>, </a:t>
            </a:r>
            <a:r>
              <a:rPr lang="id-ID" sz="2400" b="1" dirty="0" smtClean="0">
                <a:solidFill>
                  <a:srgbClr val="FF0066"/>
                </a:solidFill>
              </a:rPr>
              <a:t>jerapah</a:t>
            </a:r>
            <a:r>
              <a:rPr lang="id-ID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88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1000114"/>
            <a:ext cx="2102731" cy="37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32" y="1466224"/>
            <a:ext cx="3953788" cy="2231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734124" y="1832280"/>
            <a:ext cx="37181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Panjang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benda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dapat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diukur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dengan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satuan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tak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baku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42858"/>
            <a:ext cx="8352928" cy="639522"/>
            <a:chOff x="115920" y="214296"/>
            <a:chExt cx="8352928" cy="63952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8352928" cy="63952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6276" y="267070"/>
              <a:ext cx="7360524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ngukur Panjang Benda dengan Satuan Tak Baku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340308"/>
            <a:ext cx="5871025" cy="575258"/>
            <a:chOff x="685800" y="1836724"/>
            <a:chExt cx="6133911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6724"/>
              <a:ext cx="5928659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6058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contoh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satuan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panjang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tak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baku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128292"/>
            <a:ext cx="1440160" cy="20255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7580" y="3274687"/>
            <a:ext cx="1500168" cy="461666"/>
            <a:chOff x="5940152" y="1893505"/>
            <a:chExt cx="1800202" cy="4616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893505"/>
              <a:ext cx="1800200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031729" y="1893505"/>
              <a:ext cx="1708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Jengkal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3"/>
          <a:stretch/>
        </p:blipFill>
        <p:spPr bwMode="auto">
          <a:xfrm>
            <a:off x="3275856" y="2304618"/>
            <a:ext cx="2171994" cy="14324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1275607"/>
            <a:ext cx="2812004" cy="19868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6"/>
          <p:cNvGrpSpPr/>
          <p:nvPr/>
        </p:nvGrpSpPr>
        <p:grpSpPr>
          <a:xfrm>
            <a:off x="3635896" y="3888752"/>
            <a:ext cx="1500168" cy="461666"/>
            <a:chOff x="5940152" y="1893505"/>
            <a:chExt cx="1800202" cy="4616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893505"/>
              <a:ext cx="1800200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6031729" y="1893505"/>
              <a:ext cx="1708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Langkah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8" name="Group 19"/>
          <p:cNvGrpSpPr/>
          <p:nvPr/>
        </p:nvGrpSpPr>
        <p:grpSpPr>
          <a:xfrm>
            <a:off x="6524062" y="3363838"/>
            <a:ext cx="1500168" cy="461666"/>
            <a:chOff x="5940152" y="1893505"/>
            <a:chExt cx="1800202" cy="46166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893505"/>
              <a:ext cx="1800200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6031729" y="1893505"/>
              <a:ext cx="1708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Depa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1310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7158" y="340308"/>
            <a:ext cx="5871025" cy="575258"/>
            <a:chOff x="685800" y="1836724"/>
            <a:chExt cx="6133911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6724"/>
              <a:ext cx="5928659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2" y="1921553"/>
              <a:ext cx="60586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contoh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satuan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panjang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tak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baku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057" y="1275606"/>
            <a:ext cx="2025527" cy="8917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97580" y="2332285"/>
            <a:ext cx="1500168" cy="461666"/>
            <a:chOff x="5940152" y="1893505"/>
            <a:chExt cx="1800202" cy="46166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893505"/>
              <a:ext cx="1800200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031729" y="1893505"/>
              <a:ext cx="1708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smtClean="0">
                  <a:solidFill>
                    <a:srgbClr val="FF0066"/>
                  </a:solidFill>
                </a:rPr>
                <a:t>Hasta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3273370"/>
            <a:ext cx="4807534" cy="984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9884" y="2049913"/>
            <a:ext cx="1918460" cy="116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6"/>
          <p:cNvGrpSpPr/>
          <p:nvPr/>
        </p:nvGrpSpPr>
        <p:grpSpPr>
          <a:xfrm>
            <a:off x="2784554" y="3507854"/>
            <a:ext cx="3011582" cy="485790"/>
            <a:chOff x="5940152" y="1893505"/>
            <a:chExt cx="3613899" cy="4857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1917629"/>
              <a:ext cx="3613899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6031729" y="1893505"/>
              <a:ext cx="35223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Pensil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sama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panjang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8" name="Group 19"/>
          <p:cNvGrpSpPr/>
          <p:nvPr/>
        </p:nvGrpSpPr>
        <p:grpSpPr>
          <a:xfrm>
            <a:off x="5959031" y="2348882"/>
            <a:ext cx="1500166" cy="461666"/>
            <a:chOff x="5495822" y="1910102"/>
            <a:chExt cx="1800200" cy="461666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822" y="1910102"/>
              <a:ext cx="1800200" cy="461666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5525336" y="1910102"/>
              <a:ext cx="17086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400" b="1" dirty="0" err="1" smtClean="0">
                  <a:solidFill>
                    <a:srgbClr val="FF0066"/>
                  </a:solidFill>
                </a:rPr>
                <a:t>Korek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api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737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183373"/>
            <a:ext cx="4286280" cy="253138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409612" y="1357304"/>
            <a:ext cx="3826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FF0066"/>
                </a:solidFill>
              </a:rPr>
              <a:t>Hitunglah banyak buah pada gambar berikut.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09612" y="2205107"/>
            <a:ext cx="43199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Untuk mempermudah, kelompokkan </a:t>
            </a:r>
            <a:r>
              <a:rPr lang="id-ID" sz="2800" b="1" dirty="0" smtClean="0">
                <a:solidFill>
                  <a:srgbClr val="7030A0"/>
                </a:solidFill>
              </a:rPr>
              <a:t>sepuluh-sepuluh.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4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26892"/>
          <a:stretch>
            <a:fillRect/>
          </a:stretch>
        </p:blipFill>
        <p:spPr bwMode="auto">
          <a:xfrm flipH="1">
            <a:off x="-1" y="785800"/>
            <a:ext cx="2606930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6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933" y="752224"/>
            <a:ext cx="5012215" cy="3691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787322" y="1347614"/>
            <a:ext cx="39530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smtClean="0">
                <a:solidFill>
                  <a:srgbClr val="660033"/>
                </a:solidFill>
              </a:rPr>
              <a:t>Kalian </a:t>
            </a:r>
            <a:r>
              <a:rPr lang="en-ID" sz="2600" b="1" dirty="0" err="1" smtClean="0">
                <a:solidFill>
                  <a:srgbClr val="660033"/>
                </a:solidFill>
              </a:rPr>
              <a:t>juga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dapat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menggunakan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benda</a:t>
            </a:r>
            <a:r>
              <a:rPr lang="en-ID" sz="2600" b="1" dirty="0" smtClean="0">
                <a:solidFill>
                  <a:srgbClr val="660033"/>
                </a:solidFill>
              </a:rPr>
              <a:t> </a:t>
            </a:r>
            <a:r>
              <a:rPr lang="en-ID" sz="2600" b="1" dirty="0" err="1" smtClean="0">
                <a:solidFill>
                  <a:srgbClr val="660033"/>
                </a:solidFill>
              </a:rPr>
              <a:t>lainnya</a:t>
            </a:r>
            <a:r>
              <a:rPr lang="en-ID" sz="2600" b="1" dirty="0" smtClean="0">
                <a:solidFill>
                  <a:srgbClr val="660033"/>
                </a:solidFill>
              </a:rPr>
              <a:t>. 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8458" y="2571750"/>
            <a:ext cx="39530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2060"/>
                </a:solidFill>
              </a:rPr>
              <a:t>Gunakan</a:t>
            </a:r>
            <a:r>
              <a:rPr lang="en-ID" sz="2600" b="1" dirty="0" smtClean="0">
                <a:solidFill>
                  <a:srgbClr val="002060"/>
                </a:solidFill>
              </a:rPr>
              <a:t> </a:t>
            </a:r>
            <a:r>
              <a:rPr lang="en-ID" sz="2600" b="1" dirty="0" err="1" smtClean="0">
                <a:solidFill>
                  <a:srgbClr val="002060"/>
                </a:solidFill>
              </a:rPr>
              <a:t>benda</a:t>
            </a:r>
            <a:r>
              <a:rPr lang="en-ID" sz="2600" b="1" dirty="0" smtClean="0">
                <a:solidFill>
                  <a:srgbClr val="002060"/>
                </a:solidFill>
              </a:rPr>
              <a:t> yang </a:t>
            </a:r>
            <a:r>
              <a:rPr lang="en-ID" sz="2600" b="1" dirty="0" err="1" smtClean="0">
                <a:solidFill>
                  <a:srgbClr val="002060"/>
                </a:solidFill>
              </a:rPr>
              <a:t>lebih</a:t>
            </a:r>
            <a:r>
              <a:rPr lang="en-ID" sz="2600" b="1" dirty="0" smtClean="0">
                <a:solidFill>
                  <a:srgbClr val="002060"/>
                </a:solidFill>
              </a:rPr>
              <a:t> </a:t>
            </a:r>
            <a:r>
              <a:rPr lang="en-ID" sz="2600" b="1" dirty="0" err="1" smtClean="0">
                <a:solidFill>
                  <a:srgbClr val="002060"/>
                </a:solidFill>
              </a:rPr>
              <a:t>pendek</a:t>
            </a:r>
            <a:r>
              <a:rPr lang="en-ID" sz="2600" b="1" dirty="0">
                <a:solidFill>
                  <a:srgbClr val="002060"/>
                </a:solidFill>
              </a:rPr>
              <a:t>.</a:t>
            </a:r>
            <a:endParaRPr lang="en-US" sz="26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79912" y="3363838"/>
            <a:ext cx="39530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7030A0"/>
                </a:solidFill>
              </a:rPr>
              <a:t>Gunakan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satuan</a:t>
            </a:r>
            <a:r>
              <a:rPr lang="en-ID" sz="2600" b="1" dirty="0" smtClean="0">
                <a:solidFill>
                  <a:srgbClr val="7030A0"/>
                </a:solidFill>
              </a:rPr>
              <a:t> </a:t>
            </a:r>
            <a:r>
              <a:rPr lang="en-ID" sz="2600" b="1" dirty="0" err="1" smtClean="0">
                <a:solidFill>
                  <a:srgbClr val="7030A0"/>
                </a:solidFill>
              </a:rPr>
              <a:t>panjang</a:t>
            </a:r>
            <a:r>
              <a:rPr lang="en-ID" sz="2600" b="1" dirty="0" smtClean="0">
                <a:solidFill>
                  <a:srgbClr val="7030A0"/>
                </a:solidFill>
              </a:rPr>
              <a:t> yang </a:t>
            </a:r>
            <a:r>
              <a:rPr lang="en-ID" sz="2600" b="1" dirty="0" err="1" smtClean="0">
                <a:solidFill>
                  <a:srgbClr val="7030A0"/>
                </a:solidFill>
              </a:rPr>
              <a:t>sama</a:t>
            </a:r>
            <a:r>
              <a:rPr lang="en-ID" sz="2600" b="1" dirty="0" smtClean="0">
                <a:solidFill>
                  <a:srgbClr val="7030A0"/>
                </a:solidFill>
              </a:rPr>
              <a:t>.</a:t>
            </a:r>
            <a:endParaRPr lang="en-US" sz="2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 bwMode="auto">
          <a:xfrm>
            <a:off x="-6350" y="-20538"/>
            <a:ext cx="9156700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14056"/>
            <a:ext cx="4185803" cy="1905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23478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83518"/>
            <a:ext cx="3235930" cy="270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83568" y="3457874"/>
            <a:ext cx="3672408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FF0066"/>
                </a:solidFill>
              </a:rPr>
              <a:t>Panjang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meja</a:t>
            </a:r>
            <a:r>
              <a:rPr lang="en-ID" sz="2400" b="1" dirty="0" smtClean="0">
                <a:solidFill>
                  <a:srgbClr val="FF0066"/>
                </a:solidFill>
              </a:rPr>
              <a:t> = 6 </a:t>
            </a:r>
            <a:r>
              <a:rPr lang="en-ID" sz="2400" b="1" dirty="0" err="1" smtClean="0">
                <a:solidFill>
                  <a:srgbClr val="FF0066"/>
                </a:solidFill>
              </a:rPr>
              <a:t>jengkal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6056" y="3435846"/>
            <a:ext cx="3528392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A5002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err="1" smtClean="0">
                <a:solidFill>
                  <a:srgbClr val="FF0066"/>
                </a:solidFill>
              </a:rPr>
              <a:t>Panjang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buku</a:t>
            </a:r>
            <a:r>
              <a:rPr lang="en-ID" sz="2400" b="1" dirty="0" smtClean="0">
                <a:solidFill>
                  <a:srgbClr val="FF0066"/>
                </a:solidFill>
              </a:rPr>
              <a:t> = 4 </a:t>
            </a:r>
            <a:r>
              <a:rPr lang="en-ID" sz="2400" b="1" dirty="0" err="1" smtClean="0">
                <a:solidFill>
                  <a:srgbClr val="FF0066"/>
                </a:solidFill>
              </a:rPr>
              <a:t>krayon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 smtClean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84" y="1211324"/>
            <a:ext cx="4601860" cy="193649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302076" y="1425638"/>
            <a:ext cx="46187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Hasil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pengukuran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panjang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benda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dapat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dibandingkan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diurutkan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614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84632" y="267494"/>
            <a:ext cx="3971344" cy="575258"/>
            <a:chOff x="685800" y="1836724"/>
            <a:chExt cx="4149168" cy="57525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6724"/>
              <a:ext cx="4149168" cy="57525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61033" y="1921553"/>
              <a:ext cx="39656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US" sz="2400" b="1" dirty="0" err="1" smtClean="0">
                  <a:solidFill>
                    <a:srgbClr val="008080"/>
                  </a:solidFill>
                </a:rPr>
                <a:t>Perhatikan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contoh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.</a:t>
              </a: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010" y="1275658"/>
            <a:ext cx="2637814" cy="722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6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92784" y="2165412"/>
            <a:ext cx="3010266" cy="491544"/>
            <a:chOff x="6014984" y="1882210"/>
            <a:chExt cx="2101874" cy="4915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984" y="1882210"/>
              <a:ext cx="2101874" cy="49154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6031729" y="1893505"/>
              <a:ext cx="20851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200" b="1" dirty="0" err="1" smtClean="0">
                  <a:solidFill>
                    <a:srgbClr val="FF0066"/>
                  </a:solidFill>
                </a:rPr>
                <a:t>Panjang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krayon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= 3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klip</a:t>
              </a:r>
              <a:endParaRPr lang="en-US" sz="22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348" y="1203598"/>
            <a:ext cx="3761301" cy="771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9"/>
          <p:cNvGrpSpPr/>
          <p:nvPr/>
        </p:nvGrpSpPr>
        <p:grpSpPr>
          <a:xfrm>
            <a:off x="4911454" y="2139702"/>
            <a:ext cx="3242016" cy="576064"/>
            <a:chOff x="6031728" y="1824584"/>
            <a:chExt cx="3890422" cy="57606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854" y="1824584"/>
              <a:ext cx="3820295" cy="57606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6031728" y="1893505"/>
              <a:ext cx="38904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200" b="1" dirty="0" err="1" smtClean="0">
                  <a:solidFill>
                    <a:srgbClr val="FF0066"/>
                  </a:solidFill>
                </a:rPr>
                <a:t>Panjang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sikat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gigi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= 5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klip</a:t>
              </a:r>
              <a:endParaRPr lang="en-US" sz="2200" b="1" dirty="0">
                <a:solidFill>
                  <a:srgbClr val="FF0066"/>
                </a:solidFill>
              </a:endParaRPr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2846" y="2943585"/>
            <a:ext cx="2847306" cy="9496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3"/>
          <p:cNvGrpSpPr/>
          <p:nvPr/>
        </p:nvGrpSpPr>
        <p:grpSpPr>
          <a:xfrm>
            <a:off x="2987824" y="4011910"/>
            <a:ext cx="3242016" cy="576064"/>
            <a:chOff x="6031728" y="1824584"/>
            <a:chExt cx="3890422" cy="5760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854" y="1824584"/>
              <a:ext cx="3820295" cy="57606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6031728" y="1893505"/>
              <a:ext cx="389042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2200" b="1" dirty="0" err="1" smtClean="0">
                  <a:solidFill>
                    <a:srgbClr val="FF0066"/>
                  </a:solidFill>
                </a:rPr>
                <a:t>Panjang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sisir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= </a:t>
              </a:r>
              <a:r>
                <a:rPr lang="en-ID" sz="2200" b="1" dirty="0">
                  <a:solidFill>
                    <a:srgbClr val="FF0066"/>
                  </a:solidFill>
                </a:rPr>
                <a:t>4</a:t>
              </a:r>
              <a:r>
                <a:rPr lang="en-ID" sz="22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200" b="1" dirty="0" err="1" smtClean="0">
                  <a:solidFill>
                    <a:srgbClr val="FF0066"/>
                  </a:solidFill>
                </a:rPr>
                <a:t>klip</a:t>
              </a:r>
              <a:endParaRPr lang="en-US" sz="22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0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Tere\KONTEN QR\BACKGROUND\garis.jpg"/>
          <p:cNvPicPr>
            <a:picLocks noChangeAspect="1" noChangeArrowheads="1"/>
          </p:cNvPicPr>
          <p:nvPr/>
        </p:nvPicPr>
        <p:blipFill rotWithShape="1">
          <a:blip r:embed="rId2" cstate="print"/>
          <a:srcRect l="909"/>
          <a:stretch/>
        </p:blipFill>
        <p:spPr bwMode="auto">
          <a:xfrm>
            <a:off x="0" y="0"/>
            <a:ext cx="9143999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>
            <a:off x="270330" y="543183"/>
            <a:ext cx="2357454" cy="422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11324"/>
            <a:ext cx="4752528" cy="21525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3203848" y="1347614"/>
            <a:ext cx="4618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smtClean="0">
                <a:solidFill>
                  <a:srgbClr val="FF0066"/>
                </a:solidFill>
              </a:rPr>
              <a:t>Benda yang paling </a:t>
            </a:r>
            <a:r>
              <a:rPr lang="en-ID" sz="2800" b="1" dirty="0" err="1" smtClean="0">
                <a:solidFill>
                  <a:srgbClr val="FF0066"/>
                </a:solidFill>
              </a:rPr>
              <a:t>panjang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adalah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sikat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gigi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83924" y="2211710"/>
            <a:ext cx="4618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smtClean="0">
                <a:solidFill>
                  <a:srgbClr val="FF0066"/>
                </a:solidFill>
              </a:rPr>
              <a:t>Benda yang paling </a:t>
            </a:r>
            <a:r>
              <a:rPr lang="en-ID" sz="2800" b="1" dirty="0" err="1" smtClean="0">
                <a:solidFill>
                  <a:srgbClr val="FF0066"/>
                </a:solidFill>
              </a:rPr>
              <a:t>pendek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adalah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0070C0"/>
                </a:solidFill>
              </a:rPr>
              <a:t>krayon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65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344" y="1267548"/>
            <a:ext cx="5661841" cy="9441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19740" y="2355726"/>
            <a:ext cx="627924" cy="461665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481008" y="2355726"/>
            <a:ext cx="627924" cy="461665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042369" y="2355726"/>
            <a:ext cx="627924" cy="461665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508104" y="2340596"/>
            <a:ext cx="627924" cy="461665"/>
          </a:xfrm>
          <a:prstGeom prst="rect">
            <a:avLst/>
          </a:prstGeom>
          <a:solidFill>
            <a:srgbClr val="C5FFE2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>
                <a:solidFill>
                  <a:srgbClr val="FF0066"/>
                </a:solidFill>
              </a:rPr>
              <a:t>2</a:t>
            </a:r>
            <a:endParaRPr lang="en-US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b="28211"/>
          <a:stretch>
            <a:fillRect/>
          </a:stretch>
        </p:blipFill>
        <p:spPr bwMode="auto">
          <a:xfrm flipH="1">
            <a:off x="6873635" y="1253564"/>
            <a:ext cx="1953646" cy="350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73942" y="3276073"/>
            <a:ext cx="4562154" cy="1023869"/>
            <a:chOff x="873942" y="3276073"/>
            <a:chExt cx="4562154" cy="10238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42" y="3276073"/>
              <a:ext cx="4068928" cy="102386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1116186" y="3363838"/>
              <a:ext cx="38266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</a:rPr>
                <a:t>Ada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tiga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dua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pisang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6186" y="3776801"/>
              <a:ext cx="43199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008080"/>
                  </a:solidFill>
                </a:rPr>
                <a:t>Tiga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dua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ditulis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32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966" y="254384"/>
            <a:ext cx="4465066" cy="600201"/>
            <a:chOff x="685800" y="1838738"/>
            <a:chExt cx="4664997" cy="600201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66763" cy="60020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45496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70C0"/>
                  </a:solidFill>
                </a:rPr>
                <a:t>Perhatikan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600" b="1" dirty="0" smtClean="0">
                  <a:solidFill>
                    <a:srgbClr val="0070C0"/>
                  </a:solidFill>
                </a:rPr>
                <a:t>berikut.</a:t>
              </a:r>
              <a:endParaRPr lang="en-US" sz="2600" b="1" dirty="0" smtClean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0976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2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6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8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2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921" y="1131590"/>
            <a:ext cx="5744707" cy="132726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47732" y="268614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979712" y="268614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131840" y="268614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211960" y="267101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b="28211"/>
          <a:stretch>
            <a:fillRect/>
          </a:stretch>
        </p:blipFill>
        <p:spPr bwMode="auto">
          <a:xfrm flipH="1">
            <a:off x="6732240" y="1253564"/>
            <a:ext cx="1953646" cy="350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3568" y="3492097"/>
            <a:ext cx="4500976" cy="1023869"/>
            <a:chOff x="683568" y="3492097"/>
            <a:chExt cx="4500976" cy="10238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3492097"/>
              <a:ext cx="4284952" cy="102386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864634" y="3579862"/>
              <a:ext cx="41758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</a:rPr>
                <a:t>Ada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empat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lima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jeruk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64634" y="3992825"/>
              <a:ext cx="43199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008080"/>
                  </a:solidFill>
                </a:rPr>
                <a:t>Empat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lima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ditulis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45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966" y="254384"/>
            <a:ext cx="4465066" cy="661182"/>
            <a:chOff x="685800" y="1838738"/>
            <a:chExt cx="4664997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66763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45496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70C0"/>
                  </a:solidFill>
                </a:rPr>
                <a:t>Perhatikan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600" b="1" dirty="0" smtClean="0">
                  <a:solidFill>
                    <a:srgbClr val="0070C0"/>
                  </a:solidFill>
                </a:rPr>
                <a:t>berikut.</a:t>
              </a:r>
              <a:endParaRPr lang="en-US" sz="26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600260" y="266167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0232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2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4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6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2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8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2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203598"/>
            <a:ext cx="4644992" cy="5483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919740" y="1822053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2575924" y="1822053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232108" y="1810203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919740" y="3046189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b="28211"/>
          <a:stretch>
            <a:fillRect/>
          </a:stretch>
        </p:blipFill>
        <p:spPr bwMode="auto">
          <a:xfrm flipH="1">
            <a:off x="6866826" y="1253564"/>
            <a:ext cx="1953646" cy="3504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72170" y="3682413"/>
            <a:ext cx="4814276" cy="977569"/>
            <a:chOff x="972170" y="3682413"/>
            <a:chExt cx="4814276" cy="97756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0" y="3682413"/>
              <a:ext cx="4814276" cy="977569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1116186" y="3723878"/>
              <a:ext cx="467026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smtClean="0">
                  <a:solidFill>
                    <a:srgbClr val="FF0066"/>
                  </a:solidFill>
                </a:rPr>
                <a:t>Ada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enam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70C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400" b="1" dirty="0" smtClean="0">
                  <a:solidFill>
                    <a:srgbClr val="0070C0"/>
                  </a:solidFill>
                </a:rPr>
                <a:t>delapan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FF0066"/>
                  </a:solidFill>
                </a:rPr>
                <a:t>stroberi</a:t>
              </a:r>
              <a:r>
                <a:rPr lang="en-ID" sz="2400" b="1" dirty="0" smtClean="0">
                  <a:solidFill>
                    <a:srgbClr val="FF0066"/>
                  </a:solidFill>
                </a:rPr>
                <a:t>.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6186" y="4136841"/>
              <a:ext cx="43199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2400" b="1" dirty="0" err="1" smtClean="0">
                  <a:solidFill>
                    <a:srgbClr val="008080"/>
                  </a:solidFill>
                </a:rPr>
                <a:t>Enam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puluh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lima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ditulis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</a:t>
              </a:r>
              <a:r>
                <a:rPr lang="en-ID" sz="2400" b="1" dirty="0" smtClean="0">
                  <a:solidFill>
                    <a:srgbClr val="0070C0"/>
                  </a:solidFill>
                </a:rPr>
                <a:t>6</a:t>
              </a:r>
              <a:r>
                <a:rPr lang="id-ID" sz="2400" b="1" dirty="0" smtClean="0">
                  <a:solidFill>
                    <a:srgbClr val="0070C0"/>
                  </a:solidFill>
                </a:rPr>
                <a:t>8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.</a:t>
              </a:r>
              <a:endParaRPr lang="en-US" sz="2400" b="1" dirty="0">
                <a:solidFill>
                  <a:srgbClr val="00808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966" y="254384"/>
            <a:ext cx="4465066" cy="661182"/>
            <a:chOff x="685800" y="1838738"/>
            <a:chExt cx="4664997" cy="6611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38738"/>
              <a:ext cx="4466763" cy="6611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1129" y="1921553"/>
              <a:ext cx="45496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70C0"/>
                  </a:solidFill>
                </a:rPr>
                <a:t>Perhatikan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600" b="1" dirty="0" smtClean="0">
                  <a:solidFill>
                    <a:srgbClr val="0070C0"/>
                  </a:solidFill>
                </a:rPr>
                <a:t>berikut.</a:t>
              </a:r>
              <a:endParaRPr lang="en-US" sz="2600" b="1" dirty="0" smtClean="0">
                <a:solidFill>
                  <a:srgbClr val="0070C0"/>
                </a:solidFill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5652120" y="2830165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>
                <a:solidFill>
                  <a:srgbClr val="FF0066"/>
                </a:solidFill>
              </a:rPr>
              <a:t>8</a:t>
            </a:r>
            <a:endParaRPr lang="en-US" sz="24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2383476"/>
            <a:ext cx="4644992" cy="5483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3422" y="1365044"/>
            <a:ext cx="449939" cy="127994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/>
          <p:cNvSpPr/>
          <p:nvPr/>
        </p:nvSpPr>
        <p:spPr>
          <a:xfrm>
            <a:off x="2548086" y="3010102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4232108" y="3006610"/>
            <a:ext cx="627924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5284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7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2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2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2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23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214346" y="1214428"/>
            <a:ext cx="2340101" cy="3571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3508" y="203922"/>
            <a:ext cx="8786210" cy="733044"/>
            <a:chOff x="34926" y="214296"/>
            <a:chExt cx="8786210" cy="7330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7214574" cy="7330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8802" y="267070"/>
              <a:ext cx="8262334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Nama dan Lambang Bilangan sampai 99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428992" y="1357304"/>
            <a:ext cx="3571900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Dua puluh lima</a:t>
            </a:r>
            <a:endParaRPr lang="en-US" sz="3000" b="1" dirty="0">
              <a:solidFill>
                <a:srgbClr val="7030A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57488" y="1285866"/>
            <a:ext cx="857256" cy="646331"/>
            <a:chOff x="2500298" y="1214428"/>
            <a:chExt cx="857256" cy="646331"/>
          </a:xfrm>
        </p:grpSpPr>
        <p:sp>
          <p:nvSpPr>
            <p:cNvPr id="25" name="Pentagon 24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00298" y="1214428"/>
              <a:ext cx="6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>
                  <a:solidFill>
                    <a:srgbClr val="FF0066"/>
                  </a:solidFill>
                </a:rPr>
                <a:t>25</a:t>
              </a:r>
              <a:endParaRPr lang="en-US" sz="36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428992" y="2139733"/>
            <a:ext cx="364333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Empat puluh satu</a:t>
            </a:r>
            <a:endParaRPr lang="en-US" sz="3000" b="1" dirty="0">
              <a:solidFill>
                <a:srgbClr val="7030A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857488" y="2068295"/>
            <a:ext cx="857256" cy="646331"/>
            <a:chOff x="2500298" y="1214428"/>
            <a:chExt cx="857256" cy="646331"/>
          </a:xfrm>
        </p:grpSpPr>
        <p:sp>
          <p:nvSpPr>
            <p:cNvPr id="31" name="Pentagon 30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00298" y="1214428"/>
              <a:ext cx="6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>
                  <a:solidFill>
                    <a:srgbClr val="FF0066"/>
                  </a:solidFill>
                </a:rPr>
                <a:t>41</a:t>
              </a:r>
              <a:endParaRPr lang="en-US" sz="36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428992" y="2925551"/>
            <a:ext cx="364333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Lima puluh</a:t>
            </a:r>
            <a:endParaRPr lang="en-US" sz="3000" b="1" dirty="0">
              <a:solidFill>
                <a:srgbClr val="7030A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857488" y="2854113"/>
            <a:ext cx="857256" cy="646331"/>
            <a:chOff x="2500298" y="1214428"/>
            <a:chExt cx="857256" cy="646331"/>
          </a:xfrm>
        </p:grpSpPr>
        <p:sp>
          <p:nvSpPr>
            <p:cNvPr id="35" name="Pentagon 34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00298" y="1214428"/>
              <a:ext cx="6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>
                  <a:solidFill>
                    <a:srgbClr val="FF0066"/>
                  </a:solidFill>
                </a:rPr>
                <a:t>50</a:t>
              </a:r>
              <a:endParaRPr lang="en-US" sz="36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428992" y="3711369"/>
            <a:ext cx="3643338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3000" b="1" dirty="0" smtClean="0">
                <a:solidFill>
                  <a:srgbClr val="7030A0"/>
                </a:solidFill>
              </a:rPr>
              <a:t>    Enam puluh empat</a:t>
            </a:r>
            <a:endParaRPr lang="en-US" sz="3000" b="1" dirty="0">
              <a:solidFill>
                <a:srgbClr val="7030A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857488" y="3639931"/>
            <a:ext cx="857256" cy="646331"/>
            <a:chOff x="2500298" y="1214428"/>
            <a:chExt cx="857256" cy="646331"/>
          </a:xfrm>
        </p:grpSpPr>
        <p:sp>
          <p:nvSpPr>
            <p:cNvPr id="39" name="Pentagon 38"/>
            <p:cNvSpPr/>
            <p:nvPr/>
          </p:nvSpPr>
          <p:spPr>
            <a:xfrm>
              <a:off x="2500298" y="1285866"/>
              <a:ext cx="857256" cy="571504"/>
            </a:xfrm>
            <a:prstGeom prst="homePlate">
              <a:avLst/>
            </a:prstGeom>
            <a:solidFill>
              <a:srgbClr val="FFCC99"/>
            </a:solidFill>
            <a:ln w="12700">
              <a:solidFill>
                <a:srgbClr val="00808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00298" y="1214428"/>
              <a:ext cx="68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3600" b="1" dirty="0" smtClean="0">
                  <a:solidFill>
                    <a:srgbClr val="FF0066"/>
                  </a:solidFill>
                </a:rPr>
                <a:t>64</a:t>
              </a:r>
              <a:endParaRPr lang="en-US" sz="36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0525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3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1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 flipH="1">
            <a:off x="7414130" y="1818701"/>
            <a:ext cx="1944216" cy="2967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488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grpSp>
        <p:nvGrpSpPr>
          <p:cNvPr id="2" name="Group 4"/>
          <p:cNvGrpSpPr/>
          <p:nvPr/>
        </p:nvGrpSpPr>
        <p:grpSpPr>
          <a:xfrm>
            <a:off x="214282" y="1000114"/>
            <a:ext cx="4354680" cy="571504"/>
            <a:chOff x="685799" y="1856978"/>
            <a:chExt cx="4549668" cy="57150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856978"/>
              <a:ext cx="4403569" cy="57150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85799" y="1936039"/>
              <a:ext cx="45496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id-ID" sz="2600" b="1" dirty="0" smtClean="0">
                  <a:solidFill>
                    <a:srgbClr val="0070C0"/>
                  </a:solidFill>
                </a:rPr>
                <a:t>Perhatikan </a:t>
              </a:r>
              <a:r>
                <a:rPr lang="en-ID" sz="2600" b="1" dirty="0" err="1" smtClean="0">
                  <a:solidFill>
                    <a:srgbClr val="0070C0"/>
                  </a:solidFill>
                </a:rPr>
                <a:t>gambar</a:t>
              </a:r>
              <a:r>
                <a:rPr lang="en-ID" sz="2600" b="1" dirty="0" smtClean="0">
                  <a:solidFill>
                    <a:srgbClr val="0070C0"/>
                  </a:solidFill>
                </a:rPr>
                <a:t> </a:t>
              </a:r>
              <a:r>
                <a:rPr lang="id-ID" sz="2600" b="1" dirty="0" smtClean="0">
                  <a:solidFill>
                    <a:srgbClr val="0070C0"/>
                  </a:solidFill>
                </a:rPr>
                <a:t>berikut.</a:t>
              </a:r>
              <a:endParaRPr lang="en-US" sz="2600" b="1" dirty="0" smtClean="0">
                <a:solidFill>
                  <a:srgbClr val="0070C0"/>
                </a:solidFill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780889"/>
            <a:ext cx="3729296" cy="271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/>
          <p:cNvSpPr/>
          <p:nvPr/>
        </p:nvSpPr>
        <p:spPr>
          <a:xfrm>
            <a:off x="4139952" y="1852898"/>
            <a:ext cx="2846340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ID" sz="2400" b="1" dirty="0" smtClean="0">
                <a:solidFill>
                  <a:srgbClr val="FF0066"/>
                </a:solidFill>
              </a:rPr>
              <a:t>Ada 55 </a:t>
            </a:r>
            <a:r>
              <a:rPr lang="en-ID" sz="2400" b="1" dirty="0" err="1" smtClean="0">
                <a:solidFill>
                  <a:srgbClr val="FF0066"/>
                </a:solidFill>
              </a:rPr>
              <a:t>pensil</a:t>
            </a:r>
            <a:r>
              <a:rPr lang="en-ID" sz="2400" b="1" dirty="0" smtClean="0">
                <a:solidFill>
                  <a:srgbClr val="FF0066"/>
                </a:solidFill>
              </a:rPr>
              <a:t> </a:t>
            </a:r>
            <a:r>
              <a:rPr lang="en-ID" sz="2400" b="1" dirty="0" err="1" smtClean="0">
                <a:solidFill>
                  <a:srgbClr val="FF0066"/>
                </a:solidFill>
              </a:rPr>
              <a:t>warna</a:t>
            </a:r>
            <a:r>
              <a:rPr lang="en-ID" sz="2400" b="1" dirty="0" smtClean="0">
                <a:solidFill>
                  <a:srgbClr val="FF0066"/>
                </a:solidFill>
              </a:rPr>
              <a:t>.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4139952" y="2543361"/>
            <a:ext cx="331236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200" b="1" dirty="0" smtClean="0">
                <a:solidFill>
                  <a:srgbClr val="008080"/>
                </a:solidFill>
              </a:rPr>
              <a:t>55 = 5 </a:t>
            </a:r>
            <a:r>
              <a:rPr lang="en-ID" sz="2200" b="1" dirty="0" err="1" smtClean="0">
                <a:solidFill>
                  <a:srgbClr val="008080"/>
                </a:solidFill>
              </a:rPr>
              <a:t>puluhan</a:t>
            </a:r>
            <a:r>
              <a:rPr lang="en-ID" sz="2200" b="1" dirty="0" smtClean="0">
                <a:solidFill>
                  <a:srgbClr val="008080"/>
                </a:solidFill>
              </a:rPr>
              <a:t> + 5 </a:t>
            </a:r>
            <a:r>
              <a:rPr lang="en-ID" sz="2200" b="1" dirty="0" err="1" smtClean="0">
                <a:solidFill>
                  <a:srgbClr val="008080"/>
                </a:solidFill>
              </a:rPr>
              <a:t>satuan</a:t>
            </a:r>
            <a:endParaRPr lang="en-ID" sz="2200" b="1" dirty="0" smtClean="0">
              <a:solidFill>
                <a:srgbClr val="008080"/>
              </a:solidFill>
            </a:endParaRPr>
          </a:p>
          <a:p>
            <a:r>
              <a:rPr lang="en-ID" sz="2200" b="1" dirty="0" smtClean="0">
                <a:solidFill>
                  <a:srgbClr val="008080"/>
                </a:solidFill>
              </a:rPr>
              <a:t>     =          50      +         5</a:t>
            </a:r>
            <a:endParaRPr lang="en-US" sz="2200" b="1" dirty="0">
              <a:solidFill>
                <a:srgbClr val="00808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3508" y="203922"/>
            <a:ext cx="6143004" cy="733044"/>
            <a:chOff x="34926" y="214296"/>
            <a:chExt cx="6143004" cy="73304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6" y="214296"/>
              <a:ext cx="6143004" cy="733044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8802" y="267070"/>
              <a:ext cx="5476252" cy="5324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en-US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id-ID" sz="26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Nilai Tempat Bilangan sampai 99</a:t>
              </a:r>
              <a:endParaRPr lang="en-US" sz="2600" b="1" i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768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Template Bupena Merdeka (Konten QR-Media mengajar)\BACKGROUND\kotak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11" name="Picture 10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22064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Tere\KONTEN QR\BAHAN\tokoh 1.png"/>
          <p:cNvPicPr>
            <a:picLocks noChangeAspect="1" noChangeArrowheads="1"/>
          </p:cNvPicPr>
          <p:nvPr/>
        </p:nvPicPr>
        <p:blipFill>
          <a:blip r:embed="rId4" cstate="print"/>
          <a:srcRect b="28853"/>
          <a:stretch>
            <a:fillRect/>
          </a:stretch>
        </p:blipFill>
        <p:spPr bwMode="auto">
          <a:xfrm>
            <a:off x="-171313" y="843558"/>
            <a:ext cx="2583073" cy="39427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843558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b="1" dirty="0" err="1" smtClean="0">
                <a:solidFill>
                  <a:srgbClr val="FF0066"/>
                </a:solidFill>
              </a:rPr>
              <a:t>Setiap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angka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smtClean="0">
                <a:solidFill>
                  <a:srgbClr val="0070C0"/>
                </a:solidFill>
              </a:rPr>
              <a:t>5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pada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bilangan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smtClean="0">
                <a:solidFill>
                  <a:srgbClr val="0070C0"/>
                </a:solidFill>
              </a:rPr>
              <a:t>55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memiliki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nilai</a:t>
            </a:r>
            <a:r>
              <a:rPr lang="en-ID" sz="2800" b="1" dirty="0" smtClean="0">
                <a:solidFill>
                  <a:srgbClr val="FF0066"/>
                </a:solidFill>
              </a:rPr>
              <a:t> yang </a:t>
            </a:r>
            <a:r>
              <a:rPr lang="en-ID" sz="2800" b="1" dirty="0" err="1" smtClean="0">
                <a:solidFill>
                  <a:srgbClr val="FF0066"/>
                </a:solidFill>
              </a:rPr>
              <a:t>berbeda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tergantung</a:t>
            </a:r>
            <a:r>
              <a:rPr lang="en-ID" sz="2800" b="1" dirty="0" smtClean="0">
                <a:solidFill>
                  <a:srgbClr val="FF0066"/>
                </a:solidFill>
              </a:rPr>
              <a:t> </a:t>
            </a:r>
            <a:r>
              <a:rPr lang="en-ID" sz="2800" b="1" dirty="0" err="1" smtClean="0">
                <a:solidFill>
                  <a:srgbClr val="FF0066"/>
                </a:solidFill>
              </a:rPr>
              <a:t>tempatnya</a:t>
            </a:r>
            <a:r>
              <a:rPr lang="en-ID" sz="2800" b="1" dirty="0" smtClean="0">
                <a:solidFill>
                  <a:srgbClr val="FF0066"/>
                </a:solidFill>
              </a:rPr>
              <a:t>.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7784" y="2211710"/>
            <a:ext cx="19442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6600" b="1" dirty="0" smtClean="0">
                <a:solidFill>
                  <a:srgbClr val="FF0066"/>
                </a:solidFill>
              </a:rPr>
              <a:t>5</a:t>
            </a:r>
            <a:r>
              <a:rPr lang="en-ID" sz="6600" b="1" dirty="0">
                <a:solidFill>
                  <a:srgbClr val="0070C0"/>
                </a:solidFill>
              </a:rPr>
              <a:t>5</a:t>
            </a:r>
            <a:r>
              <a:rPr lang="en-ID" sz="6600" b="1" dirty="0" smtClean="0">
                <a:solidFill>
                  <a:srgbClr val="FF0066"/>
                </a:solidFill>
              </a:rPr>
              <a:t>	</a:t>
            </a:r>
            <a:endParaRPr lang="en-US" sz="6600" b="1" dirty="0">
              <a:solidFill>
                <a:srgbClr val="FF0066"/>
              </a:solidFill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5265103" y="2985916"/>
            <a:ext cx="2619265" cy="665954"/>
            <a:chOff x="611164" y="1624424"/>
            <a:chExt cx="2736547" cy="66595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736546" cy="66595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1164" y="1717947"/>
              <a:ext cx="27365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Satuan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nilainya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5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  <p:cxnSp>
        <p:nvCxnSpPr>
          <p:cNvPr id="4" name="Elbow Connector 3"/>
          <p:cNvCxnSpPr/>
          <p:nvPr/>
        </p:nvCxnSpPr>
        <p:spPr>
          <a:xfrm>
            <a:off x="3779912" y="3075806"/>
            <a:ext cx="1440160" cy="243900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16200000" flipH="1">
            <a:off x="3275856" y="3147814"/>
            <a:ext cx="576064" cy="432048"/>
          </a:xfrm>
          <a:prstGeom prst="bentConnector3">
            <a:avLst/>
          </a:prstGeom>
          <a:ln w="12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75856" y="3778004"/>
            <a:ext cx="2923063" cy="665954"/>
            <a:chOff x="611164" y="1624424"/>
            <a:chExt cx="2934060" cy="66595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165" y="1624424"/>
              <a:ext cx="2934059" cy="66595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11164" y="1717947"/>
              <a:ext cx="2934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tabLst>
                  <a:tab pos="358775" algn="l"/>
                </a:tabLst>
              </a:pPr>
              <a:r>
                <a:rPr lang="en-ID" sz="2400" b="1" dirty="0" err="1" smtClean="0">
                  <a:solidFill>
                    <a:srgbClr val="008080"/>
                  </a:solidFill>
                </a:rPr>
                <a:t>Puluhan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, </a:t>
              </a:r>
              <a:r>
                <a:rPr lang="en-ID" sz="2400" b="1" dirty="0" err="1" smtClean="0">
                  <a:solidFill>
                    <a:srgbClr val="008080"/>
                  </a:solidFill>
                </a:rPr>
                <a:t>nilainya</a:t>
              </a:r>
              <a:r>
                <a:rPr lang="en-ID" sz="2400" b="1" dirty="0" smtClean="0">
                  <a:solidFill>
                    <a:srgbClr val="008080"/>
                  </a:solidFill>
                </a:rPr>
                <a:t> 50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2022</TotalTime>
  <Words>857</Words>
  <Application>Microsoft Office PowerPoint</Application>
  <PresentationFormat>On-screen Show (16:9)</PresentationFormat>
  <Paragraphs>181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91</cp:revision>
  <dcterms:created xsi:type="dcterms:W3CDTF">2022-01-17T01:37:52Z</dcterms:created>
  <dcterms:modified xsi:type="dcterms:W3CDTF">2023-02-27T04:07:35Z</dcterms:modified>
</cp:coreProperties>
</file>