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44" r:id="rId2"/>
    <p:sldId id="277" r:id="rId3"/>
    <p:sldId id="332" r:id="rId4"/>
    <p:sldId id="345" r:id="rId5"/>
    <p:sldId id="346" r:id="rId6"/>
    <p:sldId id="347" r:id="rId7"/>
    <p:sldId id="348" r:id="rId8"/>
    <p:sldId id="350" r:id="rId9"/>
    <p:sldId id="351" r:id="rId10"/>
    <p:sldId id="349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990033"/>
    <a:srgbClr val="FF0066"/>
    <a:srgbClr val="FFFF99"/>
    <a:srgbClr val="FFFF66"/>
    <a:srgbClr val="FF99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03" autoAdjust="0"/>
  </p:normalViewPr>
  <p:slideViewPr>
    <p:cSldViewPr>
      <p:cViewPr varScale="1">
        <p:scale>
          <a:sx n="66" d="100"/>
          <a:sy n="66" d="100"/>
        </p:scale>
        <p:origin x="-96" y="-8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139" y="871897"/>
            <a:ext cx="2414719" cy="320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983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P2254\Downloads\2.25 keca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18" y="946916"/>
            <a:ext cx="6265777" cy="34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13"/>
          <p:cNvGrpSpPr/>
          <p:nvPr/>
        </p:nvGrpSpPr>
        <p:grpSpPr>
          <a:xfrm>
            <a:off x="5074346" y="3363268"/>
            <a:ext cx="3429024" cy="1143008"/>
            <a:chOff x="500034" y="3500444"/>
            <a:chExt cx="3429024" cy="1143008"/>
          </a:xfrm>
        </p:grpSpPr>
        <p:pic>
          <p:nvPicPr>
            <p:cNvPr id="9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4" y="3500444"/>
              <a:ext cx="3429024" cy="1143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71472" y="3571882"/>
              <a:ext cx="32147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Alat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musik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petik</a:t>
              </a:r>
              <a:endParaRPr lang="id-ID" sz="2800" b="1" dirty="0" smtClean="0"/>
            </a:p>
            <a:p>
              <a:pPr algn="ctr"/>
              <a:r>
                <a:rPr lang="en-US" sz="2800" b="1" i="1" dirty="0" err="1" smtClean="0">
                  <a:solidFill>
                    <a:srgbClr val="FF0066"/>
                  </a:solidFill>
                </a:rPr>
                <a:t>Kecapi</a:t>
              </a:r>
              <a:endParaRPr lang="en-US" sz="2800" b="1" i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322958" y="285734"/>
            <a:ext cx="3820414" cy="661182"/>
            <a:chOff x="685800" y="1838738"/>
            <a:chExt cx="3991480" cy="6611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3991480" cy="66118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01129" y="1921553"/>
              <a:ext cx="38761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000" b="1" dirty="0" smtClean="0">
                  <a:solidFill>
                    <a:srgbClr val="009999"/>
                  </a:solidFill>
                </a:rPr>
                <a:t>Contoh </a:t>
              </a:r>
              <a:r>
                <a:rPr lang="en-US" sz="3000" b="1" dirty="0" err="1" smtClean="0">
                  <a:solidFill>
                    <a:srgbClr val="009999"/>
                  </a:solidFill>
                </a:rPr>
                <a:t>Alat</a:t>
              </a:r>
              <a:r>
                <a:rPr lang="en-US" sz="30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3000" b="1" dirty="0" err="1" smtClean="0">
                  <a:solidFill>
                    <a:srgbClr val="009999"/>
                  </a:solidFill>
                </a:rPr>
                <a:t>Musik</a:t>
              </a:r>
              <a:endParaRPr lang="en-US" sz="3000" b="1" dirty="0" smtClean="0">
                <a:solidFill>
                  <a:srgbClr val="0099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5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52954" y="51470"/>
            <a:ext cx="769104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Bernyanyi dan</a:t>
            </a:r>
          </a:p>
          <a:p>
            <a:r>
              <a:rPr lang="id-ID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Bermain Alat </a:t>
            </a:r>
            <a:r>
              <a:rPr lang="id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Musik</a:t>
            </a:r>
            <a:r>
              <a:rPr lang="en-US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d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(Seni </a:t>
            </a:r>
            <a:r>
              <a:rPr lang="id-ID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Musik)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2844" y="1500180"/>
            <a:ext cx="4643470" cy="733044"/>
            <a:chOff x="295276" y="214296"/>
            <a:chExt cx="4643470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3470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3976718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Macam-Macam Garis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8596" y="2427734"/>
            <a:ext cx="4286280" cy="1200329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Jenis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suara </a:t>
            </a:r>
            <a:r>
              <a:rPr lang="id-ID" sz="24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manusia sesuai dengan jangkauan nada yang mampu dicapai.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87935" y="1679858"/>
            <a:ext cx="2941783" cy="30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5536" y="3746525"/>
            <a:ext cx="5871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200" b="1" dirty="0">
                <a:solidFill>
                  <a:srgbClr val="7030A0"/>
                </a:solidFill>
              </a:rPr>
              <a:t>Batas jangkauan nada yang dapat dicapai seseorang disebut </a:t>
            </a:r>
            <a:r>
              <a:rPr lang="id-ID" sz="2200" b="1" dirty="0">
                <a:solidFill>
                  <a:srgbClr val="00B050"/>
                </a:solidFill>
              </a:rPr>
              <a:t>ambitus</a:t>
            </a:r>
            <a:r>
              <a:rPr lang="id-ID" sz="2200" b="1" dirty="0">
                <a:solidFill>
                  <a:srgbClr val="7030A0"/>
                </a:solidFill>
              </a:rPr>
              <a:t>.</a:t>
            </a:r>
            <a:endParaRPr lang="en-US" sz="2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ere\KONTEN QR\BACKGROUND\kuning.jpg"/>
          <p:cNvPicPr>
            <a:picLocks noChangeAspect="1" noChangeArrowheads="1"/>
          </p:cNvPicPr>
          <p:nvPr/>
        </p:nvPicPr>
        <p:blipFill>
          <a:blip r:embed="rId2" cstate="print"/>
          <a:srcRect l="10278" t="5994" r="17365" b="3668"/>
          <a:stretch>
            <a:fillRect/>
          </a:stretch>
        </p:blipFill>
        <p:spPr bwMode="auto">
          <a:xfrm>
            <a:off x="-1" y="-1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164" y="10823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/>
          <p:nvPr/>
        </p:nvGrpSpPr>
        <p:grpSpPr>
          <a:xfrm>
            <a:off x="285719" y="214296"/>
            <a:ext cx="4071968" cy="785818"/>
            <a:chOff x="3643305" y="777820"/>
            <a:chExt cx="4071968" cy="7858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8"/>
            <p:cNvGrpSpPr/>
            <p:nvPr/>
          </p:nvGrpSpPr>
          <p:grpSpPr>
            <a:xfrm>
              <a:off x="3643305" y="777820"/>
              <a:ext cx="4071968" cy="785818"/>
              <a:chOff x="4500561" y="1000114"/>
              <a:chExt cx="4137644" cy="785818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4500561" y="1000114"/>
                <a:ext cx="4137644" cy="785818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4572000" y="1071552"/>
                <a:ext cx="4006289" cy="642942"/>
              </a:xfrm>
              <a:prstGeom prst="roundRect">
                <a:avLst/>
              </a:prstGeom>
              <a:noFill/>
              <a:ln w="19050">
                <a:solidFill>
                  <a:srgbClr val="FFFF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643306" y="849258"/>
              <a:ext cx="39290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 smtClean="0">
                  <a:solidFill>
                    <a:schemeClr val="bg1"/>
                  </a:solidFill>
                </a:rPr>
                <a:t>Jenis</a:t>
              </a:r>
              <a:r>
                <a:rPr lang="en-US" sz="3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000" b="1" dirty="0" err="1" smtClean="0">
                  <a:solidFill>
                    <a:schemeClr val="bg1"/>
                  </a:solidFill>
                </a:rPr>
                <a:t>Suara</a:t>
              </a:r>
              <a:r>
                <a:rPr lang="en-US" sz="3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000" b="1" dirty="0" err="1" smtClean="0">
                  <a:solidFill>
                    <a:schemeClr val="bg1"/>
                  </a:solidFill>
                </a:rPr>
                <a:t>Manusia</a:t>
              </a:r>
              <a:endParaRPr lang="en-US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4" cstate="print"/>
          <a:srcRect b="32516"/>
          <a:stretch>
            <a:fillRect/>
          </a:stretch>
        </p:blipFill>
        <p:spPr bwMode="auto">
          <a:xfrm flipH="1">
            <a:off x="6347570" y="1000114"/>
            <a:ext cx="2400092" cy="376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3568" y="1300249"/>
            <a:ext cx="4704465" cy="1271500"/>
            <a:chOff x="428025" y="3500444"/>
            <a:chExt cx="4704465" cy="1271500"/>
          </a:xfrm>
        </p:grpSpPr>
        <p:pic>
          <p:nvPicPr>
            <p:cNvPr id="22" name="Picture 21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3" y="3500444"/>
              <a:ext cx="4632457" cy="1271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12"/>
            <p:cNvSpPr txBox="1"/>
            <p:nvPr/>
          </p:nvSpPr>
          <p:spPr>
            <a:xfrm>
              <a:off x="428025" y="3663369"/>
              <a:ext cx="461440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dirty="0" err="1" smtClean="0">
                  <a:solidFill>
                    <a:srgbClr val="FF0066"/>
                  </a:solidFill>
                </a:rPr>
                <a:t>Suara</a:t>
              </a:r>
              <a:r>
                <a:rPr lang="en-US" sz="28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</a:rPr>
                <a:t>anak-anak</a:t>
              </a:r>
              <a:r>
                <a:rPr lang="en-US" sz="2800" b="1" dirty="0" smtClean="0">
                  <a:solidFill>
                    <a:srgbClr val="FF0066"/>
                  </a:solidFill>
                </a:rPr>
                <a:t> </a:t>
              </a:r>
            </a:p>
            <a:p>
              <a:pPr algn="ctr"/>
              <a:r>
                <a:rPr lang="en-US" sz="2400" b="1" dirty="0" smtClean="0"/>
                <a:t>(</a:t>
              </a:r>
              <a:r>
                <a:rPr lang="en-US" sz="2400" b="1" dirty="0" err="1" smtClean="0"/>
                <a:t>Suara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Tinggi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dan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suara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rendah</a:t>
              </a:r>
              <a:r>
                <a:rPr lang="en-US" sz="2400" b="1" dirty="0" smtClean="0"/>
                <a:t>)</a:t>
              </a:r>
              <a:endParaRPr lang="en-US" sz="2400" b="1" i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2203" y="2754466"/>
            <a:ext cx="4679219" cy="1155286"/>
            <a:chOff x="500033" y="3500444"/>
            <a:chExt cx="4679219" cy="1155286"/>
          </a:xfrm>
        </p:grpSpPr>
        <p:pic>
          <p:nvPicPr>
            <p:cNvPr id="20" name="Picture 19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3" y="3500444"/>
              <a:ext cx="4679219" cy="11552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12"/>
            <p:cNvSpPr txBox="1"/>
            <p:nvPr/>
          </p:nvSpPr>
          <p:spPr>
            <a:xfrm>
              <a:off x="565414" y="3571882"/>
              <a:ext cx="441643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dirty="0" err="1" smtClean="0">
                  <a:solidFill>
                    <a:srgbClr val="FF0066"/>
                  </a:solidFill>
                </a:rPr>
                <a:t>Suara</a:t>
              </a:r>
              <a:r>
                <a:rPr lang="en-US" sz="28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</a:rPr>
                <a:t>Dewasa</a:t>
              </a:r>
              <a:r>
                <a:rPr lang="en-US" sz="28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800" b="1" dirty="0" smtClean="0"/>
                <a:t/>
              </a:r>
              <a:br>
                <a:rPr lang="en-US" sz="2800" b="1" dirty="0" smtClean="0"/>
              </a:br>
              <a:r>
                <a:rPr lang="en-US" sz="2400" b="1" dirty="0" smtClean="0"/>
                <a:t>(</a:t>
              </a:r>
              <a:r>
                <a:rPr lang="en-US" sz="2400" b="1" dirty="0" err="1" smtClean="0"/>
                <a:t>Suara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sopran</a:t>
              </a:r>
              <a:r>
                <a:rPr lang="en-US" sz="2400" b="1" dirty="0" smtClean="0"/>
                <a:t>, </a:t>
              </a:r>
              <a:r>
                <a:rPr lang="en-US" sz="2400" b="1" dirty="0" err="1" smtClean="0"/>
                <a:t>mezosopran</a:t>
              </a:r>
              <a:r>
                <a:rPr lang="en-US" sz="2400" b="1" dirty="0" smtClean="0"/>
                <a:t>, alto)</a:t>
              </a:r>
              <a:endParaRPr lang="en-US" sz="2400" b="1" i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728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496" y="483518"/>
            <a:ext cx="5038602" cy="3874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2752" y="987574"/>
            <a:ext cx="39672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Vokal adalah suara manusia yang dihasilkan</a:t>
            </a:r>
          </a:p>
          <a:p>
            <a:r>
              <a:rPr lang="id-ID" sz="2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dari getaran pita </a:t>
            </a:r>
            <a:r>
              <a:rPr lang="id-ID" sz="2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suara.</a:t>
            </a:r>
          </a:p>
          <a:p>
            <a:r>
              <a:rPr lang="id-ID" sz="2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Getaran</a:t>
            </a:r>
            <a:r>
              <a:rPr lang="en-US" sz="2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id-ID" sz="2600" b="1" dirty="0" smtClean="0">
                <a:solidFill>
                  <a:srgbClr val="FFFF99"/>
                </a:solidFill>
              </a:rPr>
              <a:t>disebabkan </a:t>
            </a:r>
            <a:r>
              <a:rPr lang="id-ID" sz="2600" b="1" dirty="0">
                <a:solidFill>
                  <a:srgbClr val="FFFF99"/>
                </a:solidFill>
              </a:rPr>
              <a:t>adanya udara yang mengalir dari</a:t>
            </a:r>
          </a:p>
          <a:p>
            <a:r>
              <a:rPr lang="id-ID" sz="2600" b="1" dirty="0">
                <a:solidFill>
                  <a:srgbClr val="FFFF99"/>
                </a:solidFill>
              </a:rPr>
              <a:t>paru-paru.</a:t>
            </a:r>
            <a:endParaRPr lang="en-US" sz="2600" b="1" dirty="0">
              <a:solidFill>
                <a:srgbClr val="FFFF99"/>
              </a:solidFill>
            </a:endParaRPr>
          </a:p>
        </p:txBody>
      </p:sp>
      <p:pic>
        <p:nvPicPr>
          <p:cNvPr id="3074" name="Picture 2" descr="C:\Users\P2254\Downloads\2.2 organ penghasil sua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429" y="968162"/>
            <a:ext cx="3769016" cy="291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71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ere\KONTEN QR\BACKGROUND\kuning.jpg"/>
          <p:cNvPicPr>
            <a:picLocks noChangeAspect="1" noChangeArrowheads="1"/>
          </p:cNvPicPr>
          <p:nvPr/>
        </p:nvPicPr>
        <p:blipFill>
          <a:blip r:embed="rId2" cstate="print"/>
          <a:srcRect l="10278" t="5994" r="17365" b="3668"/>
          <a:stretch>
            <a:fillRect/>
          </a:stretch>
        </p:blipFill>
        <p:spPr bwMode="auto">
          <a:xfrm>
            <a:off x="-1" y="-1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164" y="10823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7"/>
          <p:cNvGrpSpPr/>
          <p:nvPr/>
        </p:nvGrpSpPr>
        <p:grpSpPr>
          <a:xfrm>
            <a:off x="285719" y="421165"/>
            <a:ext cx="4071968" cy="785818"/>
            <a:chOff x="3643305" y="777820"/>
            <a:chExt cx="4071968" cy="7858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" name="Group 8"/>
            <p:cNvGrpSpPr/>
            <p:nvPr/>
          </p:nvGrpSpPr>
          <p:grpSpPr>
            <a:xfrm>
              <a:off x="3643305" y="777820"/>
              <a:ext cx="4071968" cy="785818"/>
              <a:chOff x="4500561" y="1000114"/>
              <a:chExt cx="4137644" cy="785818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4500561" y="1000114"/>
                <a:ext cx="4137644" cy="785818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4572000" y="1071552"/>
                <a:ext cx="4006289" cy="642942"/>
              </a:xfrm>
              <a:prstGeom prst="roundRect">
                <a:avLst/>
              </a:prstGeom>
              <a:noFill/>
              <a:ln w="19050">
                <a:solidFill>
                  <a:srgbClr val="FFFF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643306" y="849258"/>
              <a:ext cx="39290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 smtClean="0">
                  <a:solidFill>
                    <a:schemeClr val="bg1"/>
                  </a:solidFill>
                </a:rPr>
                <a:t>Teknik</a:t>
              </a:r>
              <a:r>
                <a:rPr lang="en-US" sz="3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000" b="1" dirty="0" err="1" smtClean="0">
                  <a:solidFill>
                    <a:schemeClr val="bg1"/>
                  </a:solidFill>
                </a:rPr>
                <a:t>Bernyanyi</a:t>
              </a:r>
              <a:endParaRPr lang="en-US" sz="3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4" cstate="print"/>
          <a:srcRect b="32516"/>
          <a:stretch>
            <a:fillRect/>
          </a:stretch>
        </p:blipFill>
        <p:spPr bwMode="auto">
          <a:xfrm flipH="1">
            <a:off x="6347570" y="1000114"/>
            <a:ext cx="2400092" cy="376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6024" y="1478089"/>
            <a:ext cx="5008064" cy="2308324"/>
          </a:xfrm>
          <a:prstGeom prst="rect">
            <a:avLst/>
          </a:prstGeom>
          <a:solidFill>
            <a:srgbClr val="FFFF99"/>
          </a:solidFill>
          <a:ln w="1270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Pemanasan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Postur</a:t>
            </a:r>
            <a:r>
              <a:rPr lang="en-US" sz="2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Tubuh</a:t>
            </a:r>
            <a:r>
              <a:rPr lang="en-US" sz="2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saat</a:t>
            </a:r>
            <a:r>
              <a:rPr lang="en-US" sz="2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Bernyanyi</a:t>
            </a:r>
            <a:endParaRPr lang="en-US" sz="2400" b="1" dirty="0" smtClean="0">
              <a:solidFill>
                <a:srgbClr val="00B050"/>
              </a:solidFill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Teknik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Pernapasan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Kemampuan</a:t>
            </a:r>
            <a:r>
              <a:rPr lang="en-US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Artikulasi</a:t>
            </a:r>
            <a:r>
              <a:rPr lang="en-US" sz="24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b="1" dirty="0" err="1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Baik</a:t>
            </a:r>
            <a:endParaRPr lang="en-US" sz="2400" b="1" dirty="0" smtClean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Menguasai</a:t>
            </a:r>
            <a:r>
              <a:rPr lang="en-US" sz="24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Intonasi</a:t>
            </a:r>
            <a:endParaRPr lang="en-US" sz="2400" b="1" dirty="0" smtClean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Teknik</a:t>
            </a:r>
            <a:r>
              <a:rPr lang="en-US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Vibrasi</a:t>
            </a:r>
            <a:endParaRPr lang="en-US" sz="2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0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6512" y="267494"/>
            <a:ext cx="6552727" cy="1296144"/>
            <a:chOff x="232585" y="142288"/>
            <a:chExt cx="6552727" cy="12961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85" y="142288"/>
              <a:ext cx="6552727" cy="129614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76275" y="267070"/>
              <a:ext cx="6109037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Sumber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Bunyi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Alat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Musik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Cara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Memainkan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Alat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Musik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5" name="BUPENA 5A - 19 Jenis-Jenis alat musi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582515"/>
            <a:ext cx="5544616" cy="311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3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/>
          <p:nvPr/>
        </p:nvGrpSpPr>
        <p:grpSpPr>
          <a:xfrm>
            <a:off x="447993" y="2427734"/>
            <a:ext cx="3429024" cy="1143008"/>
            <a:chOff x="500034" y="3500444"/>
            <a:chExt cx="3429024" cy="1143008"/>
          </a:xfrm>
        </p:grpSpPr>
        <p:pic>
          <p:nvPicPr>
            <p:cNvPr id="6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4" y="3500444"/>
              <a:ext cx="3429024" cy="1143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71472" y="3571882"/>
              <a:ext cx="32147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Alat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musik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tiup</a:t>
              </a:r>
              <a:endParaRPr lang="id-ID" sz="2800" b="1" dirty="0" smtClean="0"/>
            </a:p>
            <a:p>
              <a:pPr algn="ctr"/>
              <a:r>
                <a:rPr lang="en-US" sz="2800" b="1" i="1" dirty="0" err="1" smtClean="0">
                  <a:solidFill>
                    <a:srgbClr val="FFFF00"/>
                  </a:solidFill>
                </a:rPr>
                <a:t>Saksofon</a:t>
              </a:r>
              <a:endParaRPr lang="en-US" sz="2800" b="1" i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026" name="Picture 2" descr="C:\Users\P2254\Downloads\2.11 sakso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65841"/>
            <a:ext cx="3744416" cy="320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4"/>
          <p:cNvGrpSpPr/>
          <p:nvPr/>
        </p:nvGrpSpPr>
        <p:grpSpPr>
          <a:xfrm>
            <a:off x="322958" y="285734"/>
            <a:ext cx="3820414" cy="661182"/>
            <a:chOff x="685800" y="1838738"/>
            <a:chExt cx="3991480" cy="6611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3991480" cy="6611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01129" y="1921553"/>
              <a:ext cx="38761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000" b="1" dirty="0" smtClean="0">
                  <a:solidFill>
                    <a:srgbClr val="009999"/>
                  </a:solidFill>
                </a:rPr>
                <a:t>Contoh </a:t>
              </a:r>
              <a:r>
                <a:rPr lang="en-US" sz="3000" b="1" dirty="0" err="1" smtClean="0">
                  <a:solidFill>
                    <a:srgbClr val="009999"/>
                  </a:solidFill>
                </a:rPr>
                <a:t>Alat</a:t>
              </a:r>
              <a:r>
                <a:rPr lang="en-US" sz="30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3000" b="1" dirty="0" err="1" smtClean="0">
                  <a:solidFill>
                    <a:srgbClr val="009999"/>
                  </a:solidFill>
                </a:rPr>
                <a:t>Musik</a:t>
              </a:r>
              <a:endParaRPr lang="en-US" sz="3000" b="1" dirty="0" smtClean="0">
                <a:solidFill>
                  <a:srgbClr val="0099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1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322958" y="285734"/>
            <a:ext cx="3820414" cy="661182"/>
            <a:chOff x="685800" y="1838738"/>
            <a:chExt cx="3991480" cy="6611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3991480" cy="66118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38761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000" b="1" dirty="0" smtClean="0">
                  <a:solidFill>
                    <a:srgbClr val="009999"/>
                  </a:solidFill>
                </a:rPr>
                <a:t>Contoh </a:t>
              </a:r>
              <a:r>
                <a:rPr lang="en-US" sz="3000" b="1" dirty="0" err="1" smtClean="0">
                  <a:solidFill>
                    <a:srgbClr val="009999"/>
                  </a:solidFill>
                </a:rPr>
                <a:t>Alat</a:t>
              </a:r>
              <a:r>
                <a:rPr lang="en-US" sz="30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3000" b="1" dirty="0" err="1" smtClean="0">
                  <a:solidFill>
                    <a:srgbClr val="009999"/>
                  </a:solidFill>
                </a:rPr>
                <a:t>Musik</a:t>
              </a:r>
              <a:endParaRPr lang="en-US" sz="30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420814" y="1942319"/>
            <a:ext cx="3429024" cy="1143008"/>
            <a:chOff x="500034" y="3500444"/>
            <a:chExt cx="3429024" cy="1143008"/>
          </a:xfrm>
        </p:grpSpPr>
        <p:pic>
          <p:nvPicPr>
            <p:cNvPr id="6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4" y="3500444"/>
              <a:ext cx="3429024" cy="1143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71472" y="3571882"/>
              <a:ext cx="32147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Alat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musik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pukul</a:t>
              </a:r>
              <a:endParaRPr lang="id-ID" sz="2800" b="1" dirty="0" smtClean="0"/>
            </a:p>
            <a:p>
              <a:pPr algn="ctr"/>
              <a:r>
                <a:rPr lang="en-US" sz="2800" b="1" i="1" dirty="0" smtClean="0">
                  <a:solidFill>
                    <a:srgbClr val="FFFF00"/>
                  </a:solidFill>
                </a:rPr>
                <a:t>Gong</a:t>
              </a:r>
              <a:endParaRPr lang="en-US" sz="2800" b="1" i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8" name="Picture 3" descr="C:\Users\P2254\Downloads\2.17 g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71550"/>
            <a:ext cx="4020054" cy="378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30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322958" y="285734"/>
            <a:ext cx="3820414" cy="661182"/>
            <a:chOff x="685800" y="1838738"/>
            <a:chExt cx="3991480" cy="6611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3991480" cy="66118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38761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000" b="1" dirty="0" smtClean="0">
                  <a:solidFill>
                    <a:srgbClr val="009999"/>
                  </a:solidFill>
                </a:rPr>
                <a:t>Contoh </a:t>
              </a:r>
              <a:r>
                <a:rPr lang="en-US" sz="3000" b="1" dirty="0" err="1" smtClean="0">
                  <a:solidFill>
                    <a:srgbClr val="009999"/>
                  </a:solidFill>
                </a:rPr>
                <a:t>Alat</a:t>
              </a:r>
              <a:r>
                <a:rPr lang="en-US" sz="30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3000" b="1" dirty="0" err="1" smtClean="0">
                  <a:solidFill>
                    <a:srgbClr val="009999"/>
                  </a:solidFill>
                </a:rPr>
                <a:t>Musik</a:t>
              </a:r>
              <a:endParaRPr lang="en-US" sz="30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317459" y="2103841"/>
            <a:ext cx="3429024" cy="1143008"/>
            <a:chOff x="500034" y="3500444"/>
            <a:chExt cx="3429024" cy="1143008"/>
          </a:xfrm>
        </p:grpSpPr>
        <p:pic>
          <p:nvPicPr>
            <p:cNvPr id="6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4" y="3500444"/>
              <a:ext cx="3429024" cy="1143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71472" y="3571882"/>
              <a:ext cx="32147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Alat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musik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gesek</a:t>
              </a:r>
              <a:endParaRPr lang="id-ID" sz="2800" b="1" dirty="0" smtClean="0"/>
            </a:p>
            <a:p>
              <a:pPr algn="ctr"/>
              <a:r>
                <a:rPr lang="en-US" sz="2800" b="1" i="1" dirty="0" err="1" smtClean="0">
                  <a:solidFill>
                    <a:srgbClr val="FF0066"/>
                  </a:solidFill>
                </a:rPr>
                <a:t>Biola</a:t>
              </a:r>
              <a:endParaRPr lang="en-US" sz="2800" b="1" i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2051" name="Picture 3" descr="C:\Users\P2254\Downloads\2.31 reb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15248"/>
            <a:ext cx="4358756" cy="392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46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141</Words>
  <Application>Microsoft Office PowerPoint</Application>
  <PresentationFormat>On-screen Show (16:9)</PresentationFormat>
  <Paragraphs>40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 Triyono</cp:lastModifiedBy>
  <cp:revision>71</cp:revision>
  <dcterms:created xsi:type="dcterms:W3CDTF">2022-01-17T01:37:52Z</dcterms:created>
  <dcterms:modified xsi:type="dcterms:W3CDTF">2023-07-10T00:27:16Z</dcterms:modified>
</cp:coreProperties>
</file>