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5" r:id="rId2"/>
    <p:sldId id="277" r:id="rId3"/>
    <p:sldId id="289" r:id="rId4"/>
    <p:sldId id="290" r:id="rId5"/>
    <p:sldId id="291" r:id="rId6"/>
    <p:sldId id="301" r:id="rId7"/>
    <p:sldId id="302" r:id="rId8"/>
    <p:sldId id="303" r:id="rId9"/>
    <p:sldId id="292" r:id="rId10"/>
    <p:sldId id="304" r:id="rId11"/>
    <p:sldId id="305" r:id="rId12"/>
    <p:sldId id="306" r:id="rId13"/>
    <p:sldId id="276" r:id="rId14"/>
    <p:sldId id="307" r:id="rId15"/>
    <p:sldId id="293" r:id="rId16"/>
    <p:sldId id="308" r:id="rId17"/>
    <p:sldId id="309" r:id="rId18"/>
    <p:sldId id="281" r:id="rId19"/>
    <p:sldId id="296" r:id="rId20"/>
    <p:sldId id="310" r:id="rId21"/>
    <p:sldId id="299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D71B23"/>
    <a:srgbClr val="008080"/>
    <a:srgbClr val="EE658B"/>
    <a:srgbClr val="990033"/>
    <a:srgbClr val="FFFF99"/>
    <a:srgbClr val="FFFF66"/>
    <a:srgbClr val="FF9966"/>
    <a:srgbClr val="FF99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03" autoAdjust="0"/>
  </p:normalViewPr>
  <p:slideViewPr>
    <p:cSldViewPr>
      <p:cViewPr varScale="1">
        <p:scale>
          <a:sx n="87" d="100"/>
          <a:sy n="87" d="100"/>
        </p:scale>
        <p:origin x="82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12/29/2022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3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EE658B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EE658B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3927288" y="3317177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id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PENDIDIKAN PANCASILA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43559"/>
            <a:ext cx="2471468" cy="32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87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Template Bupena Merdeka (Konten QR-Media mengajar)\BACKGROUND\din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-14288"/>
            <a:ext cx="9143999" cy="51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-78013" y="3480545"/>
            <a:ext cx="8912198" cy="908574"/>
            <a:chOff x="597952" y="1838738"/>
            <a:chExt cx="5136314" cy="12166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63" y="1838738"/>
              <a:ext cx="4890100" cy="121667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7952" y="1919631"/>
              <a:ext cx="5136314" cy="1112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58775" algn="l"/>
                </a:tabLst>
              </a:pPr>
              <a:r>
                <a:rPr lang="en-US" sz="2400" b="1" dirty="0" err="1" smtClean="0">
                  <a:solidFill>
                    <a:srgbClr val="FF0066"/>
                  </a:solidFill>
                </a:rPr>
                <a:t>Berpamitan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kepada</a:t>
              </a:r>
              <a:r>
                <a:rPr lang="en-US" sz="2400" b="1" dirty="0">
                  <a:solidFill>
                    <a:srgbClr val="FF0066"/>
                  </a:solidFill>
                </a:rPr>
                <a:t> orang </a:t>
              </a:r>
              <a:r>
                <a:rPr lang="en-US" sz="2400" b="1" dirty="0" err="1" smtClean="0">
                  <a:solidFill>
                    <a:srgbClr val="FF0066"/>
                  </a:solidFill>
                </a:rPr>
                <a:t>tua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</a:rPr>
                <a:t>sebelum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bermain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termasuk</a:t>
              </a:r>
              <a:r>
                <a:rPr lang="en-US" sz="2400" b="1" dirty="0">
                  <a:solidFill>
                    <a:srgbClr val="FF0066"/>
                  </a:solidFill>
                </a:rPr>
                <a:t/>
              </a:r>
              <a:br>
                <a:rPr lang="en-US" sz="2400" b="1" dirty="0">
                  <a:solidFill>
                    <a:srgbClr val="FF0066"/>
                  </a:solidFill>
                </a:rPr>
              </a:br>
              <a:r>
                <a:rPr lang="en-US" sz="2400" b="1" dirty="0" err="1">
                  <a:solidFill>
                    <a:srgbClr val="FF0066"/>
                  </a:solidFill>
                </a:rPr>
                <a:t>contoh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008080"/>
                  </a:solidFill>
                </a:rPr>
                <a:t>norma</a:t>
              </a:r>
              <a:r>
                <a:rPr lang="en-US" sz="2400" b="1" dirty="0">
                  <a:solidFill>
                    <a:srgbClr val="008080"/>
                  </a:solidFill>
                </a:rPr>
                <a:t> di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lingkungan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keluarga</a:t>
              </a:r>
              <a:r>
                <a:rPr lang="en-US" sz="2400" b="1" dirty="0">
                  <a:solidFill>
                    <a:srgbClr val="008080"/>
                  </a:solidFill>
                </a:rPr>
                <a:t>. 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7" b="100000" l="2001" r="100000">
                        <a14:foregroundMark x1="44768" y1="40178" x2="44768" y2="40178"/>
                        <a14:foregroundMark x1="46141" y1="45028" x2="46141" y2="45028"/>
                        <a14:foregroundMark x1="44540" y1="45028" x2="44540" y2="45028"/>
                        <a14:foregroundMark x1="48999" y1="23040" x2="48999" y2="23040"/>
                        <a14:foregroundMark x1="46141" y1="84640" x2="46141" y2="84640"/>
                        <a14:foregroundMark x1="42939" y1="83913" x2="42939" y2="83913"/>
                        <a14:foregroundMark x1="48199" y1="83508" x2="48199" y2="83508"/>
                        <a14:foregroundMark x1="59291" y1="37591" x2="59291" y2="37591"/>
                        <a14:foregroundMark x1="58548" y1="46564" x2="58548" y2="46564"/>
                        <a14:foregroundMark x1="58548" y1="51738" x2="58548" y2="51738"/>
                        <a14:foregroundMark x1="58776" y1="44705" x2="58776" y2="44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81" y="144691"/>
            <a:ext cx="478617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92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Template Bupena Merdeka (Konten QR-Media mengajar)\BACKGROUND\din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-14288"/>
            <a:ext cx="9143999" cy="51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-78013" y="3480545"/>
            <a:ext cx="8912198" cy="908574"/>
            <a:chOff x="597952" y="1838738"/>
            <a:chExt cx="5136314" cy="12166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63" y="1838738"/>
              <a:ext cx="4890100" cy="121667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7952" y="1919631"/>
              <a:ext cx="5136314" cy="1112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58775" algn="l"/>
                </a:tabLst>
              </a:pPr>
              <a:r>
                <a:rPr lang="sv-SE" sz="2400" b="1" dirty="0" smtClean="0">
                  <a:solidFill>
                    <a:srgbClr val="FF0066"/>
                  </a:solidFill>
                </a:rPr>
                <a:t>Menyapa </a:t>
              </a:r>
              <a:r>
                <a:rPr lang="sv-SE" sz="2400" b="1" dirty="0">
                  <a:solidFill>
                    <a:srgbClr val="FF0066"/>
                  </a:solidFill>
                </a:rPr>
                <a:t>guru saat bertemu </a:t>
              </a:r>
              <a:r>
                <a:rPr lang="sv-SE" sz="2400" b="1" dirty="0" smtClean="0">
                  <a:solidFill>
                    <a:srgbClr val="FF0066"/>
                  </a:solidFill>
                </a:rPr>
                <a:t>di lorong </a:t>
              </a:r>
              <a:r>
                <a:rPr lang="sv-SE" sz="2400" b="1" dirty="0">
                  <a:solidFill>
                    <a:srgbClr val="FF0066"/>
                  </a:solidFill>
                </a:rPr>
                <a:t>sekolah termasuk contoh</a:t>
              </a:r>
              <a:br>
                <a:rPr lang="sv-SE" sz="2400" b="1" dirty="0">
                  <a:solidFill>
                    <a:srgbClr val="FF0066"/>
                  </a:solidFill>
                </a:rPr>
              </a:br>
              <a:r>
                <a:rPr lang="sv-SE" sz="2400" b="1" dirty="0">
                  <a:solidFill>
                    <a:srgbClr val="008080"/>
                  </a:solidFill>
                </a:rPr>
                <a:t>norma di lingkungan sekolah. </a:t>
              </a:r>
              <a:endParaRPr lang="en-US" sz="2400" b="1" dirty="0">
                <a:solidFill>
                  <a:srgbClr val="00808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543">
                        <a14:foregroundMark x1="31332" y1="57235" x2="31332" y2="57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1470"/>
            <a:ext cx="4960794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281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Template Bupena Merdeka (Konten QR-Media mengajar)\BACKGROUND\din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-14288"/>
            <a:ext cx="9143999" cy="51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-78013" y="3480545"/>
            <a:ext cx="8912198" cy="908574"/>
            <a:chOff x="597952" y="1838738"/>
            <a:chExt cx="5136314" cy="12166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63" y="1838738"/>
              <a:ext cx="4890100" cy="121667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7952" y="1919631"/>
              <a:ext cx="5136314" cy="1112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58775" algn="l"/>
                </a:tabLst>
              </a:pPr>
              <a:r>
                <a:rPr lang="en-US" sz="2400" b="1" dirty="0" err="1" smtClean="0">
                  <a:solidFill>
                    <a:srgbClr val="FF0066"/>
                  </a:solidFill>
                </a:rPr>
                <a:t>Mengikuti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kegiatan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kerja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bakti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</a:rPr>
                <a:t>bersama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</a:rPr>
                <a:t>tetangga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</a:rPr>
                <a:t>termasuk</a:t>
              </a:r>
              <a:r>
                <a:rPr lang="en-US" sz="2400" b="1" dirty="0">
                  <a:solidFill>
                    <a:srgbClr val="FF0066"/>
                  </a:solidFill>
                </a:rPr>
                <a:t> </a:t>
              </a:r>
              <a:endParaRPr lang="en-US" sz="2400" b="1" dirty="0" smtClean="0">
                <a:solidFill>
                  <a:srgbClr val="FF0066"/>
                </a:solidFill>
              </a:endParaRPr>
            </a:p>
            <a:p>
              <a:pPr algn="ctr">
                <a:tabLst>
                  <a:tab pos="358775" algn="l"/>
                </a:tabLst>
              </a:pPr>
              <a:r>
                <a:rPr lang="en-US" sz="2400" b="1" dirty="0" err="1" smtClean="0">
                  <a:solidFill>
                    <a:srgbClr val="FF0066"/>
                  </a:solidFill>
                </a:rPr>
                <a:t>contoh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US" sz="2400" b="1" dirty="0" err="1">
                  <a:solidFill>
                    <a:srgbClr val="008080"/>
                  </a:solidFill>
                </a:rPr>
                <a:t>norma</a:t>
              </a:r>
              <a:r>
                <a:rPr lang="en-US" sz="2400" b="1" dirty="0">
                  <a:solidFill>
                    <a:srgbClr val="008080"/>
                  </a:solidFill>
                </a:rPr>
                <a:t> 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di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lingkungan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>
                  <a:solidFill>
                    <a:srgbClr val="008080"/>
                  </a:solidFill>
                </a:rPr>
                <a:t>masyarakat</a:t>
              </a:r>
              <a:r>
                <a:rPr lang="en-US" sz="2400" b="1" dirty="0">
                  <a:solidFill>
                    <a:srgbClr val="008080"/>
                  </a:solidFill>
                </a:rPr>
                <a:t>. 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0C93-7B74-565D-A361-B6D4EF257E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3120" y1="72761" x2="13120" y2="72761"/>
                        <a14:foregroundMark x1="25953" y1="64129" x2="25953" y2="64129"/>
                        <a14:foregroundMark x1="59346" y1="59035" x2="59346" y2="59035"/>
                        <a14:foregroundMark x1="71100" y1="91260" x2="71100" y2="91260"/>
                        <a14:foregroundMark x1="47340" y1="18177" x2="47340" y2="18177"/>
                        <a14:foregroundMark x1="43063" y1="12064" x2="43063" y2="12064"/>
                        <a14:foregroundMark x1="20597" y1="9544" x2="20597" y2="9544"/>
                        <a14:foregroundMark x1="18907" y1="6005" x2="18907" y2="6005"/>
                        <a14:foregroundMark x1="18907" y1="6005" x2="18907" y2="6005"/>
                        <a14:foregroundMark x1="15888" y1="13029" x2="15888" y2="13029"/>
                        <a14:foregroundMark x1="17398" y1="13029" x2="17398" y2="13029"/>
                        <a14:foregroundMark x1="18692" y1="12708" x2="18692" y2="12708"/>
                        <a14:foregroundMark x1="25306" y1="8257" x2="25306" y2="8257"/>
                        <a14:foregroundMark x1="38354" y1="11153" x2="38354" y2="11153"/>
                        <a14:foregroundMark x1="35370" y1="16890" x2="35370" y2="16890"/>
                        <a14:foregroundMark x1="59957" y1="23271" x2="59957" y2="23271"/>
                        <a14:foregroundMark x1="61467" y1="23271" x2="61467" y2="23271"/>
                        <a14:foregroundMark x1="87779" y1="61233" x2="87779" y2="61233"/>
                        <a14:foregroundMark x1="84364" y1="86488" x2="84364" y2="86488"/>
                        <a14:foregroundMark x1="79224" y1="90295" x2="79224" y2="90295"/>
                        <a14:foregroundMark x1="79224" y1="90295" x2="79224" y2="90295"/>
                        <a14:foregroundMark x1="78792" y1="95067" x2="78792" y2="95067"/>
                        <a14:foregroundMark x1="81991" y1="94799" x2="81991" y2="94799"/>
                        <a14:foregroundMark x1="25090" y1="88043" x2="25090" y2="88043"/>
                        <a14:foregroundMark x1="26815" y1="71475" x2="26815" y2="71475"/>
                        <a14:foregroundMark x1="31308" y1="61877" x2="31308" y2="61877"/>
                        <a14:foregroundMark x1="49497" y1="50080" x2="49497" y2="50080"/>
                        <a14:foregroundMark x1="10137" y1="7292" x2="10137" y2="7292"/>
                        <a14:foregroundMark x1="11610" y1="8901" x2="11610" y2="8901"/>
                        <a14:foregroundMark x1="12473" y1="12064" x2="12473" y2="12064"/>
                        <a14:foregroundMark x1="14198" y1="11421" x2="14198" y2="11421"/>
                        <a14:foregroundMark x1="12257" y1="67936" x2="12257" y2="67936"/>
                        <a14:foregroundMark x1="22753" y1="11153" x2="22753" y2="11153"/>
                        <a14:foregroundMark x1="24047" y1="14960" x2="24047" y2="14960"/>
                        <a14:foregroundMark x1="28325" y1="10188" x2="28325" y2="10188"/>
                        <a14:foregroundMark x1="27031" y1="10509" x2="27031" y2="10509"/>
                        <a14:foregroundMark x1="26600" y1="11153" x2="26600" y2="11153"/>
                        <a14:foregroundMark x1="23185" y1="6327" x2="23185" y2="6327"/>
                        <a14:foregroundMark x1="18692" y1="5040" x2="18692" y2="5040"/>
                        <a14:foregroundMark x1="15672" y1="5040" x2="15672" y2="5040"/>
                        <a14:foregroundMark x1="77714" y1="86488" x2="77714" y2="86488"/>
                        <a14:foregroundMark x1="24227" y1="93190" x2="24227" y2="93190"/>
                        <a14:foregroundMark x1="15061" y1="85845" x2="15061" y2="85845"/>
                        <a14:foregroundMark x1="6075" y1="85523" x2="6075" y2="85523"/>
                        <a14:foregroundMark x1="44788" y1="16247" x2="44788" y2="16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25" t="-1930" b="1"/>
          <a:stretch/>
        </p:blipFill>
        <p:spPr>
          <a:xfrm>
            <a:off x="1970821" y="-54014"/>
            <a:ext cx="5202291" cy="35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352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35" b="98465" l="4900" r="93538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71550"/>
            <a:ext cx="6912769" cy="46085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962" y="214296"/>
            <a:ext cx="5276856" cy="733044"/>
            <a:chOff x="152400" y="214296"/>
            <a:chExt cx="5276856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5276856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4324352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Hak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dan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Kewajiban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6707" y="1049859"/>
            <a:ext cx="4427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Dalam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norma-norma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terdapat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hak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kewajiban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setiap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orang.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4838" y="3315637"/>
            <a:ext cx="4183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Ingatlah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untuk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selalu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melakukan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kewajiban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terlebih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dahulu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sebelum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menuntut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hak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7982" y="1906835"/>
            <a:ext cx="4427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Setiap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orang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sejak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lahir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sudah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memiliki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hak</a:t>
            </a:r>
            <a:r>
              <a:rPr lang="en-US" sz="28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28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kewajiban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masing-masing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Template Bupena Merdeka (Konten QR-Media mengajar)\BACKGROUND\din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4288"/>
            <a:ext cx="9143999" cy="51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2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958085"/>
            <a:ext cx="3492808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47035" y="1030731"/>
            <a:ext cx="38547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Rumah</a:t>
            </a:r>
            <a:endParaRPr lang="en-US" sz="2600" b="1" dirty="0">
              <a:solidFill>
                <a:srgbClr val="FFFF99"/>
              </a:solidFill>
            </a:endParaRPr>
          </a:p>
        </p:txBody>
      </p:sp>
      <p:pic>
        <p:nvPicPr>
          <p:cNvPr id="14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8796" y="2056640"/>
            <a:ext cx="3492808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257847" y="2129286"/>
            <a:ext cx="38547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Sekolah</a:t>
            </a:r>
            <a:endParaRPr lang="en-US" sz="2600" b="1" dirty="0">
              <a:solidFill>
                <a:srgbClr val="FFFF99"/>
              </a:solidFill>
            </a:endParaRPr>
          </a:p>
        </p:txBody>
      </p:sp>
      <p:pic>
        <p:nvPicPr>
          <p:cNvPr id="18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107222"/>
            <a:ext cx="3673756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247035" y="3179868"/>
            <a:ext cx="38547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Masyarakat</a:t>
            </a:r>
            <a:endParaRPr lang="en-US" sz="2600" b="1" dirty="0">
              <a:solidFill>
                <a:srgbClr val="FFFF99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685" y1="95719" x2="51685" y2="95719"/>
                        <a14:foregroundMark x1="55805" y1="94265" x2="55805" y2="94265"/>
                        <a14:foregroundMark x1="43018" y1="43134" x2="43018" y2="43134"/>
                        <a14:foregroundMark x1="29160" y1="44023" x2="29160" y2="44023"/>
                        <a14:foregroundMark x1="27287" y1="46607" x2="27287" y2="46607"/>
                        <a14:foregroundMark x1="27876" y1="69063" x2="27876" y2="69063"/>
                        <a14:foregroundMark x1="27715" y1="74879" x2="27715" y2="74879"/>
                        <a14:foregroundMark x1="28411" y1="87318" x2="28411" y2="87318"/>
                        <a14:foregroundMark x1="45586" y1="90711" x2="45586" y2="90711"/>
                        <a14:foregroundMark x1="71429" y1="90307" x2="71429" y2="90307"/>
                        <a14:foregroundMark x1="69984" y1="48546" x2="69984" y2="48546"/>
                        <a14:foregroundMark x1="69984" y1="42730" x2="69984" y2="42730"/>
                        <a14:foregroundMark x1="70840" y1="66074" x2="70840" y2="66074"/>
                        <a14:foregroundMark x1="54949" y1="43376" x2="54949" y2="43376"/>
                        <a14:foregroundMark x1="60086" y1="43134" x2="60086" y2="43134"/>
                        <a14:foregroundMark x1="63884" y1="41680" x2="63884" y2="41680"/>
                        <a14:foregroundMark x1="57250" y1="42084" x2="57250" y2="42084"/>
                        <a14:foregroundMark x1="69449" y1="42973" x2="69449" y2="42973"/>
                        <a14:foregroundMark x1="68004" y1="42730" x2="68004" y2="42730"/>
                        <a14:foregroundMark x1="71001" y1="65024" x2="71001" y2="65024"/>
                        <a14:foregroundMark x1="71001" y1="71648" x2="71001" y2="71648"/>
                        <a14:foregroundMark x1="71108" y1="77625" x2="71108" y2="77625"/>
                        <a14:foregroundMark x1="64741" y1="90065" x2="64741" y2="90065"/>
                        <a14:foregroundMark x1="40503" y1="90065" x2="40503" y2="90065"/>
                        <a14:foregroundMark x1="41359" y1="98223" x2="41359" y2="98223"/>
                        <a14:foregroundMark x1="44730" y1="43619" x2="44730" y2="43619"/>
                        <a14:foregroundMark x1="40182" y1="43134" x2="40182" y2="43134"/>
                        <a14:foregroundMark x1="40182" y1="43134" x2="40182" y2="43134"/>
                        <a14:foregroundMark x1="37079" y1="43619" x2="37079" y2="43619"/>
                        <a14:foregroundMark x1="34831" y1="44023" x2="34831" y2="44023"/>
                        <a14:foregroundMark x1="33654" y1="44023" x2="33654" y2="44023"/>
                        <a14:foregroundMark x1="62921" y1="41680" x2="62921" y2="41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166" y="-380354"/>
            <a:ext cx="7765676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3576" y="2230059"/>
            <a:ext cx="2737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58775" algn="l"/>
              </a:tabLst>
            </a:pPr>
            <a:r>
              <a:rPr lang="en-US" sz="3600" b="1" i="1" dirty="0" err="1" smtClean="0">
                <a:solidFill>
                  <a:schemeClr val="bg1"/>
                </a:solidFill>
              </a:rPr>
              <a:t>Pelaksanaan</a:t>
            </a:r>
            <a:r>
              <a:rPr lang="en-US" sz="3600" b="1" i="1" dirty="0" smtClean="0">
                <a:solidFill>
                  <a:schemeClr val="bg1"/>
                </a:solidFill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</a:rPr>
              <a:t>Hak</a:t>
            </a:r>
            <a:r>
              <a:rPr lang="en-US" sz="3600" b="1" i="1" dirty="0" smtClean="0">
                <a:solidFill>
                  <a:schemeClr val="bg1"/>
                </a:solidFill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</a:rPr>
              <a:t>dan</a:t>
            </a:r>
            <a:r>
              <a:rPr lang="en-US" sz="3600" b="1" i="1" dirty="0" smtClean="0">
                <a:solidFill>
                  <a:schemeClr val="bg1"/>
                </a:solidFill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</a:rPr>
              <a:t>Kewajiban</a:t>
            </a:r>
            <a:endParaRPr lang="en-US" sz="3600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69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9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2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 build="p"/>
      <p:bldP spid="1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>
            <a:off x="683568" y="990270"/>
            <a:ext cx="2435570" cy="382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435907" y="1398410"/>
            <a:ext cx="50627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Hak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mendapat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makanan</a:t>
            </a:r>
            <a:r>
              <a:rPr lang="en-US" sz="2000" dirty="0">
                <a:solidFill>
                  <a:srgbClr val="660033"/>
                </a:solidFill>
              </a:rPr>
              <a:t>, </a:t>
            </a:r>
            <a:r>
              <a:rPr lang="en-US" sz="2000" dirty="0" err="1">
                <a:solidFill>
                  <a:srgbClr val="660033"/>
                </a:solidFill>
              </a:rPr>
              <a:t>minuman</a:t>
            </a:r>
            <a:r>
              <a:rPr lang="en-US" sz="2000" dirty="0">
                <a:solidFill>
                  <a:srgbClr val="660033"/>
                </a:solidFill>
              </a:rPr>
              <a:t>, </a:t>
            </a:r>
            <a:r>
              <a:rPr lang="en-US" sz="2000" dirty="0" err="1" smtClean="0">
                <a:solidFill>
                  <a:srgbClr val="660033"/>
                </a:solidFill>
              </a:rPr>
              <a:t>dan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tempat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tinggal</a:t>
            </a:r>
            <a:r>
              <a:rPr lang="en-US" sz="2000" dirty="0">
                <a:solidFill>
                  <a:srgbClr val="660033"/>
                </a:solidFill>
              </a:rPr>
              <a:t> yang </a:t>
            </a:r>
            <a:r>
              <a:rPr lang="en-US" sz="2000" dirty="0" err="1">
                <a:solidFill>
                  <a:srgbClr val="660033"/>
                </a:solidFill>
              </a:rPr>
              <a:t>bersih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dan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sehat</a:t>
            </a:r>
            <a:r>
              <a:rPr lang="en-US" sz="2000" dirty="0" smtClean="0">
                <a:solidFill>
                  <a:srgbClr val="660033"/>
                </a:solidFill>
              </a:rPr>
              <a:t>.</a:t>
            </a:r>
            <a:endParaRPr lang="en-US" sz="2000" dirty="0">
              <a:solidFill>
                <a:srgbClr val="66003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Hak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mendapat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kasih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sayang</a:t>
            </a:r>
            <a:r>
              <a:rPr lang="en-US" sz="2000" dirty="0">
                <a:solidFill>
                  <a:srgbClr val="660033"/>
                </a:solidFill>
              </a:rPr>
              <a:t> orang </a:t>
            </a:r>
            <a:r>
              <a:rPr lang="en-US" sz="2000" dirty="0" err="1" smtClean="0">
                <a:solidFill>
                  <a:srgbClr val="660033"/>
                </a:solidFill>
              </a:rPr>
              <a:t>tua</a:t>
            </a:r>
            <a:r>
              <a:rPr lang="en-US" sz="2000" dirty="0" smtClean="0">
                <a:solidFill>
                  <a:srgbClr val="660033"/>
                </a:solidFill>
              </a:rPr>
              <a:t>.</a:t>
            </a:r>
            <a:endParaRPr lang="en-US" sz="2000" dirty="0">
              <a:solidFill>
                <a:srgbClr val="66003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Hak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mendapat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pendidikan</a:t>
            </a:r>
            <a:r>
              <a:rPr lang="en-US" sz="2000" dirty="0">
                <a:solidFill>
                  <a:srgbClr val="660033"/>
                </a:solidFill>
              </a:rPr>
              <a:t> yang </a:t>
            </a:r>
            <a:r>
              <a:rPr lang="en-US" sz="2000" dirty="0" err="1" smtClean="0">
                <a:solidFill>
                  <a:srgbClr val="660033"/>
                </a:solidFill>
              </a:rPr>
              <a:t>baik</a:t>
            </a:r>
            <a:r>
              <a:rPr lang="en-US" sz="2000" dirty="0">
                <a:solidFill>
                  <a:srgbClr val="660033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pic>
        <p:nvPicPr>
          <p:cNvPr id="12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5907" y="647504"/>
            <a:ext cx="3992545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01740" y="770974"/>
            <a:ext cx="38547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Hak</a:t>
            </a:r>
            <a:r>
              <a:rPr lang="en-US" sz="2600" b="1" dirty="0" smtClean="0">
                <a:solidFill>
                  <a:srgbClr val="FFFF99"/>
                </a:solidFill>
              </a:rPr>
              <a:t> di </a:t>
            </a:r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Rumah</a:t>
            </a:r>
            <a:endParaRPr lang="en-US" sz="2600" b="1" dirty="0">
              <a:solidFill>
                <a:srgbClr val="FFFF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19872" y="3532454"/>
            <a:ext cx="53366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Kewajiban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berbakti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kepada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smtClean="0">
                <a:solidFill>
                  <a:srgbClr val="660033"/>
                </a:solidFill>
              </a:rPr>
              <a:t>orang </a:t>
            </a:r>
            <a:r>
              <a:rPr lang="en-US" sz="2000" dirty="0" err="1" smtClean="0">
                <a:solidFill>
                  <a:srgbClr val="660033"/>
                </a:solidFill>
              </a:rPr>
              <a:t>tua</a:t>
            </a:r>
            <a:r>
              <a:rPr lang="en-US" sz="2000" dirty="0" smtClean="0">
                <a:solidFill>
                  <a:srgbClr val="660033"/>
                </a:solidFill>
              </a:rPr>
              <a:t>.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endParaRPr lang="en-US" sz="2000" dirty="0" smtClean="0">
              <a:solidFill>
                <a:srgbClr val="66003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Kewajiban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menyayangi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smtClean="0">
                <a:solidFill>
                  <a:srgbClr val="660033"/>
                </a:solidFill>
              </a:rPr>
              <a:t>orang </a:t>
            </a:r>
            <a:r>
              <a:rPr lang="en-US" sz="2000" dirty="0" err="1" smtClean="0">
                <a:solidFill>
                  <a:srgbClr val="660033"/>
                </a:solidFill>
              </a:rPr>
              <a:t>tua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dan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saudara</a:t>
            </a:r>
            <a:r>
              <a:rPr lang="en-US" sz="2000" dirty="0" smtClean="0">
                <a:solidFill>
                  <a:srgbClr val="660033"/>
                </a:solidFill>
              </a:rPr>
              <a:t>.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endParaRPr lang="en-US" sz="2000" dirty="0" smtClean="0">
              <a:solidFill>
                <a:srgbClr val="66003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Kewajiban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menjaga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nama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baik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keluarga</a:t>
            </a:r>
            <a:r>
              <a:rPr lang="en-US" sz="2000" dirty="0">
                <a:solidFill>
                  <a:srgbClr val="660033"/>
                </a:solidFill>
              </a:rPr>
              <a:t>. </a:t>
            </a:r>
          </a:p>
        </p:txBody>
      </p:sp>
      <p:pic>
        <p:nvPicPr>
          <p:cNvPr id="15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781548"/>
            <a:ext cx="5062743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485705" y="2905018"/>
            <a:ext cx="48387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Kewajiban</a:t>
            </a:r>
            <a:r>
              <a:rPr lang="en-US" sz="2600" b="1" dirty="0" smtClean="0">
                <a:solidFill>
                  <a:srgbClr val="FFFF99"/>
                </a:solidFill>
              </a:rPr>
              <a:t> di </a:t>
            </a:r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Rumah</a:t>
            </a:r>
            <a:endParaRPr lang="en-US" sz="26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/>
      <p:bldP spid="14" grpId="0"/>
      <p:bldP spid="1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35907" y="1248311"/>
            <a:ext cx="54565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Hak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mendapat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perlakuan</a:t>
            </a:r>
            <a:r>
              <a:rPr lang="en-US" sz="2000" dirty="0">
                <a:solidFill>
                  <a:srgbClr val="660033"/>
                </a:solidFill>
              </a:rPr>
              <a:t> yang </a:t>
            </a:r>
            <a:r>
              <a:rPr lang="en-US" sz="2000" dirty="0" err="1">
                <a:solidFill>
                  <a:srgbClr val="660033"/>
                </a:solidFill>
              </a:rPr>
              <a:t>adil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dari</a:t>
            </a:r>
            <a:r>
              <a:rPr lang="en-US" sz="2000" dirty="0" smtClean="0">
                <a:solidFill>
                  <a:srgbClr val="660033"/>
                </a:solidFill>
              </a:rPr>
              <a:t> guru</a:t>
            </a:r>
            <a:r>
              <a:rPr lang="en-US" sz="2000" dirty="0">
                <a:solidFill>
                  <a:srgbClr val="660033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660033"/>
                </a:solidFill>
              </a:rPr>
              <a:t>Hak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mendapat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kelas</a:t>
            </a:r>
            <a:r>
              <a:rPr lang="en-US" sz="2000" dirty="0">
                <a:solidFill>
                  <a:srgbClr val="660033"/>
                </a:solidFill>
              </a:rPr>
              <a:t> yang </a:t>
            </a:r>
            <a:r>
              <a:rPr lang="en-US" sz="2000" dirty="0" err="1">
                <a:solidFill>
                  <a:srgbClr val="660033"/>
                </a:solidFill>
              </a:rPr>
              <a:t>bersih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dan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nyaman</a:t>
            </a:r>
            <a:r>
              <a:rPr lang="en-US" sz="2000" dirty="0">
                <a:solidFill>
                  <a:srgbClr val="660033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660033"/>
                </a:solidFill>
              </a:rPr>
              <a:t>Hak bertanya kepada guru jika ada materi</a:t>
            </a:r>
            <a:br>
              <a:rPr lang="sv-SE" sz="2000" dirty="0">
                <a:solidFill>
                  <a:srgbClr val="660033"/>
                </a:solidFill>
              </a:rPr>
            </a:br>
            <a:r>
              <a:rPr lang="sv-SE" sz="2000" dirty="0">
                <a:solidFill>
                  <a:srgbClr val="660033"/>
                </a:solidFill>
              </a:rPr>
              <a:t>pelajaran yang tidak dipahami. </a:t>
            </a:r>
            <a:endParaRPr lang="en-US" sz="2000" dirty="0">
              <a:solidFill>
                <a:srgbClr val="660033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505" y="1101879"/>
            <a:ext cx="3095351" cy="377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pic>
        <p:nvPicPr>
          <p:cNvPr id="12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5907" y="497405"/>
            <a:ext cx="3992545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01740" y="620875"/>
            <a:ext cx="38547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Hak</a:t>
            </a:r>
            <a:r>
              <a:rPr lang="en-US" sz="2600" b="1" dirty="0" smtClean="0">
                <a:solidFill>
                  <a:srgbClr val="FFFF99"/>
                </a:solidFill>
              </a:rPr>
              <a:t> di </a:t>
            </a:r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Sekolah</a:t>
            </a:r>
            <a:endParaRPr lang="en-US" sz="2600" b="1" dirty="0">
              <a:solidFill>
                <a:srgbClr val="FFFF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19873" y="3363838"/>
            <a:ext cx="5472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660033"/>
                </a:solidFill>
              </a:rPr>
              <a:t>Kewajiban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ikut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menjaga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kebersihan</a:t>
            </a:r>
            <a:r>
              <a:rPr lang="en-US" sz="2000" dirty="0" smtClean="0">
                <a:solidFill>
                  <a:srgbClr val="660033"/>
                </a:solidFill>
              </a:rPr>
              <a:t> di </a:t>
            </a:r>
            <a:r>
              <a:rPr lang="en-US" sz="2000" dirty="0" err="1" smtClean="0">
                <a:solidFill>
                  <a:srgbClr val="660033"/>
                </a:solidFill>
              </a:rPr>
              <a:t>sekolah</a:t>
            </a:r>
            <a:r>
              <a:rPr lang="en-US" sz="2000" dirty="0" smtClean="0">
                <a:solidFill>
                  <a:srgbClr val="660033"/>
                </a:solidFill>
              </a:rPr>
              <a:t>.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endParaRPr lang="en-US" sz="2000" dirty="0" smtClean="0">
              <a:solidFill>
                <a:srgbClr val="66003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Kewajiban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mengerjakan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tugas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smtClean="0">
                <a:solidFill>
                  <a:srgbClr val="660033"/>
                </a:solidFill>
              </a:rPr>
              <a:t>yang </a:t>
            </a:r>
            <a:r>
              <a:rPr lang="en-US" sz="2000" dirty="0" err="1" smtClean="0">
                <a:solidFill>
                  <a:srgbClr val="660033"/>
                </a:solidFill>
              </a:rPr>
              <a:t>diberikan</a:t>
            </a:r>
            <a:r>
              <a:rPr lang="en-US" sz="2000" dirty="0" smtClean="0">
                <a:solidFill>
                  <a:srgbClr val="660033"/>
                </a:solidFill>
              </a:rPr>
              <a:t> guru.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Kewajiban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datang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ke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sekolah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tepat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waktu</a:t>
            </a:r>
            <a:r>
              <a:rPr lang="en-US" sz="2000" dirty="0">
                <a:solidFill>
                  <a:srgbClr val="660033"/>
                </a:solidFill>
              </a:rPr>
              <a:t>. </a:t>
            </a:r>
          </a:p>
        </p:txBody>
      </p:sp>
      <p:pic>
        <p:nvPicPr>
          <p:cNvPr id="15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643758"/>
            <a:ext cx="5062743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485705" y="2767228"/>
            <a:ext cx="48387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Kewajiban</a:t>
            </a:r>
            <a:r>
              <a:rPr lang="en-US" sz="2600" b="1" dirty="0" smtClean="0">
                <a:solidFill>
                  <a:srgbClr val="FFFF99"/>
                </a:solidFill>
              </a:rPr>
              <a:t> di </a:t>
            </a:r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Sekolah</a:t>
            </a:r>
            <a:endParaRPr lang="en-US" sz="26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564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/>
      <p:bldP spid="14" grpId="0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9304" y="1375051"/>
            <a:ext cx="3238560" cy="340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851788" y="1306432"/>
            <a:ext cx="60406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Hak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mendapatkan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lingkungan</a:t>
            </a:r>
            <a:r>
              <a:rPr lang="en-US" sz="2000" dirty="0">
                <a:solidFill>
                  <a:srgbClr val="660033"/>
                </a:solidFill>
              </a:rPr>
              <a:t> yang </a:t>
            </a:r>
            <a:r>
              <a:rPr lang="en-US" sz="2000" dirty="0" err="1">
                <a:solidFill>
                  <a:srgbClr val="660033"/>
                </a:solidFill>
              </a:rPr>
              <a:t>aman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dan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bersih</a:t>
            </a:r>
            <a:r>
              <a:rPr lang="en-US" sz="2000" dirty="0" smtClean="0">
                <a:solidFill>
                  <a:srgbClr val="660033"/>
                </a:solidFill>
              </a:rPr>
              <a:t>.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endParaRPr lang="en-US" sz="2000" dirty="0" smtClean="0">
              <a:solidFill>
                <a:srgbClr val="66003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Hak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berpendapat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dalam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musyawarah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warga</a:t>
            </a:r>
            <a:r>
              <a:rPr lang="en-US" sz="2000" dirty="0" smtClean="0">
                <a:solidFill>
                  <a:srgbClr val="660033"/>
                </a:solidFill>
              </a:rPr>
              <a:t>.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endParaRPr lang="en-US" sz="2000" dirty="0" smtClean="0">
              <a:solidFill>
                <a:srgbClr val="66003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Hak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mendapatkan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fasilitas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umum</a:t>
            </a:r>
            <a:r>
              <a:rPr lang="en-US" sz="2000" dirty="0">
                <a:solidFill>
                  <a:srgbClr val="660033"/>
                </a:solidFill>
              </a:rPr>
              <a:t> yang </a:t>
            </a:r>
            <a:r>
              <a:rPr lang="en-US" sz="2000" dirty="0" err="1">
                <a:solidFill>
                  <a:srgbClr val="660033"/>
                </a:solidFill>
              </a:rPr>
              <a:t>baik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dan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memadai</a:t>
            </a:r>
            <a:r>
              <a:rPr lang="en-US" sz="2000" dirty="0">
                <a:solidFill>
                  <a:srgbClr val="660033"/>
                </a:solidFill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pic>
        <p:nvPicPr>
          <p:cNvPr id="12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1788" y="555526"/>
            <a:ext cx="4664485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917621" y="678996"/>
            <a:ext cx="44546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Hak</a:t>
            </a:r>
            <a:r>
              <a:rPr lang="en-US" sz="2600" b="1" dirty="0" smtClean="0">
                <a:solidFill>
                  <a:srgbClr val="FFFF99"/>
                </a:solidFill>
              </a:rPr>
              <a:t> di </a:t>
            </a:r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Masyarakat</a:t>
            </a:r>
            <a:endParaRPr lang="en-US" sz="2600" b="1" dirty="0">
              <a:solidFill>
                <a:srgbClr val="FFFF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7865" y="3408551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660033"/>
                </a:solidFill>
              </a:rPr>
              <a:t>Kewajiban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menjaga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kebersihan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dan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keamanan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 smtClean="0">
                <a:solidFill>
                  <a:srgbClr val="660033"/>
                </a:solidFill>
              </a:rPr>
              <a:t>lingkungan</a:t>
            </a:r>
            <a:r>
              <a:rPr lang="en-US" sz="2000" dirty="0" smtClean="0">
                <a:solidFill>
                  <a:srgbClr val="660033"/>
                </a:solidFill>
              </a:rPr>
              <a:t>.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endParaRPr lang="en-US" sz="2000" dirty="0" smtClean="0">
              <a:solidFill>
                <a:srgbClr val="66003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660033"/>
                </a:solidFill>
              </a:rPr>
              <a:t>Kewajiban</a:t>
            </a:r>
            <a:r>
              <a:rPr lang="en-US" sz="2000" dirty="0" smtClean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menghargai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dan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menghormati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perbedaan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  <a:r>
              <a:rPr lang="en-US" sz="2000" dirty="0" err="1">
                <a:solidFill>
                  <a:srgbClr val="660033"/>
                </a:solidFill>
              </a:rPr>
              <a:t>pendapat</a:t>
            </a:r>
            <a:r>
              <a:rPr lang="en-US" sz="2000" dirty="0">
                <a:solidFill>
                  <a:srgbClr val="660033"/>
                </a:solidFill>
              </a:rPr>
              <a:t> orang </a:t>
            </a:r>
            <a:r>
              <a:rPr lang="en-US" sz="2000" dirty="0" smtClean="0">
                <a:solidFill>
                  <a:srgbClr val="660033"/>
                </a:solidFill>
              </a:rPr>
              <a:t>lain.</a:t>
            </a:r>
            <a:r>
              <a:rPr lang="en-US" sz="2000" dirty="0">
                <a:solidFill>
                  <a:srgbClr val="660033"/>
                </a:solidFill>
              </a:rPr>
              <a:t> </a:t>
            </a:r>
          </a:p>
        </p:txBody>
      </p:sp>
      <p:pic>
        <p:nvPicPr>
          <p:cNvPr id="15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688471"/>
            <a:ext cx="5624679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413696" y="2811941"/>
            <a:ext cx="53347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Kewajiban</a:t>
            </a:r>
            <a:r>
              <a:rPr lang="en-US" sz="2600" b="1" dirty="0" smtClean="0">
                <a:solidFill>
                  <a:srgbClr val="FFFF99"/>
                </a:solidFill>
              </a:rPr>
              <a:t> di </a:t>
            </a:r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Masyarakat</a:t>
            </a:r>
            <a:endParaRPr lang="en-US" sz="26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5989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/>
      <p:bldP spid="14" grpId="0"/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4786328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50" y="310679"/>
            <a:ext cx="1520223" cy="487079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296986" y="338508"/>
            <a:ext cx="3770958" cy="733044"/>
            <a:chOff x="152400" y="214296"/>
            <a:chExt cx="3770958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3770958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2815034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Musyawarah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2" name="Picture 2" descr="D:\Tere\KONTEN QR\BAHAN\tokoh 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27297" y="1583819"/>
            <a:ext cx="3665183" cy="29321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6668" y="1308705"/>
            <a:ext cx="51674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Keputusan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bersama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dihasilkan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melalui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kegiatan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diskusi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atau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bertukar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pendapat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ini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disebut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musyawarah</a:t>
            </a: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964" y="2939921"/>
            <a:ext cx="4743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Musyawarah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adalah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cara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mengambil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keputusan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bersama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sesuai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sila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keempat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Pancasila. </a:t>
            </a: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per, Texture, Pattern, Yellow Paper, Yellow Tex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0"/>
          <a:stretch/>
        </p:blipFill>
        <p:spPr bwMode="auto">
          <a:xfrm>
            <a:off x="-14951" y="-21032"/>
            <a:ext cx="9158951" cy="49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Template Bupena Merdeka (Konten QR-Media mengajar)\BAHAN\tokoh 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8" b="100000" l="5178" r="93204"/>
                    </a14:imgEffect>
                  </a14:imgLayer>
                </a14:imgProps>
              </a:ext>
            </a:extLst>
          </a:blip>
          <a:srcRect l="-5914" r="-3079"/>
          <a:stretch/>
        </p:blipFill>
        <p:spPr bwMode="auto">
          <a:xfrm>
            <a:off x="323528" y="699542"/>
            <a:ext cx="2400339" cy="2448272"/>
          </a:xfrm>
          <a:prstGeom prst="ellipse">
            <a:avLst/>
          </a:prstGeom>
          <a:solidFill>
            <a:srgbClr val="D71B23"/>
          </a:solidFill>
          <a:ln>
            <a:noFill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915816" y="915566"/>
            <a:ext cx="3300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rgbClr val="008080"/>
                </a:solidFill>
                <a:cs typeface="Arial" panose="020B0604020202020204" pitchFamily="34" charset="0"/>
              </a:rPr>
              <a:t>Simbol sila keempat: </a:t>
            </a:r>
            <a:r>
              <a:rPr lang="id-ID" sz="3200" b="1" dirty="0">
                <a:solidFill>
                  <a:srgbClr val="FF0066"/>
                </a:solidFill>
                <a:cs typeface="Arial" panose="020B0604020202020204" pitchFamily="34" charset="0"/>
              </a:rPr>
              <a:t>kepala banteng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50" y="310679"/>
            <a:ext cx="1520223" cy="487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21834" y="2216934"/>
            <a:ext cx="62221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8080"/>
                </a:solidFill>
                <a:cs typeface="Arial" panose="020B0604020202020204" pitchFamily="34" charset="0"/>
              </a:rPr>
              <a:t>Bunyi</a:t>
            </a:r>
            <a:r>
              <a:rPr lang="id-ID" sz="2400" b="1" dirty="0" smtClean="0">
                <a:solidFill>
                  <a:srgbClr val="008080"/>
                </a:solidFill>
                <a:cs typeface="Arial" panose="020B0604020202020204" pitchFamily="34" charset="0"/>
              </a:rPr>
              <a:t> </a:t>
            </a:r>
            <a:r>
              <a:rPr lang="id-ID" sz="2400" b="1" dirty="0">
                <a:solidFill>
                  <a:srgbClr val="008080"/>
                </a:solidFill>
                <a:cs typeface="Arial" panose="020B0604020202020204" pitchFamily="34" charset="0"/>
              </a:rPr>
              <a:t>sila keempat: </a:t>
            </a:r>
            <a:endParaRPr lang="en-US" sz="2400" b="1" dirty="0" smtClean="0">
              <a:solidFill>
                <a:srgbClr val="008080"/>
              </a:solidFill>
              <a:cs typeface="Arial" panose="020B0604020202020204" pitchFamily="34" charset="0"/>
            </a:endParaRPr>
          </a:p>
          <a:p>
            <a:r>
              <a:rPr lang="id-ID" sz="3200" b="1" dirty="0" smtClean="0">
                <a:solidFill>
                  <a:srgbClr val="FF0066"/>
                </a:solidFill>
                <a:cs typeface="Arial" panose="020B0604020202020204" pitchFamily="34" charset="0"/>
              </a:rPr>
              <a:t>Kerakyatan </a:t>
            </a:r>
            <a:r>
              <a:rPr lang="id-ID" sz="3200" b="1" dirty="0">
                <a:solidFill>
                  <a:srgbClr val="FF0066"/>
                </a:solidFill>
                <a:cs typeface="Arial" panose="020B0604020202020204" pitchFamily="34" charset="0"/>
              </a:rPr>
              <a:t>yang dipimpin oleh hikmat kebijaksaan dalam </a:t>
            </a:r>
            <a:r>
              <a:rPr lang="id-ID" sz="3200" b="1" dirty="0" smtClean="0">
                <a:solidFill>
                  <a:srgbClr val="FF0066"/>
                </a:solidFill>
                <a:cs typeface="Arial" panose="020B0604020202020204" pitchFamily="34" charset="0"/>
              </a:rPr>
              <a:t>permusyawaratan/perwakilan.</a:t>
            </a:r>
            <a:endParaRPr lang="en-US" sz="3200" b="1" dirty="0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/>
        </p:blipFill>
        <p:spPr>
          <a:xfrm>
            <a:off x="2005949" y="771550"/>
            <a:ext cx="7174563" cy="4392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52954" y="506167"/>
            <a:ext cx="71195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Norma, </a:t>
            </a:r>
            <a:r>
              <a:rPr lang="en-US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Hak</a:t>
            </a:r>
            <a:r>
              <a:rPr lang="en-US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Kewajiban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2844" y="1500180"/>
            <a:ext cx="4643470" cy="733044"/>
            <a:chOff x="295276" y="214296"/>
            <a:chExt cx="4643470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3470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3976718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Norma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9148" y="2364993"/>
            <a:ext cx="461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Dalam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kehidupan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sehari-hari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manusia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tidak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terlepas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dari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aturan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148" y="3353521"/>
            <a:ext cx="360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2400" dirty="0" smtClean="0">
                <a:latin typeface="+mj-lt"/>
                <a:cs typeface="Arial" panose="020B0604020202020204" pitchFamily="34" charset="0"/>
              </a:rPr>
              <a:t>Aturan </a:t>
            </a:r>
            <a:r>
              <a:rPr lang="sv-SE" sz="2400" dirty="0">
                <a:latin typeface="+mj-lt"/>
                <a:cs typeface="Arial" panose="020B0604020202020204" pitchFamily="34" charset="0"/>
              </a:rPr>
              <a:t>dan norma </a:t>
            </a:r>
            <a:r>
              <a:rPr lang="sv-SE" sz="2400" dirty="0" smtClean="0">
                <a:latin typeface="+mj-lt"/>
                <a:cs typeface="Arial" panose="020B0604020202020204" pitchFamily="34" charset="0"/>
              </a:rPr>
              <a:t>memiliki makna </a:t>
            </a:r>
            <a:r>
              <a:rPr lang="sv-SE" sz="2400" dirty="0">
                <a:latin typeface="+mj-lt"/>
                <a:cs typeface="Arial" panose="020B0604020202020204" pitchFamily="34" charset="0"/>
              </a:rPr>
              <a:t>yang hampir sama.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4786328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21477"/>
            <a:ext cx="3312368" cy="3482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3232" y="1085383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Dalam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kegiatan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musyawarah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setiap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peserta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musyawarah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memiliki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hak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kewajiban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7584" y="2043746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cs typeface="Arial" panose="020B0604020202020204" pitchFamily="34" charset="0"/>
              </a:rPr>
              <a:t>Seluruh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peserta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harus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mengetahui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hak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dan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kewajibannya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masing-masing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>
                <a:cs typeface="Arial" panose="020B0604020202020204" pitchFamily="34" charset="0"/>
              </a:rPr>
              <a:t>agar </a:t>
            </a:r>
            <a:r>
              <a:rPr lang="en-US" sz="2400" dirty="0" err="1">
                <a:cs typeface="Arial" panose="020B0604020202020204" pitchFamily="34" charset="0"/>
              </a:rPr>
              <a:t>kegiatan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musyawarah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dapat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berjalan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dengan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tertib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dan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lancar</a:t>
            </a:r>
            <a:r>
              <a:rPr lang="en-US" sz="2400" dirty="0">
                <a:cs typeface="Arial" panose="020B0604020202020204" pitchFamily="34" charset="0"/>
              </a:rPr>
              <a:t>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78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aper, Texture, Pattern, Yellow Paper, Yellow Tex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0"/>
          <a:stretch/>
        </p:blipFill>
        <p:spPr bwMode="auto">
          <a:xfrm>
            <a:off x="-14951" y="-21032"/>
            <a:ext cx="9158951" cy="49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50" y="310679"/>
            <a:ext cx="1520223" cy="487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22" name="Picture 2" descr="D:\Tere\KONTEN QR\BAHAN\tokoh 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16931" y="1679654"/>
            <a:ext cx="3545389" cy="2836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00034" y="1357304"/>
            <a:ext cx="4643470" cy="892552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Contoh penerapan sila keempat Pancasila.</a:t>
            </a:r>
            <a:endParaRPr lang="en-US" sz="26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34" y="2379177"/>
            <a:ext cx="4357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</a:pPr>
            <a:r>
              <a:rPr lang="id-ID" sz="2400" b="1" dirty="0" smtClean="0">
                <a:solidFill>
                  <a:srgbClr val="008080"/>
                </a:solidFill>
              </a:rPr>
              <a:t>Menghargai pendapat orang lain.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</a:pPr>
            <a:r>
              <a:rPr lang="id-ID" sz="2400" b="1" dirty="0" smtClean="0">
                <a:solidFill>
                  <a:srgbClr val="008080"/>
                </a:solidFill>
              </a:rPr>
              <a:t>Tidak memaksakan kehendak kepada orang lain.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</a:pPr>
            <a:r>
              <a:rPr lang="id-ID" sz="2400" b="1" dirty="0" smtClean="0">
                <a:solidFill>
                  <a:srgbClr val="008080"/>
                </a:solidFill>
              </a:rPr>
              <a:t>Menerima hasil musyawarah dengan lapang dada.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596" y="321876"/>
            <a:ext cx="55007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990033"/>
                </a:solidFill>
              </a:rPr>
              <a:t>Sila keempat Pancasila mengajarkan untuk bermusyawarah.</a:t>
            </a:r>
            <a:endParaRPr lang="en-US" sz="2600" b="1" dirty="0">
              <a:solidFill>
                <a:srgbClr val="990033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5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1"/>
          <a:stretch/>
        </p:blipFill>
        <p:spPr>
          <a:xfrm>
            <a:off x="3419872" y="193305"/>
            <a:ext cx="5184576" cy="4682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94722"/>
            <a:ext cx="1520223" cy="6048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0017" y="753862"/>
            <a:ext cx="44279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Aturan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biasanya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tertulis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dapat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dikenai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sanksi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atau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hukuman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jika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dilanggar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8148" y="2114329"/>
            <a:ext cx="50779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Sementara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itu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kita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akan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mendapat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sanksi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berupa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teguran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dari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masyarakat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apabila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melanggar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norma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-92546"/>
            <a:ext cx="9144000" cy="5236046"/>
          </a:xfrm>
          <a:prstGeom prst="rect">
            <a:avLst/>
          </a:prstGeom>
          <a:noFill/>
        </p:spPr>
      </p:pic>
      <p:pic>
        <p:nvPicPr>
          <p:cNvPr id="47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3" cstate="print"/>
          <a:srcRect b="32516"/>
          <a:stretch>
            <a:fillRect/>
          </a:stretch>
        </p:blipFill>
        <p:spPr bwMode="auto">
          <a:xfrm flipH="1">
            <a:off x="5736829" y="1007316"/>
            <a:ext cx="2435570" cy="382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23528" y="126380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32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Bentuk-Bentuk Norma yang Berlaku di Masyarakat</a:t>
            </a:r>
            <a:endParaRPr lang="en-US" sz="3200" b="1" i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7544" y="1347614"/>
            <a:ext cx="3384376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Norma Agama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5576" y="2128682"/>
            <a:ext cx="3384376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Norma </a:t>
            </a:r>
            <a:r>
              <a:rPr lang="en-US" sz="32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Kesopanan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2291" y="2909750"/>
            <a:ext cx="3384376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Norma </a:t>
            </a:r>
            <a:r>
              <a:rPr lang="en-US" sz="32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Kesusilaan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31640" y="3684876"/>
            <a:ext cx="3384376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Norma </a:t>
            </a:r>
            <a:r>
              <a:rPr lang="en-US" sz="32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Hukum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9542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478632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50" y="310679"/>
            <a:ext cx="1520223" cy="4870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669957"/>
            <a:ext cx="3384376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Norma Agama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668" y="1308705"/>
            <a:ext cx="3367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A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turan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bersumber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dari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ajaran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agama. </a:t>
            </a:r>
          </a:p>
        </p:txBody>
      </p:sp>
      <p:pic>
        <p:nvPicPr>
          <p:cNvPr id="17" name="Picture 2" descr="D:\Tere\KONTEN QR\BAHAN\tokoh 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16016" y="634709"/>
            <a:ext cx="4032448" cy="38384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475656" y="2600796"/>
            <a:ext cx="430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Anjuran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berbuat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kebaikan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larangan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menyakiti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orang lain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termasuk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norma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agama.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478632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669957"/>
            <a:ext cx="3384376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Norma </a:t>
            </a:r>
            <a:r>
              <a:rPr lang="en-US" sz="32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Kesopanan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668" y="1308705"/>
            <a:ext cx="4159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Aturan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sv-SE" sz="2400" dirty="0" smtClean="0">
                <a:latin typeface="+mj-lt"/>
                <a:cs typeface="Arial" panose="020B0604020202020204" pitchFamily="34" charset="0"/>
              </a:rPr>
              <a:t>kesopanan bertingkah laku yang ada di masyarakat.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31640" y="213970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Menghormati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orang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tua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guru,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orang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lain yang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lebih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tua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termasuk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norma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kesopanan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50" y="310679"/>
            <a:ext cx="1520223" cy="487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7" b="100000" l="2001" r="100000">
                        <a14:foregroundMark x1="44768" y1="40178" x2="44768" y2="40178"/>
                        <a14:foregroundMark x1="46141" y1="45028" x2="46141" y2="45028"/>
                        <a14:foregroundMark x1="44540" y1="45028" x2="44540" y2="45028"/>
                        <a14:foregroundMark x1="48999" y1="23040" x2="48999" y2="23040"/>
                        <a14:foregroundMark x1="46141" y1="84640" x2="46141" y2="84640"/>
                        <a14:foregroundMark x1="42939" y1="83913" x2="42939" y2="83913"/>
                        <a14:foregroundMark x1="48199" y1="83508" x2="48199" y2="83508"/>
                        <a14:foregroundMark x1="59291" y1="37591" x2="59291" y2="37591"/>
                        <a14:foregroundMark x1="58548" y1="46564" x2="58548" y2="46564"/>
                        <a14:foregroundMark x1="58548" y1="51738" x2="58548" y2="51738"/>
                        <a14:foregroundMark x1="58776" y1="44705" x2="58776" y2="44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69" y="1108437"/>
            <a:ext cx="478617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253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478632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b="29909"/>
          <a:stretch>
            <a:fillRect/>
          </a:stretch>
        </p:blipFill>
        <p:spPr bwMode="auto">
          <a:xfrm>
            <a:off x="7302644" y="1873143"/>
            <a:ext cx="1841356" cy="293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flipH="1">
            <a:off x="5325557" y="2293431"/>
            <a:ext cx="1977085" cy="251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669957"/>
            <a:ext cx="3384376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Norma </a:t>
            </a:r>
            <a:r>
              <a:rPr lang="en-US" sz="32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Kesusilaan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668" y="1308705"/>
            <a:ext cx="3367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A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turan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manusia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saat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bertingkah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laku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yang</a:t>
            </a:r>
          </a:p>
          <a:p>
            <a:pPr>
              <a:tabLst>
                <a:tab pos="631825" algn="l"/>
              </a:tabLst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didasari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oleh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hati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nurani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 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5656" y="2600796"/>
            <a:ext cx="4303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Berbuat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adil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berkata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jujur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termasuk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norma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kesusilaan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15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4786328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21477"/>
            <a:ext cx="3312368" cy="3482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627534"/>
            <a:ext cx="3384376" cy="584775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Norma </a:t>
            </a:r>
            <a:r>
              <a:rPr lang="en-US" sz="32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Hukum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668" y="1308705"/>
            <a:ext cx="3871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Aturan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bersumber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dari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hukum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dibuat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oleh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badan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berwenang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6" y="2600796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Mematuhi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aturan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lalu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lintas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membayar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pajak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mematuhi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Undang-Undang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Dasar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termasuk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norma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hukum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56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Template Bupena Merdeka (Konten QR-Media mengajar)\BACKGROUND\din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-14288"/>
            <a:ext cx="9143999" cy="51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5" b="98465" l="4900" r="93538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183" y="699543"/>
            <a:ext cx="6912769" cy="4608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3445190" y="344204"/>
            <a:ext cx="3868759" cy="782398"/>
            <a:chOff x="836263" y="1838738"/>
            <a:chExt cx="4041990" cy="7823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63" y="1838738"/>
              <a:ext cx="4041990" cy="7823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90978" y="1978194"/>
              <a:ext cx="3761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tabLst>
                  <a:tab pos="358775" algn="l"/>
                </a:tabLst>
              </a:pPr>
              <a:r>
                <a:rPr lang="en-US" sz="3200" b="1" i="1" dirty="0" err="1" smtClean="0">
                  <a:solidFill>
                    <a:srgbClr val="FF0066"/>
                  </a:solidFill>
                </a:rPr>
                <a:t>Pelaksanaan</a:t>
              </a:r>
              <a:r>
                <a:rPr lang="en-US" sz="3200" b="1" i="1" dirty="0" smtClean="0">
                  <a:solidFill>
                    <a:srgbClr val="FF0066"/>
                  </a:solidFill>
                </a:rPr>
                <a:t> Norma</a:t>
              </a:r>
            </a:p>
          </p:txBody>
        </p:sp>
      </p:grpSp>
      <p:sp>
        <p:nvSpPr>
          <p:cNvPr id="11" name="Freeform 10"/>
          <p:cNvSpPr/>
          <p:nvPr/>
        </p:nvSpPr>
        <p:spPr>
          <a:xfrm rot="15521656" flipV="1">
            <a:off x="6579863" y="1120006"/>
            <a:ext cx="449980" cy="310000"/>
          </a:xfrm>
          <a:custGeom>
            <a:avLst/>
            <a:gdLst>
              <a:gd name="connsiteX0" fmla="*/ 522514 w 522514"/>
              <a:gd name="connsiteY0" fmla="*/ 40225 h 360859"/>
              <a:gd name="connsiteX1" fmla="*/ 225631 w 522514"/>
              <a:gd name="connsiteY1" fmla="*/ 28350 h 360859"/>
              <a:gd name="connsiteX2" fmla="*/ 0 w 522514"/>
              <a:gd name="connsiteY2" fmla="*/ 360859 h 360859"/>
              <a:gd name="connsiteX3" fmla="*/ 0 w 522514"/>
              <a:gd name="connsiteY3" fmla="*/ 360859 h 36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0859">
                <a:moveTo>
                  <a:pt x="522514" y="40225"/>
                </a:moveTo>
                <a:cubicBezTo>
                  <a:pt x="417615" y="7568"/>
                  <a:pt x="312717" y="-25089"/>
                  <a:pt x="225631" y="28350"/>
                </a:cubicBezTo>
                <a:cubicBezTo>
                  <a:pt x="138545" y="81789"/>
                  <a:pt x="0" y="360859"/>
                  <a:pt x="0" y="360859"/>
                </a:cubicBezTo>
                <a:lnTo>
                  <a:pt x="0" y="360859"/>
                </a:lnTo>
              </a:path>
            </a:pathLst>
          </a:custGeom>
          <a:noFill/>
          <a:ln w="28575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65969" y="1626307"/>
            <a:ext cx="3492808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985020" y="1698953"/>
            <a:ext cx="38547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Keluarga</a:t>
            </a:r>
            <a:endParaRPr lang="en-US" sz="2600" b="1" dirty="0">
              <a:solidFill>
                <a:srgbClr val="FFFF99"/>
              </a:solidFill>
            </a:endParaRPr>
          </a:p>
        </p:txBody>
      </p:sp>
      <p:pic>
        <p:nvPicPr>
          <p:cNvPr id="14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2251" y="2534289"/>
            <a:ext cx="3492808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271302" y="2606935"/>
            <a:ext cx="38547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Sekolah</a:t>
            </a:r>
            <a:endParaRPr lang="en-US" sz="2600" b="1" dirty="0">
              <a:solidFill>
                <a:srgbClr val="FFFF99"/>
              </a:solidFill>
            </a:endParaRPr>
          </a:p>
        </p:txBody>
      </p:sp>
      <p:pic>
        <p:nvPicPr>
          <p:cNvPr id="18" name="Picture 2" descr="G:\Template Bupena Merdeka (Konten QR-Media mengajar)\BAHAN\Notes hijau tua 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88829" y="3461054"/>
            <a:ext cx="3673756" cy="6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807880" y="3533700"/>
            <a:ext cx="38547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FFFF99"/>
                </a:solidFill>
              </a:rPr>
              <a:t>Lingkungan</a:t>
            </a:r>
            <a:r>
              <a:rPr lang="en-US" sz="2600" b="1" dirty="0" smtClean="0">
                <a:solidFill>
                  <a:srgbClr val="FFFF99"/>
                </a:solidFill>
              </a:rPr>
              <a:t> </a:t>
            </a:r>
            <a:r>
              <a:rPr lang="en-US" sz="2600" b="1" dirty="0" err="1" smtClean="0">
                <a:solidFill>
                  <a:srgbClr val="FFFF99"/>
                </a:solidFill>
              </a:rPr>
              <a:t>Masyarakat</a:t>
            </a:r>
            <a:endParaRPr lang="en-US" sz="2600" b="1" dirty="0">
              <a:solidFill>
                <a:srgbClr val="FFFF99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4809"/>
            <a:ext cx="1520223" cy="4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40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4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3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p"/>
      <p:bldP spid="15" grpId="0" build="p"/>
      <p:bldP spid="1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537</Words>
  <Application>Microsoft Office PowerPoint</Application>
  <PresentationFormat>On-screen Show (16:9)</PresentationFormat>
  <Paragraphs>85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ＭＳ Ｐゴシック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LENOVO</cp:lastModifiedBy>
  <cp:revision>76</cp:revision>
  <dcterms:created xsi:type="dcterms:W3CDTF">2022-01-17T01:37:52Z</dcterms:created>
  <dcterms:modified xsi:type="dcterms:W3CDTF">2022-12-29T09:19:09Z</dcterms:modified>
</cp:coreProperties>
</file>