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5" r:id="rId2"/>
    <p:sldId id="268" r:id="rId3"/>
    <p:sldId id="259" r:id="rId4"/>
    <p:sldId id="261" r:id="rId5"/>
    <p:sldId id="262" r:id="rId6"/>
    <p:sldId id="270" r:id="rId7"/>
    <p:sldId id="272" r:id="rId8"/>
    <p:sldId id="271" r:id="rId9"/>
    <p:sldId id="274" r:id="rId10"/>
    <p:sldId id="273" r:id="rId11"/>
    <p:sldId id="277" r:id="rId12"/>
    <p:sldId id="275" r:id="rId13"/>
    <p:sldId id="278" r:id="rId14"/>
    <p:sldId id="279" r:id="rId15"/>
    <p:sldId id="280" r:id="rId16"/>
    <p:sldId id="281" r:id="rId17"/>
    <p:sldId id="282" r:id="rId18"/>
    <p:sldId id="28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429"/>
    <a:srgbClr val="F59698"/>
    <a:srgbClr val="E64E5E"/>
    <a:srgbClr val="FFC929"/>
    <a:srgbClr val="FAE3D5"/>
    <a:srgbClr val="DE3329"/>
    <a:srgbClr val="7A1204"/>
    <a:srgbClr val="FFFFFF"/>
    <a:srgbClr val="865523"/>
    <a:srgbClr val="BAE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9AE5C-D95F-4176-A668-ADFD14FA0B5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C4993-39FE-45BF-BFAF-8F7E3992A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3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cantumkan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dgn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font 10pt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8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0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05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71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7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Untuk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itu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ayo</a:t>
            </a:r>
            <a:r>
              <a:rPr lang="en-US" sz="2000">
                <a:latin typeface="Montserrat" panose="00000500000000000000" pitchFamily="2" charset="0"/>
                <a:cs typeface="Times New Roman" panose="02020603050405020304" pitchFamily="18" charset="0"/>
              </a:rPr>
              <a:t> jagalah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kebersihan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lingkungan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kita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Sekian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pembelajaran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kita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kali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ini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Terima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kasih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telah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menyaksikan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dan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sampai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jumpa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lagi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Selamat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belajar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16756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Untuk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itu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ayo</a:t>
            </a:r>
            <a:r>
              <a:rPr lang="en-US" sz="2000">
                <a:latin typeface="Montserrat" panose="00000500000000000000" pitchFamily="2" charset="0"/>
                <a:cs typeface="Times New Roman" panose="02020603050405020304" pitchFamily="18" charset="0"/>
              </a:rPr>
              <a:t> jagalah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kebersihan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lingkungan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kita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Sekian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pembelajaran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kita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kali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ini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Terima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kasih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telah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menyaksikan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dan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sampai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jumpa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lagi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Selamat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belajar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78073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7019B-E0AE-9CF2-F4C6-4F39BEB7A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C4F26B-0EBC-1709-7A63-FA3FDD375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1F94F-796D-459A-57B2-21E9F584E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B0B6B9-6667-EEC5-0C90-06E985AD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66C75F-1D3B-2D8D-A3EE-1C596F3D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8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2D684-47AF-500F-395D-0A8CA64C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CB0249-7803-DA5D-6FD5-1DA2EE220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932E1E-1A8F-CD16-6F8B-33093852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D4A829-2314-86D8-E3A8-A811A0CA4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38712E-6564-57F6-48ED-3EF063D0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DE5C828-1042-6B0F-E2D8-3AA5C0633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162773-DC47-E744-A962-F023997BF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DDEF76-F9EC-D091-6A63-9FACAA7A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D0DF3-C2C8-7057-3048-B96FACA4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ACB8E0-4C12-FEE6-3406-936ED46E1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05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807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7B7D1B0-1139-47E7-A404-619CAF68D5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82512" y="0"/>
            <a:ext cx="9626981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4028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1" y="1"/>
            <a:ext cx="8790948" cy="6858121"/>
          </a:xfrm>
          <a:custGeom>
            <a:avLst/>
            <a:gdLst/>
            <a:ahLst/>
            <a:cxnLst/>
            <a:rect l="l" t="t" r="r" b="b"/>
            <a:pathLst>
              <a:path w="126823" h="98939" extrusionOk="0">
                <a:moveTo>
                  <a:pt x="8625" y="1"/>
                </a:moveTo>
                <a:lnTo>
                  <a:pt x="8114" y="891"/>
                </a:lnTo>
                <a:lnTo>
                  <a:pt x="7133" y="2705"/>
                </a:lnTo>
                <a:lnTo>
                  <a:pt x="6209" y="4543"/>
                </a:lnTo>
                <a:lnTo>
                  <a:pt x="5352" y="6407"/>
                </a:lnTo>
                <a:lnTo>
                  <a:pt x="4544" y="8287"/>
                </a:lnTo>
                <a:lnTo>
                  <a:pt x="3810" y="10191"/>
                </a:lnTo>
                <a:lnTo>
                  <a:pt x="3134" y="12120"/>
                </a:lnTo>
                <a:lnTo>
                  <a:pt x="2515" y="14066"/>
                </a:lnTo>
                <a:lnTo>
                  <a:pt x="1971" y="16037"/>
                </a:lnTo>
                <a:lnTo>
                  <a:pt x="1485" y="18015"/>
                </a:lnTo>
                <a:lnTo>
                  <a:pt x="1064" y="20019"/>
                </a:lnTo>
                <a:lnTo>
                  <a:pt x="718" y="22047"/>
                </a:lnTo>
                <a:lnTo>
                  <a:pt x="438" y="24084"/>
                </a:lnTo>
                <a:lnTo>
                  <a:pt x="223" y="26137"/>
                </a:lnTo>
                <a:lnTo>
                  <a:pt x="75" y="28206"/>
                </a:lnTo>
                <a:lnTo>
                  <a:pt x="9" y="30292"/>
                </a:lnTo>
                <a:lnTo>
                  <a:pt x="1" y="31339"/>
                </a:lnTo>
                <a:lnTo>
                  <a:pt x="9" y="32716"/>
                </a:lnTo>
                <a:lnTo>
                  <a:pt x="133" y="35453"/>
                </a:lnTo>
                <a:lnTo>
                  <a:pt x="380" y="38158"/>
                </a:lnTo>
                <a:lnTo>
                  <a:pt x="751" y="40837"/>
                </a:lnTo>
                <a:lnTo>
                  <a:pt x="1229" y="43492"/>
                </a:lnTo>
                <a:lnTo>
                  <a:pt x="1831" y="46114"/>
                </a:lnTo>
                <a:lnTo>
                  <a:pt x="2548" y="48703"/>
                </a:lnTo>
                <a:lnTo>
                  <a:pt x="3373" y="51259"/>
                </a:lnTo>
                <a:lnTo>
                  <a:pt x="4305" y="53781"/>
                </a:lnTo>
                <a:lnTo>
                  <a:pt x="5343" y="56263"/>
                </a:lnTo>
                <a:lnTo>
                  <a:pt x="6489" y="58704"/>
                </a:lnTo>
                <a:lnTo>
                  <a:pt x="7734" y="61111"/>
                </a:lnTo>
                <a:lnTo>
                  <a:pt x="9087" y="63469"/>
                </a:lnTo>
                <a:lnTo>
                  <a:pt x="10538" y="65786"/>
                </a:lnTo>
                <a:lnTo>
                  <a:pt x="12079" y="68053"/>
                </a:lnTo>
                <a:lnTo>
                  <a:pt x="13720" y="70271"/>
                </a:lnTo>
                <a:lnTo>
                  <a:pt x="14578" y="71368"/>
                </a:lnTo>
                <a:lnTo>
                  <a:pt x="10439" y="81674"/>
                </a:lnTo>
                <a:lnTo>
                  <a:pt x="21297" y="78763"/>
                </a:lnTo>
                <a:lnTo>
                  <a:pt x="22122" y="79555"/>
                </a:lnTo>
                <a:lnTo>
                  <a:pt x="23804" y="81105"/>
                </a:lnTo>
                <a:lnTo>
                  <a:pt x="25543" y="82614"/>
                </a:lnTo>
                <a:lnTo>
                  <a:pt x="27332" y="84089"/>
                </a:lnTo>
                <a:lnTo>
                  <a:pt x="29163" y="85524"/>
                </a:lnTo>
                <a:lnTo>
                  <a:pt x="31051" y="86917"/>
                </a:lnTo>
                <a:lnTo>
                  <a:pt x="32988" y="88269"/>
                </a:lnTo>
                <a:lnTo>
                  <a:pt x="34967" y="89580"/>
                </a:lnTo>
                <a:lnTo>
                  <a:pt x="36987" y="90850"/>
                </a:lnTo>
                <a:lnTo>
                  <a:pt x="39056" y="92079"/>
                </a:lnTo>
                <a:lnTo>
                  <a:pt x="41175" y="93266"/>
                </a:lnTo>
                <a:lnTo>
                  <a:pt x="43327" y="94395"/>
                </a:lnTo>
                <a:lnTo>
                  <a:pt x="45520" y="95492"/>
                </a:lnTo>
                <a:lnTo>
                  <a:pt x="47755" y="96539"/>
                </a:lnTo>
                <a:lnTo>
                  <a:pt x="50030" y="97537"/>
                </a:lnTo>
                <a:lnTo>
                  <a:pt x="52339" y="98485"/>
                </a:lnTo>
                <a:lnTo>
                  <a:pt x="53510" y="98938"/>
                </a:lnTo>
                <a:lnTo>
                  <a:pt x="126822" y="98938"/>
                </a:lnTo>
                <a:lnTo>
                  <a:pt x="1268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114300" dir="36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12800" y="2655800"/>
            <a:ext cx="712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354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791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22FDE1-4277-BE07-8439-D66AABDB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AC8685-55A0-9C51-E79F-D45E55A75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D5DEC6-C688-91BD-1FD2-424F31790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CAE0F2-F62C-14FD-7C88-CE0E83A7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CCE535-A84F-9108-27FF-5DE15B03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4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3256E-9808-467F-6B93-50BF3048B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9370B7-CDA8-E64D-B0CD-AF479AF35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BF2E52-98B7-5B03-627B-CA1D2D91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ADB1BF-BC6C-626E-DEEA-41AE3535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0921ED-51F1-4D1B-2822-137937EB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8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882AC-A624-D301-1213-56A055FE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422499-6139-98F3-B8C7-F4557719E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424561-FDC9-ED2D-F594-7B16551A0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E367E1-5E12-B0AD-5914-AA0C994F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742AB7-8C07-4843-9A53-FBF4B007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302D6E-5219-95A5-6F9F-E9DE94F1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7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845123-1864-29B5-D3DD-E7894D07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C2BE3C-4A71-F093-83C4-B30761AA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39B8CA-BA16-B30A-37F8-F95E08F11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301554-F151-9976-329A-FE048E734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61E214-AD48-AD63-C7EB-5E0396EC2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D9770F8-FF80-3836-2ABD-9806A3DD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5DF164-67CD-9667-3A78-B1F39C3E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687402C-43CD-6797-56F6-0B7A9998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62794-F411-B8BF-CFED-EF951740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3ADD25-09F2-6DA4-0A5E-24CA0D1D0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0A8ACB0-12B7-578D-E3C8-F5890B1DF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45F68E-8C4C-0376-F9C0-6481613F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3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98B62E-D9C3-19E3-E685-F7846E857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C098CDB-C892-C3E4-1618-EDAFE64B9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1E736C-3B92-4237-2D3A-1A70F300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3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FD2BC1-EDBB-42F1-C91C-366D7F85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A854D-BA4E-9012-C919-0BC51A6C1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089953-72B8-DF48-A0DB-96C3B667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BE9B66-7A4B-49C3-13F5-A52E864C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E47D0F-CBB2-A368-4E1A-0A413001F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6D5D5A-C0F5-6F97-7CC3-72FCE850C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66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2689D-E534-8768-444B-0B920882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AB12D1-8D4A-4DA6-FB4D-D44D1BE598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D2B9A9-D27D-36E0-F25C-E00C4DA53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9B3FA7-70B2-68A5-A3A2-103479698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0C890C-EB3F-C83E-EC81-87E742E0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6257F4-C27A-5CE7-730B-CBD37B63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1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D6CC4CA-48C1-6F56-D30B-242C2ABE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34FDE0-862B-B804-51FB-7E123E8F1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40856-0BC0-2C52-1456-1EECBC19E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39C04-591A-41D4-B126-774EAC98AEF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D493C-CADC-F2D7-72AB-18B7AFE0B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999885-469D-905E-9289-898A46C7B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3103B-383A-403B-A8B3-9BE69C6C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3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16.jp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17.jp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18.jp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" y="893"/>
            <a:ext cx="12178001" cy="6856214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6096000" y="3835294"/>
            <a:ext cx="4977104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080264" y="1782891"/>
            <a:ext cx="6763396" cy="625196"/>
          </a:xfrm>
          <a:prstGeom prst="rect">
            <a:avLst/>
          </a:prstGeom>
        </p:spPr>
        <p:txBody>
          <a:bodyPr lIns="91416" tIns="45708" rIns="91416" bIns="45708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406">
              <a:defRPr/>
            </a:pPr>
            <a:r>
              <a:rPr kumimoji="1" lang="en-US" altLang="ja-JP" sz="4266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6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5649" y="4024217"/>
            <a:ext cx="2752629" cy="420540"/>
          </a:xfrm>
          <a:prstGeom prst="rect">
            <a:avLst/>
          </a:prstGeom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SD/MI KELA</a:t>
            </a:r>
            <a:r>
              <a:rPr lang="id-ID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380901" y="1194382"/>
            <a:ext cx="3105659" cy="4382440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441678" y="2674777"/>
            <a:ext cx="5992839" cy="754224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732" b="1" dirty="0" err="1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3732" b="1" dirty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3732" b="1" dirty="0" err="1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3732" b="1" dirty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t="1844" r="2194" b="2111"/>
          <a:stretch/>
        </p:blipFill>
        <p:spPr>
          <a:xfrm>
            <a:off x="2380900" y="1328202"/>
            <a:ext cx="2953100" cy="424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3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980">
        <p14:reveal/>
      </p:transition>
    </mc:Choice>
    <mc:Fallback>
      <p:transition spd="slow" advTm="5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203200" y="262708"/>
            <a:ext cx="9144000" cy="6011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855" y="1859777"/>
            <a:ext cx="420735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400" b="1" dirty="0" err="1" smtClean="0">
                <a:solidFill>
                  <a:srgbClr val="FFFF00"/>
                </a:solidFill>
              </a:rPr>
              <a:t>Teater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transisi</a:t>
            </a:r>
            <a:r>
              <a:rPr lang="en-US" sz="3400" b="1" dirty="0">
                <a:solidFill>
                  <a:schemeClr val="bg1"/>
                </a:solidFill>
              </a:rPr>
              <a:t>, </a:t>
            </a:r>
            <a:r>
              <a:rPr lang="en-US" sz="3400" b="1" dirty="0" err="1">
                <a:solidFill>
                  <a:schemeClr val="bg1"/>
                </a:solidFill>
              </a:rPr>
              <a:t>teater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tradisional</a:t>
            </a:r>
            <a:r>
              <a:rPr lang="en-US" sz="3400" b="1" dirty="0">
                <a:solidFill>
                  <a:schemeClr val="bg1"/>
                </a:solidFill>
              </a:rPr>
              <a:t> yang </a:t>
            </a:r>
            <a:r>
              <a:rPr lang="en-US" sz="3400" b="1" dirty="0" err="1">
                <a:solidFill>
                  <a:schemeClr val="bg1"/>
                </a:solidFill>
              </a:rPr>
              <a:t>penyajiannya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sudah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dipengaruhi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oleh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teater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barat</a:t>
            </a:r>
            <a:r>
              <a:rPr lang="en-US" sz="3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8903335" y="2004661"/>
            <a:ext cx="2602675" cy="43707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10" y="1888753"/>
            <a:ext cx="3451540" cy="23010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ounded Rectangle 7"/>
          <p:cNvSpPr/>
          <p:nvPr/>
        </p:nvSpPr>
        <p:spPr>
          <a:xfrm>
            <a:off x="4975210" y="4392435"/>
            <a:ext cx="3483376" cy="576201"/>
          </a:xfrm>
          <a:prstGeom prst="roundRect">
            <a:avLst/>
          </a:prstGeom>
          <a:solidFill>
            <a:srgbClr val="DF3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/>
              <a:t>Pertunjukan sandiwara merupakan contoh teater transisi.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244CFC-18F3-314F-70E1-50AC611DBE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1137" y="808138"/>
            <a:ext cx="65081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4000" b="1" dirty="0" smtClean="0">
                <a:solidFill>
                  <a:schemeClr val="accent4"/>
                </a:solidFill>
                <a:cs typeface="Arial" pitchFamily="34" charset="0"/>
              </a:rPr>
              <a:t>Jenis-Jenis Teater Tradisional</a:t>
            </a:r>
            <a:endParaRPr lang="en-US" sz="4000" b="1" dirty="0">
              <a:solidFill>
                <a:schemeClr val="accent4"/>
              </a:solidFill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86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1"/>
    </mc:Choice>
    <mc:Fallback xmlns="">
      <p:transition spd="slow" advTm="1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86" y="909735"/>
            <a:ext cx="7504214" cy="392731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6600" b="1" dirty="0" smtClean="0">
                <a:latin typeface="+mn-lt"/>
                <a:ea typeface="Adobe Fan Heiti Std B" panose="020B0700000000000000" pitchFamily="34" charset="-128"/>
              </a:rPr>
              <a:t>A</a:t>
            </a:r>
            <a:r>
              <a:rPr lang="id-ID" sz="6600" b="1" dirty="0" smtClean="0">
                <a:latin typeface="+mn-lt"/>
                <a:ea typeface="Adobe Fan Heiti Std B" panose="020B0700000000000000" pitchFamily="34" charset="-128"/>
              </a:rPr>
              <a:t>yo, perhatikan </a:t>
            </a:r>
            <a:br>
              <a:rPr lang="id-ID" sz="6600" b="1" dirty="0" smtClean="0">
                <a:latin typeface="+mn-lt"/>
                <a:ea typeface="Adobe Fan Heiti Std B" panose="020B0700000000000000" pitchFamily="34" charset="-128"/>
              </a:rPr>
            </a:br>
            <a:r>
              <a:rPr lang="id-ID" sz="6600" b="1" dirty="0" smtClean="0">
                <a:solidFill>
                  <a:srgbClr val="FF0000"/>
                </a:solidFill>
                <a:latin typeface="+mn-lt"/>
                <a:ea typeface="Adobe Fan Heiti Std B" panose="020B0700000000000000" pitchFamily="34" charset="-128"/>
              </a:rPr>
              <a:t>apa saja teater tradisional yang ada di Indonesia!</a:t>
            </a:r>
            <a:endParaRPr lang="en-US" sz="6600" b="1" dirty="0">
              <a:solidFill>
                <a:srgbClr val="FF0000"/>
              </a:solidFill>
              <a:latin typeface="+mn-lt"/>
              <a:ea typeface="Adobe Fan Heiti Std B" panose="020B0700000000000000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7831900" y="2021983"/>
            <a:ext cx="4360100" cy="4276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2622"/>
      </p:ext>
    </p:extLst>
  </p:cSld>
  <p:clrMapOvr>
    <a:masterClrMapping/>
  </p:clrMapOvr>
  <p:transition spd="med" advTm="430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/>
          <a:stretch/>
        </p:blipFill>
        <p:spPr>
          <a:xfrm>
            <a:off x="294578" y="-1"/>
            <a:ext cx="9615794" cy="6165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077" y="257207"/>
            <a:ext cx="48224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000" b="1" dirty="0" smtClean="0">
                <a:solidFill>
                  <a:srgbClr val="C00000"/>
                </a:solidFill>
              </a:rPr>
              <a:t>A. Wayang Wong</a:t>
            </a: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390" y="1376189"/>
            <a:ext cx="4647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Wayang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wong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/>
              <a:t>merupakan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seni</a:t>
            </a:r>
            <a:r>
              <a:rPr lang="en-US" sz="2800" b="1" dirty="0" smtClean="0"/>
              <a:t> </a:t>
            </a:r>
            <a:r>
              <a:rPr lang="en-US" sz="2800" b="1" dirty="0" err="1"/>
              <a:t>teater</a:t>
            </a:r>
            <a:r>
              <a:rPr lang="en-US" sz="2800" b="1" dirty="0"/>
              <a:t> </a:t>
            </a:r>
            <a:r>
              <a:rPr lang="en-US" sz="2800" b="1" dirty="0" err="1"/>
              <a:t>tradisional</a:t>
            </a:r>
            <a:r>
              <a:rPr lang="en-US" sz="2800" b="1" dirty="0"/>
              <a:t> </a:t>
            </a:r>
            <a:r>
              <a:rPr lang="en-US" sz="2800" b="1" dirty="0" smtClean="0"/>
              <a:t>yang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berkembang</a:t>
            </a:r>
            <a:r>
              <a:rPr lang="en-US" sz="2800" b="1" dirty="0" smtClean="0"/>
              <a:t> </a:t>
            </a:r>
            <a:r>
              <a:rPr lang="en-US" sz="2800" b="1" dirty="0"/>
              <a:t>di </a:t>
            </a:r>
            <a:r>
              <a:rPr lang="en-US" sz="2800" b="1" dirty="0" err="1"/>
              <a:t>wilayah</a:t>
            </a:r>
            <a:r>
              <a:rPr lang="en-US" sz="2800" b="1" dirty="0"/>
              <a:t> </a:t>
            </a:r>
            <a:r>
              <a:rPr lang="id-ID" sz="2800" b="1" dirty="0" smtClean="0"/>
              <a:t>Jawa. </a:t>
            </a:r>
            <a:r>
              <a:rPr lang="en-US" sz="2800" b="1" dirty="0" err="1" smtClean="0"/>
              <a:t>Kisah</a:t>
            </a:r>
            <a:r>
              <a:rPr lang="en-US" sz="2800" b="1" dirty="0" smtClean="0"/>
              <a:t> yang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sering</a:t>
            </a:r>
            <a:r>
              <a:rPr lang="en-US" sz="2800" b="1" dirty="0" smtClean="0"/>
              <a:t> </a:t>
            </a:r>
            <a:r>
              <a:rPr lang="en-US" sz="2800" b="1" dirty="0" err="1"/>
              <a:t>diangkat</a:t>
            </a:r>
            <a:r>
              <a:rPr lang="en-US" sz="2800" b="1" dirty="0"/>
              <a:t>, </a:t>
            </a:r>
            <a:r>
              <a:rPr lang="en-US" sz="2800" b="1" dirty="0" err="1"/>
              <a:t>adalah</a:t>
            </a:r>
            <a:r>
              <a:rPr lang="en-US" sz="2800" b="1" dirty="0"/>
              <a:t> </a:t>
            </a:r>
            <a:r>
              <a:rPr lang="en-US" sz="2800" b="1" dirty="0" err="1" smtClean="0"/>
              <a:t>Kisah</a:t>
            </a:r>
            <a:r>
              <a:rPr lang="id-ID" sz="2800" b="1" dirty="0" smtClean="0"/>
              <a:t> </a:t>
            </a:r>
            <a:r>
              <a:rPr lang="en-US" sz="2800" b="1" dirty="0" smtClean="0"/>
              <a:t>Ramayana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smtClean="0"/>
              <a:t>Mahabharata</a:t>
            </a:r>
            <a:r>
              <a:rPr lang="id-ID" sz="2800" b="1" dirty="0" smtClean="0"/>
              <a:t>.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12" y="1558982"/>
            <a:ext cx="4128107" cy="2752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8856176" y="3006883"/>
            <a:ext cx="3335824" cy="327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976670"/>
      </p:ext>
    </p:extLst>
  </p:cSld>
  <p:clrMapOvr>
    <a:masterClrMapping/>
  </p:clrMapOvr>
  <p:transition spd="med" advTm="116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/>
          <a:stretch/>
        </p:blipFill>
        <p:spPr>
          <a:xfrm>
            <a:off x="294578" y="-1"/>
            <a:ext cx="9615794" cy="6165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55" y="83528"/>
            <a:ext cx="48224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000" b="1" dirty="0" smtClean="0">
                <a:solidFill>
                  <a:srgbClr val="C00000"/>
                </a:solidFill>
              </a:rPr>
              <a:t>B. Ketoprak</a:t>
            </a: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077" y="945302"/>
            <a:ext cx="49116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Ketoprak</a:t>
            </a:r>
            <a:r>
              <a:rPr lang="en-US" sz="2800" b="1" dirty="0"/>
              <a:t> </a:t>
            </a:r>
            <a:r>
              <a:rPr lang="en-US" sz="2800" b="1" dirty="0" err="1" smtClean="0"/>
              <a:t>merupakan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seni</a:t>
            </a:r>
            <a:r>
              <a:rPr lang="en-US" sz="2800" b="1" dirty="0" smtClean="0"/>
              <a:t> </a:t>
            </a:r>
            <a:r>
              <a:rPr lang="en-US" sz="2800" b="1" dirty="0" err="1"/>
              <a:t>teater</a:t>
            </a:r>
            <a:r>
              <a:rPr lang="en-US" sz="2800" b="1" dirty="0"/>
              <a:t> </a:t>
            </a:r>
            <a:r>
              <a:rPr lang="en-US" sz="2800" b="1" dirty="0" err="1" smtClean="0"/>
              <a:t>tradisional</a:t>
            </a:r>
            <a:r>
              <a:rPr lang="id-ID" sz="2800" b="1" dirty="0" smtClean="0"/>
              <a:t> </a:t>
            </a:r>
            <a:r>
              <a:rPr lang="en-US" sz="2800" b="1" dirty="0" smtClean="0"/>
              <a:t>yang </a:t>
            </a:r>
            <a:r>
              <a:rPr lang="en-US" sz="2800" b="1" dirty="0" err="1"/>
              <a:t>berkembang</a:t>
            </a:r>
            <a:r>
              <a:rPr lang="en-US" sz="2800" b="1" dirty="0"/>
              <a:t> </a:t>
            </a:r>
            <a:r>
              <a:rPr lang="en-US" sz="2800" b="1" dirty="0" smtClean="0"/>
              <a:t>di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wilayah</a:t>
            </a:r>
            <a:r>
              <a:rPr lang="en-US" sz="2800" b="1" dirty="0" smtClean="0"/>
              <a:t> </a:t>
            </a:r>
            <a:r>
              <a:rPr lang="en-US" sz="2800" b="1" dirty="0">
                <a:solidFill>
                  <a:srgbClr val="FF0000"/>
                </a:solidFill>
              </a:rPr>
              <a:t>Yogyakarta</a:t>
            </a:r>
            <a:r>
              <a:rPr lang="en-US" sz="2800" b="1" dirty="0"/>
              <a:t>. </a:t>
            </a:r>
            <a:r>
              <a:rPr lang="en-US" sz="2800" b="1" dirty="0" err="1" smtClean="0"/>
              <a:t>Dalam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pementasannya</a:t>
            </a:r>
            <a:r>
              <a:rPr lang="en-US" sz="2800" b="1" dirty="0"/>
              <a:t>, </a:t>
            </a:r>
            <a:r>
              <a:rPr lang="en-US" sz="2800" b="1" dirty="0" err="1" smtClean="0"/>
              <a:t>ketoprak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diiringi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oleh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alat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musik</a:t>
            </a:r>
            <a:r>
              <a:rPr lang="id-ID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gamelan </a:t>
            </a:r>
            <a:r>
              <a:rPr lang="en-US" sz="2800" b="1" dirty="0" err="1">
                <a:solidFill>
                  <a:srgbClr val="FF0000"/>
                </a:solidFill>
              </a:rPr>
              <a:t>jawa</a:t>
            </a:r>
            <a:r>
              <a:rPr lang="en-US" sz="2800" b="1" dirty="0"/>
              <a:t>. </a:t>
            </a:r>
            <a:r>
              <a:rPr lang="en-US" sz="2800" b="1" dirty="0" err="1" smtClean="0"/>
              <a:t>Dalam</a:t>
            </a:r>
            <a:r>
              <a:rPr lang="en-US" sz="2800" b="1" dirty="0" smtClean="0"/>
              <a:t> </a:t>
            </a:r>
            <a:r>
              <a:rPr lang="en-US" sz="2800" b="1" dirty="0" err="1"/>
              <a:t>teater</a:t>
            </a:r>
            <a:r>
              <a:rPr lang="en-US" sz="2800" b="1" dirty="0"/>
              <a:t> </a:t>
            </a:r>
            <a:r>
              <a:rPr lang="en-US" sz="2800" b="1" dirty="0" err="1"/>
              <a:t>ini,</a:t>
            </a:r>
            <a:r>
              <a:rPr lang="en-US" sz="2800" b="1" dirty="0" err="1">
                <a:solidFill>
                  <a:srgbClr val="FF0000"/>
                </a:solidFill>
              </a:rPr>
              <a:t>pemain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menari</a:t>
            </a:r>
            <a:r>
              <a:rPr lang="en-US" sz="2800" b="1" dirty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menggunakan</a:t>
            </a:r>
            <a:r>
              <a:rPr lang="id-ID" sz="2800" b="1" dirty="0" smtClean="0">
                <a:solidFill>
                  <a:srgbClr val="FF0000"/>
                </a:solidFill>
              </a:rPr>
              <a:t> dialog berbahasa Jawa</a:t>
            </a:r>
            <a:r>
              <a:rPr lang="id-ID" sz="2800" b="1" dirty="0" smtClean="0"/>
              <a:t>.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5" y="1127304"/>
            <a:ext cx="3849883" cy="2782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8856176" y="3006883"/>
            <a:ext cx="3335824" cy="327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356282"/>
      </p:ext>
    </p:extLst>
  </p:cSld>
  <p:clrMapOvr>
    <a:masterClrMapping/>
  </p:clrMapOvr>
  <p:transition spd="med" advTm="1924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/>
          <a:stretch/>
        </p:blipFill>
        <p:spPr>
          <a:xfrm>
            <a:off x="294578" y="-1"/>
            <a:ext cx="9615794" cy="6165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077" y="83527"/>
            <a:ext cx="2914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000" b="1" dirty="0" smtClean="0">
                <a:solidFill>
                  <a:srgbClr val="C00000"/>
                </a:solidFill>
              </a:rPr>
              <a:t>C. Lenong</a:t>
            </a: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077" y="945302"/>
            <a:ext cx="50073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Lenong</a:t>
            </a:r>
            <a:r>
              <a:rPr lang="en-US" sz="2800" b="1" dirty="0"/>
              <a:t> </a:t>
            </a:r>
            <a:r>
              <a:rPr lang="en-US" sz="2800" b="1" dirty="0" err="1"/>
              <a:t>adalah</a:t>
            </a:r>
            <a:r>
              <a:rPr lang="en-US" sz="2800" b="1" dirty="0"/>
              <a:t> </a:t>
            </a:r>
            <a:r>
              <a:rPr lang="en-US" sz="2800" b="1" dirty="0" err="1"/>
              <a:t>seni</a:t>
            </a:r>
            <a:r>
              <a:rPr lang="en-US" sz="2800" b="1" dirty="0"/>
              <a:t> </a:t>
            </a:r>
            <a:r>
              <a:rPr lang="en-US" sz="2800" b="1" dirty="0" err="1" smtClean="0"/>
              <a:t>teater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tradisional</a:t>
            </a:r>
            <a:r>
              <a:rPr lang="en-US" sz="2800" b="1" dirty="0" smtClean="0"/>
              <a:t> </a:t>
            </a:r>
            <a:r>
              <a:rPr lang="en-US" sz="2800" b="1" dirty="0"/>
              <a:t>yang </a:t>
            </a:r>
            <a:r>
              <a:rPr lang="en-US" sz="2800" b="1" dirty="0" err="1" smtClean="0"/>
              <a:t>berasal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dari</a:t>
            </a:r>
            <a:r>
              <a:rPr lang="en-US" sz="2800" b="1" dirty="0" smtClean="0"/>
              <a:t> </a:t>
            </a:r>
            <a:r>
              <a:rPr lang="en-US" sz="2800" b="1" dirty="0" err="1"/>
              <a:t>masyarakat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Betawi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di</a:t>
            </a:r>
            <a:r>
              <a:rPr lang="id-ID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wilayah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Jakarta</a:t>
            </a:r>
            <a:r>
              <a:rPr lang="en-US" sz="2800" b="1" dirty="0"/>
              <a:t>. </a:t>
            </a:r>
            <a:r>
              <a:rPr lang="en-US" sz="2800" b="1" dirty="0" err="1" smtClean="0"/>
              <a:t>Pementasan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lenong</a:t>
            </a:r>
            <a:r>
              <a:rPr lang="en-US" sz="2800" b="1" dirty="0" smtClean="0"/>
              <a:t> </a:t>
            </a:r>
            <a:r>
              <a:rPr lang="en-US" sz="2800" b="1" dirty="0" err="1"/>
              <a:t>diiringi</a:t>
            </a:r>
            <a:r>
              <a:rPr lang="en-US" sz="2800" b="1" dirty="0"/>
              <a:t> </a:t>
            </a:r>
            <a:r>
              <a:rPr lang="en-US" sz="2800" b="1" dirty="0" err="1"/>
              <a:t>oleh</a:t>
            </a:r>
            <a:r>
              <a:rPr lang="en-US" sz="2800" b="1" dirty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gambang</a:t>
            </a:r>
            <a:r>
              <a:rPr lang="id-ID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kromong</a:t>
            </a:r>
            <a:r>
              <a:rPr lang="en-US" sz="2800" b="1" dirty="0"/>
              <a:t>. </a:t>
            </a:r>
            <a:r>
              <a:rPr lang="en-US" sz="2800" b="1" dirty="0">
                <a:solidFill>
                  <a:srgbClr val="FF0000"/>
                </a:solidFill>
              </a:rPr>
              <a:t>Dialog</a:t>
            </a:r>
            <a:r>
              <a:rPr lang="en-US" sz="2800" b="1" dirty="0"/>
              <a:t> </a:t>
            </a:r>
            <a:r>
              <a:rPr lang="en-US" sz="2800" b="1" dirty="0" err="1"/>
              <a:t>pada</a:t>
            </a:r>
            <a:r>
              <a:rPr lang="en-US" sz="2800" b="1" dirty="0"/>
              <a:t> </a:t>
            </a:r>
            <a:r>
              <a:rPr lang="en-US" sz="2800" b="1" dirty="0" err="1" smtClean="0"/>
              <a:t>lenong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menggunakan</a:t>
            </a:r>
            <a:r>
              <a:rPr lang="en-US" sz="2800" b="1" dirty="0" smtClean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dialek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Betawi</a:t>
            </a:r>
            <a:r>
              <a:rPr lang="id-ID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yang </a:t>
            </a:r>
            <a:r>
              <a:rPr lang="en-US" sz="2800" b="1" dirty="0" err="1"/>
              <a:t>diselingi</a:t>
            </a:r>
            <a:r>
              <a:rPr lang="en-US" sz="2800" b="1" dirty="0"/>
              <a:t> </a:t>
            </a:r>
            <a:r>
              <a:rPr lang="en-US" sz="2800" b="1" dirty="0" err="1"/>
              <a:t>dengan</a:t>
            </a:r>
            <a:r>
              <a:rPr lang="en-US" sz="2800" b="1" dirty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lawakan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adegan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silat</a:t>
            </a:r>
            <a:r>
              <a:rPr lang="en-US" sz="2800" b="1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45" y="1177623"/>
            <a:ext cx="3723278" cy="2474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8856176" y="3006883"/>
            <a:ext cx="3335824" cy="327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39848"/>
      </p:ext>
    </p:extLst>
  </p:cSld>
  <p:clrMapOvr>
    <a:masterClrMapping/>
  </p:clrMapOvr>
  <p:transition spd="med" advTm="1974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/>
          <a:stretch/>
        </p:blipFill>
        <p:spPr>
          <a:xfrm>
            <a:off x="294578" y="-1"/>
            <a:ext cx="9615794" cy="6165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076" y="83528"/>
            <a:ext cx="2798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000" b="1" dirty="0" smtClean="0">
                <a:solidFill>
                  <a:srgbClr val="C00000"/>
                </a:solidFill>
              </a:rPr>
              <a:t>D. Ludruk</a:t>
            </a: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076" y="945302"/>
            <a:ext cx="51109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Ludruk</a:t>
            </a:r>
            <a:r>
              <a:rPr lang="en-US" sz="2800" b="1" dirty="0"/>
              <a:t> </a:t>
            </a:r>
            <a:r>
              <a:rPr lang="en-US" sz="2800" b="1" dirty="0" err="1"/>
              <a:t>adalah</a:t>
            </a:r>
            <a:r>
              <a:rPr lang="en-US" sz="2800" b="1" dirty="0"/>
              <a:t> </a:t>
            </a:r>
            <a:r>
              <a:rPr lang="en-US" sz="2800" b="1" dirty="0" err="1"/>
              <a:t>seni</a:t>
            </a:r>
            <a:r>
              <a:rPr lang="en-US" sz="2800" b="1" dirty="0"/>
              <a:t> </a:t>
            </a:r>
            <a:r>
              <a:rPr lang="en-US" sz="2800" b="1" dirty="0" err="1" smtClean="0"/>
              <a:t>teater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tradisional</a:t>
            </a:r>
            <a:r>
              <a:rPr lang="en-US" sz="2800" b="1" dirty="0" smtClean="0"/>
              <a:t> </a:t>
            </a:r>
            <a:r>
              <a:rPr lang="en-US" sz="2800" b="1" dirty="0"/>
              <a:t>yang </a:t>
            </a:r>
            <a:r>
              <a:rPr lang="en-US" sz="2800" b="1" dirty="0" err="1"/>
              <a:t>berasal</a:t>
            </a:r>
            <a:r>
              <a:rPr lang="en-US" sz="2800" b="1" dirty="0"/>
              <a:t> </a:t>
            </a:r>
            <a:r>
              <a:rPr lang="en-US" sz="2800" b="1" dirty="0" err="1" smtClean="0"/>
              <a:t>dari</a:t>
            </a:r>
            <a:r>
              <a:rPr lang="id-ID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Jawa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Timur</a:t>
            </a:r>
            <a:r>
              <a:rPr lang="en-US" sz="2800" b="1" dirty="0"/>
              <a:t>. </a:t>
            </a:r>
            <a:r>
              <a:rPr lang="en-US" sz="2800" b="1" dirty="0" err="1"/>
              <a:t>Cerita</a:t>
            </a:r>
            <a:r>
              <a:rPr lang="en-US" sz="2800" b="1" dirty="0"/>
              <a:t> </a:t>
            </a:r>
            <a:r>
              <a:rPr lang="en-US" sz="2800" b="1" dirty="0" smtClean="0"/>
              <a:t>yang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dibawakan</a:t>
            </a:r>
            <a:r>
              <a:rPr lang="en-US" sz="2800" b="1" dirty="0" smtClean="0"/>
              <a:t> </a:t>
            </a:r>
            <a:r>
              <a:rPr lang="en-US" sz="2800" b="1" dirty="0" err="1"/>
              <a:t>saat</a:t>
            </a:r>
            <a:r>
              <a:rPr lang="en-US" sz="2800" b="1" dirty="0"/>
              <a:t> </a:t>
            </a:r>
            <a:r>
              <a:rPr lang="en-US" sz="2800" b="1" dirty="0" err="1" smtClean="0"/>
              <a:t>pertunjukan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ludruk</a:t>
            </a:r>
            <a:r>
              <a:rPr lang="en-US" sz="2800" b="1" dirty="0" smtClean="0"/>
              <a:t> </a:t>
            </a:r>
            <a:r>
              <a:rPr lang="en-US" sz="2800" b="1" dirty="0" err="1"/>
              <a:t>bertema</a:t>
            </a:r>
            <a:r>
              <a:rPr lang="en-US" sz="2800" b="1" dirty="0"/>
              <a:t> </a:t>
            </a:r>
            <a:r>
              <a:rPr lang="en-US" sz="2800" b="1" dirty="0" err="1" smtClean="0"/>
              <a:t>tentang</a:t>
            </a:r>
            <a:r>
              <a:rPr lang="id-ID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kehidupan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sehari</a:t>
            </a:r>
            <a:r>
              <a:rPr lang="id-ID" sz="2800" b="1" dirty="0">
                <a:solidFill>
                  <a:srgbClr val="FF0000"/>
                </a:solidFill>
              </a:rPr>
              <a:t>-</a:t>
            </a:r>
            <a:r>
              <a:rPr lang="en-US" sz="2800" b="1" dirty="0" err="1" smtClean="0">
                <a:solidFill>
                  <a:srgbClr val="FF0000"/>
                </a:solidFill>
              </a:rPr>
              <a:t>hari</a:t>
            </a:r>
            <a:r>
              <a:rPr lang="en-US" sz="2800" b="1" dirty="0" smtClean="0"/>
              <a:t>,</a:t>
            </a:r>
            <a:r>
              <a:rPr lang="id-ID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perjuangan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melawan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penjajah</a:t>
            </a:r>
            <a:r>
              <a:rPr lang="en-US" sz="2800" b="1" dirty="0" smtClean="0"/>
              <a:t>,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atau</a:t>
            </a:r>
            <a:r>
              <a:rPr lang="en-US" sz="2800" b="1" dirty="0" smtClean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kisah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1001</a:t>
            </a:r>
            <a:r>
              <a:rPr lang="id-ID" sz="2800" b="1" dirty="0" smtClean="0">
                <a:solidFill>
                  <a:srgbClr val="FF0000"/>
                </a:solidFill>
              </a:rPr>
              <a:t> malam</a:t>
            </a:r>
            <a:r>
              <a:rPr lang="id-ID" sz="2800" b="1" dirty="0" smtClean="0"/>
              <a:t>.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80" y="1119362"/>
            <a:ext cx="3886051" cy="259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8856176" y="3006883"/>
            <a:ext cx="3335824" cy="327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717366"/>
      </p:ext>
    </p:extLst>
  </p:cSld>
  <p:clrMapOvr>
    <a:masterClrMapping/>
  </p:clrMapOvr>
  <p:transition spd="med" advTm="1405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/>
          <a:stretch/>
        </p:blipFill>
        <p:spPr>
          <a:xfrm>
            <a:off x="294578" y="-1"/>
            <a:ext cx="9615794" cy="6165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076" y="83528"/>
            <a:ext cx="35195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000" b="1" dirty="0" smtClean="0">
                <a:solidFill>
                  <a:srgbClr val="C00000"/>
                </a:solidFill>
              </a:rPr>
              <a:t>E. Mamanda</a:t>
            </a: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076" y="1021724"/>
            <a:ext cx="48018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Mamanda</a:t>
            </a:r>
            <a:r>
              <a:rPr lang="en-US" sz="2800" b="1" dirty="0"/>
              <a:t> </a:t>
            </a:r>
            <a:r>
              <a:rPr lang="en-US" sz="2800" b="1" dirty="0" err="1"/>
              <a:t>adalah</a:t>
            </a:r>
            <a:r>
              <a:rPr lang="en-US" sz="2800" b="1" dirty="0"/>
              <a:t> </a:t>
            </a:r>
            <a:r>
              <a:rPr lang="en-US" sz="2800" b="1" dirty="0" err="1" smtClean="0"/>
              <a:t>seni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teater</a:t>
            </a:r>
            <a:r>
              <a:rPr lang="en-US" sz="2800" b="1" dirty="0" smtClean="0"/>
              <a:t> </a:t>
            </a:r>
            <a:r>
              <a:rPr lang="en-US" sz="2800" b="1" dirty="0" err="1"/>
              <a:t>tradisional</a:t>
            </a:r>
            <a:r>
              <a:rPr lang="en-US" sz="2800" b="1" dirty="0"/>
              <a:t> </a:t>
            </a:r>
            <a:r>
              <a:rPr lang="en-US" sz="2800" b="1" dirty="0" smtClean="0"/>
              <a:t>yang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berkembang</a:t>
            </a:r>
            <a:r>
              <a:rPr lang="en-US" sz="2800" b="1" dirty="0" smtClean="0"/>
              <a:t> </a:t>
            </a:r>
            <a:r>
              <a:rPr lang="en-US" sz="2800" b="1" dirty="0"/>
              <a:t>di </a:t>
            </a:r>
            <a:r>
              <a:rPr lang="en-US" sz="2800" b="1" dirty="0" smtClean="0">
                <a:solidFill>
                  <a:srgbClr val="FF0000"/>
                </a:solidFill>
              </a:rPr>
              <a:t>Kalimantan</a:t>
            </a:r>
            <a:r>
              <a:rPr lang="id-ID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Selatan</a:t>
            </a:r>
            <a:r>
              <a:rPr lang="en-US" sz="2800" b="1" dirty="0"/>
              <a:t>. </a:t>
            </a:r>
            <a:r>
              <a:rPr lang="en-US" sz="2800" b="1" dirty="0" err="1"/>
              <a:t>Pemain</a:t>
            </a:r>
            <a:r>
              <a:rPr lang="en-US" sz="2800" b="1" dirty="0"/>
              <a:t> </a:t>
            </a:r>
            <a:r>
              <a:rPr lang="en-US" sz="2800" b="1" dirty="0" err="1" smtClean="0"/>
              <a:t>mamanda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menggunakan</a:t>
            </a:r>
            <a:r>
              <a:rPr lang="en-US" sz="2800" b="1" dirty="0" smtClean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busana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yang</a:t>
            </a:r>
            <a:r>
              <a:rPr lang="id-ID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mewah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gemerlap</a:t>
            </a:r>
            <a:r>
              <a:rPr lang="en-US" sz="2800" b="1" dirty="0"/>
              <a:t> </a:t>
            </a:r>
            <a:r>
              <a:rPr lang="en-US" sz="2800" b="1" dirty="0" err="1" smtClean="0"/>
              <a:t>saat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pertunjukan</a:t>
            </a:r>
            <a:r>
              <a:rPr lang="en-US" sz="2800" b="1" dirty="0" smtClean="0"/>
              <a:t>.</a:t>
            </a:r>
            <a:r>
              <a:rPr lang="id-ID" sz="2800" b="1" dirty="0"/>
              <a:t> </a:t>
            </a:r>
            <a:r>
              <a:rPr lang="id-ID" sz="2800" b="1" dirty="0" smtClean="0"/>
              <a:t>Dalam pertunjukannya, mamanda </a:t>
            </a:r>
            <a:r>
              <a:rPr lang="id-ID" sz="2800" b="1" dirty="0"/>
              <a:t>diiringi </a:t>
            </a:r>
            <a:r>
              <a:rPr lang="id-ID" sz="2800" b="1" dirty="0" smtClean="0"/>
              <a:t>dengan </a:t>
            </a:r>
            <a:r>
              <a:rPr lang="id-ID" sz="2800" b="1" dirty="0" smtClean="0">
                <a:solidFill>
                  <a:srgbClr val="FF0000"/>
                </a:solidFill>
              </a:rPr>
              <a:t>musik </a:t>
            </a:r>
            <a:r>
              <a:rPr lang="id-ID" sz="2800" b="1" dirty="0">
                <a:solidFill>
                  <a:srgbClr val="FF0000"/>
                </a:solidFill>
              </a:rPr>
              <a:t>yang bersifat </a:t>
            </a:r>
            <a:r>
              <a:rPr lang="id-ID" sz="2800" b="1" dirty="0" smtClean="0">
                <a:solidFill>
                  <a:srgbClr val="FF0000"/>
                </a:solidFill>
              </a:rPr>
              <a:t>sugestif</a:t>
            </a:r>
            <a:r>
              <a:rPr lang="id-ID" sz="2800" b="1" dirty="0" smtClean="0"/>
              <a:t>.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38" y="1166853"/>
            <a:ext cx="3986576" cy="2495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8856176" y="3006883"/>
            <a:ext cx="3335824" cy="327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48441"/>
      </p:ext>
    </p:extLst>
  </p:cSld>
  <p:clrMapOvr>
    <a:masterClrMapping/>
  </p:clrMapOvr>
  <p:transition spd="med" advTm="1685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/>
          <a:stretch/>
        </p:blipFill>
        <p:spPr>
          <a:xfrm>
            <a:off x="294578" y="-1"/>
            <a:ext cx="9615794" cy="6165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300" y="26893"/>
            <a:ext cx="2798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000" b="1" dirty="0">
                <a:solidFill>
                  <a:srgbClr val="C00000"/>
                </a:solidFill>
              </a:rPr>
              <a:t>F</a:t>
            </a:r>
            <a:r>
              <a:rPr lang="id-ID" sz="5000" b="1" dirty="0" smtClean="0">
                <a:solidFill>
                  <a:srgbClr val="C00000"/>
                </a:solidFill>
              </a:rPr>
              <a:t>. Randai</a:t>
            </a: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300" y="861772"/>
            <a:ext cx="4717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Randai</a:t>
            </a:r>
            <a:r>
              <a:rPr lang="en-US" sz="2800" b="1" dirty="0"/>
              <a:t> </a:t>
            </a:r>
            <a:r>
              <a:rPr lang="en-US" sz="2800" b="1" dirty="0" err="1"/>
              <a:t>adalah</a:t>
            </a:r>
            <a:r>
              <a:rPr lang="en-US" sz="2800" b="1" dirty="0"/>
              <a:t> </a:t>
            </a:r>
            <a:r>
              <a:rPr lang="en-US" sz="2800" b="1" dirty="0" err="1"/>
              <a:t>seni</a:t>
            </a:r>
            <a:r>
              <a:rPr lang="en-US" sz="2800" b="1" dirty="0"/>
              <a:t> </a:t>
            </a:r>
            <a:r>
              <a:rPr lang="en-US" sz="2800" b="1" dirty="0" err="1" smtClean="0"/>
              <a:t>teater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tradisional</a:t>
            </a:r>
            <a:r>
              <a:rPr lang="en-US" sz="2800" b="1" dirty="0" smtClean="0"/>
              <a:t> </a:t>
            </a:r>
            <a:r>
              <a:rPr lang="en-US" sz="2800" b="1" dirty="0"/>
              <a:t>yang </a:t>
            </a:r>
            <a:r>
              <a:rPr lang="en-US" sz="2800" b="1" dirty="0" err="1"/>
              <a:t>berkembang</a:t>
            </a:r>
            <a:r>
              <a:rPr lang="en-US" sz="2800" b="1" dirty="0"/>
              <a:t> </a:t>
            </a:r>
            <a:r>
              <a:rPr lang="en-US" sz="2800" b="1" dirty="0" smtClean="0"/>
              <a:t>di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daerah</a:t>
            </a:r>
            <a:r>
              <a:rPr lang="en-US" sz="2800" b="1" dirty="0" smtClean="0"/>
              <a:t> </a:t>
            </a:r>
            <a:r>
              <a:rPr lang="en-US" sz="2800" b="1" dirty="0">
                <a:solidFill>
                  <a:srgbClr val="FF0000"/>
                </a:solidFill>
              </a:rPr>
              <a:t>Minangkabau, </a:t>
            </a:r>
            <a:r>
              <a:rPr lang="en-US" sz="2800" b="1" dirty="0" smtClean="0">
                <a:solidFill>
                  <a:srgbClr val="FF0000"/>
                </a:solidFill>
              </a:rPr>
              <a:t>Sumatra</a:t>
            </a:r>
            <a:r>
              <a:rPr lang="id-ID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Barat</a:t>
            </a:r>
            <a:r>
              <a:rPr lang="en-US" sz="2800" b="1" dirty="0"/>
              <a:t>. </a:t>
            </a:r>
            <a:r>
              <a:rPr lang="en-US" sz="2800" b="1" dirty="0" err="1"/>
              <a:t>Dalam</a:t>
            </a:r>
            <a:r>
              <a:rPr lang="en-US" sz="2800" b="1" dirty="0"/>
              <a:t> </a:t>
            </a:r>
            <a:r>
              <a:rPr lang="en-US" sz="2800" b="1" dirty="0" err="1"/>
              <a:t>pementasannya</a:t>
            </a:r>
            <a:r>
              <a:rPr lang="en-US" sz="2800" b="1" dirty="0" smtClean="0"/>
              <a:t>,</a:t>
            </a:r>
            <a:r>
              <a:rPr lang="id-ID" sz="2800" b="1" dirty="0" smtClean="0"/>
              <a:t> </a:t>
            </a:r>
            <a:r>
              <a:rPr lang="en-US" sz="2800" b="1" dirty="0" smtClean="0"/>
              <a:t>dialog </a:t>
            </a:r>
            <a:r>
              <a:rPr lang="en-US" sz="2800" b="1" dirty="0" err="1"/>
              <a:t>randai</a:t>
            </a:r>
            <a:r>
              <a:rPr lang="en-US" sz="2800" b="1" dirty="0"/>
              <a:t> </a:t>
            </a:r>
            <a:r>
              <a:rPr lang="en-US" sz="2800" b="1" dirty="0" err="1" smtClean="0"/>
              <a:t>disampaikan</a:t>
            </a:r>
            <a:r>
              <a:rPr lang="id-ID" sz="2800" b="1" dirty="0"/>
              <a:t> dengan </a:t>
            </a:r>
            <a:r>
              <a:rPr lang="id-ID" sz="2800" b="1" dirty="0">
                <a:solidFill>
                  <a:srgbClr val="FF0000"/>
                </a:solidFill>
              </a:rPr>
              <a:t>dendang</a:t>
            </a:r>
            <a:r>
              <a:rPr lang="id-ID" sz="2800" b="1" dirty="0"/>
              <a:t> atau </a:t>
            </a:r>
            <a:r>
              <a:rPr lang="id-ID" sz="2800" b="1" dirty="0">
                <a:solidFill>
                  <a:srgbClr val="FF0000"/>
                </a:solidFill>
              </a:rPr>
              <a:t>gurindam</a:t>
            </a:r>
            <a:r>
              <a:rPr lang="id-ID" sz="2800" b="1" dirty="0"/>
              <a:t>. Randai diiringi alat musik, </a:t>
            </a:r>
            <a:r>
              <a:rPr lang="id-ID" sz="2800" b="1" dirty="0" smtClean="0"/>
              <a:t>seperti </a:t>
            </a:r>
            <a:r>
              <a:rPr lang="id-ID" sz="2800" b="1" dirty="0" smtClean="0">
                <a:solidFill>
                  <a:srgbClr val="FF0000"/>
                </a:solidFill>
              </a:rPr>
              <a:t>talempong</a:t>
            </a:r>
            <a:r>
              <a:rPr lang="id-ID" sz="2800" b="1" dirty="0"/>
              <a:t>, </a:t>
            </a:r>
            <a:r>
              <a:rPr lang="id-ID" sz="2800" b="1" dirty="0">
                <a:solidFill>
                  <a:srgbClr val="FF0000"/>
                </a:solidFill>
              </a:rPr>
              <a:t>gendang</a:t>
            </a:r>
            <a:r>
              <a:rPr lang="id-ID" sz="2800" b="1" dirty="0"/>
              <a:t>, </a:t>
            </a:r>
            <a:r>
              <a:rPr lang="id-ID" sz="2800" b="1" dirty="0">
                <a:solidFill>
                  <a:srgbClr val="FF0000"/>
                </a:solidFill>
              </a:rPr>
              <a:t>rebana</a:t>
            </a:r>
            <a:r>
              <a:rPr lang="id-ID" sz="2800" b="1" dirty="0"/>
              <a:t>, dan </a:t>
            </a:r>
            <a:r>
              <a:rPr lang="id-ID" sz="2800" b="1" dirty="0">
                <a:solidFill>
                  <a:srgbClr val="FF0000"/>
                </a:solidFill>
              </a:rPr>
              <a:t>puput batang padi</a:t>
            </a:r>
            <a:r>
              <a:rPr lang="id-ID" sz="2800" b="1" dirty="0"/>
              <a:t>.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8856176" y="3006883"/>
            <a:ext cx="3335824" cy="3271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11" y="937197"/>
            <a:ext cx="4185633" cy="2354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02263"/>
      </p:ext>
    </p:extLst>
  </p:cSld>
  <p:clrMapOvr>
    <a:masterClrMapping/>
  </p:clrMapOvr>
  <p:transition spd="med" advTm="1508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/>
          <a:stretch/>
        </p:blipFill>
        <p:spPr>
          <a:xfrm>
            <a:off x="294578" y="-1"/>
            <a:ext cx="9615794" cy="6165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077" y="83528"/>
            <a:ext cx="35195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000" b="1" dirty="0" smtClean="0">
                <a:solidFill>
                  <a:srgbClr val="C00000"/>
                </a:solidFill>
              </a:rPr>
              <a:t>G. Dulmuluk</a:t>
            </a: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077" y="945302"/>
            <a:ext cx="46696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Dulmuluk</a:t>
            </a:r>
            <a:r>
              <a:rPr lang="en-US" sz="2800" b="1" dirty="0"/>
              <a:t> </a:t>
            </a:r>
            <a:r>
              <a:rPr lang="en-US" sz="2800" b="1" dirty="0" err="1"/>
              <a:t>adalah</a:t>
            </a:r>
            <a:r>
              <a:rPr lang="en-US" sz="2800" b="1" dirty="0"/>
              <a:t> </a:t>
            </a:r>
            <a:r>
              <a:rPr lang="en-US" sz="2800" b="1" dirty="0" err="1"/>
              <a:t>seni</a:t>
            </a:r>
            <a:r>
              <a:rPr lang="en-US" sz="2800" b="1" dirty="0"/>
              <a:t> </a:t>
            </a:r>
            <a:r>
              <a:rPr lang="en-US" sz="2800" b="1" dirty="0" err="1" smtClean="0"/>
              <a:t>teater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tradisional</a:t>
            </a:r>
            <a:r>
              <a:rPr lang="en-US" sz="2800" b="1" dirty="0" smtClean="0"/>
              <a:t> </a:t>
            </a:r>
            <a:r>
              <a:rPr lang="en-US" sz="2800" b="1" dirty="0"/>
              <a:t>yang </a:t>
            </a:r>
            <a:r>
              <a:rPr lang="en-US" sz="2800" b="1" dirty="0" err="1" smtClean="0"/>
              <a:t>berkembang</a:t>
            </a:r>
            <a:r>
              <a:rPr lang="id-ID" sz="2800" b="1" dirty="0" smtClean="0"/>
              <a:t> </a:t>
            </a:r>
            <a:r>
              <a:rPr lang="en-US" sz="2800" b="1" dirty="0" smtClean="0"/>
              <a:t>di </a:t>
            </a:r>
            <a:r>
              <a:rPr lang="en-US" sz="2800" b="1" dirty="0" err="1"/>
              <a:t>daerah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Palembang, </a:t>
            </a:r>
            <a:r>
              <a:rPr lang="en-US" sz="2800" b="1" dirty="0" smtClean="0">
                <a:solidFill>
                  <a:srgbClr val="FF0000"/>
                </a:solidFill>
              </a:rPr>
              <a:t>Sumatra</a:t>
            </a:r>
            <a:r>
              <a:rPr lang="id-ID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Selatan</a:t>
            </a:r>
            <a:r>
              <a:rPr lang="en-US" sz="2800" b="1" dirty="0"/>
              <a:t>. Nama </a:t>
            </a:r>
            <a:r>
              <a:rPr lang="en-US" sz="2800" b="1" dirty="0" err="1" smtClean="0"/>
              <a:t>dulmuluk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diambil</a:t>
            </a:r>
            <a:r>
              <a:rPr lang="en-US" sz="2800" b="1" dirty="0" smtClean="0"/>
              <a:t> </a:t>
            </a:r>
            <a:r>
              <a:rPr lang="en-US" sz="2800" b="1" dirty="0" err="1"/>
              <a:t>dari</a:t>
            </a:r>
            <a:r>
              <a:rPr lang="en-US" sz="2800" b="1" dirty="0"/>
              <a:t> </a:t>
            </a:r>
            <a:r>
              <a:rPr lang="en-US" sz="2800" b="1" dirty="0" err="1"/>
              <a:t>tokoh</a:t>
            </a:r>
            <a:r>
              <a:rPr lang="en-US" sz="2800" b="1" dirty="0"/>
              <a:t> </a:t>
            </a:r>
            <a:r>
              <a:rPr lang="en-US" sz="2800" b="1" dirty="0" err="1" smtClean="0"/>
              <a:t>cerita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dalam</a:t>
            </a:r>
            <a:r>
              <a:rPr lang="en-US" sz="2800" b="1" dirty="0" smtClean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Hikayat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Abdoel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Moeloek</a:t>
            </a:r>
            <a:r>
              <a:rPr lang="en-US" sz="2800" b="1" dirty="0" smtClean="0"/>
              <a:t>.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Pertunjukan</a:t>
            </a:r>
            <a:r>
              <a:rPr lang="en-US" sz="2800" b="1" dirty="0" smtClean="0"/>
              <a:t> </a:t>
            </a:r>
            <a:r>
              <a:rPr lang="en-US" sz="2800" b="1" dirty="0" err="1"/>
              <a:t>dulmuluk</a:t>
            </a:r>
            <a:r>
              <a:rPr lang="en-US" sz="2800" b="1" dirty="0"/>
              <a:t> </a:t>
            </a:r>
            <a:r>
              <a:rPr lang="en-US" sz="2800" b="1" dirty="0" err="1" smtClean="0"/>
              <a:t>biasanya</a:t>
            </a:r>
            <a:r>
              <a:rPr lang="id-ID" sz="2800" b="1" dirty="0" smtClean="0"/>
              <a:t> </a:t>
            </a:r>
            <a:r>
              <a:rPr lang="en-US" sz="2800" b="1" dirty="0" err="1" smtClean="0"/>
              <a:t>dilakukan</a:t>
            </a:r>
            <a:r>
              <a:rPr lang="en-US" sz="2800" b="1" dirty="0" smtClean="0"/>
              <a:t> </a:t>
            </a:r>
            <a:r>
              <a:rPr lang="en-US" sz="2800" b="1" dirty="0" err="1"/>
              <a:t>dengan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nyanyian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/>
              <a:t>dan</a:t>
            </a:r>
            <a:r>
              <a:rPr lang="id-ID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tarian</a:t>
            </a:r>
            <a:r>
              <a:rPr lang="en-US" sz="2800" b="1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8856176" y="3006883"/>
            <a:ext cx="3335824" cy="3271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26" y="1058678"/>
            <a:ext cx="4129830" cy="247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70374"/>
      </p:ext>
    </p:extLst>
  </p:cSld>
  <p:clrMapOvr>
    <a:masterClrMapping/>
  </p:clrMapOvr>
  <p:transition spd="med" advTm="1470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56" y="987014"/>
            <a:ext cx="7039777" cy="271557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0" b="1" dirty="0" err="1">
                <a:latin typeface="+mn-lt"/>
                <a:ea typeface="Adobe Fan Heiti Std B" panose="020B0700000000000000" pitchFamily="34" charset="-128"/>
              </a:rPr>
              <a:t>Selamat</a:t>
            </a:r>
            <a:r>
              <a:rPr lang="en-US" sz="9000" b="1" dirty="0">
                <a:latin typeface="+mn-lt"/>
                <a:ea typeface="Adobe Fan Heiti Std B" panose="020B0700000000000000" pitchFamily="34" charset="-128"/>
              </a:rPr>
              <a:t> </a:t>
            </a:r>
            <a:r>
              <a:rPr lang="en-US" sz="9000" b="1" dirty="0" err="1">
                <a:latin typeface="+mn-lt"/>
                <a:ea typeface="Adobe Fan Heiti Std B" panose="020B0700000000000000" pitchFamily="34" charset="-128"/>
              </a:rPr>
              <a:t>Belajar</a:t>
            </a:r>
            <a:r>
              <a:rPr lang="en-US" sz="9000" b="1" dirty="0">
                <a:latin typeface="+mn-lt"/>
                <a:ea typeface="Adobe Fan Heiti Std B" panose="020B0700000000000000" pitchFamily="34" charset="-128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702" y="4272654"/>
            <a:ext cx="4068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Sumber</a:t>
            </a:r>
            <a:r>
              <a:rPr lang="en-US" b="1" dirty="0"/>
              <a:t> </a:t>
            </a:r>
            <a:r>
              <a:rPr lang="en-US" b="1" dirty="0" err="1"/>
              <a:t>gambar</a:t>
            </a:r>
            <a:r>
              <a:rPr lang="en-US" b="1" dirty="0"/>
              <a:t>:</a:t>
            </a:r>
          </a:p>
          <a:p>
            <a:r>
              <a:rPr lang="en-US" i="1" dirty="0" smtClean="0"/>
              <a:t>freepik.com</a:t>
            </a:r>
            <a:endParaRPr lang="id-ID" i="1" dirty="0" smtClean="0"/>
          </a:p>
          <a:p>
            <a:r>
              <a:rPr lang="id-ID" i="1" dirty="0" smtClean="0"/>
              <a:t>pixabay.com</a:t>
            </a:r>
          </a:p>
          <a:p>
            <a:r>
              <a:rPr lang="id-ID" i="1" dirty="0" smtClean="0"/>
              <a:t>Riau.go.id</a:t>
            </a:r>
          </a:p>
          <a:p>
            <a:r>
              <a:rPr lang="id-ID" i="1" dirty="0" smtClean="0"/>
              <a:t>Surakarta.go.id</a:t>
            </a:r>
          </a:p>
          <a:p>
            <a:r>
              <a:rPr lang="id-ID" i="1" dirty="0" smtClean="0"/>
              <a:t>Jatengprov.go.id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7196830" y="1399142"/>
            <a:ext cx="4995170" cy="4898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3784" y="4549652"/>
            <a:ext cx="4068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i="1" dirty="0" smtClean="0"/>
              <a:t>Kebudayaan.kemdikbud.go.id</a:t>
            </a:r>
          </a:p>
          <a:p>
            <a:r>
              <a:rPr lang="en-US" i="1" dirty="0" smtClean="0"/>
              <a:t>dinaskebudayaan.jakarta.go.id</a:t>
            </a:r>
            <a:endParaRPr lang="id-ID" i="1" dirty="0" smtClean="0"/>
          </a:p>
          <a:p>
            <a:r>
              <a:rPr lang="en-US" i="1" dirty="0" smtClean="0"/>
              <a:t>blitarkab.go.id</a:t>
            </a:r>
            <a:endParaRPr lang="id-ID" i="1" dirty="0" smtClean="0"/>
          </a:p>
          <a:p>
            <a:r>
              <a:rPr lang="en-US" i="1" dirty="0" smtClean="0"/>
              <a:t>warisanbudaya.kemdikbud.go.id</a:t>
            </a:r>
            <a:endParaRPr lang="id-ID" i="1" dirty="0" smtClean="0"/>
          </a:p>
          <a:p>
            <a:r>
              <a:rPr lang="en-US" i="1" dirty="0"/>
              <a:t>pariamankota.go.id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366731"/>
      </p:ext>
    </p:extLst>
  </p:cSld>
  <p:clrMapOvr>
    <a:masterClrMapping/>
  </p:clrMapOvr>
  <p:transition spd="med" advTm="790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9" y="648419"/>
            <a:ext cx="8432927" cy="1067355"/>
            <a:chOff x="1611544" y="3343853"/>
            <a:chExt cx="5883878" cy="61768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rgbClr val="7A1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77430" y="3343853"/>
              <a:ext cx="5004550" cy="609600"/>
            </a:xfrm>
            <a:prstGeom prst="rect">
              <a:avLst/>
            </a:prstGeom>
            <a:noFill/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FFA513"/>
                </a:buClr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</a:rPr>
                <a:t>Mengenal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Seni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Teater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Tradisional</a:t>
              </a:r>
              <a:endParaRPr lang="nn-NO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rgbClr val="7A1204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rgbClr val="DE3329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rgbClr val="DE3329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F59698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1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7574" y="2601943"/>
            <a:ext cx="5241077" cy="610111"/>
            <a:chOff x="298981" y="2086583"/>
            <a:chExt cx="3930808" cy="457583"/>
          </a:xfrm>
          <a:solidFill>
            <a:srgbClr val="DE3329"/>
          </a:solidFill>
        </p:grpSpPr>
        <p:sp>
          <p:nvSpPr>
            <p:cNvPr id="29" name="Rectangle 28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940" y="2746461"/>
            <a:ext cx="5241077" cy="610111"/>
            <a:chOff x="298981" y="2086583"/>
            <a:chExt cx="3930808" cy="457583"/>
          </a:xfrm>
          <a:solidFill>
            <a:srgbClr val="7A1204"/>
          </a:solidFill>
        </p:grpSpPr>
        <p:sp>
          <p:nvSpPr>
            <p:cNvPr id="3" name="Rectangle 2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Right Triangle 3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20700" y="2742437"/>
            <a:ext cx="435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Tujuan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Pembelajaran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490" y="3327401"/>
            <a:ext cx="5447367" cy="2883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267" dirty="0"/>
              <a:t>8</a:t>
            </a:r>
            <a:r>
              <a:rPr lang="id-ID" sz="2267" dirty="0" smtClean="0"/>
              <a:t>.1 </a:t>
            </a:r>
            <a:r>
              <a:rPr lang="en-US" sz="2267" dirty="0" err="1" smtClean="0"/>
              <a:t>Menjelaskan</a:t>
            </a:r>
            <a:r>
              <a:rPr lang="en-US" sz="2267" dirty="0" smtClean="0"/>
              <a:t> </a:t>
            </a:r>
            <a:r>
              <a:rPr lang="en-US" sz="2267" dirty="0" err="1"/>
              <a:t>cara-cara</a:t>
            </a:r>
            <a:r>
              <a:rPr lang="en-US" sz="2267" dirty="0"/>
              <a:t> </a:t>
            </a:r>
            <a:r>
              <a:rPr lang="en-US" sz="2267" dirty="0" err="1"/>
              <a:t>memerankan</a:t>
            </a:r>
            <a:r>
              <a:rPr lang="en-US" sz="2267" dirty="0"/>
              <a:t> </a:t>
            </a:r>
            <a:r>
              <a:rPr lang="en-US" sz="2267" dirty="0" err="1"/>
              <a:t>berbagai</a:t>
            </a:r>
            <a:r>
              <a:rPr lang="en-US" sz="2267" dirty="0"/>
              <a:t> </a:t>
            </a:r>
            <a:r>
              <a:rPr lang="en-US" sz="2267" dirty="0" err="1"/>
              <a:t>jenis</a:t>
            </a:r>
            <a:r>
              <a:rPr lang="en-US" sz="2267" dirty="0"/>
              <a:t> </a:t>
            </a:r>
            <a:r>
              <a:rPr lang="en-US" sz="2267" dirty="0" err="1" smtClean="0"/>
              <a:t>karakter</a:t>
            </a:r>
            <a:r>
              <a:rPr lang="id-ID" sz="2267" dirty="0" smtClean="0"/>
              <a:t>.</a:t>
            </a:r>
            <a:endParaRPr lang="en-US" sz="2267" dirty="0"/>
          </a:p>
          <a:p>
            <a:r>
              <a:rPr lang="id-ID" sz="2267" dirty="0" smtClean="0"/>
              <a:t>8.2 </a:t>
            </a:r>
            <a:r>
              <a:rPr lang="en-US" sz="2267" dirty="0" err="1" smtClean="0"/>
              <a:t>Memerankan</a:t>
            </a:r>
            <a:r>
              <a:rPr lang="en-US" sz="2267" dirty="0" smtClean="0"/>
              <a:t> </a:t>
            </a:r>
            <a:r>
              <a:rPr lang="en-US" sz="2267" dirty="0" err="1"/>
              <a:t>berbagai</a:t>
            </a:r>
            <a:r>
              <a:rPr lang="en-US" sz="2267" dirty="0"/>
              <a:t> </a:t>
            </a:r>
            <a:r>
              <a:rPr lang="en-US" sz="2267" dirty="0" err="1"/>
              <a:t>jenis</a:t>
            </a:r>
            <a:r>
              <a:rPr lang="en-US" sz="2267" dirty="0"/>
              <a:t> </a:t>
            </a:r>
            <a:r>
              <a:rPr lang="en-US" sz="2267" dirty="0" err="1" smtClean="0"/>
              <a:t>karakter</a:t>
            </a:r>
            <a:r>
              <a:rPr lang="id-ID" sz="2267" dirty="0" smtClean="0"/>
              <a:t>.</a:t>
            </a:r>
            <a:endParaRPr lang="en-US" sz="2267" dirty="0"/>
          </a:p>
          <a:p>
            <a:r>
              <a:rPr lang="id-ID" sz="2267" dirty="0" smtClean="0"/>
              <a:t>8.3 </a:t>
            </a:r>
            <a:r>
              <a:rPr lang="en-US" sz="2267" dirty="0" err="1" smtClean="0"/>
              <a:t>Menjelaskan</a:t>
            </a:r>
            <a:r>
              <a:rPr lang="en-US" sz="2267" dirty="0" smtClean="0"/>
              <a:t> </a:t>
            </a:r>
            <a:r>
              <a:rPr lang="en-US" sz="2267" dirty="0" err="1"/>
              <a:t>pengertian</a:t>
            </a:r>
            <a:r>
              <a:rPr lang="en-US" sz="2267" dirty="0"/>
              <a:t> </a:t>
            </a:r>
            <a:r>
              <a:rPr lang="en-US" sz="2267" dirty="0" err="1" smtClean="0"/>
              <a:t>teater</a:t>
            </a:r>
            <a:r>
              <a:rPr lang="en-US" sz="2267" dirty="0" smtClean="0"/>
              <a:t> </a:t>
            </a:r>
            <a:r>
              <a:rPr lang="en-US" sz="2267" dirty="0" err="1" smtClean="0"/>
              <a:t>tradisional</a:t>
            </a:r>
            <a:r>
              <a:rPr lang="id-ID" sz="2267" dirty="0" smtClean="0"/>
              <a:t>.</a:t>
            </a:r>
            <a:endParaRPr lang="en-US" sz="2267" dirty="0"/>
          </a:p>
          <a:p>
            <a:r>
              <a:rPr lang="id-ID" sz="2267" dirty="0" smtClean="0"/>
              <a:t>8.4 </a:t>
            </a:r>
            <a:r>
              <a:rPr lang="en-US" sz="2267" dirty="0" err="1" smtClean="0"/>
              <a:t>Menjelaskan</a:t>
            </a:r>
            <a:r>
              <a:rPr lang="en-US" sz="2267" dirty="0" smtClean="0"/>
              <a:t> </a:t>
            </a:r>
            <a:r>
              <a:rPr lang="en-US" sz="2267" dirty="0" err="1"/>
              <a:t>fungsi</a:t>
            </a:r>
            <a:r>
              <a:rPr lang="en-US" sz="2267" dirty="0"/>
              <a:t> </a:t>
            </a:r>
            <a:r>
              <a:rPr lang="en-US" sz="2267" dirty="0" err="1"/>
              <a:t>teater</a:t>
            </a:r>
            <a:r>
              <a:rPr lang="en-US" sz="2267" dirty="0"/>
              <a:t> </a:t>
            </a:r>
            <a:r>
              <a:rPr lang="en-US" sz="2267" dirty="0" err="1" smtClean="0"/>
              <a:t>tradisional</a:t>
            </a:r>
            <a:r>
              <a:rPr lang="id-ID" sz="2267" dirty="0" smtClean="0"/>
              <a:t>.</a:t>
            </a:r>
            <a:endParaRPr lang="en-US" sz="2267" dirty="0"/>
          </a:p>
          <a:p>
            <a:r>
              <a:rPr lang="id-ID" sz="2267" dirty="0" smtClean="0"/>
              <a:t>8.5 </a:t>
            </a:r>
            <a:r>
              <a:rPr lang="en-US" sz="2267" dirty="0" err="1" smtClean="0"/>
              <a:t>Mengidentifikasi</a:t>
            </a:r>
            <a:r>
              <a:rPr lang="en-US" sz="2267" dirty="0" smtClean="0"/>
              <a:t> </a:t>
            </a:r>
            <a:r>
              <a:rPr lang="en-US" sz="2267" dirty="0" err="1"/>
              <a:t>macam-macam</a:t>
            </a:r>
            <a:r>
              <a:rPr lang="en-US" sz="2267" dirty="0"/>
              <a:t> </a:t>
            </a:r>
            <a:r>
              <a:rPr lang="en-US" sz="2267" dirty="0" err="1"/>
              <a:t>teater</a:t>
            </a:r>
            <a:r>
              <a:rPr lang="en-US" sz="2267" dirty="0"/>
              <a:t> </a:t>
            </a:r>
            <a:r>
              <a:rPr lang="en-US" sz="2267" dirty="0" err="1"/>
              <a:t>tradisional</a:t>
            </a:r>
            <a:r>
              <a:rPr lang="en-US" sz="2267" dirty="0"/>
              <a:t> yang </a:t>
            </a:r>
            <a:r>
              <a:rPr lang="en-US" sz="2267" dirty="0" err="1"/>
              <a:t>ada</a:t>
            </a:r>
            <a:r>
              <a:rPr lang="en-US" sz="2267" dirty="0"/>
              <a:t> di Indonesia.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16" y="2311385"/>
            <a:ext cx="6393567" cy="4520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289">
        <p14:pan dir="u"/>
      </p:transition>
    </mc:Choice>
    <mc:Fallback xmlns="">
      <p:transition spd="slow" advTm="20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6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AFC2DF-C216-91C8-4CF7-DBFAB3DF7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9FDDF6-62C9-B287-9251-1BCBA53D5422}"/>
              </a:ext>
            </a:extLst>
          </p:cNvPr>
          <p:cNvSpPr txBox="1"/>
          <p:nvPr/>
        </p:nvSpPr>
        <p:spPr>
          <a:xfrm>
            <a:off x="503277" y="1624138"/>
            <a:ext cx="7233597" cy="2781240"/>
          </a:xfrm>
          <a:prstGeom prst="roundRect">
            <a:avLst>
              <a:gd name="adj" fmla="val 7098"/>
            </a:avLst>
          </a:prstGeom>
          <a:solidFill>
            <a:srgbClr val="F5969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chemeClr val="tx1"/>
                </a:solidFill>
              </a:rPr>
              <a:t>Karakter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tx1"/>
                </a:solidFill>
              </a:rPr>
              <a:t>adalah</a:t>
            </a:r>
            <a:r>
              <a:rPr lang="en-US" sz="4200" b="1" dirty="0"/>
              <a:t> </a:t>
            </a:r>
            <a:r>
              <a:rPr lang="en-US" sz="4200" b="1" dirty="0" err="1">
                <a:solidFill>
                  <a:srgbClr val="FFFF00"/>
                </a:solidFill>
              </a:rPr>
              <a:t>sifat</a:t>
            </a:r>
            <a:r>
              <a:rPr lang="en-US" sz="4200" b="1" dirty="0">
                <a:solidFill>
                  <a:srgbClr val="FFFF00"/>
                </a:solidFill>
              </a:rPr>
              <a:t> </a:t>
            </a:r>
            <a:r>
              <a:rPr lang="en-US" sz="4200" b="1" dirty="0" err="1">
                <a:solidFill>
                  <a:srgbClr val="FFFF00"/>
                </a:solidFill>
              </a:rPr>
              <a:t>atau</a:t>
            </a:r>
            <a:r>
              <a:rPr lang="en-US" sz="4200" b="1" dirty="0">
                <a:solidFill>
                  <a:srgbClr val="FFFF00"/>
                </a:solidFill>
              </a:rPr>
              <a:t> </a:t>
            </a:r>
            <a:r>
              <a:rPr lang="en-US" sz="4200" b="1" dirty="0" err="1">
                <a:solidFill>
                  <a:srgbClr val="FFFF00"/>
                </a:solidFill>
              </a:rPr>
              <a:t>watak</a:t>
            </a:r>
            <a:r>
              <a:rPr lang="en-US" sz="4200" b="1" dirty="0">
                <a:solidFill>
                  <a:srgbClr val="FFFF00"/>
                </a:solidFill>
              </a:rPr>
              <a:t> </a:t>
            </a:r>
            <a:r>
              <a:rPr lang="en-US" sz="4200" b="1" dirty="0" err="1">
                <a:solidFill>
                  <a:srgbClr val="FFFF00"/>
                </a:solidFill>
              </a:rPr>
              <a:t>tokoh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>
                <a:solidFill>
                  <a:schemeClr val="tx1"/>
                </a:solidFill>
              </a:rPr>
              <a:t>yang </a:t>
            </a:r>
            <a:r>
              <a:rPr lang="en-US" sz="4200" b="1" dirty="0" err="1">
                <a:solidFill>
                  <a:schemeClr val="tx1"/>
                </a:solidFill>
              </a:rPr>
              <a:t>digambarkan</a:t>
            </a:r>
            <a:r>
              <a:rPr lang="en-US" sz="4200" b="1" dirty="0">
                <a:solidFill>
                  <a:schemeClr val="tx1"/>
                </a:solidFill>
              </a:rPr>
              <a:t> </a:t>
            </a:r>
            <a:r>
              <a:rPr lang="en-US" sz="4200" b="1" dirty="0" err="1">
                <a:solidFill>
                  <a:schemeClr val="tx1"/>
                </a:solidFill>
              </a:rPr>
              <a:t>dalam</a:t>
            </a:r>
            <a:r>
              <a:rPr lang="en-US" sz="4200" b="1" dirty="0">
                <a:solidFill>
                  <a:schemeClr val="tx1"/>
                </a:solidFill>
              </a:rPr>
              <a:t> </a:t>
            </a:r>
            <a:r>
              <a:rPr lang="en-US" sz="4200" b="1" dirty="0">
                <a:solidFill>
                  <a:srgbClr val="FFFF00"/>
                </a:solidFill>
              </a:rPr>
              <a:t>drama</a:t>
            </a:r>
            <a:r>
              <a:rPr lang="en-US" sz="4200" b="1" dirty="0">
                <a:solidFill>
                  <a:schemeClr val="tx1"/>
                </a:solidFill>
              </a:rPr>
              <a:t>, </a:t>
            </a:r>
            <a:r>
              <a:rPr lang="en-US" sz="4200" b="1" dirty="0">
                <a:solidFill>
                  <a:srgbClr val="FFFF00"/>
                </a:solidFill>
              </a:rPr>
              <a:t>novel</a:t>
            </a:r>
            <a:r>
              <a:rPr lang="en-US" sz="4200" b="1" dirty="0">
                <a:solidFill>
                  <a:schemeClr val="tx1"/>
                </a:solidFill>
              </a:rPr>
              <a:t>, </a:t>
            </a:r>
            <a:r>
              <a:rPr lang="en-US" sz="4200" b="1" dirty="0" err="1">
                <a:solidFill>
                  <a:schemeClr val="tx1"/>
                </a:solidFill>
              </a:rPr>
              <a:t>atau</a:t>
            </a:r>
            <a:r>
              <a:rPr lang="en-US" sz="4200" b="1" dirty="0">
                <a:solidFill>
                  <a:schemeClr val="tx1"/>
                </a:solidFill>
              </a:rPr>
              <a:t> </a:t>
            </a:r>
            <a:r>
              <a:rPr lang="en-US" sz="4200" b="1" dirty="0" err="1">
                <a:solidFill>
                  <a:srgbClr val="FFFF00"/>
                </a:solidFill>
              </a:rPr>
              <a:t>karya</a:t>
            </a:r>
            <a:r>
              <a:rPr lang="en-US" sz="4200" b="1" dirty="0">
                <a:solidFill>
                  <a:srgbClr val="FFFF00"/>
                </a:solidFill>
              </a:rPr>
              <a:t> </a:t>
            </a:r>
            <a:r>
              <a:rPr lang="en-US" sz="4200" b="1" dirty="0" err="1">
                <a:solidFill>
                  <a:srgbClr val="FFFF00"/>
                </a:solidFill>
              </a:rPr>
              <a:t>seni</a:t>
            </a:r>
            <a:r>
              <a:rPr lang="en-US" sz="4200" b="1" dirty="0">
                <a:solidFill>
                  <a:srgbClr val="FFFF00"/>
                </a:solidFill>
              </a:rPr>
              <a:t> </a:t>
            </a:r>
            <a:r>
              <a:rPr lang="en-US" sz="4200" b="1" dirty="0" err="1">
                <a:solidFill>
                  <a:schemeClr val="tx1"/>
                </a:solidFill>
              </a:rPr>
              <a:t>lainnya</a:t>
            </a:r>
            <a:r>
              <a:rPr lang="en-US" sz="4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1BD428-321A-C3F7-F671-C2E353E8F80B}"/>
              </a:ext>
            </a:extLst>
          </p:cNvPr>
          <p:cNvSpPr txBox="1"/>
          <p:nvPr/>
        </p:nvSpPr>
        <p:spPr>
          <a:xfrm>
            <a:off x="235194" y="235092"/>
            <a:ext cx="9652579" cy="86832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500" b="1" dirty="0"/>
              <a:t>A. </a:t>
            </a:r>
            <a:r>
              <a:rPr lang="en-US" sz="4500" b="1" dirty="0" err="1"/>
              <a:t>Eksplorasi</a:t>
            </a:r>
            <a:r>
              <a:rPr lang="en-US" sz="4500" b="1" dirty="0"/>
              <a:t> </a:t>
            </a:r>
            <a:r>
              <a:rPr lang="en-US" sz="4500" b="1" dirty="0" err="1"/>
              <a:t>Karakter</a:t>
            </a:r>
            <a:r>
              <a:rPr lang="en-US" sz="4500" b="1" dirty="0"/>
              <a:t> </a:t>
            </a:r>
            <a:r>
              <a:rPr lang="en-US" sz="4500" b="1" dirty="0" err="1"/>
              <a:t>dalam</a:t>
            </a:r>
            <a:r>
              <a:rPr lang="en-US" sz="4500" b="1" dirty="0"/>
              <a:t> </a:t>
            </a:r>
            <a:r>
              <a:rPr lang="en-US" sz="4500" b="1" dirty="0" err="1"/>
              <a:t>Seni</a:t>
            </a:r>
            <a:r>
              <a:rPr lang="en-US" sz="4500" b="1" dirty="0"/>
              <a:t> Peran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00D2A2-73E0-929C-7A03-5D417032A4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8633695" y="1415143"/>
            <a:ext cx="2915556" cy="4896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4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8"/>
    </mc:Choice>
    <mc:Fallback xmlns="">
      <p:transition spd="slow" advTm="8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244CFC-18F3-314F-70E1-50AC611DB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256EE5-AE13-D0BF-F772-724F4DC1412E}"/>
              </a:ext>
            </a:extLst>
          </p:cNvPr>
          <p:cNvSpPr txBox="1"/>
          <p:nvPr/>
        </p:nvSpPr>
        <p:spPr>
          <a:xfrm>
            <a:off x="581193" y="246117"/>
            <a:ext cx="7250822" cy="960263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ea typeface="+mj-ea"/>
                <a:cs typeface="+mj-cs"/>
              </a:rPr>
              <a:t>Cara yang </a:t>
            </a:r>
            <a:r>
              <a:rPr lang="en-US" sz="2800" b="1" kern="1200" dirty="0" err="1">
                <a:solidFill>
                  <a:schemeClr val="bg1"/>
                </a:solidFill>
                <a:ea typeface="+mj-ea"/>
                <a:cs typeface="+mj-cs"/>
              </a:rPr>
              <a:t>dapat</a:t>
            </a:r>
            <a:r>
              <a:rPr lang="en-US" sz="2800" b="1" kern="12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a typeface="+mj-ea"/>
                <a:cs typeface="+mj-cs"/>
              </a:rPr>
              <a:t>dilakukan</a:t>
            </a:r>
            <a:r>
              <a:rPr lang="en-US" sz="2800" b="1" kern="12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a typeface="+mj-ea"/>
                <a:cs typeface="+mj-cs"/>
              </a:rPr>
              <a:t>untuk</a:t>
            </a:r>
            <a:r>
              <a:rPr lang="en-US" sz="2800" b="1" kern="12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a typeface="+mj-ea"/>
                <a:cs typeface="+mj-cs"/>
              </a:rPr>
              <a:t>menciptakan</a:t>
            </a:r>
            <a:r>
              <a:rPr lang="en-US" sz="2800" b="1" kern="1200" dirty="0">
                <a:solidFill>
                  <a:schemeClr val="bg1"/>
                </a:solidFill>
                <a:ea typeface="+mj-ea"/>
                <a:cs typeface="+mj-cs"/>
              </a:rPr>
              <a:t> dan </a:t>
            </a:r>
            <a:r>
              <a:rPr lang="en-US" sz="2800" b="1" kern="1200" dirty="0" err="1">
                <a:solidFill>
                  <a:schemeClr val="bg1"/>
                </a:solidFill>
                <a:ea typeface="+mj-ea"/>
                <a:cs typeface="+mj-cs"/>
              </a:rPr>
              <a:t>memerankan</a:t>
            </a:r>
            <a:r>
              <a:rPr lang="en-US" sz="2800" b="1" kern="12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a typeface="+mj-ea"/>
                <a:cs typeface="+mj-cs"/>
              </a:rPr>
              <a:t>berbagai</a:t>
            </a:r>
            <a:r>
              <a:rPr lang="en-US" sz="2800" b="1" kern="12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a typeface="+mj-ea"/>
                <a:cs typeface="+mj-cs"/>
              </a:rPr>
              <a:t>jenis</a:t>
            </a:r>
            <a:r>
              <a:rPr lang="en-US" sz="2800" b="1" kern="12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ea typeface="+mj-ea"/>
                <a:cs typeface="+mj-cs"/>
              </a:rPr>
              <a:t>karakter</a:t>
            </a:r>
            <a:endParaRPr lang="en-US" sz="28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C5B0A9-AD20-4415-18C6-F9F8AF5A1BC2}"/>
              </a:ext>
            </a:extLst>
          </p:cNvPr>
          <p:cNvSpPr txBox="1"/>
          <p:nvPr/>
        </p:nvSpPr>
        <p:spPr>
          <a:xfrm>
            <a:off x="3749218" y="2047215"/>
            <a:ext cx="6780626" cy="531209"/>
          </a:xfrm>
          <a:prstGeom prst="roundRect">
            <a:avLst/>
          </a:prstGeom>
          <a:solidFill>
            <a:srgbClr val="FAE3D5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 err="1"/>
              <a:t>Menguasai</a:t>
            </a:r>
            <a:r>
              <a:rPr lang="en-US" sz="2800" b="1" dirty="0"/>
              <a:t> </a:t>
            </a:r>
            <a:r>
              <a:rPr lang="en-US" sz="2800" b="1" dirty="0" err="1"/>
              <a:t>lakon</a:t>
            </a:r>
            <a:r>
              <a:rPr lang="en-US" sz="2800" b="1" dirty="0"/>
              <a:t> yang </a:t>
            </a:r>
            <a:r>
              <a:rPr lang="en-US" sz="2800" b="1" dirty="0" err="1"/>
              <a:t>akan</a:t>
            </a:r>
            <a:r>
              <a:rPr lang="en-US" sz="2800" b="1" dirty="0"/>
              <a:t> </a:t>
            </a:r>
            <a:r>
              <a:rPr lang="en-US" sz="2800" b="1" dirty="0" err="1" smtClean="0"/>
              <a:t>dimainkan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2DAAF7BB-08D6-6962-9FF6-FE6B6B2FFA61}"/>
              </a:ext>
            </a:extLst>
          </p:cNvPr>
          <p:cNvSpPr/>
          <p:nvPr/>
        </p:nvSpPr>
        <p:spPr>
          <a:xfrm>
            <a:off x="3875828" y="1252930"/>
            <a:ext cx="562706" cy="705366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3C43ED-6022-4856-3046-C3016987E1F8}"/>
              </a:ext>
            </a:extLst>
          </p:cNvPr>
          <p:cNvSpPr txBox="1"/>
          <p:nvPr/>
        </p:nvSpPr>
        <p:spPr>
          <a:xfrm>
            <a:off x="3749214" y="2667343"/>
            <a:ext cx="6907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accent5"/>
                </a:solidFill>
              </a:rPr>
              <a:t>Lakon</a:t>
            </a:r>
            <a:r>
              <a:rPr lang="en-US" sz="2500" b="1" dirty="0"/>
              <a:t> </a:t>
            </a:r>
            <a:r>
              <a:rPr lang="en-US" sz="2500" b="1" dirty="0" err="1"/>
              <a:t>adalah</a:t>
            </a:r>
            <a:r>
              <a:rPr lang="en-US" sz="2500" b="1" dirty="0"/>
              <a:t> </a:t>
            </a:r>
            <a:r>
              <a:rPr lang="en-US" sz="2500" b="1" dirty="0" err="1"/>
              <a:t>cerita</a:t>
            </a:r>
            <a:r>
              <a:rPr lang="en-US" sz="2500" b="1" dirty="0"/>
              <a:t> yang </a:t>
            </a:r>
            <a:r>
              <a:rPr lang="en-US" sz="2500" b="1" dirty="0" err="1"/>
              <a:t>digunakan</a:t>
            </a:r>
            <a:r>
              <a:rPr lang="en-US" sz="2500" b="1" dirty="0"/>
              <a:t> </a:t>
            </a:r>
            <a:r>
              <a:rPr lang="en-US" sz="2500" b="1" dirty="0" err="1"/>
              <a:t>untuk</a:t>
            </a:r>
            <a:r>
              <a:rPr lang="en-US" sz="2500" b="1" dirty="0"/>
              <a:t> </a:t>
            </a:r>
            <a:r>
              <a:rPr lang="en-US" sz="2500" b="1" dirty="0" err="1"/>
              <a:t>pementasan</a:t>
            </a:r>
            <a:r>
              <a:rPr lang="en-US" sz="2500" b="1" dirty="0"/>
              <a:t> </a:t>
            </a:r>
            <a:r>
              <a:rPr lang="en-US" sz="2500" b="1" dirty="0" err="1"/>
              <a:t>seni</a:t>
            </a:r>
            <a:r>
              <a:rPr lang="en-US" sz="2500" b="1" dirty="0"/>
              <a:t> </a:t>
            </a:r>
            <a:r>
              <a:rPr lang="en-US" sz="2500" b="1" dirty="0" err="1"/>
              <a:t>peran</a:t>
            </a:r>
            <a:r>
              <a:rPr lang="en-US" sz="2500" b="1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C18CF1-8056-5F96-7F51-6687B25F32D3}"/>
              </a:ext>
            </a:extLst>
          </p:cNvPr>
          <p:cNvSpPr txBox="1"/>
          <p:nvPr/>
        </p:nvSpPr>
        <p:spPr>
          <a:xfrm>
            <a:off x="3749214" y="3753416"/>
            <a:ext cx="6780626" cy="960263"/>
          </a:xfrm>
          <a:prstGeom prst="roundRect">
            <a:avLst/>
          </a:prstGeom>
          <a:solidFill>
            <a:srgbClr val="FAE3D5"/>
          </a:solidFill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2. </a:t>
            </a:r>
            <a:r>
              <a:rPr lang="en-US" sz="2800" b="1" dirty="0" err="1"/>
              <a:t>Membayangkan</a:t>
            </a:r>
            <a:r>
              <a:rPr lang="en-US" sz="2800" b="1" dirty="0"/>
              <a:t> </a:t>
            </a:r>
            <a:r>
              <a:rPr lang="en-US" sz="2800" b="1" dirty="0" err="1"/>
              <a:t>karakter</a:t>
            </a:r>
            <a:r>
              <a:rPr lang="en-US" sz="2800" b="1" dirty="0"/>
              <a:t> yang </a:t>
            </a:r>
            <a:r>
              <a:rPr lang="en-US" sz="2800" b="1" dirty="0" err="1"/>
              <a:t>akan</a:t>
            </a:r>
            <a:r>
              <a:rPr lang="en-US" sz="2800" b="1" dirty="0"/>
              <a:t> </a:t>
            </a:r>
            <a:r>
              <a:rPr lang="en-US" sz="2800" b="1" dirty="0" err="1"/>
              <a:t>dimainkan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118684-B4A6-A795-D0A6-AAED0D21673B}"/>
              </a:ext>
            </a:extLst>
          </p:cNvPr>
          <p:cNvSpPr txBox="1"/>
          <p:nvPr/>
        </p:nvSpPr>
        <p:spPr>
          <a:xfrm>
            <a:off x="3812521" y="4836993"/>
            <a:ext cx="66540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accent5"/>
                </a:solidFill>
              </a:rPr>
              <a:t>Eksplorasi</a:t>
            </a:r>
            <a:r>
              <a:rPr lang="en-US" sz="2500" b="1" dirty="0">
                <a:solidFill>
                  <a:schemeClr val="accent5"/>
                </a:solidFill>
              </a:rPr>
              <a:t> </a:t>
            </a:r>
            <a:r>
              <a:rPr lang="en-US" sz="2500" b="1" dirty="0" err="1">
                <a:solidFill>
                  <a:schemeClr val="accent5"/>
                </a:solidFill>
              </a:rPr>
              <a:t>karakter</a:t>
            </a:r>
            <a:r>
              <a:rPr lang="en-US" sz="2500" b="1" dirty="0">
                <a:solidFill>
                  <a:schemeClr val="accent5"/>
                </a:solidFill>
              </a:rPr>
              <a:t> </a:t>
            </a:r>
            <a:r>
              <a:rPr lang="en-US" sz="2500" b="1" dirty="0" err="1"/>
              <a:t>dapat</a:t>
            </a:r>
            <a:r>
              <a:rPr lang="en-US" sz="2500" b="1" dirty="0"/>
              <a:t> </a:t>
            </a:r>
            <a:r>
              <a:rPr lang="en-US" sz="2500" b="1" dirty="0" err="1"/>
              <a:t>dilakukan</a:t>
            </a:r>
            <a:r>
              <a:rPr lang="en-US" sz="2500" b="1" dirty="0"/>
              <a:t> </a:t>
            </a:r>
            <a:r>
              <a:rPr lang="en-US" sz="2500" b="1" dirty="0" err="1"/>
              <a:t>dengan</a:t>
            </a:r>
            <a:r>
              <a:rPr lang="en-US" sz="2500" b="1" dirty="0"/>
              <a:t> </a:t>
            </a:r>
            <a:r>
              <a:rPr lang="en-US" sz="2500" b="1" dirty="0" err="1"/>
              <a:t>memahami</a:t>
            </a:r>
            <a:r>
              <a:rPr lang="en-US" sz="2500" b="1" dirty="0"/>
              <a:t> </a:t>
            </a:r>
            <a:r>
              <a:rPr lang="en-US" sz="2500" b="1" dirty="0" err="1"/>
              <a:t>isi</a:t>
            </a:r>
            <a:r>
              <a:rPr lang="en-US" sz="2500" b="1" dirty="0"/>
              <a:t> </a:t>
            </a:r>
            <a:r>
              <a:rPr lang="en-US" sz="2500" b="1" dirty="0" err="1"/>
              <a:t>dari</a:t>
            </a:r>
            <a:r>
              <a:rPr lang="en-US" sz="2500" b="1" dirty="0"/>
              <a:t> </a:t>
            </a:r>
            <a:r>
              <a:rPr lang="en-US" sz="2500" b="1" dirty="0" err="1"/>
              <a:t>lakon</a:t>
            </a:r>
            <a:r>
              <a:rPr lang="en-US" sz="2500" b="1" dirty="0"/>
              <a:t>, </a:t>
            </a:r>
            <a:r>
              <a:rPr lang="en-US" sz="2500" b="1" dirty="0" err="1"/>
              <a:t>membayangkan</a:t>
            </a:r>
            <a:r>
              <a:rPr lang="en-US" sz="2500" b="1" dirty="0"/>
              <a:t> </a:t>
            </a:r>
            <a:r>
              <a:rPr lang="en-US" sz="2500" b="1" dirty="0" err="1"/>
              <a:t>karakter</a:t>
            </a:r>
            <a:r>
              <a:rPr lang="en-US" sz="2500" b="1" dirty="0"/>
              <a:t> yang </a:t>
            </a:r>
            <a:r>
              <a:rPr lang="en-US" sz="2500" b="1" dirty="0" err="1"/>
              <a:t>akan</a:t>
            </a:r>
            <a:r>
              <a:rPr lang="en-US" sz="2500" b="1" dirty="0"/>
              <a:t> </a:t>
            </a:r>
            <a:r>
              <a:rPr lang="en-US" sz="2500" b="1" dirty="0" err="1"/>
              <a:t>dimainkan</a:t>
            </a:r>
            <a:r>
              <a:rPr lang="en-US" sz="2500" b="1" dirty="0"/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1A8AB6-4C5D-E4A7-92D3-7CD4549867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581193" y="1722950"/>
            <a:ext cx="2727297" cy="4580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7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1"/>
    </mc:Choice>
    <mc:Fallback xmlns="">
      <p:transition spd="slow" advTm="1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7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1A8AB6-4C5D-E4A7-92D3-7CD454986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1270859" y="1735829"/>
            <a:ext cx="2727297" cy="45800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CF7694-342B-B83E-B69C-ED6F960BF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BE23E91-5131-6D6A-E551-1BC886E69E76}"/>
              </a:ext>
            </a:extLst>
          </p:cNvPr>
          <p:cNvSpPr txBox="1"/>
          <p:nvPr/>
        </p:nvSpPr>
        <p:spPr>
          <a:xfrm>
            <a:off x="188096" y="281231"/>
            <a:ext cx="7620120" cy="86832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500" b="1" dirty="0"/>
              <a:t>B. </a:t>
            </a:r>
            <a:r>
              <a:rPr lang="en-US" sz="4500" b="1" dirty="0" err="1"/>
              <a:t>Mengenal</a:t>
            </a:r>
            <a:r>
              <a:rPr lang="en-US" sz="4500" b="1" dirty="0"/>
              <a:t> </a:t>
            </a:r>
            <a:r>
              <a:rPr lang="en-US" sz="4500" b="1" dirty="0" err="1"/>
              <a:t>Teater</a:t>
            </a:r>
            <a:r>
              <a:rPr lang="en-US" sz="4500" b="1" dirty="0"/>
              <a:t> </a:t>
            </a:r>
            <a:r>
              <a:rPr lang="en-US" sz="4500" b="1" dirty="0" err="1"/>
              <a:t>Tradisional</a:t>
            </a:r>
            <a:endParaRPr lang="en-US" sz="45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8AD91D-0722-97BD-46A3-420B1DC510D6}"/>
              </a:ext>
            </a:extLst>
          </p:cNvPr>
          <p:cNvSpPr txBox="1"/>
          <p:nvPr/>
        </p:nvSpPr>
        <p:spPr>
          <a:xfrm>
            <a:off x="4887854" y="1757613"/>
            <a:ext cx="6629232" cy="3984069"/>
          </a:xfrm>
          <a:prstGeom prst="wedgeRoundRectCallout">
            <a:avLst>
              <a:gd name="adj1" fmla="val -66154"/>
              <a:gd name="adj2" fmla="val -217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C00000"/>
                </a:solidFill>
              </a:rPr>
              <a:t>Teater</a:t>
            </a:r>
            <a:r>
              <a:rPr lang="en-US" sz="3800" b="1" dirty="0">
                <a:solidFill>
                  <a:srgbClr val="C00000"/>
                </a:solidFill>
              </a:rPr>
              <a:t> </a:t>
            </a:r>
            <a:r>
              <a:rPr lang="en-US" sz="3800" b="1" dirty="0" err="1">
                <a:solidFill>
                  <a:srgbClr val="C00000"/>
                </a:solidFill>
              </a:rPr>
              <a:t>tradisional</a:t>
            </a:r>
            <a:r>
              <a:rPr lang="en-US" sz="3800" b="1" dirty="0">
                <a:solidFill>
                  <a:srgbClr val="C00000"/>
                </a:solidFill>
              </a:rPr>
              <a:t> </a:t>
            </a:r>
            <a:r>
              <a:rPr lang="en-US" sz="3800" b="1" dirty="0" err="1"/>
              <a:t>adalah</a:t>
            </a:r>
            <a:r>
              <a:rPr lang="en-US" sz="3800" b="1" dirty="0"/>
              <a:t> </a:t>
            </a:r>
            <a:r>
              <a:rPr lang="en-US" sz="3800" b="1" dirty="0" err="1"/>
              <a:t>teater</a:t>
            </a:r>
            <a:r>
              <a:rPr lang="en-US" sz="3800" b="1" dirty="0"/>
              <a:t> yang </a:t>
            </a:r>
            <a:r>
              <a:rPr lang="en-US" sz="3800" b="1" dirty="0" err="1">
                <a:solidFill>
                  <a:srgbClr val="C00000"/>
                </a:solidFill>
              </a:rPr>
              <a:t>lahir</a:t>
            </a:r>
            <a:r>
              <a:rPr lang="en-US" sz="3800" b="1" dirty="0">
                <a:solidFill>
                  <a:srgbClr val="C00000"/>
                </a:solidFill>
              </a:rPr>
              <a:t> dan </a:t>
            </a:r>
            <a:r>
              <a:rPr lang="en-US" sz="3800" b="1" dirty="0" err="1">
                <a:solidFill>
                  <a:srgbClr val="C00000"/>
                </a:solidFill>
              </a:rPr>
              <a:t>berkembang</a:t>
            </a:r>
            <a:r>
              <a:rPr lang="en-US" sz="3800" b="1" dirty="0">
                <a:solidFill>
                  <a:srgbClr val="C00000"/>
                </a:solidFill>
              </a:rPr>
              <a:t> di </a:t>
            </a:r>
            <a:r>
              <a:rPr lang="en-US" sz="3800" b="1" dirty="0" err="1">
                <a:solidFill>
                  <a:srgbClr val="C00000"/>
                </a:solidFill>
              </a:rPr>
              <a:t>suatu</a:t>
            </a:r>
            <a:r>
              <a:rPr lang="en-US" sz="3800" b="1" dirty="0">
                <a:solidFill>
                  <a:srgbClr val="C00000"/>
                </a:solidFill>
              </a:rPr>
              <a:t> </a:t>
            </a:r>
            <a:r>
              <a:rPr lang="en-US" sz="3800" b="1" dirty="0" err="1">
                <a:solidFill>
                  <a:srgbClr val="C00000"/>
                </a:solidFill>
              </a:rPr>
              <a:t>daerah</a:t>
            </a:r>
            <a:r>
              <a:rPr lang="en-US" sz="3800" b="1" dirty="0"/>
              <a:t> </a:t>
            </a:r>
            <a:r>
              <a:rPr lang="en-US" sz="3800" b="1" dirty="0" err="1"/>
              <a:t>serta</a:t>
            </a:r>
            <a:r>
              <a:rPr lang="en-US" sz="3800" b="1" dirty="0"/>
              <a:t> </a:t>
            </a:r>
            <a:r>
              <a:rPr lang="en-US" sz="3800" b="1" dirty="0" err="1"/>
              <a:t>mengandung</a:t>
            </a:r>
            <a:r>
              <a:rPr lang="en-US" sz="3800" b="1" dirty="0"/>
              <a:t> </a:t>
            </a:r>
            <a:r>
              <a:rPr lang="en-US" sz="3800" b="1" dirty="0" err="1"/>
              <a:t>unsur</a:t>
            </a:r>
            <a:r>
              <a:rPr lang="en-US" sz="3800" b="1" dirty="0"/>
              <a:t> </a:t>
            </a:r>
            <a:r>
              <a:rPr lang="en-US" sz="3800" b="1" dirty="0" err="1"/>
              <a:t>kebudayaan</a:t>
            </a:r>
            <a:r>
              <a:rPr lang="en-US" sz="3800" b="1" dirty="0"/>
              <a:t> yang </a:t>
            </a:r>
            <a:r>
              <a:rPr lang="en-US" sz="3800" b="1" dirty="0" err="1"/>
              <a:t>ada</a:t>
            </a:r>
            <a:r>
              <a:rPr lang="en-US" sz="3800" b="1" dirty="0"/>
              <a:t> di </a:t>
            </a:r>
            <a:r>
              <a:rPr lang="en-US" sz="3800" b="1" dirty="0" err="1"/>
              <a:t>daerah</a:t>
            </a:r>
            <a:r>
              <a:rPr lang="en-US" sz="3800" b="1" dirty="0"/>
              <a:t> </a:t>
            </a:r>
            <a:r>
              <a:rPr lang="en-US" sz="3800" b="1" dirty="0" err="1"/>
              <a:t>tersebut</a:t>
            </a:r>
            <a:r>
              <a:rPr lang="en-US" sz="3800" b="1" dirty="0"/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6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9"/>
    </mc:Choice>
    <mc:Fallback xmlns="">
      <p:transition spd="slow" advTm="1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203200" y="262708"/>
            <a:ext cx="9144000" cy="60110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3810" y="811325"/>
            <a:ext cx="5643810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4000" b="1" dirty="0" smtClean="0">
                <a:solidFill>
                  <a:schemeClr val="accent4"/>
                </a:solidFill>
                <a:cs typeface="Arial" pitchFamily="34" charset="0"/>
              </a:rPr>
              <a:t>Ciri-Ciri Teater Tradisional</a:t>
            </a:r>
            <a:endParaRPr lang="en-US" sz="40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583" y="1546911"/>
            <a:ext cx="77982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id-ID" sz="3200" b="1" dirty="0" smtClean="0">
                <a:solidFill>
                  <a:schemeClr val="bg1"/>
                </a:solidFill>
              </a:rPr>
              <a:t>Tidak </a:t>
            </a:r>
            <a:r>
              <a:rPr lang="id-ID" sz="3200" b="1" dirty="0">
                <a:solidFill>
                  <a:schemeClr val="bg1"/>
                </a:solidFill>
              </a:rPr>
              <a:t>menggunakan naskah</a:t>
            </a:r>
            <a:r>
              <a:rPr lang="id-ID" sz="3200" b="1" dirty="0" smtClean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AutoNum type="alphaLcPeriod"/>
            </a:pPr>
            <a:r>
              <a:rPr lang="id-ID" sz="3200" b="1" dirty="0" smtClean="0">
                <a:solidFill>
                  <a:schemeClr val="bg1"/>
                </a:solidFill>
              </a:rPr>
              <a:t>Lebih </a:t>
            </a:r>
            <a:r>
              <a:rPr lang="id-ID" sz="3200" b="1" dirty="0">
                <a:solidFill>
                  <a:schemeClr val="bg1"/>
                </a:solidFill>
              </a:rPr>
              <a:t>mengutamakan </a:t>
            </a:r>
            <a:r>
              <a:rPr lang="id-ID" sz="3200" b="1" dirty="0">
                <a:solidFill>
                  <a:srgbClr val="FFFF00"/>
                </a:solidFill>
              </a:rPr>
              <a:t>isi</a:t>
            </a:r>
            <a:r>
              <a:rPr lang="id-ID" sz="3200" b="1" dirty="0">
                <a:solidFill>
                  <a:schemeClr val="bg1"/>
                </a:solidFill>
              </a:rPr>
              <a:t> dan </a:t>
            </a:r>
            <a:r>
              <a:rPr lang="id-ID" sz="3200" b="1" dirty="0">
                <a:solidFill>
                  <a:srgbClr val="FFFF00"/>
                </a:solidFill>
              </a:rPr>
              <a:t>tujuan</a:t>
            </a:r>
            <a:r>
              <a:rPr lang="id-ID" sz="3200" b="1" dirty="0">
                <a:solidFill>
                  <a:schemeClr val="bg1"/>
                </a:solidFill>
              </a:rPr>
              <a:t> </a:t>
            </a:r>
            <a:r>
              <a:rPr lang="id-ID" sz="3200" b="1" dirty="0" smtClean="0">
                <a:solidFill>
                  <a:schemeClr val="bg1"/>
                </a:solidFill>
              </a:rPr>
              <a:t>seni.</a:t>
            </a:r>
          </a:p>
          <a:p>
            <a:pPr marL="514350" indent="-514350">
              <a:buAutoNum type="alphaLcPeriod"/>
            </a:pPr>
            <a:r>
              <a:rPr lang="id-ID" sz="3200" b="1" dirty="0" smtClean="0">
                <a:solidFill>
                  <a:schemeClr val="bg1"/>
                </a:solidFill>
              </a:rPr>
              <a:t>Pemain </a:t>
            </a:r>
            <a:r>
              <a:rPr lang="id-ID" sz="3200" b="1" dirty="0">
                <a:solidFill>
                  <a:schemeClr val="bg1"/>
                </a:solidFill>
              </a:rPr>
              <a:t>teater sering melakukan </a:t>
            </a:r>
            <a:r>
              <a:rPr lang="id-ID" sz="3200" b="1" dirty="0">
                <a:solidFill>
                  <a:srgbClr val="FFFF00"/>
                </a:solidFill>
              </a:rPr>
              <a:t>interaksi dengan </a:t>
            </a:r>
            <a:r>
              <a:rPr lang="id-ID" sz="3200" b="1" dirty="0" smtClean="0">
                <a:solidFill>
                  <a:srgbClr val="FFFF00"/>
                </a:solidFill>
              </a:rPr>
              <a:t>penonton</a:t>
            </a:r>
            <a:r>
              <a:rPr lang="id-ID" sz="3200" b="1" dirty="0" smtClean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AutoNum type="alphaLcPeriod"/>
            </a:pPr>
            <a:r>
              <a:rPr lang="id-ID" sz="3200" b="1" dirty="0" smtClean="0">
                <a:solidFill>
                  <a:schemeClr val="bg1"/>
                </a:solidFill>
              </a:rPr>
              <a:t>Kisah </a:t>
            </a:r>
            <a:r>
              <a:rPr lang="id-ID" sz="3200" b="1" dirty="0">
                <a:solidFill>
                  <a:schemeClr val="bg1"/>
                </a:solidFill>
              </a:rPr>
              <a:t>yang ditampilkan berasal dari cerita </a:t>
            </a:r>
            <a:r>
              <a:rPr lang="id-ID" sz="3200" b="1" dirty="0">
                <a:solidFill>
                  <a:srgbClr val="FFFF00"/>
                </a:solidFill>
              </a:rPr>
              <a:t>turun-temurun,dongeng, sejarah, dan kehidupan sehari-hari</a:t>
            </a:r>
            <a:r>
              <a:rPr lang="id-ID" sz="3200" b="1" dirty="0">
                <a:solidFill>
                  <a:schemeClr val="bg1"/>
                </a:solidFill>
              </a:rPr>
              <a:t>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8903335" y="2004661"/>
            <a:ext cx="2602675" cy="4370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244CFC-18F3-314F-70E1-50AC611DBE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82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8"/>
    </mc:Choice>
    <mc:Fallback xmlns="">
      <p:transition spd="slow" advTm="18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203200" y="262708"/>
            <a:ext cx="9144000" cy="6011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6094" y="1875418"/>
            <a:ext cx="7614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LcPeriod" startAt="5"/>
            </a:pPr>
            <a:r>
              <a:rPr lang="id-ID" sz="3200" b="1" dirty="0" smtClean="0">
                <a:solidFill>
                  <a:schemeClr val="bg1"/>
                </a:solidFill>
              </a:rPr>
              <a:t>Teater </a:t>
            </a:r>
            <a:r>
              <a:rPr lang="id-ID" sz="3200" b="1" dirty="0">
                <a:solidFill>
                  <a:schemeClr val="bg1"/>
                </a:solidFill>
              </a:rPr>
              <a:t>biasanya dipentaskan </a:t>
            </a:r>
            <a:r>
              <a:rPr lang="id-ID" sz="3200" b="1" dirty="0">
                <a:solidFill>
                  <a:srgbClr val="FFFF00"/>
                </a:solidFill>
              </a:rPr>
              <a:t>di luar </a:t>
            </a:r>
            <a:r>
              <a:rPr lang="id-ID" sz="3200" b="1" dirty="0" smtClean="0">
                <a:solidFill>
                  <a:srgbClr val="FFFF00"/>
                </a:solidFill>
              </a:rPr>
              <a:t>ruangan</a:t>
            </a:r>
            <a:r>
              <a:rPr lang="id-ID" sz="3200" b="1" dirty="0" smtClean="0">
                <a:solidFill>
                  <a:schemeClr val="bg1"/>
                </a:solidFill>
              </a:rPr>
              <a:t>.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lphaLcPeriod" startAt="5"/>
            </a:pPr>
            <a:r>
              <a:rPr lang="id-ID" sz="3200" b="1" dirty="0" smtClean="0">
                <a:solidFill>
                  <a:schemeClr val="bg1"/>
                </a:solidFill>
              </a:rPr>
              <a:t>Musik </a:t>
            </a:r>
            <a:r>
              <a:rPr lang="id-ID" sz="3200" b="1" dirty="0">
                <a:solidFill>
                  <a:schemeClr val="bg1"/>
                </a:solidFill>
              </a:rPr>
              <a:t>pengiring yang digunakan merupakan </a:t>
            </a:r>
            <a:r>
              <a:rPr lang="id-ID" sz="3200" b="1" dirty="0">
                <a:solidFill>
                  <a:srgbClr val="FFFF00"/>
                </a:solidFill>
              </a:rPr>
              <a:t>alat </a:t>
            </a:r>
            <a:r>
              <a:rPr lang="id-ID" sz="3200" b="1" dirty="0" smtClean="0">
                <a:solidFill>
                  <a:srgbClr val="FFFF00"/>
                </a:solidFill>
              </a:rPr>
              <a:t>musik tradisional </a:t>
            </a:r>
            <a:r>
              <a:rPr lang="id-ID" sz="3200" b="1" dirty="0">
                <a:solidFill>
                  <a:schemeClr val="bg1"/>
                </a:solidFill>
              </a:rPr>
              <a:t>dengan menggunakan peralatan yang sederhana.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8903335" y="2004661"/>
            <a:ext cx="2602675" cy="4370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244CFC-18F3-314F-70E1-50AC611DBE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13810" y="811325"/>
            <a:ext cx="5643810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4000" b="1" dirty="0" smtClean="0">
                <a:solidFill>
                  <a:schemeClr val="accent4"/>
                </a:solidFill>
                <a:cs typeface="Arial" pitchFamily="34" charset="0"/>
              </a:rPr>
              <a:t>Ciri-Ciri Teater Tradisional</a:t>
            </a:r>
            <a:endParaRPr lang="en-US" sz="4000" b="1" dirty="0">
              <a:solidFill>
                <a:schemeClr val="accent4"/>
              </a:solidFill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5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3"/>
    </mc:Choice>
    <mc:Fallback xmlns="">
      <p:transition spd="slow" advTm="13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203200" y="262708"/>
            <a:ext cx="9144000" cy="6011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437" y="1883517"/>
            <a:ext cx="39527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b="1" dirty="0" err="1">
                <a:solidFill>
                  <a:srgbClr val="FFFF00"/>
                </a:solidFill>
              </a:rPr>
              <a:t>Teater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rakyat</a:t>
            </a:r>
            <a:r>
              <a:rPr lang="en-US" sz="3600" b="1" dirty="0">
                <a:solidFill>
                  <a:schemeClr val="bg1"/>
                </a:solidFill>
              </a:rPr>
              <a:t>, </a:t>
            </a:r>
            <a:r>
              <a:rPr lang="en-US" sz="3600" b="1" dirty="0" err="1">
                <a:solidFill>
                  <a:schemeClr val="bg1"/>
                </a:solidFill>
              </a:rPr>
              <a:t>teater</a:t>
            </a:r>
            <a:r>
              <a:rPr lang="en-US" sz="3600" b="1" dirty="0">
                <a:solidFill>
                  <a:schemeClr val="bg1"/>
                </a:solidFill>
              </a:rPr>
              <a:t> yang </a:t>
            </a:r>
            <a:r>
              <a:rPr lang="en-US" sz="3600" b="1" dirty="0" err="1">
                <a:solidFill>
                  <a:schemeClr val="bg1"/>
                </a:solidFill>
              </a:rPr>
              <a:t>lahir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dari</a:t>
            </a:r>
            <a:r>
              <a:rPr lang="id-ID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kehidupan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masyarakat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setempat</a:t>
            </a:r>
            <a:r>
              <a:rPr lang="en-US" sz="3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8903335" y="2004661"/>
            <a:ext cx="2602675" cy="43707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21137" y="808138"/>
            <a:ext cx="65081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4000" b="1" dirty="0" smtClean="0">
                <a:solidFill>
                  <a:schemeClr val="accent4"/>
                </a:solidFill>
                <a:cs typeface="Arial" pitchFamily="34" charset="0"/>
              </a:rPr>
              <a:t>Jenis-Jenis Teater Tradisional</a:t>
            </a:r>
            <a:endParaRPr lang="en-US" sz="4000" b="1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45" y="1791749"/>
            <a:ext cx="3622125" cy="2417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4875407" y="4457738"/>
            <a:ext cx="3258355" cy="57620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/>
              <a:t>Makyong merupakan teater rakyat dari Riau.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244CFC-18F3-314F-70E1-50AC611DBE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6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2"/>
    </mc:Choice>
    <mc:Fallback xmlns="">
      <p:transition spd="slow" advTm="1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203200" y="262708"/>
            <a:ext cx="9144000" cy="6011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1368" y="1859777"/>
            <a:ext cx="410408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3400" b="1" dirty="0" err="1" smtClean="0">
                <a:solidFill>
                  <a:srgbClr val="FFFF00"/>
                </a:solidFill>
              </a:rPr>
              <a:t>Teater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klasik</a:t>
            </a:r>
            <a:r>
              <a:rPr lang="en-US" sz="3400" b="1" dirty="0">
                <a:solidFill>
                  <a:schemeClr val="bg1"/>
                </a:solidFill>
              </a:rPr>
              <a:t>, </a:t>
            </a:r>
            <a:r>
              <a:rPr lang="en-US" sz="3400" b="1" dirty="0" err="1">
                <a:solidFill>
                  <a:schemeClr val="bg1"/>
                </a:solidFill>
              </a:rPr>
              <a:t>merupakan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teater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tradisional</a:t>
            </a:r>
            <a:r>
              <a:rPr lang="en-US" sz="3400" b="1" dirty="0">
                <a:solidFill>
                  <a:schemeClr val="bg1"/>
                </a:solidFill>
              </a:rPr>
              <a:t> yang </a:t>
            </a:r>
            <a:r>
              <a:rPr lang="en-US" sz="3400" b="1" dirty="0" err="1">
                <a:solidFill>
                  <a:schemeClr val="bg1"/>
                </a:solidFill>
              </a:rPr>
              <a:t>lahir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dari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keraton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atau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kerajaan</a:t>
            </a:r>
            <a:r>
              <a:rPr lang="en-US" sz="3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5"/>
          <a:stretch/>
        </p:blipFill>
        <p:spPr>
          <a:xfrm>
            <a:off x="8903335" y="2004661"/>
            <a:ext cx="2602675" cy="43707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25450" y="4315797"/>
            <a:ext cx="3258355" cy="576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/>
              <a:t>Wayang golek merupakan teater klasik dari Jawa Barat.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450" y="2004661"/>
            <a:ext cx="3203429" cy="2124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244CFC-18F3-314F-70E1-50AC611DBE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1137" y="808138"/>
            <a:ext cx="65081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4000" b="1" dirty="0" smtClean="0">
                <a:solidFill>
                  <a:schemeClr val="accent4"/>
                </a:solidFill>
                <a:cs typeface="Arial" pitchFamily="34" charset="0"/>
              </a:rPr>
              <a:t>Jenis-Jenis Teater Tradisional</a:t>
            </a:r>
            <a:endParaRPr lang="en-US" sz="4000" b="1" dirty="0">
              <a:solidFill>
                <a:schemeClr val="accent4"/>
              </a:solidFill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2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5"/>
    </mc:Choice>
    <mc:Fallback xmlns="">
      <p:transition spd="slow" advTm="1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2|2.6|2.9|3.4|2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2|1.3|4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1.7|1.6|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|2.1|2.2|9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3|0.8|5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.7|1|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.4|0.8|8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|1.1|1.1|9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1.3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0.7|2.5|3.3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1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1.3|1.8|3.6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|0.9|2.4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0.9|7.1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5.5|0.9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627</Words>
  <Application>Microsoft Office PowerPoint</Application>
  <PresentationFormat>Widescreen</PresentationFormat>
  <Paragraphs>75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Adobe Fan Heiti Std B</vt:lpstr>
      <vt:lpstr>맑은 고딕</vt:lpstr>
      <vt:lpstr>游ゴシック</vt:lpstr>
      <vt:lpstr>游ゴシック Light</vt:lpstr>
      <vt:lpstr>Arial</vt:lpstr>
      <vt:lpstr>Calibri</vt:lpstr>
      <vt:lpstr>Calibri Light</vt:lpstr>
      <vt:lpstr>Montserrat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Ayo, perhatikan  apa saja teater tradisional yang ada di Indonesia!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Selamat Belajar!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Mengenal Seni Teater Tradisional</dc:title>
  <dc:creator>Dewi Ls</dc:creator>
  <cp:lastModifiedBy>Nur Alivia Arianda</cp:lastModifiedBy>
  <cp:revision>50</cp:revision>
  <dcterms:created xsi:type="dcterms:W3CDTF">2022-11-27T00:37:52Z</dcterms:created>
  <dcterms:modified xsi:type="dcterms:W3CDTF">2022-11-29T08:48:57Z</dcterms:modified>
</cp:coreProperties>
</file>