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5" r:id="rId2"/>
    <p:sldId id="277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276" r:id="rId14"/>
    <p:sldId id="313" r:id="rId15"/>
    <p:sldId id="312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990033"/>
    <a:srgbClr val="FFFF99"/>
    <a:srgbClr val="FF0066"/>
    <a:srgbClr val="FFFF66"/>
    <a:srgbClr val="FF9966"/>
    <a:srgbClr val="FF99CC"/>
    <a:srgbClr val="FFCC99"/>
    <a:srgbClr val="C9C01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>
        <p:scale>
          <a:sx n="80" d="100"/>
          <a:sy n="80" d="100"/>
        </p:scale>
        <p:origin x="-1002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27288" y="3214692"/>
            <a:ext cx="5073868" cy="1285884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PENDIDIKAN JASMANI, OLAHRAGA, DAN KESEHATAN (PJOK)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D:\JOB TUTI\JOB 2022\5. Bupena Merdeka 1A\COVER\Bupena Merdeka 1A SD Ari New depa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"/>
          <a:stretch/>
        </p:blipFill>
        <p:spPr bwMode="auto">
          <a:xfrm>
            <a:off x="1425010" y="871896"/>
            <a:ext cx="2463588" cy="32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1472" y="1357304"/>
            <a:ext cx="4334591" cy="2943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7"/>
          <p:cNvGrpSpPr/>
          <p:nvPr/>
        </p:nvGrpSpPr>
        <p:grpSpPr>
          <a:xfrm>
            <a:off x="285720" y="267494"/>
            <a:ext cx="6929486" cy="661182"/>
            <a:chOff x="528083" y="1785540"/>
            <a:chExt cx="10056512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9538135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31758" y="1921552"/>
              <a:ext cx="995283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err="1" smtClean="0">
                  <a:solidFill>
                    <a:srgbClr val="009999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009999"/>
                  </a:solidFill>
                </a:rPr>
                <a:t> </a:t>
              </a:r>
              <a:r>
                <a:rPr lang="id-ID" sz="2600" b="1" dirty="0" smtClean="0">
                  <a:solidFill>
                    <a:srgbClr val="009999"/>
                  </a:solidFill>
                </a:rPr>
                <a:t>contoh gerak berlari meniru hewan.</a:t>
              </a:r>
              <a:endParaRPr lang="en-US" sz="26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5" name="Group 10"/>
          <p:cNvGrpSpPr/>
          <p:nvPr/>
        </p:nvGrpSpPr>
        <p:grpSpPr>
          <a:xfrm>
            <a:off x="5357786" y="2214560"/>
            <a:ext cx="3071866" cy="1071570"/>
            <a:chOff x="845319" y="1761460"/>
            <a:chExt cx="2815877" cy="10715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290" y="1761460"/>
              <a:ext cx="2553937" cy="107157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845319" y="1839282"/>
              <a:ext cx="2815877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600" b="1" dirty="0" smtClean="0">
                  <a:solidFill>
                    <a:srgbClr val="FF0066"/>
                  </a:solidFill>
                </a:rPr>
                <a:t>Meniru gerakan zebra berlari.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5720" y="357172"/>
            <a:ext cx="4786347" cy="642942"/>
            <a:chOff x="528084" y="1785540"/>
            <a:chExt cx="6946253" cy="6429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4" y="1785540"/>
              <a:ext cx="6531550" cy="6429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21533" y="1856978"/>
              <a:ext cx="67528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contoh gerak berlari.</a:t>
              </a:r>
              <a:endParaRPr lang="en-US" sz="26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6" name="Picture 2" descr="G:\Template Bupena Merdeka (Konten QR-Media mengajar)\gambar\PJOK\BAB 1\7 gerakan berjalan ke belakang F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72132" y="1494826"/>
            <a:ext cx="2714644" cy="2255351"/>
          </a:xfrm>
          <a:prstGeom prst="rect">
            <a:avLst/>
          </a:prstGeom>
          <a:noFill/>
        </p:spPr>
      </p:pic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30252" y="1517686"/>
            <a:ext cx="4313186" cy="22860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28662" y="3875140"/>
            <a:ext cx="36433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660033"/>
                </a:solidFill>
              </a:rPr>
              <a:t>Berlari ke samping.</a:t>
            </a:r>
            <a:endParaRPr lang="en-US" sz="2600" b="1" dirty="0">
              <a:solidFill>
                <a:srgbClr val="FFFF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43570" y="3875140"/>
            <a:ext cx="30718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660033"/>
                </a:solidFill>
              </a:rPr>
              <a:t>Berlari ke belakang.</a:t>
            </a:r>
            <a:endParaRPr lang="en-US" sz="2600" b="1" dirty="0">
              <a:solidFill>
                <a:srgbClr val="FFFF9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rakan Lari ke dep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60471"/>
            <a:ext cx="8928992" cy="5022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3"/>
          <p:cNvGrpSpPr/>
          <p:nvPr/>
        </p:nvGrpSpPr>
        <p:grpSpPr>
          <a:xfrm>
            <a:off x="4929190" y="1643056"/>
            <a:ext cx="2643206" cy="1214446"/>
            <a:chOff x="424409" y="1596032"/>
            <a:chExt cx="3835989" cy="16108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09" y="1596032"/>
              <a:ext cx="3835989" cy="16108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4409" y="1921551"/>
              <a:ext cx="3435190" cy="1183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 algn="ctr"/>
              <a:r>
                <a:rPr lang="en-US" sz="2600" b="1" dirty="0" smtClean="0">
                  <a:solidFill>
                    <a:srgbClr val="009999"/>
                  </a:solidFill>
                </a:rPr>
                <a:t>G</a:t>
              </a:r>
              <a:r>
                <a:rPr lang="id-ID" sz="2600" b="1" dirty="0" smtClean="0">
                  <a:solidFill>
                    <a:srgbClr val="009999"/>
                  </a:solidFill>
                </a:rPr>
                <a:t>erak berlari ke depan.</a:t>
              </a:r>
              <a:endParaRPr lang="en-US" sz="2600" b="1" dirty="0" smtClean="0">
                <a:solidFill>
                  <a:srgbClr val="009999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8198706" flipV="1">
            <a:off x="3135622" y="2247009"/>
            <a:ext cx="1534145" cy="1003852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92087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6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3838" y="214296"/>
            <a:ext cx="6348426" cy="733044"/>
            <a:chOff x="152400" y="214296"/>
            <a:chExt cx="6348426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6348426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5681674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 Melompat dan Meloncat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1312125"/>
            <a:ext cx="4929222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Gerakan melompat dan meloncat 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termasuk gerakan berpindah tempat.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357436"/>
            <a:ext cx="3929090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Gerakan melompat dilakukan dengan tolakan </a:t>
            </a:r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satu kaki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3383827"/>
            <a:ext cx="3929090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Gerakan meloncat dilakukan dengan tolakan </a:t>
            </a:r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dua kaki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rcRect b="26434"/>
          <a:stretch>
            <a:fillRect/>
          </a:stretch>
        </p:blipFill>
        <p:spPr bwMode="auto">
          <a:xfrm flipH="1">
            <a:off x="6500826" y="1228223"/>
            <a:ext cx="2079336" cy="3558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5720" y="571486"/>
            <a:ext cx="5072098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Gerakan melompat dan meloncat juga dapat dilakukan ke berbagai arah.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1643056"/>
            <a:ext cx="4214842" cy="1569660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Contohnya, </a:t>
            </a:r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gerakan meloncat ke depan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gerakan melompat ke depan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, dan </a:t>
            </a:r>
            <a:r>
              <a:rPr lang="id-ID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gerakan meloncat sambil berputar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4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8112" y="2132928"/>
            <a:ext cx="4193434" cy="208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rakan meloncat ke dep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493" y="51471"/>
            <a:ext cx="8960997" cy="5040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3"/>
          <p:cNvGrpSpPr/>
          <p:nvPr/>
        </p:nvGrpSpPr>
        <p:grpSpPr>
          <a:xfrm>
            <a:off x="4929190" y="1643056"/>
            <a:ext cx="2643206" cy="1214446"/>
            <a:chOff x="424409" y="1596032"/>
            <a:chExt cx="3835989" cy="16108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09" y="1596032"/>
              <a:ext cx="3835989" cy="16108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4409" y="1921551"/>
              <a:ext cx="3435190" cy="1183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 algn="ctr"/>
              <a:r>
                <a:rPr lang="en-US" sz="2600" b="1" dirty="0" smtClean="0">
                  <a:solidFill>
                    <a:srgbClr val="009999"/>
                  </a:solidFill>
                </a:rPr>
                <a:t>G</a:t>
              </a:r>
              <a:r>
                <a:rPr lang="id-ID" sz="2600" b="1" dirty="0" smtClean="0">
                  <a:solidFill>
                    <a:srgbClr val="009999"/>
                  </a:solidFill>
                </a:rPr>
                <a:t>erak meloncat ke depan.</a:t>
              </a:r>
              <a:endParaRPr lang="en-US" sz="2600" b="1" dirty="0" smtClean="0">
                <a:solidFill>
                  <a:srgbClr val="009999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8198706" flipV="1">
            <a:off x="3135622" y="2247009"/>
            <a:ext cx="1534145" cy="1003852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92087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8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71195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d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 Dasar Nonlokomotor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785932"/>
            <a:ext cx="5000660" cy="830997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Gerak dasar nonlokomotor 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adalah gerakan yang tidak berpindah tempat.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2871619"/>
            <a:ext cx="5357850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660033"/>
                </a:solidFill>
              </a:rPr>
              <a:t>Contoh gerak dasar nonlokomotor, yaitu </a:t>
            </a:r>
            <a:r>
              <a:rPr lang="id-ID" sz="2400" b="1" dirty="0" smtClean="0">
                <a:solidFill>
                  <a:srgbClr val="008080"/>
                </a:solidFill>
              </a:rPr>
              <a:t>gerak menekuk, memutar, mengayun, membungkuk, dan meliuk.</a:t>
            </a:r>
            <a:endParaRPr lang="en-US" sz="2400" b="1" dirty="0" smtClean="0">
              <a:solidFill>
                <a:srgbClr val="008080"/>
              </a:solidFill>
            </a:endParaRPr>
          </a:p>
        </p:txBody>
      </p:sp>
      <p:pic>
        <p:nvPicPr>
          <p:cNvPr id="12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3" cstate="print"/>
          <a:srcRect b="31898"/>
          <a:stretch>
            <a:fillRect/>
          </a:stretch>
        </p:blipFill>
        <p:spPr bwMode="auto">
          <a:xfrm>
            <a:off x="6406794" y="1142990"/>
            <a:ext cx="2522924" cy="36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29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357158" y="2143122"/>
            <a:ext cx="4143404" cy="1983269"/>
            <a:chOff x="714350" y="1761460"/>
            <a:chExt cx="3798120" cy="198326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50" y="1761460"/>
              <a:ext cx="3470696" cy="198326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910804" y="1932571"/>
              <a:ext cx="360166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008080"/>
                  </a:solidFill>
                </a:rPr>
                <a:t>Gerak memutar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adalah gerakan anggota badan dengan bertumpu pada satu poros.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29322" y="1000114"/>
            <a:ext cx="2968606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71438" y="214296"/>
            <a:ext cx="6715140" cy="733044"/>
            <a:chOff x="295276" y="214296"/>
            <a:chExt cx="6715140" cy="7330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6715140" cy="73304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76276" y="267070"/>
              <a:ext cx="633414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 Memutar dan Membungkuk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5" name="Group 7"/>
          <p:cNvGrpSpPr/>
          <p:nvPr/>
        </p:nvGrpSpPr>
        <p:grpSpPr>
          <a:xfrm>
            <a:off x="357190" y="1142990"/>
            <a:ext cx="3714744" cy="571504"/>
            <a:chOff x="528083" y="1785540"/>
            <a:chExt cx="5391073" cy="75563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4872696" cy="75563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28083" y="1879995"/>
              <a:ext cx="539107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smtClean="0">
                  <a:solidFill>
                    <a:srgbClr val="7030A0"/>
                  </a:solidFill>
                </a:rPr>
                <a:t>1</a:t>
              </a:r>
              <a:r>
                <a:rPr lang="id-ID" sz="2600" b="1" dirty="0" smtClean="0">
                  <a:solidFill>
                    <a:srgbClr val="7030A0"/>
                  </a:solidFill>
                </a:rPr>
                <a:t>. Gerakan Memutar</a:t>
              </a:r>
              <a:endParaRPr lang="en-US" sz="2600" b="1" dirty="0" smtClean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759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Template Bupena Merdeka (Konten QR-Media mengajar)\BAHAN\5 Gb Gerak memutar pinggang F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9538" y="928676"/>
            <a:ext cx="3904428" cy="2214578"/>
          </a:xfrm>
          <a:prstGeom prst="rect">
            <a:avLst/>
          </a:prstGeom>
          <a:noFill/>
        </p:spPr>
      </p:pic>
      <p:pic>
        <p:nvPicPr>
          <p:cNvPr id="1029" name="Picture 5" descr="G:\Template Bupena Merdeka (Konten QR-Media mengajar)\BAHAN\4 Gb gerak memutar leher kepala F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792" y="843257"/>
            <a:ext cx="2401886" cy="22999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8" y="3429006"/>
            <a:ext cx="3357554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Gerakan memutar leher.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3429006"/>
            <a:ext cx="2500330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Gerakan memutar pinggang.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580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4214810" y="1071552"/>
            <a:ext cx="4143405" cy="1643074"/>
            <a:chOff x="583380" y="1761460"/>
            <a:chExt cx="3798121" cy="16430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380" y="1761460"/>
              <a:ext cx="3798120" cy="164307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79835" y="1932571"/>
              <a:ext cx="360166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008080"/>
                  </a:solidFill>
                </a:rPr>
                <a:t>Gerak membungkuk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adalah gerak menurunkan punggung dan kepala.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4820" y="1571618"/>
            <a:ext cx="2733588" cy="282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7"/>
          <p:cNvGrpSpPr/>
          <p:nvPr/>
        </p:nvGrpSpPr>
        <p:grpSpPr>
          <a:xfrm>
            <a:off x="285720" y="285734"/>
            <a:ext cx="3857652" cy="571504"/>
            <a:chOff x="528083" y="1785540"/>
            <a:chExt cx="5598470" cy="75563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5598470" cy="75563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8083" y="1879995"/>
              <a:ext cx="5391073" cy="65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id-ID" sz="2600" b="1" dirty="0" smtClean="0">
                  <a:solidFill>
                    <a:srgbClr val="7030A0"/>
                  </a:solidFill>
                </a:rPr>
                <a:t>2. Gerakan Membungkuk</a:t>
              </a:r>
              <a:endParaRPr lang="en-US" sz="2600" b="1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143340" y="3000378"/>
            <a:ext cx="4214874" cy="1200329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Gerakan memutar dan membungkuk dapat digabung menjadi satu rangkaian gerakan.</a:t>
            </a:r>
            <a:endParaRPr lang="id-ID" sz="2400" dirty="0" smtClean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41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71195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d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 Dasar Lokomotor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785932"/>
            <a:ext cx="3643338" cy="830997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Gerak lokomotor 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adalah gerak berpindah tempat. 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822489"/>
            <a:ext cx="4071966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Gerak lokomotor bermanfaat untuk pertumbuhan otot dan daya tahan tubuh.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3" cstate="print"/>
          <a:srcRect b="31898"/>
          <a:stretch>
            <a:fillRect/>
          </a:stretch>
        </p:blipFill>
        <p:spPr bwMode="auto">
          <a:xfrm>
            <a:off x="6406794" y="1142990"/>
            <a:ext cx="2522924" cy="360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erakan memutar dan membungku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51470"/>
            <a:ext cx="8816980" cy="495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92087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77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285720" y="1857370"/>
            <a:ext cx="5715040" cy="1071570"/>
            <a:chOff x="648865" y="1761460"/>
            <a:chExt cx="5238786" cy="127567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865" y="1761460"/>
              <a:ext cx="5238786" cy="127567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779834" y="1832898"/>
              <a:ext cx="4976848" cy="1062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008080"/>
                  </a:solidFill>
                </a:rPr>
                <a:t>Gerak mengayun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adalah gerakan ke depan dan ke belakang secara teratur.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357950" y="928676"/>
            <a:ext cx="2498697" cy="3800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71438" y="142858"/>
            <a:ext cx="5500694" cy="733044"/>
            <a:chOff x="295276" y="214296"/>
            <a:chExt cx="6715140" cy="73304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6715140" cy="73304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76276" y="267070"/>
              <a:ext cx="633414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 Mengayun dan Meliuk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357190" y="1071552"/>
            <a:ext cx="3714744" cy="571504"/>
            <a:chOff x="528083" y="1785540"/>
            <a:chExt cx="5391073" cy="75563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4872696" cy="75563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28083" y="1879995"/>
              <a:ext cx="5391073" cy="65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smtClean="0">
                  <a:solidFill>
                    <a:srgbClr val="7030A0"/>
                  </a:solidFill>
                </a:rPr>
                <a:t>1</a:t>
              </a:r>
              <a:r>
                <a:rPr lang="id-ID" sz="2600" b="1" dirty="0" smtClean="0">
                  <a:solidFill>
                    <a:srgbClr val="7030A0"/>
                  </a:solidFill>
                </a:rPr>
                <a:t>. Gerakan Mengayun</a:t>
              </a:r>
              <a:endParaRPr lang="en-US" sz="2600" b="1" dirty="0" smtClean="0">
                <a:solidFill>
                  <a:srgbClr val="7030A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7158" y="3143254"/>
            <a:ext cx="4071966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660033"/>
                </a:solidFill>
              </a:rPr>
              <a:t>Gerakan mengayun dilakukan dengan tangan atau kaki.</a:t>
            </a:r>
            <a:endParaRPr lang="en-US" sz="2400" b="1" dirty="0" smtClean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65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Template Bupena Merdeka (Konten QR-Media mengajar)\BAHAN\5 Gb Gerak memutar pinggang FC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21156" y="785800"/>
            <a:ext cx="3343850" cy="2357454"/>
          </a:xfrm>
          <a:prstGeom prst="rect">
            <a:avLst/>
          </a:prstGeom>
          <a:noFill/>
        </p:spPr>
      </p:pic>
      <p:pic>
        <p:nvPicPr>
          <p:cNvPr id="1029" name="Picture 5" descr="G:\Template Bupena Merdeka (Konten QR-Media mengajar)\BAHAN\4 Gb gerak memutar leher kepala F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57392" y="710351"/>
            <a:ext cx="1600096" cy="24329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80" y="3429006"/>
            <a:ext cx="2714612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Gerakan mengayun kaki ke depan.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3429006"/>
            <a:ext cx="2857520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Gerakan mengayun tangan ke depan dan belakang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8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rakan mengayun tangan ke depan dan belaka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4" y="93734"/>
            <a:ext cx="8977362" cy="5049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3"/>
          <p:cNvGrpSpPr/>
          <p:nvPr/>
        </p:nvGrpSpPr>
        <p:grpSpPr>
          <a:xfrm>
            <a:off x="5357818" y="1928808"/>
            <a:ext cx="3168908" cy="1857388"/>
            <a:chOff x="424409" y="1501277"/>
            <a:chExt cx="4990320" cy="24636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11" y="1501277"/>
              <a:ext cx="4837450" cy="246361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4409" y="1921552"/>
              <a:ext cx="4990320" cy="195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3000" b="1" dirty="0" smtClean="0">
                  <a:solidFill>
                    <a:srgbClr val="009999"/>
                  </a:solidFill>
                </a:rPr>
                <a:t>G</a:t>
              </a:r>
              <a:r>
                <a:rPr lang="id-ID" sz="3000" b="1" dirty="0" smtClean="0">
                  <a:solidFill>
                    <a:srgbClr val="009999"/>
                  </a:solidFill>
                </a:rPr>
                <a:t>erak mengayun tangan ke depan dan belakang.</a:t>
              </a:r>
              <a:endParaRPr lang="en-US" sz="3000" b="1" dirty="0" smtClean="0">
                <a:solidFill>
                  <a:srgbClr val="009999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9879292" flipV="1">
            <a:off x="4677479" y="1042337"/>
            <a:ext cx="1534145" cy="1003852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92087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95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0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357156" y="1285866"/>
            <a:ext cx="4286282" cy="2357454"/>
            <a:chOff x="452410" y="1761460"/>
            <a:chExt cx="3929091" cy="235745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10" y="1761460"/>
              <a:ext cx="3863604" cy="23574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48866" y="1904336"/>
              <a:ext cx="3732635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008080"/>
                  </a:solidFill>
                </a:rPr>
                <a:t>Gerak meliuk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adalah gerak tubuh membentuk seperti gelombang.</a:t>
              </a:r>
            </a:p>
            <a:p>
              <a:r>
                <a:rPr lang="id-ID" sz="2600" b="1" dirty="0" smtClean="0">
                  <a:solidFill>
                    <a:srgbClr val="7030A0"/>
                  </a:solidFill>
                </a:rPr>
                <a:t>Gerakan meliuk dapat melenturkan otot.</a:t>
              </a:r>
              <a:endParaRPr lang="en-US" sz="2600" b="1" dirty="0">
                <a:solidFill>
                  <a:srgbClr val="7030A0"/>
                </a:solidFill>
              </a:endParaRP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429256" y="1162743"/>
            <a:ext cx="3252560" cy="341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7"/>
          <p:cNvGrpSpPr/>
          <p:nvPr/>
        </p:nvGrpSpPr>
        <p:grpSpPr>
          <a:xfrm>
            <a:off x="428596" y="357172"/>
            <a:ext cx="2643206" cy="571504"/>
            <a:chOff x="528083" y="1785540"/>
            <a:chExt cx="3835989" cy="75563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3" y="1785540"/>
              <a:ext cx="3732313" cy="75563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28083" y="1879995"/>
              <a:ext cx="3835989" cy="65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id-ID" sz="2600" b="1" dirty="0" smtClean="0">
                  <a:solidFill>
                    <a:srgbClr val="7030A0"/>
                  </a:solidFill>
                </a:rPr>
                <a:t>2. Gerak Meliuk</a:t>
              </a:r>
              <a:endParaRPr lang="en-US" sz="2600" b="1" dirty="0" smtClean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731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erakan badan kesamping dan ke kir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05" y="60472"/>
            <a:ext cx="8944992" cy="5031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2" name="Group 3"/>
          <p:cNvGrpSpPr/>
          <p:nvPr/>
        </p:nvGrpSpPr>
        <p:grpSpPr>
          <a:xfrm>
            <a:off x="428596" y="2214560"/>
            <a:ext cx="3214709" cy="1857388"/>
            <a:chOff x="424409" y="1501277"/>
            <a:chExt cx="5062446" cy="24636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09" y="1501277"/>
              <a:ext cx="5062446" cy="246361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4409" y="1921552"/>
              <a:ext cx="4990320" cy="195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3000" b="1" dirty="0" smtClean="0">
                  <a:solidFill>
                    <a:srgbClr val="009999"/>
                  </a:solidFill>
                </a:rPr>
                <a:t>G</a:t>
              </a:r>
              <a:r>
                <a:rPr lang="id-ID" sz="3000" b="1" dirty="0" smtClean="0">
                  <a:solidFill>
                    <a:srgbClr val="009999"/>
                  </a:solidFill>
                </a:rPr>
                <a:t>erak meliukkan badan ke samping kanan dan kiri.</a:t>
              </a:r>
              <a:endParaRPr lang="en-US" sz="3000" b="1" dirty="0" smtClean="0">
                <a:solidFill>
                  <a:srgbClr val="009999"/>
                </a:solidFill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 rot="11720708" flipH="1" flipV="1">
            <a:off x="2534339" y="1256650"/>
            <a:ext cx="1534145" cy="1003852"/>
          </a:xfrm>
          <a:custGeom>
            <a:avLst/>
            <a:gdLst>
              <a:gd name="connsiteX0" fmla="*/ 522514 w 522514"/>
              <a:gd name="connsiteY0" fmla="*/ 40225 h 360859"/>
              <a:gd name="connsiteX1" fmla="*/ 225631 w 522514"/>
              <a:gd name="connsiteY1" fmla="*/ 28350 h 360859"/>
              <a:gd name="connsiteX2" fmla="*/ 0 w 522514"/>
              <a:gd name="connsiteY2" fmla="*/ 360859 h 360859"/>
              <a:gd name="connsiteX3" fmla="*/ 0 w 522514"/>
              <a:gd name="connsiteY3" fmla="*/ 360859 h 36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360859">
                <a:moveTo>
                  <a:pt x="522514" y="40225"/>
                </a:moveTo>
                <a:cubicBezTo>
                  <a:pt x="417615" y="7568"/>
                  <a:pt x="312717" y="-25089"/>
                  <a:pt x="225631" y="28350"/>
                </a:cubicBezTo>
                <a:cubicBezTo>
                  <a:pt x="138545" y="81789"/>
                  <a:pt x="0" y="360859"/>
                  <a:pt x="0" y="360859"/>
                </a:cubicBezTo>
                <a:lnTo>
                  <a:pt x="0" y="360859"/>
                </a:lnTo>
              </a:path>
            </a:pathLst>
          </a:custGeom>
          <a:noFill/>
          <a:ln w="28575">
            <a:solidFill>
              <a:srgbClr val="C0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92087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26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3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2635" y="1344728"/>
            <a:ext cx="2787795" cy="344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357686" y="1071552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</a:rPr>
              <a:t>Gerak menekuk </a:t>
            </a:r>
            <a:r>
              <a:rPr lang="id-ID" sz="2400" b="1" dirty="0" smtClean="0">
                <a:solidFill>
                  <a:srgbClr val="FF0066"/>
                </a:solidFill>
              </a:rPr>
              <a:t>adalah gerakan melipat anggota badan.</a:t>
            </a:r>
            <a:endParaRPr lang="en-US" sz="2400" b="1" dirty="0">
              <a:solidFill>
                <a:srgbClr val="FF0066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1438" y="142858"/>
            <a:ext cx="3786182" cy="733044"/>
            <a:chOff x="295276" y="214296"/>
            <a:chExt cx="4622097" cy="73304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4622097" cy="733044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676275" y="267070"/>
              <a:ext cx="4153888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 Menekuk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357686" y="1928808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</a:rPr>
              <a:t>Anggota badan yang dapat ditekuk, yaitu kaki, tangan, dan kepala.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7686" y="3143254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</a:rPr>
              <a:t>Gerak menekuk bermanfaat untuk melenturkan anggota badan. </a:t>
            </a:r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Template Bupena Merdeka (Konten QR-Media mengajar)\BAHAN\5 Gb Gerak memutar pinggang FC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86446" y="635674"/>
            <a:ext cx="2073189" cy="2864770"/>
          </a:xfrm>
          <a:prstGeom prst="rect">
            <a:avLst/>
          </a:prstGeom>
          <a:noFill/>
        </p:spPr>
      </p:pic>
      <p:pic>
        <p:nvPicPr>
          <p:cNvPr id="1029" name="Picture 5" descr="G:\Template Bupena Merdeka (Konten QR-Media mengajar)\BAHAN\4 Gb gerak memutar leher kepala FC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472" y="714362"/>
            <a:ext cx="2872073" cy="27245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80" y="3598141"/>
            <a:ext cx="2714612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Gerakan menekuk lutut ke belakang.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3598141"/>
            <a:ext cx="3643306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Gerakan menekuk kepala ke samping kanan dan kiri.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23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72199" y="1388316"/>
            <a:ext cx="2714644" cy="339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74188">
            <a:off x="248320" y="1156951"/>
            <a:ext cx="4173207" cy="3484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928662" y="1714494"/>
            <a:ext cx="342902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2060"/>
                </a:solidFill>
              </a:rPr>
              <a:t>Gerak berjalan </a:t>
            </a:r>
            <a:r>
              <a:rPr lang="id-ID" sz="2600" b="1" dirty="0" smtClean="0">
                <a:solidFill>
                  <a:srgbClr val="660033"/>
                </a:solidFill>
              </a:rPr>
              <a:t>merupakan gerak berpindah tempat. </a:t>
            </a:r>
            <a:r>
              <a:rPr lang="id-ID" sz="2600" b="1" dirty="0" smtClean="0">
                <a:solidFill>
                  <a:srgbClr val="FFFF99"/>
                </a:solidFill>
              </a:rPr>
              <a:t>Berjalan dilakukan dengan melangkahkan kaki ke depan.</a:t>
            </a:r>
            <a:endParaRPr lang="en-US" sz="2600" b="1" dirty="0">
              <a:solidFill>
                <a:srgbClr val="FFFF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214296"/>
            <a:ext cx="4357718" cy="733044"/>
            <a:chOff x="295276" y="214296"/>
            <a:chExt cx="4357718" cy="7330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3857620" cy="7330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76276" y="267070"/>
              <a:ext cx="3976718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 Berjalan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3" cstate="print"/>
          <a:srcRect b="21601"/>
          <a:stretch>
            <a:fillRect/>
          </a:stretch>
        </p:blipFill>
        <p:spPr bwMode="auto">
          <a:xfrm>
            <a:off x="571472" y="1071552"/>
            <a:ext cx="1890865" cy="3704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928676"/>
            <a:ext cx="4643470" cy="346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857620" y="1697550"/>
            <a:ext cx="32861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660033"/>
                </a:solidFill>
              </a:rPr>
              <a:t>Berjalan dilakukan dengan tubuh tegak.</a:t>
            </a:r>
            <a:endParaRPr lang="en-US" sz="2600" b="1" dirty="0">
              <a:solidFill>
                <a:srgbClr val="FFFF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57620" y="2571750"/>
            <a:ext cx="36433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Saat berjalan, kedua tangan mengayun ke depan dan ke belakang.</a:t>
            </a:r>
            <a:endParaRPr lang="en-US" sz="2600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3044" y="2000246"/>
            <a:ext cx="485759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7"/>
          <p:cNvGrpSpPr/>
          <p:nvPr/>
        </p:nvGrpSpPr>
        <p:grpSpPr>
          <a:xfrm>
            <a:off x="285720" y="267494"/>
            <a:ext cx="6858048" cy="732620"/>
            <a:chOff x="631758" y="1785540"/>
            <a:chExt cx="9952838" cy="7326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58" y="1785540"/>
              <a:ext cx="9849162" cy="73262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21532" y="1921552"/>
              <a:ext cx="98630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err="1" smtClean="0">
                  <a:solidFill>
                    <a:srgbClr val="009999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009999"/>
                  </a:solidFill>
                </a:rPr>
                <a:t> </a:t>
              </a:r>
              <a:r>
                <a:rPr lang="id-ID" sz="2600" b="1" dirty="0" smtClean="0">
                  <a:solidFill>
                    <a:srgbClr val="009999"/>
                  </a:solidFill>
                </a:rPr>
                <a:t>contoh gerak berjalan meniru hewan.</a:t>
              </a:r>
              <a:endParaRPr lang="en-US" sz="26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5" name="Group 10"/>
          <p:cNvGrpSpPr/>
          <p:nvPr/>
        </p:nvGrpSpPr>
        <p:grpSpPr>
          <a:xfrm>
            <a:off x="5286380" y="2214560"/>
            <a:ext cx="2814012" cy="1112784"/>
            <a:chOff x="845319" y="1761460"/>
            <a:chExt cx="2579511" cy="111278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805" y="1761460"/>
              <a:ext cx="2514025" cy="111278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845319" y="1839282"/>
              <a:ext cx="257951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600" b="1" dirty="0" smtClean="0">
                  <a:solidFill>
                    <a:srgbClr val="FF0066"/>
                  </a:solidFill>
                </a:rPr>
                <a:t>Meniru gerakan 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/>
              </a:r>
              <a:br>
                <a:rPr lang="en-US" sz="2600" b="1" dirty="0" smtClean="0">
                  <a:solidFill>
                    <a:srgbClr val="FF0066"/>
                  </a:solidFill>
                </a:rPr>
              </a:br>
              <a:r>
                <a:rPr lang="id-ID" sz="2600" b="1" dirty="0" smtClean="0">
                  <a:solidFill>
                    <a:srgbClr val="FF0066"/>
                  </a:solidFill>
                </a:rPr>
                <a:t>sapi berjalan.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5720" y="285734"/>
            <a:ext cx="6010370" cy="642942"/>
            <a:chOff x="528084" y="1785540"/>
            <a:chExt cx="8722633" cy="6429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4" y="1785540"/>
              <a:ext cx="6842575" cy="6429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1758" y="1856978"/>
              <a:ext cx="86189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875" indent="-15875"/>
              <a:r>
                <a:rPr lang="en-US" sz="2600" b="1" dirty="0" err="1" smtClean="0">
                  <a:solidFill>
                    <a:srgbClr val="FF0066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FF0066"/>
                  </a:solidFill>
                </a:rPr>
                <a:t> </a:t>
              </a:r>
              <a:r>
                <a:rPr lang="id-ID" sz="2600" b="1" dirty="0" smtClean="0">
                  <a:solidFill>
                    <a:srgbClr val="FF0066"/>
                  </a:solidFill>
                </a:rPr>
                <a:t>contoh gerak berjalan.</a:t>
              </a:r>
              <a:endParaRPr lang="en-US" sz="26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1026" name="Picture 2" descr="G:\Template Bupena Merdeka (Konten QR-Media mengajar)\gambar\PJOK\BAB 1\7 gerakan berjalan ke belakang F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71552"/>
            <a:ext cx="2601143" cy="2857520"/>
          </a:xfrm>
          <a:prstGeom prst="rect">
            <a:avLst/>
          </a:prstGeom>
          <a:noFill/>
        </p:spPr>
      </p:pic>
      <p:pic>
        <p:nvPicPr>
          <p:cNvPr id="1027" name="Picture 3" descr="G:\Template Bupena Merdeka (Konten QR-Media mengajar)\gambar\PJOK\BAB 1\6 gerakan berjalan kesamping F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14428"/>
            <a:ext cx="3519067" cy="258763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14348" y="3929072"/>
            <a:ext cx="307183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660033"/>
                </a:solidFill>
              </a:rPr>
              <a:t>Berjalan ke samping.</a:t>
            </a:r>
            <a:endParaRPr lang="en-US" sz="2600" b="1" dirty="0">
              <a:solidFill>
                <a:srgbClr val="FFFF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6380" y="3929072"/>
            <a:ext cx="31432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660033"/>
                </a:solidFill>
              </a:rPr>
              <a:t>Berjalan ke belakang.</a:t>
            </a:r>
            <a:endParaRPr lang="en-US" sz="26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rjalan kedepa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510" y="123478"/>
            <a:ext cx="8816980" cy="495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139" y="411510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04665" y="1285866"/>
            <a:ext cx="2796491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74188">
            <a:off x="42891" y="1130403"/>
            <a:ext cx="4752528" cy="347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85786" y="1596939"/>
            <a:ext cx="37862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2060"/>
                </a:solidFill>
              </a:rPr>
              <a:t>Berlari </a:t>
            </a:r>
            <a:r>
              <a:rPr lang="id-ID" sz="2600" b="1" dirty="0" smtClean="0">
                <a:solidFill>
                  <a:srgbClr val="660033"/>
                </a:solidFill>
              </a:rPr>
              <a:t>adalah gerakan melangkah dengan cepat. </a:t>
            </a:r>
          </a:p>
          <a:p>
            <a:r>
              <a:rPr lang="id-ID" sz="2600" b="1" dirty="0" smtClean="0">
                <a:solidFill>
                  <a:srgbClr val="FFFF99"/>
                </a:solidFill>
              </a:rPr>
              <a:t>Pada saat berlari, ada saat kaki tidak menyentuh tanah atau melayang.</a:t>
            </a:r>
            <a:endParaRPr lang="en-US" sz="2600" b="1" dirty="0">
              <a:solidFill>
                <a:srgbClr val="FFFF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5720" y="214296"/>
            <a:ext cx="3500462" cy="733044"/>
            <a:chOff x="295276" y="214296"/>
            <a:chExt cx="3500462" cy="7330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3500462" cy="7330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76276" y="267070"/>
              <a:ext cx="297658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 Berlari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Template Bupena Merdeka (Konten QR-Media mengajar)\BACKGROUND\kelas 2.jpg"/>
          <p:cNvPicPr>
            <a:picLocks noChangeAspect="1" noChangeArrowheads="1"/>
          </p:cNvPicPr>
          <p:nvPr/>
        </p:nvPicPr>
        <p:blipFill>
          <a:blip r:embed="rId2" cstate="print"/>
          <a:srcRect l="1785" r="1785" b="9849"/>
          <a:stretch>
            <a:fillRect/>
          </a:stretch>
        </p:blipFill>
        <p:spPr bwMode="auto">
          <a:xfrm>
            <a:off x="-32" y="-6350"/>
            <a:ext cx="9177986" cy="514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3" cstate="print"/>
          <a:srcRect b="21601"/>
          <a:stretch>
            <a:fillRect/>
          </a:stretch>
        </p:blipFill>
        <p:spPr bwMode="auto">
          <a:xfrm>
            <a:off x="571472" y="577346"/>
            <a:ext cx="2143140" cy="419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642924"/>
            <a:ext cx="4929222" cy="3486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714744" y="1464317"/>
            <a:ext cx="34290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660033"/>
                </a:solidFill>
              </a:rPr>
              <a:t>Badan sedikit condong ke depan.</a:t>
            </a:r>
            <a:endParaRPr lang="en-US" sz="2600" b="1" dirty="0">
              <a:solidFill>
                <a:srgbClr val="FFFF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714744" y="2285998"/>
            <a:ext cx="38576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Kedua tangan mengayun ke depan dan ke belakang secara bergantian.</a:t>
            </a:r>
            <a:endParaRPr lang="en-US" sz="2600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462</Words>
  <Application>Microsoft Office PowerPoint</Application>
  <PresentationFormat>On-screen Show (16:9)</PresentationFormat>
  <Paragraphs>68</Paragraphs>
  <Slides>27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55</cp:revision>
  <dcterms:created xsi:type="dcterms:W3CDTF">2022-01-17T01:37:52Z</dcterms:created>
  <dcterms:modified xsi:type="dcterms:W3CDTF">2022-11-29T02:57:59Z</dcterms:modified>
</cp:coreProperties>
</file>