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23"/>
  </p:notesMasterIdLst>
  <p:sldIdLst>
    <p:sldId id="274" r:id="rId4"/>
    <p:sldId id="298" r:id="rId5"/>
    <p:sldId id="259" r:id="rId6"/>
    <p:sldId id="289" r:id="rId7"/>
    <p:sldId id="290" r:id="rId8"/>
    <p:sldId id="299" r:id="rId9"/>
    <p:sldId id="300" r:id="rId10"/>
    <p:sldId id="291" r:id="rId11"/>
    <p:sldId id="301" r:id="rId12"/>
    <p:sldId id="276" r:id="rId13"/>
    <p:sldId id="302" r:id="rId14"/>
    <p:sldId id="277" r:id="rId15"/>
    <p:sldId id="303" r:id="rId16"/>
    <p:sldId id="292" r:id="rId17"/>
    <p:sldId id="293" r:id="rId18"/>
    <p:sldId id="294" r:id="rId19"/>
    <p:sldId id="295" r:id="rId20"/>
    <p:sldId id="296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F0066"/>
    <a:srgbClr val="008000"/>
    <a:srgbClr val="CC0099"/>
    <a:srgbClr val="FFFF99"/>
    <a:srgbClr val="F9F7F8"/>
    <a:srgbClr val="F1EFEC"/>
    <a:srgbClr val="FFFF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0ED48-96D7-4E84-B63B-C3EA33C06670}" type="datetimeFigureOut">
              <a:rPr lang="en-US" smtClean="0"/>
              <a:t>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A40E4-7D2F-42F8-85A0-F506EAEB5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13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23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115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20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81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04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3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659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825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7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52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68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99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51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75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069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2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007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915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2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6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5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03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47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>
                <a:solidFill>
                  <a:prstClr val="black"/>
                </a:solidFill>
              </a:rPr>
              <a:pPr/>
              <a:t>5/12/2022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12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6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2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6264"/>
            <a:ext cx="12192000" cy="70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40" tIns="45720" rIns="91440" bIns="4572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267" b="1" spc="0" dirty="0">
                <a:solidFill>
                  <a:prstClr val="black">
                    <a:lumMod val="65000"/>
                    <a:lumOff val="35000"/>
                  </a:prst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267" b="1" spc="0" dirty="0">
              <a:solidFill>
                <a:prstClr val="black">
                  <a:lumMod val="65000"/>
                  <a:lumOff val="3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86239" y="4024373"/>
            <a:ext cx="2752678" cy="420564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133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UNTUK SD/MI KELAS </a:t>
            </a:r>
            <a:r>
              <a:rPr lang="en-US" sz="2133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4</a:t>
            </a:r>
            <a:endParaRPr lang="id-ID" sz="2133" b="1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5441507" y="2674581"/>
            <a:ext cx="5994400" cy="75442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Seni</a:t>
            </a:r>
            <a:r>
              <a:rPr lang="en-US" sz="3733" b="1" dirty="0">
                <a:solidFill>
                  <a:srgbClr val="8E9D01"/>
                </a:solidFill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8E9D01"/>
                </a:solidFill>
                <a:cs typeface="Arial" pitchFamily="34" charset="0"/>
              </a:rPr>
              <a:t>Budaya</a:t>
            </a:r>
            <a:endParaRPr lang="en-US" sz="3733" b="1" dirty="0">
              <a:solidFill>
                <a:srgbClr val="8E9D01"/>
              </a:solidFill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52" y="1360932"/>
            <a:ext cx="2935154" cy="42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6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1089" y="412638"/>
            <a:ext cx="4619322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3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Angin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Bertiup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34" y="1275306"/>
            <a:ext cx="55712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Angin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/>
              <a:t>tidak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dilihat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tetapi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dirasakan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0882" y="2736321"/>
            <a:ext cx="559635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Gerakan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angin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dapat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diamati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ketika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angin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mengenai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benda</a:t>
            </a:r>
            <a:r>
              <a:rPr lang="en-US" sz="3400" b="1" dirty="0" smtClean="0">
                <a:solidFill>
                  <a:srgbClr val="008080"/>
                </a:solidFill>
              </a:rPr>
              <a:t> yang </a:t>
            </a:r>
            <a:r>
              <a:rPr lang="en-US" sz="3400" b="1" dirty="0" err="1" smtClean="0">
                <a:solidFill>
                  <a:srgbClr val="008080"/>
                </a:solidFill>
              </a:rPr>
              <a:t>ada</a:t>
            </a:r>
            <a:r>
              <a:rPr lang="en-US" sz="3400" b="1" dirty="0" smtClean="0">
                <a:solidFill>
                  <a:srgbClr val="008080"/>
                </a:solidFill>
              </a:rPr>
              <a:t> di </a:t>
            </a:r>
            <a:r>
              <a:rPr lang="en-US" sz="3400" b="1" dirty="0" err="1" smtClean="0">
                <a:solidFill>
                  <a:srgbClr val="008080"/>
                </a:solidFill>
              </a:rPr>
              <a:t>sekitar</a:t>
            </a:r>
            <a:r>
              <a:rPr lang="en-US" sz="3400" b="1" dirty="0" smtClean="0">
                <a:solidFill>
                  <a:srgbClr val="008080"/>
                </a:solidFill>
              </a:rPr>
              <a:t>, </a:t>
            </a:r>
            <a:r>
              <a:rPr lang="en-US" sz="3400" b="1" dirty="0" err="1" smtClean="0">
                <a:solidFill>
                  <a:srgbClr val="008080"/>
                </a:solidFill>
              </a:rPr>
              <a:t>misalnya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dahan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pohon</a:t>
            </a:r>
            <a:r>
              <a:rPr lang="en-US" sz="3400" b="1" dirty="0" smtClean="0">
                <a:solidFill>
                  <a:srgbClr val="008080"/>
                </a:solidFill>
              </a:rPr>
              <a:t>.</a:t>
            </a:r>
            <a:endParaRPr lang="en-US" sz="3400" b="1" dirty="0">
              <a:solidFill>
                <a:srgbClr val="00808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3" y="736131"/>
            <a:ext cx="6026331" cy="401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880923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1089" y="412638"/>
            <a:ext cx="4619322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3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Angin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Bertiup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934" y="1275306"/>
            <a:ext cx="55712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Kamu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menirukan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angin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bertiup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0882" y="2736321"/>
            <a:ext cx="55963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Angkat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kedua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tanganmu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atas</a:t>
            </a:r>
            <a:r>
              <a:rPr lang="en-US" sz="3400" b="1" dirty="0" smtClean="0">
                <a:solidFill>
                  <a:srgbClr val="008080"/>
                </a:solidFill>
              </a:rPr>
              <a:t>. </a:t>
            </a:r>
            <a:r>
              <a:rPr lang="en-US" sz="3400" b="1" dirty="0" err="1" smtClean="0">
                <a:solidFill>
                  <a:srgbClr val="008080"/>
                </a:solidFill>
              </a:rPr>
              <a:t>Selanjutnya</a:t>
            </a:r>
            <a:r>
              <a:rPr lang="en-US" sz="3400" b="1" dirty="0" smtClean="0">
                <a:solidFill>
                  <a:srgbClr val="008080"/>
                </a:solidFill>
              </a:rPr>
              <a:t>, </a:t>
            </a:r>
            <a:r>
              <a:rPr lang="en-US" sz="3400" b="1" dirty="0" err="1" smtClean="0">
                <a:solidFill>
                  <a:srgbClr val="008080"/>
                </a:solidFill>
              </a:rPr>
              <a:t>goyangkan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badan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kanan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dan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kiri</a:t>
            </a:r>
            <a:r>
              <a:rPr lang="en-US" sz="3400" b="1" dirty="0" smtClean="0">
                <a:solidFill>
                  <a:srgbClr val="008080"/>
                </a:solidFill>
              </a:rPr>
              <a:t>.</a:t>
            </a:r>
            <a:endParaRPr lang="en-US" sz="3400" b="1" dirty="0">
              <a:solidFill>
                <a:srgbClr val="00808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428" y="235131"/>
            <a:ext cx="5490516" cy="590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581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1089" y="412638"/>
            <a:ext cx="4356275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4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Air </a:t>
            </a:r>
            <a:r>
              <a:rPr lang="en-ID" sz="3200" b="1" dirty="0" err="1" smtClean="0">
                <a:solidFill>
                  <a:schemeClr val="bg1"/>
                </a:solidFill>
              </a:rPr>
              <a:t>Mengalir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0071" y="1597894"/>
            <a:ext cx="6150181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menirukan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aliran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sungai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smtClean="0"/>
              <a:t>yang </a:t>
            </a:r>
            <a:r>
              <a:rPr lang="en-US" sz="3400" b="1" dirty="0" err="1" smtClean="0"/>
              <a:t>tenang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berdiri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tegak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mengayunkan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kedua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kiri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kanan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setinggi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perut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46" y="0"/>
            <a:ext cx="4432663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086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1089" y="412638"/>
            <a:ext cx="4356275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4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Air </a:t>
            </a:r>
            <a:r>
              <a:rPr lang="en-ID" sz="3200" b="1" dirty="0" err="1" smtClean="0">
                <a:solidFill>
                  <a:schemeClr val="bg1"/>
                </a:solidFill>
              </a:rPr>
              <a:t>Mengalir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1066" y="1206008"/>
            <a:ext cx="10709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/>
              <a:t>Untuk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menirukan</a:t>
            </a:r>
            <a:r>
              <a:rPr lang="en-US" sz="3000" b="1" dirty="0" smtClean="0"/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aliran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err="1" smtClean="0">
                <a:solidFill>
                  <a:srgbClr val="008080"/>
                </a:solidFill>
              </a:rPr>
              <a:t>sungai</a:t>
            </a:r>
            <a:r>
              <a:rPr lang="en-US" sz="3000" b="1" dirty="0" smtClean="0">
                <a:solidFill>
                  <a:srgbClr val="008080"/>
                </a:solidFill>
              </a:rPr>
              <a:t> </a:t>
            </a:r>
            <a:r>
              <a:rPr lang="en-US" sz="3000" b="1" dirty="0" smtClean="0"/>
              <a:t>yang </a:t>
            </a:r>
            <a:r>
              <a:rPr lang="en-US" sz="3000" b="1" dirty="0" err="1" smtClean="0"/>
              <a:t>bergelombang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dapat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dilakukan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dengan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bergandengan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dengan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beberapa</a:t>
            </a:r>
            <a:r>
              <a:rPr lang="en-US" sz="3000" b="1" dirty="0" smtClean="0"/>
              <a:t> orang </a:t>
            </a:r>
            <a:r>
              <a:rPr lang="en-US" sz="3000" b="1" dirty="0" err="1" smtClean="0"/>
              <a:t>teman</a:t>
            </a:r>
            <a:r>
              <a:rPr lang="en-US" sz="3000" b="1" dirty="0" smtClean="0"/>
              <a:t>. </a:t>
            </a:r>
            <a:r>
              <a:rPr lang="en-US" sz="3000" b="1" dirty="0" err="1" smtClean="0"/>
              <a:t>Lalu</a:t>
            </a:r>
            <a:r>
              <a:rPr lang="en-US" sz="3000" b="1" dirty="0" smtClean="0"/>
              <a:t>, </a:t>
            </a:r>
            <a:r>
              <a:rPr lang="en-US" sz="3000" b="1" dirty="0" err="1" smtClean="0"/>
              <a:t>gerakkan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gandengan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tangan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naik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dan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turun</a:t>
            </a:r>
            <a:r>
              <a:rPr lang="en-US" sz="3000" b="1" dirty="0" smtClean="0"/>
              <a:t>.</a:t>
            </a:r>
            <a:endParaRPr lang="en-US" sz="3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26" y="2829720"/>
            <a:ext cx="9174774" cy="335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00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6037" y="361324"/>
            <a:ext cx="4155860" cy="615553"/>
            <a:chOff x="264542" y="1485475"/>
            <a:chExt cx="4155860" cy="6155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4155860" cy="6094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3553" y="1485475"/>
              <a:ext cx="3758749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>
                  <a:solidFill>
                    <a:srgbClr val="0070C0"/>
                  </a:solidFill>
                </a:rPr>
                <a:t>B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Unsur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Gerak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Tari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15934" y="1377142"/>
            <a:ext cx="1851070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1. </a:t>
            </a:r>
            <a:r>
              <a:rPr lang="en-ID" sz="3200" b="1" dirty="0" err="1" smtClean="0">
                <a:solidFill>
                  <a:schemeClr val="bg1"/>
                </a:solidFill>
              </a:rPr>
              <a:t>Ruang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933" y="2224542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8080"/>
                </a:solidFill>
              </a:rPr>
              <a:t>Ruang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tempat yang </a:t>
            </a:r>
            <a:r>
              <a:rPr lang="en-US" sz="3400" b="1" dirty="0" err="1" smtClean="0"/>
              <a:t>digunakan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5933" y="3363315"/>
            <a:ext cx="66360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Unsur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ruang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seni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dibagi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menjadi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tiga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yaitu</a:t>
            </a:r>
            <a:r>
              <a:rPr lang="en-US" sz="3400" b="1" dirty="0" smtClean="0"/>
              <a:t> </a:t>
            </a:r>
            <a:r>
              <a:rPr lang="en-US" sz="3400" b="1" dirty="0" smtClean="0">
                <a:solidFill>
                  <a:srgbClr val="008080"/>
                </a:solidFill>
              </a:rPr>
              <a:t>volume</a:t>
            </a:r>
            <a:r>
              <a:rPr lang="en-US" sz="3400" b="1" dirty="0" smtClean="0"/>
              <a:t>, </a:t>
            </a:r>
            <a:r>
              <a:rPr lang="en-US" sz="3400" b="1" dirty="0" smtClean="0">
                <a:solidFill>
                  <a:srgbClr val="FF0066"/>
                </a:solidFill>
              </a:rPr>
              <a:t>level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chemeClr val="accent6">
                    <a:lumMod val="75000"/>
                  </a:schemeClr>
                </a:solidFill>
              </a:rPr>
              <a:t>pola</a:t>
            </a:r>
            <a:r>
              <a:rPr lang="en-US" sz="3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400" b="1" dirty="0" err="1" smtClean="0">
                <a:solidFill>
                  <a:schemeClr val="accent6">
                    <a:lumMod val="75000"/>
                  </a:schemeClr>
                </a:solidFill>
              </a:rPr>
              <a:t>lantai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709" y="361324"/>
            <a:ext cx="3650085" cy="5483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214052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1299" y="500320"/>
            <a:ext cx="1851070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>
                <a:solidFill>
                  <a:schemeClr val="bg1"/>
                </a:solidFill>
              </a:rPr>
              <a:t>2</a:t>
            </a:r>
            <a:r>
              <a:rPr lang="en-ID" sz="3200" b="1" dirty="0" smtClean="0">
                <a:solidFill>
                  <a:schemeClr val="bg1"/>
                </a:solidFill>
              </a:rPr>
              <a:t>. </a:t>
            </a:r>
            <a:r>
              <a:rPr lang="en-ID" sz="3200" b="1" dirty="0" err="1" smtClean="0">
                <a:solidFill>
                  <a:schemeClr val="bg1"/>
                </a:solidFill>
              </a:rPr>
              <a:t>Waktu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299" y="1347720"/>
            <a:ext cx="44464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Waktu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durasi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dibutuhkan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untuk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1298" y="3210127"/>
            <a:ext cx="44464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3400" b="1" dirty="0" err="1" smtClean="0"/>
              <a:t>Unsur</a:t>
            </a:r>
            <a:r>
              <a:rPr lang="en-ID" sz="3400" b="1" dirty="0" smtClean="0"/>
              <a:t> </a:t>
            </a:r>
            <a:r>
              <a:rPr lang="en-ID" sz="3400" b="1" dirty="0" err="1" smtClean="0"/>
              <a:t>waktu</a:t>
            </a:r>
            <a:r>
              <a:rPr lang="en-ID" sz="3400" b="1" dirty="0" smtClean="0"/>
              <a:t> </a:t>
            </a:r>
            <a:r>
              <a:rPr lang="en-ID" sz="3400" b="1" dirty="0" err="1" smtClean="0"/>
              <a:t>dibagi</a:t>
            </a:r>
            <a:r>
              <a:rPr lang="en-ID" sz="3400" b="1" dirty="0" smtClean="0"/>
              <a:t> </a:t>
            </a:r>
            <a:r>
              <a:rPr lang="en-ID" sz="3400" b="1" dirty="0" err="1" smtClean="0"/>
              <a:t>menajdi</a:t>
            </a:r>
            <a:r>
              <a:rPr lang="en-ID" sz="3400" b="1" dirty="0" smtClean="0"/>
              <a:t> </a:t>
            </a:r>
            <a:r>
              <a:rPr lang="en-ID" sz="3400" b="1" dirty="0" err="1" smtClean="0"/>
              <a:t>dua</a:t>
            </a:r>
            <a:r>
              <a:rPr lang="en-ID" sz="3400" b="1" dirty="0" smtClean="0"/>
              <a:t>, </a:t>
            </a:r>
            <a:r>
              <a:rPr lang="en-ID" sz="3400" b="1" dirty="0" err="1" smtClean="0"/>
              <a:t>yaitu</a:t>
            </a:r>
            <a:r>
              <a:rPr lang="en-ID" sz="3400" b="1" dirty="0" smtClean="0"/>
              <a:t> </a:t>
            </a:r>
            <a:r>
              <a:rPr lang="en-ID" sz="3400" b="1" dirty="0" smtClean="0">
                <a:solidFill>
                  <a:schemeClr val="accent6">
                    <a:lumMod val="75000"/>
                  </a:schemeClr>
                </a:solidFill>
              </a:rPr>
              <a:t>tempo</a:t>
            </a:r>
            <a:r>
              <a:rPr lang="en-ID" sz="3400" b="1" dirty="0" smtClean="0"/>
              <a:t> </a:t>
            </a:r>
            <a:r>
              <a:rPr lang="en-ID" sz="3400" b="1" dirty="0" err="1" smtClean="0"/>
              <a:t>dan</a:t>
            </a:r>
            <a:r>
              <a:rPr lang="en-ID" sz="3400" b="1" dirty="0" smtClean="0"/>
              <a:t> </a:t>
            </a:r>
            <a:r>
              <a:rPr lang="en-ID" sz="3400" b="1" dirty="0" err="1" smtClean="0">
                <a:solidFill>
                  <a:srgbClr val="CC0099"/>
                </a:solidFill>
              </a:rPr>
              <a:t>ritme</a:t>
            </a:r>
            <a:r>
              <a:rPr lang="en-ID" sz="3400" b="1" dirty="0" smtClean="0"/>
              <a:t>.</a:t>
            </a:r>
            <a:endParaRPr lang="en-US" sz="3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893" y="967756"/>
            <a:ext cx="6723751" cy="448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0614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1299" y="500320"/>
            <a:ext cx="1976328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3. </a:t>
            </a:r>
            <a:r>
              <a:rPr lang="en-ID" sz="3200" b="1" dirty="0" err="1" smtClean="0">
                <a:solidFill>
                  <a:schemeClr val="bg1"/>
                </a:solidFill>
              </a:rPr>
              <a:t>Tenaga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1298" y="1347720"/>
            <a:ext cx="545856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Tenaga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energi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melakukan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1297" y="3084869"/>
            <a:ext cx="58593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Tenaga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dalam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dibedakan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menjadi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tenaga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kuat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tenaga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lemah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151" y="3382028"/>
            <a:ext cx="3960719" cy="219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59" y="148353"/>
            <a:ext cx="3598101" cy="239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06088" y="2598658"/>
            <a:ext cx="5458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8080"/>
                </a:solidFill>
              </a:rPr>
              <a:t>Tari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caci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dilakukan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dengan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gerakan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kuat</a:t>
            </a:r>
            <a:r>
              <a:rPr lang="en-US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87859" y="5718524"/>
            <a:ext cx="6004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8080"/>
                </a:solidFill>
              </a:rPr>
              <a:t>Tari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golek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dilakukan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dengan</a:t>
            </a:r>
            <a:r>
              <a:rPr lang="en-US" sz="2400" b="1" dirty="0" smtClean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gerakan</a:t>
            </a:r>
            <a:r>
              <a:rPr lang="en-US" sz="2400" b="1" dirty="0">
                <a:solidFill>
                  <a:srgbClr val="008080"/>
                </a:solidFill>
              </a:rPr>
              <a:t> </a:t>
            </a:r>
            <a:r>
              <a:rPr lang="en-US" sz="2400" b="1" dirty="0" err="1" smtClean="0">
                <a:solidFill>
                  <a:srgbClr val="008080"/>
                </a:solidFill>
              </a:rPr>
              <a:t>lemah</a:t>
            </a:r>
            <a:r>
              <a:rPr lang="en-US" sz="2400" b="1" dirty="0" smtClean="0">
                <a:solidFill>
                  <a:srgbClr val="008080"/>
                </a:solidFill>
              </a:rPr>
              <a:t>.</a:t>
            </a:r>
            <a:endParaRPr lang="en-US" sz="2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9311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7" grpId="1"/>
      <p:bldP spid="8" grpId="0"/>
      <p:bldP spid="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8667" y="361324"/>
            <a:ext cx="6886533" cy="615553"/>
            <a:chOff x="264542" y="1485475"/>
            <a:chExt cx="6886533" cy="61555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2" y="1487571"/>
              <a:ext cx="6886533" cy="60941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73553" y="1485475"/>
              <a:ext cx="6777522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>
                  <a:solidFill>
                    <a:srgbClr val="0070C0"/>
                  </a:solidFill>
                </a:rPr>
                <a:t>C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Apresiasi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Tari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Tema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Lingkungan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15933" y="1251882"/>
            <a:ext cx="3729973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 smtClean="0">
                <a:solidFill>
                  <a:schemeClr val="bg1"/>
                </a:solidFill>
              </a:rPr>
              <a:t>1. </a:t>
            </a:r>
            <a:r>
              <a:rPr lang="en-ID" sz="3400" b="1" dirty="0" err="1" smtClean="0">
                <a:solidFill>
                  <a:schemeClr val="bg1"/>
                </a:solidFill>
              </a:rPr>
              <a:t>Tari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Merak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5830" y="2099281"/>
            <a:ext cx="57799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66"/>
                </a:solidFill>
              </a:rPr>
              <a:t>Tari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</a:rPr>
              <a:t>merak</a:t>
            </a:r>
            <a:r>
              <a:rPr lang="en-US" sz="2800" b="1" dirty="0" smtClean="0">
                <a:solidFill>
                  <a:srgbClr val="FF0066"/>
                </a:solidFill>
              </a:rPr>
              <a:t> </a:t>
            </a:r>
            <a:r>
              <a:rPr lang="en-US" sz="2800" b="1" dirty="0" err="1" smtClean="0"/>
              <a:t>merupakan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kreasi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daerah</a:t>
            </a:r>
            <a:r>
              <a:rPr lang="en-US" sz="2800" b="1" dirty="0" smtClean="0"/>
              <a:t> yang </a:t>
            </a:r>
            <a:r>
              <a:rPr lang="en-US" sz="2800" b="1" dirty="0" err="1" smtClean="0"/>
              <a:t>diciptakan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oleh</a:t>
            </a:r>
            <a:r>
              <a:rPr lang="en-US" sz="2800" b="1" dirty="0" smtClean="0"/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Raden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Tjetje</a:t>
            </a:r>
            <a:r>
              <a:rPr lang="en-US" sz="2800" b="1" dirty="0" smtClean="0">
                <a:solidFill>
                  <a:srgbClr val="008080"/>
                </a:solidFill>
              </a:rPr>
              <a:t> </a:t>
            </a:r>
            <a:r>
              <a:rPr lang="en-US" sz="2800" b="1" dirty="0" err="1" smtClean="0">
                <a:solidFill>
                  <a:srgbClr val="008080"/>
                </a:solidFill>
              </a:rPr>
              <a:t>Somantri</a:t>
            </a:r>
            <a:r>
              <a:rPr lang="en-US" sz="2800" b="1" dirty="0" smtClean="0"/>
              <a:t>. 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5933" y="3617158"/>
            <a:ext cx="572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Tari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ini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berasal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Jawa</a:t>
            </a:r>
            <a:r>
              <a:rPr lang="en-US" sz="2800" b="1" dirty="0" smtClean="0"/>
              <a:t> Barat.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5933" y="4273261"/>
            <a:ext cx="57298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Gerakan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terinspirasi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dari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gerakan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burung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merak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jantan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untuk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menarik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perhatian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burung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merak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betina</a:t>
            </a:r>
            <a:r>
              <a:rPr lang="en-US" sz="2800" b="1" dirty="0" smtClean="0"/>
              <a:t>.</a:t>
            </a:r>
            <a:endParaRPr lang="en-US" sz="28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629" y="1932920"/>
            <a:ext cx="5518480" cy="368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9036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6141" y="400112"/>
            <a:ext cx="3729973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 smtClean="0">
                <a:solidFill>
                  <a:schemeClr val="bg1"/>
                </a:solidFill>
              </a:rPr>
              <a:t>2. </a:t>
            </a:r>
            <a:r>
              <a:rPr lang="en-ID" sz="3400" b="1" dirty="0" err="1" smtClean="0">
                <a:solidFill>
                  <a:schemeClr val="bg1"/>
                </a:solidFill>
              </a:rPr>
              <a:t>Tari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Tarek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Pukat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039" y="1247511"/>
            <a:ext cx="66610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Tari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tarek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pukat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kreasi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daerah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diciptakan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oleh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00"/>
                </a:solidFill>
              </a:rPr>
              <a:t>Yuslizar</a:t>
            </a:r>
            <a:r>
              <a:rPr lang="en-US" sz="3400" b="1" dirty="0" smtClean="0">
                <a:solidFill>
                  <a:srgbClr val="008000"/>
                </a:solidFill>
              </a:rPr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tahun</a:t>
            </a:r>
            <a:r>
              <a:rPr lang="en-US" sz="3400" b="1" dirty="0" smtClean="0"/>
              <a:t> 1958.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6038" y="2909504"/>
            <a:ext cx="666106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pukat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terinspirasi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kegiatan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nelayan</a:t>
            </a:r>
            <a:r>
              <a:rPr lang="en-US" sz="3400" b="1" dirty="0" smtClean="0">
                <a:solidFill>
                  <a:srgbClr val="008080"/>
                </a:solidFill>
              </a:rPr>
              <a:t> di </a:t>
            </a:r>
            <a:r>
              <a:rPr lang="en-US" sz="3400" b="1" dirty="0" err="1" smtClean="0">
                <a:solidFill>
                  <a:srgbClr val="008080"/>
                </a:solidFill>
              </a:rPr>
              <a:t>pesisir</a:t>
            </a:r>
            <a:r>
              <a:rPr lang="en-US" sz="3400" b="1" dirty="0" smtClean="0">
                <a:solidFill>
                  <a:srgbClr val="008080"/>
                </a:solidFill>
              </a:rPr>
              <a:t> Aceh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seperti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membuat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jaring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menangkap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ikan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secara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bergotong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royong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"/>
          <a:stretch/>
        </p:blipFill>
        <p:spPr>
          <a:xfrm>
            <a:off x="7150751" y="1606105"/>
            <a:ext cx="4761281" cy="2942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317763" y="4786941"/>
            <a:ext cx="442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</a:rPr>
              <a:t>Tari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tarek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pukat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diiringi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oleh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alat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musik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rapai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dan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sarune</a:t>
            </a:r>
            <a:r>
              <a:rPr lang="en-US" sz="2400" b="1" dirty="0" smtClean="0">
                <a:solidFill>
                  <a:srgbClr val="FF0066"/>
                </a:solidFill>
              </a:rPr>
              <a:t> kale.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1167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6142" y="400112"/>
            <a:ext cx="2853152" cy="681038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400" b="1" dirty="0">
                <a:solidFill>
                  <a:schemeClr val="bg1"/>
                </a:solidFill>
              </a:rPr>
              <a:t>3</a:t>
            </a:r>
            <a:r>
              <a:rPr lang="en-ID" sz="3400" b="1" dirty="0" smtClean="0">
                <a:solidFill>
                  <a:schemeClr val="bg1"/>
                </a:solidFill>
              </a:rPr>
              <a:t>. </a:t>
            </a:r>
            <a:r>
              <a:rPr lang="en-ID" sz="3400" b="1" dirty="0" err="1" smtClean="0">
                <a:solidFill>
                  <a:schemeClr val="bg1"/>
                </a:solidFill>
              </a:rPr>
              <a:t>Tari</a:t>
            </a:r>
            <a:r>
              <a:rPr lang="en-ID" sz="3400" b="1" dirty="0" smtClean="0">
                <a:solidFill>
                  <a:schemeClr val="bg1"/>
                </a:solidFill>
              </a:rPr>
              <a:t> </a:t>
            </a:r>
            <a:r>
              <a:rPr lang="en-ID" sz="3400" b="1" dirty="0" err="1" smtClean="0">
                <a:solidFill>
                  <a:schemeClr val="bg1"/>
                </a:solidFill>
              </a:rPr>
              <a:t>Gantar</a:t>
            </a:r>
            <a:endParaRPr lang="en-US" sz="3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6039" y="1247511"/>
            <a:ext cx="691158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FF0066"/>
                </a:solidFill>
              </a:rPr>
              <a:t>Tari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gantar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/>
              <a:t>adalah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tradisional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berasal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Kalimantan </a:t>
            </a:r>
            <a:r>
              <a:rPr lang="en-US" sz="3400" b="1" dirty="0" err="1" smtClean="0"/>
              <a:t>Timur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66037" y="2386284"/>
            <a:ext cx="68239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gantar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terinspirasi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orang yang </a:t>
            </a:r>
            <a:r>
              <a:rPr lang="en-US" sz="3400" b="1" dirty="0" err="1" smtClean="0"/>
              <a:t>sedang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menanam</a:t>
            </a:r>
            <a:r>
              <a:rPr lang="en-US" sz="3400" b="1" dirty="0" smtClean="0">
                <a:solidFill>
                  <a:srgbClr val="008080"/>
                </a:solidFill>
              </a:rPr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padi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66037" y="4048277"/>
            <a:ext cx="588445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Para </a:t>
            </a:r>
            <a:r>
              <a:rPr lang="en-US" sz="3400" b="1" dirty="0" err="1" smtClean="0"/>
              <a:t>penari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menggunakan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properti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tongkat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panjang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bambu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pendek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623" y="1469580"/>
            <a:ext cx="4521999" cy="3009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356952" y="4700520"/>
            <a:ext cx="4427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66"/>
                </a:solidFill>
              </a:rPr>
              <a:t>Tari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gantar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memiliki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makna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sukacita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dalam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menanam</a:t>
            </a:r>
            <a:r>
              <a:rPr lang="en-US" sz="2400" b="1" dirty="0" smtClean="0">
                <a:solidFill>
                  <a:srgbClr val="FF0066"/>
                </a:solidFill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</a:rPr>
              <a:t>padi</a:t>
            </a:r>
            <a:r>
              <a:rPr lang="en-US" sz="2400" b="1" dirty="0" smtClean="0">
                <a:solidFill>
                  <a:srgbClr val="FF0066"/>
                </a:solidFill>
              </a:rPr>
              <a:t>.</a:t>
            </a:r>
            <a:endParaRPr lang="en-US" sz="2400" b="1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1312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7" grpId="0"/>
      <p:bldP spid="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10551" y="690683"/>
            <a:ext cx="10746636" cy="1057917"/>
            <a:chOff x="1547606" y="3368313"/>
            <a:chExt cx="7498218" cy="612226"/>
          </a:xfrm>
        </p:grpSpPr>
        <p:sp>
          <p:nvSpPr>
            <p:cNvPr id="10" name="Parallelogram 9"/>
            <p:cNvSpPr/>
            <p:nvPr/>
          </p:nvSpPr>
          <p:spPr>
            <a:xfrm>
              <a:off x="1547606" y="3371295"/>
              <a:ext cx="679943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1" name="テキスト プレースホルダー 17"/>
            <p:cNvSpPr txBox="1">
              <a:spLocks/>
            </p:cNvSpPr>
            <p:nvPr/>
          </p:nvSpPr>
          <p:spPr>
            <a:xfrm>
              <a:off x="2521788" y="3368313"/>
              <a:ext cx="6524036" cy="609600"/>
            </a:xfrm>
            <a:prstGeom prst="rect">
              <a:avLst/>
            </a:prstGeom>
          </p:spPr>
          <p:txBody>
            <a:bodyPr vert="horz" lIns="48000" tIns="48000" rIns="48000" bIns="48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Clr>
                  <a:srgbClr val="FFA513"/>
                </a:buClr>
                <a:buFont typeface="Wingdings" panose="05000000000000000000" pitchFamily="2" charset="2"/>
                <a:buNone/>
                <a:defRPr/>
              </a:pPr>
              <a:r>
                <a:rPr lang="nn-NO" sz="3300" b="1" dirty="0" smtClean="0">
                  <a:solidFill>
                    <a:prstClr val="black"/>
                  </a:solidFill>
                </a:rPr>
                <a:t>Seni Tari: Mengenal Lingkungan dengan Tari</a:t>
              </a:r>
              <a:endParaRPr lang="nn-NO" sz="33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13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14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6" tIns="81277" rIns="162556" bIns="8127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sz="2400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21727" y="599236"/>
            <a:ext cx="1337221" cy="1339140"/>
            <a:chOff x="2895601" y="-542991"/>
            <a:chExt cx="960519" cy="961895"/>
          </a:xfrm>
        </p:grpSpPr>
        <p:grpSp>
          <p:nvGrpSpPr>
            <p:cNvPr id="16" name="Group 15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2926337" y="-512255"/>
                <a:ext cx="898264" cy="898263"/>
              </a:xfrm>
              <a:prstGeom prst="ellipse">
                <a:avLst/>
              </a:prstGeom>
              <a:solidFill>
                <a:srgbClr val="00808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67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2979751" y="-463129"/>
              <a:ext cx="757870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267" b="1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Bab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18453" y="-119089"/>
              <a:ext cx="331842" cy="5379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ID" sz="4267" b="1" dirty="0" smtClean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endParaRPr lang="en-US" sz="4267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5940" y="2551839"/>
            <a:ext cx="5332711" cy="754629"/>
            <a:chOff x="385940" y="2551839"/>
            <a:chExt cx="5332711" cy="754629"/>
          </a:xfrm>
        </p:grpSpPr>
        <p:grpSp>
          <p:nvGrpSpPr>
            <p:cNvPr id="26" name="Group 25"/>
            <p:cNvGrpSpPr/>
            <p:nvPr/>
          </p:nvGrpSpPr>
          <p:grpSpPr>
            <a:xfrm>
              <a:off x="477574" y="2551839"/>
              <a:ext cx="5241077" cy="610111"/>
              <a:chOff x="298981" y="2086583"/>
              <a:chExt cx="3930808" cy="457583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28" name="Rectangle 27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ight Triangle 28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85940" y="2696357"/>
              <a:ext cx="5241077" cy="610111"/>
              <a:chOff x="298981" y="2086583"/>
              <a:chExt cx="3930808" cy="457583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298981" y="2086966"/>
                <a:ext cx="3434820" cy="457200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ight Triangle 31"/>
              <p:cNvSpPr/>
              <p:nvPr/>
            </p:nvSpPr>
            <p:spPr>
              <a:xfrm flipV="1">
                <a:off x="3733800" y="2086583"/>
                <a:ext cx="495989" cy="457582"/>
              </a:xfrm>
              <a:prstGeom prst="rtTriangle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520700" y="2692333"/>
              <a:ext cx="43560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prstClr val="white"/>
                  </a:solidFill>
                </a:rPr>
                <a:t>Tujuan</a:t>
              </a:r>
              <a:r>
                <a:rPr lang="en-US" sz="3200" b="1" dirty="0">
                  <a:solidFill>
                    <a:prstClr val="white"/>
                  </a:solidFill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</a:rPr>
                <a:t>Pembelajaran</a:t>
              </a:r>
              <a:endParaRPr lang="en-US" sz="32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76489" y="3378897"/>
            <a:ext cx="55801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2200" dirty="0" err="1" smtClean="0">
                <a:solidFill>
                  <a:prstClr val="black"/>
                </a:solidFill>
              </a:rPr>
              <a:t>Mengidentifikasi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berbagai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gerak</a:t>
            </a:r>
            <a:r>
              <a:rPr lang="en-ID" sz="2200" dirty="0" smtClean="0">
                <a:solidFill>
                  <a:prstClr val="black"/>
                </a:solidFill>
              </a:rPr>
              <a:t> diam.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2200" dirty="0" err="1" smtClean="0">
                <a:solidFill>
                  <a:prstClr val="black"/>
                </a:solidFill>
              </a:rPr>
              <a:t>Memperagakan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gerak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tari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dari</a:t>
            </a:r>
            <a:r>
              <a:rPr lang="en-ID" sz="2200" dirty="0" smtClean="0">
                <a:solidFill>
                  <a:prstClr val="black"/>
                </a:solidFill>
              </a:rPr>
              <a:t> flora, fauna, </a:t>
            </a:r>
            <a:r>
              <a:rPr lang="en-ID" sz="2200" dirty="0" err="1" smtClean="0">
                <a:solidFill>
                  <a:prstClr val="black"/>
                </a:solidFill>
              </a:rPr>
              <a:t>dan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makhluk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hidup</a:t>
            </a:r>
            <a:r>
              <a:rPr lang="en-ID" sz="2200" dirty="0" smtClean="0">
                <a:solidFill>
                  <a:prstClr val="black"/>
                </a:solidFill>
              </a:rPr>
              <a:t> di </a:t>
            </a:r>
            <a:r>
              <a:rPr lang="en-ID" sz="2200" dirty="0" err="1" smtClean="0">
                <a:solidFill>
                  <a:prstClr val="black"/>
                </a:solidFill>
              </a:rPr>
              <a:t>sekitar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lingkungannya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secara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individu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maupun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kelompok</a:t>
            </a:r>
            <a:r>
              <a:rPr lang="en-ID" sz="22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2200" dirty="0" err="1" smtClean="0">
                <a:solidFill>
                  <a:prstClr val="black"/>
                </a:solidFill>
              </a:rPr>
              <a:t>Menjelaskan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unsur-unsur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gerak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tari</a:t>
            </a:r>
            <a:r>
              <a:rPr lang="en-ID" sz="2200" dirty="0" smtClean="0">
                <a:solidFill>
                  <a:prstClr val="black"/>
                </a:solidFill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ID" sz="2200" dirty="0" err="1" smtClean="0">
                <a:solidFill>
                  <a:prstClr val="black"/>
                </a:solidFill>
              </a:rPr>
              <a:t>Mengapresiasi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pertunjukan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tari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bertema</a:t>
            </a:r>
            <a:r>
              <a:rPr lang="en-ID" sz="2200" dirty="0" smtClean="0">
                <a:solidFill>
                  <a:prstClr val="black"/>
                </a:solidFill>
              </a:rPr>
              <a:t> </a:t>
            </a:r>
            <a:r>
              <a:rPr lang="en-ID" sz="2200" dirty="0" err="1" smtClean="0">
                <a:solidFill>
                  <a:prstClr val="black"/>
                </a:solidFill>
              </a:rPr>
              <a:t>lingkungan</a:t>
            </a:r>
            <a:r>
              <a:rPr lang="en-ID" sz="2200" dirty="0" smtClean="0">
                <a:solidFill>
                  <a:prstClr val="black"/>
                </a:solidFill>
              </a:rPr>
              <a:t>.</a:t>
            </a:r>
            <a:endParaRPr lang="en-US" sz="2200" dirty="0">
              <a:solidFill>
                <a:prstClr val="black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891" y="1892578"/>
            <a:ext cx="6240759" cy="441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66036" y="361324"/>
            <a:ext cx="5746665" cy="615553"/>
            <a:chOff x="264541" y="1485475"/>
            <a:chExt cx="5746665" cy="61555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541" y="1487571"/>
              <a:ext cx="5746665" cy="609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73553" y="1485475"/>
              <a:ext cx="543723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D" sz="3400" b="1" dirty="0" smtClean="0">
                  <a:solidFill>
                    <a:srgbClr val="0070C0"/>
                  </a:solidFill>
                </a:rPr>
                <a:t>A.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Mengenal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Gerakan</a:t>
              </a:r>
              <a:r>
                <a:rPr lang="en-ID" sz="3400" b="1" dirty="0" smtClean="0">
                  <a:solidFill>
                    <a:srgbClr val="0070C0"/>
                  </a:solidFill>
                </a:rPr>
                <a:t> </a:t>
              </a:r>
              <a:r>
                <a:rPr lang="en-ID" sz="3400" b="1" dirty="0" err="1" smtClean="0">
                  <a:solidFill>
                    <a:srgbClr val="0070C0"/>
                  </a:solidFill>
                </a:rPr>
                <a:t>Alam</a:t>
              </a:r>
              <a:endParaRPr lang="en-US" sz="3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15933" y="1377142"/>
            <a:ext cx="4205963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1.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Tumbuhan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0778" y="2314966"/>
            <a:ext cx="663601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CC0099"/>
                </a:solidFill>
              </a:rPr>
              <a:t>Gerak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>
                <a:solidFill>
                  <a:srgbClr val="CC0099"/>
                </a:solidFill>
              </a:rPr>
              <a:t>tumbuhan</a:t>
            </a:r>
            <a:r>
              <a:rPr lang="en-US" sz="3400" b="1" dirty="0" smtClean="0">
                <a:solidFill>
                  <a:srgbClr val="CC0099"/>
                </a:solidFill>
              </a:rPr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diamati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tertiup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oleh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angin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40778" y="3439566"/>
            <a:ext cx="66360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Kita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mengamati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biji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pohon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kecil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hingga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menjadi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pohon</a:t>
            </a:r>
            <a:r>
              <a:rPr lang="en-US" sz="3400" b="1" dirty="0" smtClean="0"/>
              <a:t> yang </a:t>
            </a:r>
            <a:r>
              <a:rPr lang="en-US" sz="3400" b="1" dirty="0" err="1" smtClean="0"/>
              <a:t>besar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235" y="2424394"/>
            <a:ext cx="5479766" cy="38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7499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55" y="232903"/>
            <a:ext cx="100430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Ayo, </a:t>
            </a:r>
            <a:r>
              <a:rPr lang="en-US" sz="3400" b="1" dirty="0" err="1" smtClean="0"/>
              <a:t>amati</a:t>
            </a:r>
            <a:r>
              <a:rPr lang="en-US" sz="3400" b="1" dirty="0" smtClean="0"/>
              <a:t> proses </a:t>
            </a:r>
            <a:r>
              <a:rPr lang="en-US" sz="3400" b="1" dirty="0" err="1" smtClean="0"/>
              <a:t>pertumbuhan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gambar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berikut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" y="1555618"/>
            <a:ext cx="11027079" cy="320750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8353" y="4588292"/>
            <a:ext cx="5287745" cy="1129905"/>
            <a:chOff x="1205740" y="3651115"/>
            <a:chExt cx="5287745" cy="1129905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849613" y="3651115"/>
              <a:ext cx="0" cy="5759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1205740" y="4227022"/>
              <a:ext cx="5287745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ID" sz="3000" b="1" dirty="0" smtClean="0">
                  <a:solidFill>
                    <a:srgbClr val="FF0066"/>
                  </a:solidFill>
                </a:rPr>
                <a:t>Proses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pertumbuhan</a:t>
              </a:r>
              <a:r>
                <a:rPr lang="en-ID" sz="30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3000" b="1" dirty="0" err="1" smtClean="0">
                  <a:solidFill>
                    <a:srgbClr val="FF0066"/>
                  </a:solidFill>
                </a:rPr>
                <a:t>tumbuhan</a:t>
              </a:r>
              <a:endParaRPr lang="en-US" sz="3000" b="1" dirty="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77466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142" y="420794"/>
            <a:ext cx="654832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Kita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menirukan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menggerakkan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008080"/>
                </a:solidFill>
              </a:rPr>
              <a:t>kepala</a:t>
            </a:r>
            <a:r>
              <a:rPr lang="en-US" sz="3400" b="1" dirty="0" smtClean="0"/>
              <a:t>, </a:t>
            </a:r>
            <a:r>
              <a:rPr lang="en-US" sz="3400" b="1" dirty="0" err="1" smtClean="0">
                <a:solidFill>
                  <a:srgbClr val="008080"/>
                </a:solidFill>
              </a:rPr>
              <a:t>tangan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smtClean="0">
                <a:solidFill>
                  <a:srgbClr val="008080"/>
                </a:solidFill>
              </a:rPr>
              <a:t>kaki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16142" y="2208047"/>
            <a:ext cx="639801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Pertumbuhan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diawali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dengan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munculnya</a:t>
            </a:r>
            <a:r>
              <a:rPr lang="en-US" sz="3400" b="1" dirty="0" smtClean="0">
                <a:solidFill>
                  <a:srgbClr val="FF0066"/>
                </a:solidFill>
              </a:rPr>
              <a:t> tunas</a:t>
            </a:r>
            <a:r>
              <a:rPr lang="en-US" sz="3400" b="1" dirty="0" smtClean="0"/>
              <a:t>. </a:t>
            </a:r>
          </a:p>
          <a:p>
            <a:r>
              <a:rPr lang="en-US" sz="3400" b="1" dirty="0" err="1" smtClean="0"/>
              <a:t>Kemudian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tumbuh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menjadi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pohon</a:t>
            </a:r>
            <a:r>
              <a:rPr lang="en-US" sz="3400" b="1" dirty="0" smtClean="0">
                <a:solidFill>
                  <a:srgbClr val="FF0066"/>
                </a:solidFill>
              </a:rPr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kecil</a:t>
            </a:r>
            <a:r>
              <a:rPr lang="en-US" sz="3400" b="1" dirty="0" smtClean="0"/>
              <a:t>, </a:t>
            </a:r>
            <a:r>
              <a:rPr lang="en-US" sz="3400" b="1" dirty="0" err="1" smtClean="0"/>
              <a:t>lalu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terus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hingga</a:t>
            </a:r>
            <a:r>
              <a:rPr lang="en-US" sz="3400" b="1" dirty="0" smtClean="0"/>
              <a:t> </a:t>
            </a:r>
            <a:r>
              <a:rPr lang="en-US" sz="3400" b="1" dirty="0" err="1" smtClean="0">
                <a:solidFill>
                  <a:srgbClr val="FF0066"/>
                </a:solidFill>
              </a:rPr>
              <a:t>rimbun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87043"/>
            <a:ext cx="3306335" cy="56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86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55" y="232903"/>
            <a:ext cx="100430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Ayo, </a:t>
            </a:r>
            <a:r>
              <a:rPr lang="en-US" sz="3400" b="1" dirty="0" err="1" smtClean="0"/>
              <a:t>amati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gambar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berikut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6" r="84275"/>
          <a:stretch/>
        </p:blipFill>
        <p:spPr>
          <a:xfrm>
            <a:off x="578804" y="2534193"/>
            <a:ext cx="1850891" cy="2339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804" y="5018440"/>
            <a:ext cx="2233749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Gerakan</a:t>
            </a:r>
            <a:r>
              <a:rPr lang="en-US" sz="2000" b="1" dirty="0" smtClean="0"/>
              <a:t> tunas yang </a:t>
            </a:r>
            <a:r>
              <a:rPr lang="en-US" sz="2000" b="1" dirty="0" err="1" smtClean="0"/>
              <a:t>mulai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tumbuh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29437" r="66707"/>
          <a:stretch/>
        </p:blipFill>
        <p:spPr>
          <a:xfrm>
            <a:off x="4300591" y="2090054"/>
            <a:ext cx="1998617" cy="2783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7" r="51463"/>
          <a:stretch/>
        </p:blipFill>
        <p:spPr>
          <a:xfrm>
            <a:off x="9026438" y="928782"/>
            <a:ext cx="1476103" cy="3944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24457" y="5018440"/>
            <a:ext cx="376056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Gerakan</a:t>
            </a:r>
            <a:r>
              <a:rPr lang="en-US" sz="2000" b="1" dirty="0" smtClean="0"/>
              <a:t> tunas yang </a:t>
            </a:r>
            <a:r>
              <a:rPr lang="en-US" sz="2000" b="1" dirty="0" err="1" smtClean="0"/>
              <a:t>tumbuh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pohon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kecil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884207" y="5018440"/>
            <a:ext cx="376056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Gerakan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daun</a:t>
            </a:r>
            <a:r>
              <a:rPr lang="en-US" sz="2000" b="1" dirty="0" smtClean="0"/>
              <a:t> yang </a:t>
            </a:r>
            <a:r>
              <a:rPr lang="en-US" sz="2000" b="1" dirty="0" err="1" smtClean="0"/>
              <a:t>mulai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tumbuh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pada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pohon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kecil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750063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355" y="232903"/>
            <a:ext cx="1004309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Ayo, </a:t>
            </a:r>
            <a:r>
              <a:rPr lang="en-US" sz="3400" b="1" dirty="0" err="1" smtClean="0"/>
              <a:t>amati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gerakan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pertumbuhan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tumbuhan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pada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gambar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berikut</a:t>
            </a:r>
            <a:r>
              <a:rPr lang="en-US" sz="3400" b="1" dirty="0" smtClean="0"/>
              <a:t>. </a:t>
            </a:r>
            <a:endParaRPr lang="en-US" sz="3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40" t="8245" r="25823"/>
          <a:stretch/>
        </p:blipFill>
        <p:spPr>
          <a:xfrm>
            <a:off x="1715053" y="1424911"/>
            <a:ext cx="2935323" cy="3619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3022" y="5044568"/>
            <a:ext cx="379938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Gerakan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tumbuhan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bertambah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tinggi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menjadi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rimbun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3" t="8245"/>
          <a:stretch/>
        </p:blipFill>
        <p:spPr>
          <a:xfrm>
            <a:off x="7597565" y="1371676"/>
            <a:ext cx="2939895" cy="36196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22424" y="5044568"/>
            <a:ext cx="3799383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/>
              <a:t>Gerakan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tumbuhan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memiliki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rimbun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dan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tertiup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angin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09165533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3512" y="437690"/>
            <a:ext cx="3667344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2.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Hewan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014" y="1389056"/>
            <a:ext cx="49238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/>
              <a:t>Kamu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dapat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menirukan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gerakan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burung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terbang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sebagai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gerakan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tari</a:t>
            </a:r>
            <a:r>
              <a:rPr lang="en-US" sz="3600" b="1" dirty="0" smtClean="0"/>
              <a:t>.</a:t>
            </a: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383">
            <a:off x="7430081" y="168357"/>
            <a:ext cx="4285249" cy="5216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383">
            <a:off x="4943165" y="3153069"/>
            <a:ext cx="2184401" cy="265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860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3512" y="437690"/>
            <a:ext cx="3667344" cy="646986"/>
          </a:xfrm>
          <a:prstGeom prst="roundRect">
            <a:avLst/>
          </a:prstGeom>
          <a:solidFill>
            <a:srgbClr val="FF0066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3200" b="1" dirty="0" smtClean="0">
                <a:solidFill>
                  <a:schemeClr val="bg1"/>
                </a:solidFill>
              </a:rPr>
              <a:t>2. </a:t>
            </a:r>
            <a:r>
              <a:rPr lang="en-ID" sz="3200" b="1" dirty="0" err="1" smtClean="0">
                <a:solidFill>
                  <a:schemeClr val="bg1"/>
                </a:solidFill>
              </a:rPr>
              <a:t>Gerakan</a:t>
            </a:r>
            <a:r>
              <a:rPr lang="en-ID" sz="3200" b="1" dirty="0" smtClean="0">
                <a:solidFill>
                  <a:schemeClr val="bg1"/>
                </a:solidFill>
              </a:rPr>
              <a:t> </a:t>
            </a:r>
            <a:r>
              <a:rPr lang="en-ID" sz="3200" b="1" dirty="0" err="1" smtClean="0">
                <a:solidFill>
                  <a:schemeClr val="bg1"/>
                </a:solidFill>
              </a:rPr>
              <a:t>Hewan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377" y="638219"/>
            <a:ext cx="7327879" cy="51638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076" y="1604300"/>
            <a:ext cx="462343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/>
              <a:t>Rentangkan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kedua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tanganmu</a:t>
            </a:r>
            <a:r>
              <a:rPr lang="en-US" sz="3400" b="1" dirty="0" smtClean="0"/>
              <a:t>. </a:t>
            </a:r>
            <a:r>
              <a:rPr lang="en-US" sz="3400" b="1" dirty="0" err="1" smtClean="0"/>
              <a:t>Ayunkan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kedua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tangan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atas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dan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bawah</a:t>
            </a:r>
            <a:r>
              <a:rPr lang="en-US" sz="3400" b="1" dirty="0" smtClean="0"/>
              <a:t>. </a:t>
            </a:r>
            <a:r>
              <a:rPr lang="en-US" sz="3400" b="1" dirty="0" err="1" smtClean="0"/>
              <a:t>Kamu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dapat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melakukannya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sambil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berlari-lari</a:t>
            </a:r>
            <a:r>
              <a:rPr lang="en-US" sz="3400" b="1" dirty="0" smtClean="0"/>
              <a:t> </a:t>
            </a:r>
            <a:r>
              <a:rPr lang="en-US" sz="3400" b="1" dirty="0" err="1" smtClean="0"/>
              <a:t>kecil</a:t>
            </a:r>
            <a:r>
              <a:rPr lang="en-US" sz="3400" b="1" dirty="0" smtClean="0"/>
              <a:t>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103364244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595</Words>
  <Application>Microsoft Office PowerPoint</Application>
  <PresentationFormat>Widescreen</PresentationFormat>
  <Paragraphs>70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ＭＳ Ｐゴシック</vt:lpstr>
      <vt:lpstr>Arial</vt:lpstr>
      <vt:lpstr>Calibri</vt:lpstr>
      <vt:lpstr>Open Sans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Nur Alivia Arianda</dc:creator>
  <cp:lastModifiedBy>Nur Alivia Arianda</cp:lastModifiedBy>
  <cp:revision>69</cp:revision>
  <dcterms:created xsi:type="dcterms:W3CDTF">2022-04-28T01:27:10Z</dcterms:created>
  <dcterms:modified xsi:type="dcterms:W3CDTF">2022-05-12T03:06:42Z</dcterms:modified>
</cp:coreProperties>
</file>