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24"/>
  </p:notesMasterIdLst>
  <p:sldIdLst>
    <p:sldId id="274" r:id="rId4"/>
    <p:sldId id="315" r:id="rId5"/>
    <p:sldId id="259" r:id="rId6"/>
    <p:sldId id="314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6" r:id="rId15"/>
    <p:sldId id="304" r:id="rId16"/>
    <p:sldId id="307" r:id="rId17"/>
    <p:sldId id="308" r:id="rId18"/>
    <p:sldId id="309" r:id="rId19"/>
    <p:sldId id="310" r:id="rId20"/>
    <p:sldId id="311" r:id="rId21"/>
    <p:sldId id="312" r:id="rId22"/>
    <p:sldId id="3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008080"/>
    <a:srgbClr val="008000"/>
    <a:srgbClr val="FFFF99"/>
    <a:srgbClr val="F9F7F8"/>
    <a:srgbClr val="F1EFEC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ED48-96D7-4E84-B63B-C3EA33C0667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A40E4-7D2F-42F8-85A0-F506EAE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2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A40E4-7D2F-42F8-85A0-F506EAEB53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11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8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0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3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82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7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5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6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9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51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7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6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52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0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1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38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3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7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1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6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267" b="1" spc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7" b="1" spc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239" y="4024373"/>
            <a:ext cx="2752678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133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UNTUK SD/MI KELAS </a:t>
            </a:r>
            <a:r>
              <a:rPr lang="en-US" sz="2133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id-ID" sz="2133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507" y="2674581"/>
            <a:ext cx="5994400" cy="75442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3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3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52" y="1360932"/>
            <a:ext cx="2935154" cy="42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63" y="1272568"/>
            <a:ext cx="722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C0099"/>
                </a:solidFill>
              </a:rPr>
              <a:t>Egrang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/>
              <a:t>merupakan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permainan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tradisional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menggunakan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berupa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bambu</a:t>
            </a:r>
            <a:r>
              <a:rPr lang="en-US" sz="3200" b="1" dirty="0" smtClean="0"/>
              <a:t>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247" y="484319"/>
            <a:ext cx="2314531" cy="622936"/>
            <a:chOff x="685800" y="1955400"/>
            <a:chExt cx="2314531" cy="6229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955400"/>
              <a:ext cx="2201798" cy="62293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57808" y="1993561"/>
              <a:ext cx="2242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/>
                <a:t>a</a:t>
              </a:r>
              <a:r>
                <a:rPr lang="en-ID" sz="3200" b="1" dirty="0" smtClean="0"/>
                <a:t>. </a:t>
              </a:r>
              <a:r>
                <a:rPr lang="en-ID" sz="3200" b="1" dirty="0" err="1" smtClean="0"/>
                <a:t>Egrang</a:t>
              </a:r>
              <a:endParaRPr lang="en-US" sz="3200" b="1" dirty="0" smtClean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8563" y="2399890"/>
            <a:ext cx="72247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Ada </a:t>
            </a:r>
            <a:r>
              <a:rPr lang="en-US" sz="3200" b="1" dirty="0" err="1" smtClean="0"/>
              <a:t>beberapa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istilah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egrang</a:t>
            </a:r>
            <a:r>
              <a:rPr lang="en-US" sz="3200" b="1" dirty="0" smtClean="0"/>
              <a:t> di Indonesia, </a:t>
            </a:r>
            <a:r>
              <a:rPr lang="en-US" sz="3200" b="1" dirty="0" err="1" smtClean="0"/>
              <a:t>yaitu</a:t>
            </a:r>
            <a:r>
              <a:rPr lang="en-US" sz="3200" b="1" dirty="0" smtClean="0"/>
              <a:t> </a:t>
            </a:r>
            <a:r>
              <a:rPr lang="en-US" sz="3200" b="1" i="1" dirty="0" err="1" smtClean="0">
                <a:solidFill>
                  <a:srgbClr val="008080"/>
                </a:solidFill>
              </a:rPr>
              <a:t>jangkungan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en-US" sz="3200" b="1" dirty="0" smtClean="0"/>
              <a:t>(Sumatra Utara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Jawa</a:t>
            </a:r>
            <a:r>
              <a:rPr lang="en-US" sz="3200" b="1" dirty="0" smtClean="0"/>
              <a:t> Tengah),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tengkak-tengkak</a:t>
            </a:r>
            <a:r>
              <a:rPr lang="en-US" sz="3200" b="1" dirty="0" smtClean="0"/>
              <a:t> (Sumatra Barat), </a:t>
            </a:r>
            <a:r>
              <a:rPr lang="en-US" sz="3200" b="1" dirty="0" err="1" smtClean="0"/>
              <a:t>serta</a:t>
            </a:r>
            <a:r>
              <a:rPr lang="en-US" sz="3200" b="1" dirty="0" smtClean="0"/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ingkau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(Bengkulu).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80" y="484319"/>
            <a:ext cx="3445563" cy="482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704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828" y="638503"/>
            <a:ext cx="6661064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solidFill>
                  <a:srgbClr val="008080"/>
                </a:solidFill>
              </a:rPr>
              <a:t>Permainan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>
                <a:solidFill>
                  <a:srgbClr val="008080"/>
                </a:solidFill>
              </a:rPr>
              <a:t>egrang</a:t>
            </a:r>
            <a:r>
              <a:rPr lang="en-US" sz="3000" b="1" dirty="0">
                <a:solidFill>
                  <a:srgbClr val="008080"/>
                </a:solidFill>
              </a:rPr>
              <a:t> </a:t>
            </a:r>
            <a:r>
              <a:rPr lang="en-US" sz="3000" b="1" dirty="0" err="1">
                <a:solidFill>
                  <a:srgbClr val="008080"/>
                </a:solidFill>
              </a:rPr>
              <a:t>bertujuan</a:t>
            </a:r>
            <a:r>
              <a:rPr lang="en-US" sz="3000" b="1" dirty="0">
                <a:solidFill>
                  <a:srgbClr val="008080"/>
                </a:solidFill>
              </a:rPr>
              <a:t> </a:t>
            </a:r>
            <a:r>
              <a:rPr lang="en-US" sz="3000" b="1" dirty="0" err="1">
                <a:solidFill>
                  <a:srgbClr val="008080"/>
                </a:solidFill>
              </a:rPr>
              <a:t>untuk</a:t>
            </a:r>
            <a:r>
              <a:rPr lang="en-US" sz="3000" b="1" dirty="0">
                <a:solidFill>
                  <a:srgbClr val="008080"/>
                </a:solidFill>
              </a:rPr>
              <a:t> </a:t>
            </a:r>
            <a:r>
              <a:rPr lang="en-US" sz="3000" b="1" dirty="0" err="1">
                <a:solidFill>
                  <a:srgbClr val="008080"/>
                </a:solidFill>
              </a:rPr>
              <a:t>menjatuhkan</a:t>
            </a:r>
            <a:r>
              <a:rPr lang="en-US" sz="3000" b="1" dirty="0">
                <a:solidFill>
                  <a:srgbClr val="008080"/>
                </a:solidFill>
              </a:rPr>
              <a:t> </a:t>
            </a:r>
            <a:r>
              <a:rPr lang="en-US" sz="3000" b="1" dirty="0" err="1">
                <a:solidFill>
                  <a:srgbClr val="008080"/>
                </a:solidFill>
              </a:rPr>
              <a:t>lawan</a:t>
            </a:r>
            <a:r>
              <a:rPr lang="en-US" sz="3000" b="1" dirty="0">
                <a:solidFill>
                  <a:srgbClr val="008080"/>
                </a:solidFill>
              </a:rPr>
              <a:t> </a:t>
            </a:r>
            <a:r>
              <a:rPr lang="en-US" sz="3000" b="1" dirty="0" err="1">
                <a:solidFill>
                  <a:srgbClr val="008080"/>
                </a:solidFill>
              </a:rPr>
              <a:t>diawali</a:t>
            </a:r>
            <a:r>
              <a:rPr lang="en-US" sz="3000" b="1" dirty="0">
                <a:solidFill>
                  <a:srgbClr val="008080"/>
                </a:solidFill>
              </a:rPr>
              <a:t> </a:t>
            </a:r>
            <a:r>
              <a:rPr lang="en-US" sz="3000" b="1" dirty="0" err="1">
                <a:solidFill>
                  <a:srgbClr val="008080"/>
                </a:solidFill>
              </a:rPr>
              <a:t>dengan</a:t>
            </a:r>
            <a:r>
              <a:rPr lang="en-US" sz="3000" b="1" dirty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menjatuhan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lawan</a:t>
            </a:r>
            <a:r>
              <a:rPr lang="en-US" sz="3000" b="1" dirty="0" smtClean="0">
                <a:solidFill>
                  <a:srgbClr val="008080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CC0099"/>
                </a:solidFill>
              </a:rPr>
              <a:t>Pemain</a:t>
            </a:r>
            <a:r>
              <a:rPr lang="en-ID" sz="3000" b="1" dirty="0" smtClean="0">
                <a:solidFill>
                  <a:srgbClr val="CC0099"/>
                </a:solidFill>
              </a:rPr>
              <a:t> yang </a:t>
            </a:r>
            <a:r>
              <a:rPr lang="en-ID" sz="3000" b="1" dirty="0" err="1" smtClean="0">
                <a:solidFill>
                  <a:srgbClr val="CC0099"/>
                </a:solidFill>
              </a:rPr>
              <a:t>terpilih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akan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naik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engrang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dan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berhadapan</a:t>
            </a:r>
            <a:r>
              <a:rPr lang="en-ID" sz="3000" b="1" dirty="0" smtClean="0">
                <a:solidFill>
                  <a:srgbClr val="CC0099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008080"/>
                </a:solidFill>
              </a:rPr>
              <a:t>Setelah</a:t>
            </a:r>
            <a:r>
              <a:rPr lang="en-ID" sz="3000" b="1" dirty="0" smtClean="0">
                <a:solidFill>
                  <a:srgbClr val="008080"/>
                </a:solidFill>
              </a:rPr>
              <a:t> aba-aba, </a:t>
            </a:r>
            <a:r>
              <a:rPr lang="en-ID" sz="3000" b="1" dirty="0" err="1" smtClean="0">
                <a:solidFill>
                  <a:srgbClr val="008080"/>
                </a:solidFill>
              </a:rPr>
              <a:t>kedua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pemain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mulai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memukulkan</a:t>
            </a:r>
            <a:r>
              <a:rPr lang="en-ID" sz="3000" b="1" dirty="0" smtClean="0">
                <a:solidFill>
                  <a:srgbClr val="008080"/>
                </a:solidFill>
              </a:rPr>
              <a:t> kaki </a:t>
            </a:r>
            <a:r>
              <a:rPr lang="en-ID" sz="3000" b="1" dirty="0" err="1" smtClean="0">
                <a:solidFill>
                  <a:srgbClr val="008080"/>
                </a:solidFill>
              </a:rPr>
              <a:t>egrang</a:t>
            </a:r>
            <a:r>
              <a:rPr lang="en-ID" sz="3000" b="1" dirty="0" smtClean="0">
                <a:solidFill>
                  <a:srgbClr val="008080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CC0099"/>
                </a:solidFill>
              </a:rPr>
              <a:t>Pemain</a:t>
            </a:r>
            <a:r>
              <a:rPr lang="en-ID" sz="3000" b="1" dirty="0" smtClean="0">
                <a:solidFill>
                  <a:srgbClr val="CC0099"/>
                </a:solidFill>
              </a:rPr>
              <a:t> yang </a:t>
            </a:r>
            <a:r>
              <a:rPr lang="en-ID" sz="3000" b="1" dirty="0" err="1" smtClean="0">
                <a:solidFill>
                  <a:srgbClr val="CC0099"/>
                </a:solidFill>
              </a:rPr>
              <a:t>berhasil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menjatuhkan</a:t>
            </a:r>
            <a:r>
              <a:rPr lang="en-ID" sz="3000" b="1" dirty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lawan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adalah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pemenangnya</a:t>
            </a:r>
            <a:r>
              <a:rPr lang="en-ID" sz="3000" b="1" dirty="0" smtClean="0">
                <a:solidFill>
                  <a:srgbClr val="CC0099"/>
                </a:solidFill>
              </a:rPr>
              <a:t>.</a:t>
            </a:r>
            <a:endParaRPr lang="en-US" sz="3000" b="1" dirty="0">
              <a:solidFill>
                <a:srgbClr val="CC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3" y="1213282"/>
            <a:ext cx="4646635" cy="309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19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63" y="1272568"/>
            <a:ext cx="7224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C0099"/>
                </a:solidFill>
              </a:rPr>
              <a:t>Engklek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permainan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tradisional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dilakukan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menggunakan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satu</a:t>
            </a:r>
            <a:r>
              <a:rPr lang="en-US" sz="3200" b="1" dirty="0" smtClean="0"/>
              <a:t> kaki.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247" y="484319"/>
            <a:ext cx="2314531" cy="622936"/>
            <a:chOff x="685800" y="1955400"/>
            <a:chExt cx="2314531" cy="6229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955400"/>
              <a:ext cx="2201798" cy="62293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57808" y="1993561"/>
              <a:ext cx="2242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 smtClean="0"/>
                <a:t>b. </a:t>
              </a:r>
              <a:r>
                <a:rPr lang="en-ID" sz="3200" b="1" dirty="0" err="1" smtClean="0"/>
                <a:t>Engklek</a:t>
              </a:r>
              <a:endParaRPr lang="en-US" sz="3200" b="1" dirty="0" smtClean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8563" y="2842228"/>
            <a:ext cx="7011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Permainan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memiliki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nama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berbeda-beda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berbagai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daerah</a:t>
            </a:r>
            <a:r>
              <a:rPr lang="en-US" sz="3200" b="1" dirty="0" smtClean="0"/>
              <a:t> di Indonesia, </a:t>
            </a:r>
            <a:r>
              <a:rPr lang="en-US" sz="3200" b="1" dirty="0" err="1" smtClean="0"/>
              <a:t>yaitu</a:t>
            </a:r>
            <a:r>
              <a:rPr lang="en-US" sz="3200" b="1" dirty="0" smtClean="0"/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engklek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Jawa</a:t>
            </a:r>
            <a:r>
              <a:rPr lang="en-US" sz="3200" b="1" dirty="0" smtClean="0"/>
              <a:t> Tengah),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deprouk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smtClean="0"/>
              <a:t>(Jakarta),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setatak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smtClean="0"/>
              <a:t>(Riau),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siki</a:t>
            </a:r>
            <a:r>
              <a:rPr lang="en-US" sz="3200" b="1" i="1" dirty="0" smtClean="0">
                <a:solidFill>
                  <a:srgbClr val="FF0066"/>
                </a:solidFill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doka</a:t>
            </a:r>
            <a:r>
              <a:rPr lang="en-US" sz="3200" b="1" dirty="0" smtClean="0"/>
              <a:t> (Nusa Tenggara </a:t>
            </a:r>
            <a:r>
              <a:rPr lang="en-US" sz="3200" b="1" dirty="0" err="1" smtClean="0"/>
              <a:t>Timur</a:t>
            </a:r>
            <a:r>
              <a:rPr lang="en-US" sz="3200" b="1" dirty="0" smtClean="0"/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84" y="1107254"/>
            <a:ext cx="4523194" cy="45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9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6" y="1483112"/>
            <a:ext cx="6844949" cy="4841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984" y="467449"/>
            <a:ext cx="6924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CC0099"/>
                </a:solidFill>
              </a:rPr>
              <a:t>Pemain</a:t>
            </a:r>
            <a:r>
              <a:rPr lang="en-US" sz="3000" b="1" dirty="0" smtClean="0">
                <a:solidFill>
                  <a:srgbClr val="CC0099"/>
                </a:solidFill>
              </a:rPr>
              <a:t> </a:t>
            </a:r>
            <a:r>
              <a:rPr lang="en-US" sz="3000" b="1" dirty="0" err="1" smtClean="0">
                <a:solidFill>
                  <a:srgbClr val="CC0099"/>
                </a:solidFill>
              </a:rPr>
              <a:t>hanya</a:t>
            </a:r>
            <a:r>
              <a:rPr lang="en-US" sz="3000" b="1" dirty="0" smtClean="0">
                <a:solidFill>
                  <a:srgbClr val="CC0099"/>
                </a:solidFill>
              </a:rPr>
              <a:t> </a:t>
            </a:r>
            <a:r>
              <a:rPr lang="en-US" sz="3000" b="1" dirty="0" err="1" smtClean="0">
                <a:solidFill>
                  <a:srgbClr val="CC0099"/>
                </a:solidFill>
              </a:rPr>
              <a:t>perlu</a:t>
            </a:r>
            <a:r>
              <a:rPr lang="en-US" sz="3000" b="1" dirty="0" smtClean="0">
                <a:solidFill>
                  <a:srgbClr val="CC0099"/>
                </a:solidFill>
              </a:rPr>
              <a:t> </a:t>
            </a:r>
            <a:r>
              <a:rPr lang="en-US" sz="3000" b="1" dirty="0" err="1" smtClean="0">
                <a:solidFill>
                  <a:srgbClr val="CC0099"/>
                </a:solidFill>
              </a:rPr>
              <a:t>melompati</a:t>
            </a:r>
            <a:r>
              <a:rPr lang="en-US" sz="3000" b="1" dirty="0" smtClean="0">
                <a:solidFill>
                  <a:srgbClr val="CC0099"/>
                </a:solidFill>
              </a:rPr>
              <a:t> </a:t>
            </a:r>
            <a:r>
              <a:rPr lang="en-US" sz="3000" b="1" dirty="0" err="1" smtClean="0">
                <a:solidFill>
                  <a:srgbClr val="CC0099"/>
                </a:solidFill>
              </a:rPr>
              <a:t>bidang</a:t>
            </a:r>
            <a:r>
              <a:rPr lang="en-US" sz="3000" b="1" dirty="0" smtClean="0">
                <a:solidFill>
                  <a:srgbClr val="CC0099"/>
                </a:solidFill>
              </a:rPr>
              <a:t> </a:t>
            </a:r>
            <a:r>
              <a:rPr lang="en-US" sz="3000" b="1" dirty="0" err="1" smtClean="0">
                <a:solidFill>
                  <a:srgbClr val="CC0099"/>
                </a:solidFill>
              </a:rPr>
              <a:t>datar</a:t>
            </a:r>
            <a:r>
              <a:rPr lang="en-US" sz="3000" b="1" dirty="0" smtClean="0">
                <a:solidFill>
                  <a:srgbClr val="CC0099"/>
                </a:solidFill>
              </a:rPr>
              <a:t> yang </a:t>
            </a:r>
            <a:r>
              <a:rPr lang="en-US" sz="3000" b="1" dirty="0" err="1" smtClean="0">
                <a:solidFill>
                  <a:srgbClr val="CC0099"/>
                </a:solidFill>
              </a:rPr>
              <a:t>digambar</a:t>
            </a:r>
            <a:r>
              <a:rPr lang="en-US" sz="3000" b="1" dirty="0" smtClean="0">
                <a:solidFill>
                  <a:srgbClr val="CC0099"/>
                </a:solidFill>
              </a:rPr>
              <a:t> di </a:t>
            </a:r>
            <a:r>
              <a:rPr lang="en-US" sz="3000" b="1" dirty="0" err="1" smtClean="0">
                <a:solidFill>
                  <a:srgbClr val="CC0099"/>
                </a:solidFill>
              </a:rPr>
              <a:t>atas</a:t>
            </a:r>
            <a:r>
              <a:rPr lang="en-US" sz="3000" b="1" dirty="0" smtClean="0">
                <a:solidFill>
                  <a:srgbClr val="CC0099"/>
                </a:solidFill>
              </a:rPr>
              <a:t> </a:t>
            </a:r>
            <a:r>
              <a:rPr lang="en-US" sz="3000" b="1" dirty="0" err="1" smtClean="0">
                <a:solidFill>
                  <a:srgbClr val="CC0099"/>
                </a:solidFill>
              </a:rPr>
              <a:t>tanah</a:t>
            </a:r>
            <a:r>
              <a:rPr lang="en-US" sz="3000" b="1" dirty="0" smtClean="0">
                <a:solidFill>
                  <a:srgbClr val="CC0099"/>
                </a:solidFill>
              </a:rPr>
              <a:t>. </a:t>
            </a:r>
            <a:endParaRPr lang="en-US" sz="3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0984" y="1878208"/>
            <a:ext cx="613497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solidFill>
                  <a:srgbClr val="008080"/>
                </a:solidFill>
              </a:rPr>
              <a:t>Pemain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melempar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batu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ke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dalam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kotak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sesuai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urutan</a:t>
            </a:r>
            <a:r>
              <a:rPr lang="en-US" sz="3000" b="1" dirty="0" smtClean="0">
                <a:solidFill>
                  <a:srgbClr val="008080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CC0099"/>
                </a:solidFill>
              </a:rPr>
              <a:t>Kotak</a:t>
            </a:r>
            <a:r>
              <a:rPr lang="en-ID" sz="3000" b="1" dirty="0" smtClean="0">
                <a:solidFill>
                  <a:srgbClr val="CC0099"/>
                </a:solidFill>
              </a:rPr>
              <a:t> yang </a:t>
            </a:r>
            <a:r>
              <a:rPr lang="en-ID" sz="3000" b="1" dirty="0" err="1" smtClean="0">
                <a:solidFill>
                  <a:srgbClr val="CC0099"/>
                </a:solidFill>
              </a:rPr>
              <a:t>terdapat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batu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dilarang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untuk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diinjak</a:t>
            </a:r>
            <a:r>
              <a:rPr lang="en-ID" sz="3000" b="1" dirty="0" smtClean="0">
                <a:solidFill>
                  <a:srgbClr val="CC0099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008080"/>
                </a:solidFill>
              </a:rPr>
              <a:t>Setelah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mencapai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petak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gunung</a:t>
            </a:r>
            <a:r>
              <a:rPr lang="en-ID" sz="3000" b="1" dirty="0" smtClean="0">
                <a:solidFill>
                  <a:srgbClr val="008080"/>
                </a:solidFill>
              </a:rPr>
              <a:t>, </a:t>
            </a:r>
            <a:r>
              <a:rPr lang="en-ID" sz="3000" b="1" dirty="0" err="1" smtClean="0">
                <a:solidFill>
                  <a:srgbClr val="008080"/>
                </a:solidFill>
              </a:rPr>
              <a:t>pemain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berbalik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mengambil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batu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kemudian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dilemparkan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lagi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ke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kotak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urutan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selanjutnya</a:t>
            </a:r>
            <a:r>
              <a:rPr lang="en-ID" sz="3000" b="1" dirty="0" smtClean="0">
                <a:solidFill>
                  <a:srgbClr val="008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15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6349" y="475268"/>
            <a:ext cx="8965853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4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Memperagakan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Permainan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Tradisional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pada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Tari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142" y="1422860"/>
            <a:ext cx="6498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Gerakan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permainan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tradisional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dikembangkan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menjadi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tarian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indah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16350" y="3126402"/>
            <a:ext cx="6498226" cy="1569660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Gerakan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tersebut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dikombinasikan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dengan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pola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lantai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iringan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musik</a:t>
            </a:r>
            <a:r>
              <a:rPr lang="en-US" sz="3200" b="1" dirty="0" smtClean="0">
                <a:solidFill>
                  <a:srgbClr val="0070C0"/>
                </a:solidFill>
              </a:rPr>
              <a:t> yang </a:t>
            </a:r>
            <a:r>
              <a:rPr lang="en-US" sz="3200" b="1" dirty="0" err="1" smtClean="0">
                <a:solidFill>
                  <a:srgbClr val="0070C0"/>
                </a:solidFill>
              </a:rPr>
              <a:t>sesuai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55" y="798761"/>
            <a:ext cx="3142513" cy="53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6036" y="361324"/>
            <a:ext cx="5596353" cy="615553"/>
            <a:chOff x="264541" y="1485475"/>
            <a:chExt cx="5596353" cy="615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1" y="1487571"/>
              <a:ext cx="5596353" cy="60941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3553" y="1485475"/>
              <a:ext cx="508650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>
                  <a:solidFill>
                    <a:srgbClr val="0070C0"/>
                  </a:solidFill>
                </a:rPr>
                <a:t>B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Mengenal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Cerita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Rakyat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15934" y="1377142"/>
            <a:ext cx="4919946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1. </a:t>
            </a:r>
            <a:r>
              <a:rPr lang="en-ID" sz="3200" b="1" dirty="0" err="1" smtClean="0">
                <a:solidFill>
                  <a:schemeClr val="bg1"/>
                </a:solidFill>
              </a:rPr>
              <a:t>Mengenal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Cerita</a:t>
            </a:r>
            <a:r>
              <a:rPr lang="en-ID" sz="3200" b="1" dirty="0" smtClean="0">
                <a:solidFill>
                  <a:schemeClr val="bg1"/>
                </a:solidFill>
              </a:rPr>
              <a:t> Rakyat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934" y="2240974"/>
            <a:ext cx="6324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</a:rPr>
              <a:t>Cerita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rakyat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cerita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berkembang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masyarakat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suatu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wilayah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5934" y="3810634"/>
            <a:ext cx="6324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Cerita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rakyat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biasanya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terjadi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zaman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dahulu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disampaikan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secara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turun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temurun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3" y="248778"/>
            <a:ext cx="3384489" cy="57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8875" y="475268"/>
            <a:ext cx="5320779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Karakteristik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Cerita</a:t>
            </a:r>
            <a:r>
              <a:rPr lang="en-ID" sz="3200" b="1" dirty="0" smtClean="0">
                <a:solidFill>
                  <a:schemeClr val="bg1"/>
                </a:solidFill>
              </a:rPr>
              <a:t> Rakyat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875" y="1540377"/>
            <a:ext cx="6661064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solidFill>
                  <a:srgbClr val="008080"/>
                </a:solidFill>
              </a:rPr>
              <a:t>Disampaikan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secara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lisan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dan</a:t>
            </a:r>
            <a:r>
              <a:rPr lang="en-US" sz="3000" b="1" dirty="0" smtClean="0">
                <a:solidFill>
                  <a:srgbClr val="008080"/>
                </a:solidFill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</a:rPr>
              <a:t>turun-temurun</a:t>
            </a:r>
            <a:r>
              <a:rPr lang="en-US" sz="3000" b="1" dirty="0" smtClean="0">
                <a:solidFill>
                  <a:srgbClr val="008080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CC0099"/>
                </a:solidFill>
              </a:rPr>
              <a:t>Tidak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diketahui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tokoh</a:t>
            </a:r>
            <a:r>
              <a:rPr lang="en-ID" sz="3000" b="1" dirty="0" smtClean="0">
                <a:solidFill>
                  <a:srgbClr val="CC0099"/>
                </a:solidFill>
              </a:rPr>
              <a:t> yang </a:t>
            </a:r>
            <a:r>
              <a:rPr lang="en-ID" sz="3000" b="1" dirty="0" err="1" smtClean="0">
                <a:solidFill>
                  <a:srgbClr val="CC0099"/>
                </a:solidFill>
              </a:rPr>
              <a:t>membuat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cerita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tersebut</a:t>
            </a:r>
            <a:r>
              <a:rPr lang="en-ID" sz="3000" b="1" dirty="0" smtClean="0">
                <a:solidFill>
                  <a:srgbClr val="CC0099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008080"/>
                </a:solidFill>
              </a:rPr>
              <a:t>Bersifat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tradisional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dan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mengandung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nilai-nilai</a:t>
            </a:r>
            <a:r>
              <a:rPr lang="en-ID" sz="3000" b="1" dirty="0" smtClean="0">
                <a:solidFill>
                  <a:srgbClr val="008080"/>
                </a:solidFill>
              </a:rPr>
              <a:t> </a:t>
            </a:r>
            <a:r>
              <a:rPr lang="en-ID" sz="3000" b="1" dirty="0" err="1" smtClean="0">
                <a:solidFill>
                  <a:srgbClr val="008080"/>
                </a:solidFill>
              </a:rPr>
              <a:t>luhur</a:t>
            </a:r>
            <a:r>
              <a:rPr lang="en-ID" sz="3000" b="1" dirty="0" smtClean="0">
                <a:solidFill>
                  <a:srgbClr val="008080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CC0099"/>
                </a:solidFill>
              </a:rPr>
              <a:t>Memiliki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banyak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versi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cerita</a:t>
            </a:r>
            <a:r>
              <a:rPr lang="en-ID" sz="3000" b="1" dirty="0" smtClean="0">
                <a:solidFill>
                  <a:srgbClr val="CC0099"/>
                </a:solidFill>
              </a:rPr>
              <a:t>.</a:t>
            </a:r>
            <a:endParaRPr lang="en-US" sz="3000" b="1" dirty="0">
              <a:solidFill>
                <a:srgbClr val="CC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3" y="248778"/>
            <a:ext cx="3384489" cy="57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8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8875" y="299904"/>
            <a:ext cx="5896977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3. </a:t>
            </a:r>
            <a:r>
              <a:rPr lang="en-ID" sz="3200" b="1" dirty="0" err="1" smtClean="0">
                <a:solidFill>
                  <a:schemeClr val="bg1"/>
                </a:solidFill>
              </a:rPr>
              <a:t>Macam-Macam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Cerita</a:t>
            </a:r>
            <a:r>
              <a:rPr lang="en-ID" sz="3200" b="1" dirty="0" smtClean="0">
                <a:solidFill>
                  <a:schemeClr val="bg1"/>
                </a:solidFill>
              </a:rPr>
              <a:t> Rakyat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141" y="1974026"/>
            <a:ext cx="722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C0099"/>
                </a:solidFill>
              </a:rPr>
              <a:t>Legenda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cerita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rakyat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tentang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asal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sejarah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terjadinya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sesuatu</a:t>
            </a:r>
            <a:r>
              <a:rPr lang="en-US" sz="3200" b="1" dirty="0" smtClean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825" y="1273459"/>
            <a:ext cx="2314531" cy="622936"/>
            <a:chOff x="685800" y="1955400"/>
            <a:chExt cx="2314531" cy="6229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955400"/>
              <a:ext cx="2201798" cy="6229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7808" y="1993561"/>
              <a:ext cx="2242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/>
                <a:t>a</a:t>
              </a:r>
              <a:r>
                <a:rPr lang="en-ID" sz="3200" b="1" dirty="0" smtClean="0"/>
                <a:t>. </a:t>
              </a:r>
              <a:r>
                <a:rPr lang="en-ID" sz="3200" b="1" dirty="0" err="1" smtClean="0"/>
                <a:t>Legenda</a:t>
              </a:r>
              <a:endParaRPr lang="en-US" sz="3200" b="1" dirty="0" smtClean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6141" y="2960930"/>
            <a:ext cx="676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Contohnya</a:t>
            </a:r>
            <a:r>
              <a:rPr lang="en-US" sz="3200" b="1" dirty="0" smtClean="0"/>
              <a:t>, </a:t>
            </a:r>
            <a:r>
              <a:rPr lang="en-US" sz="3200" b="1" dirty="0" err="1" smtClean="0">
                <a:solidFill>
                  <a:srgbClr val="008080"/>
                </a:solidFill>
              </a:rPr>
              <a:t>Legenda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</a:rPr>
              <a:t>Tangkuban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</a:rPr>
              <a:t>Perahu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Legenda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Danau</a:t>
            </a:r>
            <a:r>
              <a:rPr lang="en-US" sz="3200" b="1" dirty="0" smtClean="0">
                <a:solidFill>
                  <a:srgbClr val="FF0066"/>
                </a:solidFill>
              </a:rPr>
              <a:t> Toba</a:t>
            </a:r>
            <a:r>
              <a:rPr lang="en-US" sz="3200" b="1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41" y="5048252"/>
            <a:ext cx="722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C0099"/>
                </a:solidFill>
              </a:rPr>
              <a:t>Fabel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/>
              <a:t>merupakan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cerita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rakyat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tokoh-tokohnya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hewan</a:t>
            </a:r>
            <a:r>
              <a:rPr lang="en-US" sz="3200" b="1" dirty="0" smtClean="0"/>
              <a:t>.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3825" y="4360211"/>
            <a:ext cx="2314531" cy="622936"/>
            <a:chOff x="685800" y="1955400"/>
            <a:chExt cx="2314531" cy="6229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955400"/>
              <a:ext cx="2201798" cy="6229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7808" y="1993561"/>
              <a:ext cx="2242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 smtClean="0"/>
                <a:t>b. </a:t>
              </a:r>
              <a:r>
                <a:rPr lang="en-ID" sz="3200" b="1" dirty="0" err="1" smtClean="0"/>
                <a:t>Fabel</a:t>
              </a:r>
              <a:endParaRPr lang="en-US" sz="3200" b="1" dirty="0" smtClean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89" y="591178"/>
            <a:ext cx="3142513" cy="53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453" y="1224027"/>
            <a:ext cx="72247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80"/>
                </a:solidFill>
              </a:rPr>
              <a:t>Mite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/>
              <a:t>merupakan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cerita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rakyat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berhubungan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kepercayaan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terhadap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benda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dipercaya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gaib</a:t>
            </a:r>
            <a:r>
              <a:rPr lang="en-US" sz="3200" b="1" dirty="0" smtClean="0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4137" y="510934"/>
            <a:ext cx="2314531" cy="622936"/>
            <a:chOff x="685800" y="1955400"/>
            <a:chExt cx="2314531" cy="6229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955400"/>
              <a:ext cx="2201798" cy="62293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57808" y="1993561"/>
              <a:ext cx="2242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/>
                <a:t>c</a:t>
              </a:r>
              <a:r>
                <a:rPr lang="en-ID" sz="3200" b="1" dirty="0" smtClean="0"/>
                <a:t>. Mite</a:t>
              </a:r>
              <a:endParaRPr lang="en-US" sz="3200" b="1" dirty="0" smtClean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6453" y="4182258"/>
            <a:ext cx="7224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Sage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en-US" sz="3200" b="1" dirty="0" err="1" smtClean="0"/>
              <a:t>merupakan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cerita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rakyat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tentang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kisah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pahlawan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keberanian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kisah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kesaktian</a:t>
            </a:r>
            <a:r>
              <a:rPr lang="en-US" sz="3200" b="1" dirty="0" smtClean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4137" y="3506743"/>
            <a:ext cx="2314531" cy="622936"/>
            <a:chOff x="685800" y="1955400"/>
            <a:chExt cx="2314531" cy="6229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955400"/>
              <a:ext cx="2201798" cy="62293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57808" y="1993561"/>
              <a:ext cx="2242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 smtClean="0"/>
                <a:t>d. Sage</a:t>
              </a:r>
              <a:endParaRPr lang="en-US" sz="3200" b="1" dirty="0" smtClean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89" y="591178"/>
            <a:ext cx="3142513" cy="53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5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8876" y="299904"/>
            <a:ext cx="4393854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4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Fungsi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Cerita</a:t>
            </a:r>
            <a:r>
              <a:rPr lang="en-ID" sz="3200" b="1" dirty="0" smtClean="0">
                <a:solidFill>
                  <a:schemeClr val="bg1"/>
                </a:solidFill>
              </a:rPr>
              <a:t> Rakyat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877" y="1377539"/>
            <a:ext cx="607234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C0099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7030A0"/>
                </a:solidFill>
              </a:rPr>
              <a:t>Cerita</a:t>
            </a:r>
            <a:r>
              <a:rPr lang="en-ID" sz="3000" b="1" dirty="0" smtClean="0">
                <a:solidFill>
                  <a:srgbClr val="7030A0"/>
                </a:solidFill>
              </a:rPr>
              <a:t> </a:t>
            </a:r>
            <a:r>
              <a:rPr lang="en-ID" sz="3000" b="1" dirty="0" err="1" smtClean="0">
                <a:solidFill>
                  <a:srgbClr val="7030A0"/>
                </a:solidFill>
              </a:rPr>
              <a:t>rakyat</a:t>
            </a:r>
            <a:r>
              <a:rPr lang="en-ID" sz="3000" b="1" dirty="0" smtClean="0">
                <a:solidFill>
                  <a:srgbClr val="7030A0"/>
                </a:solidFill>
              </a:rPr>
              <a:t> </a:t>
            </a:r>
            <a:r>
              <a:rPr lang="en-ID" sz="3000" b="1" dirty="0" err="1" smtClean="0">
                <a:solidFill>
                  <a:srgbClr val="7030A0"/>
                </a:solidFill>
              </a:rPr>
              <a:t>berfungsi</a:t>
            </a:r>
            <a:r>
              <a:rPr lang="en-ID" sz="3000" b="1" dirty="0" smtClean="0">
                <a:solidFill>
                  <a:srgbClr val="7030A0"/>
                </a:solidFill>
              </a:rPr>
              <a:t> </a:t>
            </a:r>
            <a:r>
              <a:rPr lang="en-ID" sz="3000" b="1" dirty="0" err="1" smtClean="0">
                <a:solidFill>
                  <a:srgbClr val="7030A0"/>
                </a:solidFill>
              </a:rPr>
              <a:t>sebagai</a:t>
            </a:r>
            <a:r>
              <a:rPr lang="en-ID" sz="3000" b="1" dirty="0" smtClean="0">
                <a:solidFill>
                  <a:srgbClr val="7030A0"/>
                </a:solidFill>
              </a:rPr>
              <a:t> </a:t>
            </a:r>
            <a:r>
              <a:rPr lang="en-ID" sz="3000" b="1" dirty="0" err="1" smtClean="0">
                <a:solidFill>
                  <a:srgbClr val="7030A0"/>
                </a:solidFill>
              </a:rPr>
              <a:t>sarana</a:t>
            </a:r>
            <a:r>
              <a:rPr lang="en-ID" sz="3000" b="1" dirty="0" smtClean="0">
                <a:solidFill>
                  <a:srgbClr val="7030A0"/>
                </a:solidFill>
              </a:rPr>
              <a:t> </a:t>
            </a:r>
            <a:r>
              <a:rPr lang="en-ID" sz="3000" b="1" dirty="0" err="1" smtClean="0">
                <a:solidFill>
                  <a:srgbClr val="7030A0"/>
                </a:solidFill>
              </a:rPr>
              <a:t>hiburan</a:t>
            </a:r>
            <a:r>
              <a:rPr lang="en-ID" sz="3000" b="1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0070C0"/>
                </a:solidFill>
              </a:rPr>
              <a:t>Cerita</a:t>
            </a:r>
            <a:r>
              <a:rPr lang="en-ID" sz="3000" b="1" dirty="0" smtClean="0">
                <a:solidFill>
                  <a:srgbClr val="0070C0"/>
                </a:solidFill>
              </a:rPr>
              <a:t> </a:t>
            </a:r>
            <a:r>
              <a:rPr lang="en-ID" sz="3000" b="1" dirty="0" err="1" smtClean="0">
                <a:solidFill>
                  <a:srgbClr val="0070C0"/>
                </a:solidFill>
              </a:rPr>
              <a:t>rakyat</a:t>
            </a:r>
            <a:r>
              <a:rPr lang="en-ID" sz="3000" b="1" dirty="0" smtClean="0">
                <a:solidFill>
                  <a:srgbClr val="0070C0"/>
                </a:solidFill>
              </a:rPr>
              <a:t> </a:t>
            </a:r>
            <a:r>
              <a:rPr lang="en-ID" sz="3000" b="1" dirty="0" err="1" smtClean="0">
                <a:solidFill>
                  <a:srgbClr val="0070C0"/>
                </a:solidFill>
              </a:rPr>
              <a:t>berfungsi</a:t>
            </a:r>
            <a:r>
              <a:rPr lang="en-ID" sz="3000" b="1" dirty="0" smtClean="0">
                <a:solidFill>
                  <a:srgbClr val="0070C0"/>
                </a:solidFill>
              </a:rPr>
              <a:t> </a:t>
            </a:r>
            <a:r>
              <a:rPr lang="en-ID" sz="3000" b="1" dirty="0" err="1" smtClean="0">
                <a:solidFill>
                  <a:srgbClr val="0070C0"/>
                </a:solidFill>
              </a:rPr>
              <a:t>sebagai</a:t>
            </a:r>
            <a:r>
              <a:rPr lang="en-ID" sz="3000" b="1" dirty="0" smtClean="0">
                <a:solidFill>
                  <a:srgbClr val="0070C0"/>
                </a:solidFill>
              </a:rPr>
              <a:t> </a:t>
            </a:r>
            <a:r>
              <a:rPr lang="en-ID" sz="3000" b="1" dirty="0" err="1" smtClean="0">
                <a:solidFill>
                  <a:srgbClr val="0070C0"/>
                </a:solidFill>
              </a:rPr>
              <a:t>sarana</a:t>
            </a:r>
            <a:r>
              <a:rPr lang="en-ID" sz="3000" b="1" dirty="0" smtClean="0">
                <a:solidFill>
                  <a:srgbClr val="0070C0"/>
                </a:solidFill>
              </a:rPr>
              <a:t> </a:t>
            </a:r>
            <a:r>
              <a:rPr lang="en-ID" sz="3000" b="1" dirty="0" err="1" smtClean="0">
                <a:solidFill>
                  <a:srgbClr val="0070C0"/>
                </a:solidFill>
              </a:rPr>
              <a:t>pendidikan</a:t>
            </a:r>
            <a:r>
              <a:rPr lang="en-ID" sz="3000" b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7030A0"/>
                </a:solidFill>
              </a:rPr>
              <a:t>Cerita</a:t>
            </a:r>
            <a:r>
              <a:rPr lang="en-ID" sz="3000" b="1" dirty="0" smtClean="0">
                <a:solidFill>
                  <a:srgbClr val="7030A0"/>
                </a:solidFill>
              </a:rPr>
              <a:t> </a:t>
            </a:r>
            <a:r>
              <a:rPr lang="en-ID" sz="3000" b="1" dirty="0" err="1" smtClean="0">
                <a:solidFill>
                  <a:srgbClr val="7030A0"/>
                </a:solidFill>
              </a:rPr>
              <a:t>rakyat</a:t>
            </a:r>
            <a:r>
              <a:rPr lang="en-ID" sz="3000" b="1" dirty="0" smtClean="0">
                <a:solidFill>
                  <a:srgbClr val="7030A0"/>
                </a:solidFill>
              </a:rPr>
              <a:t> </a:t>
            </a:r>
            <a:r>
              <a:rPr lang="en-ID" sz="3000" b="1" dirty="0" err="1" smtClean="0">
                <a:solidFill>
                  <a:srgbClr val="7030A0"/>
                </a:solidFill>
              </a:rPr>
              <a:t>dapat</a:t>
            </a:r>
            <a:r>
              <a:rPr lang="en-ID" sz="3000" b="1" dirty="0" smtClean="0">
                <a:solidFill>
                  <a:srgbClr val="7030A0"/>
                </a:solidFill>
              </a:rPr>
              <a:t> </a:t>
            </a:r>
            <a:r>
              <a:rPr lang="en-ID" sz="3000" b="1" dirty="0" err="1" smtClean="0">
                <a:solidFill>
                  <a:srgbClr val="7030A0"/>
                </a:solidFill>
              </a:rPr>
              <a:t>memperkuat</a:t>
            </a:r>
            <a:r>
              <a:rPr lang="en-ID" sz="3000" b="1" dirty="0" smtClean="0">
                <a:solidFill>
                  <a:srgbClr val="7030A0"/>
                </a:solidFill>
              </a:rPr>
              <a:t> rasa </a:t>
            </a:r>
            <a:r>
              <a:rPr lang="en-ID" sz="3000" b="1" dirty="0" err="1" smtClean="0">
                <a:solidFill>
                  <a:srgbClr val="7030A0"/>
                </a:solidFill>
              </a:rPr>
              <a:t>cinta</a:t>
            </a:r>
            <a:r>
              <a:rPr lang="en-ID" sz="3000" b="1" dirty="0" smtClean="0">
                <a:solidFill>
                  <a:srgbClr val="7030A0"/>
                </a:solidFill>
              </a:rPr>
              <a:t> </a:t>
            </a:r>
            <a:r>
              <a:rPr lang="en-ID" sz="3000" b="1" dirty="0" err="1" smtClean="0">
                <a:solidFill>
                  <a:srgbClr val="7030A0"/>
                </a:solidFill>
              </a:rPr>
              <a:t>tanah</a:t>
            </a:r>
            <a:r>
              <a:rPr lang="en-ID" sz="3000" b="1" dirty="0" smtClean="0">
                <a:solidFill>
                  <a:srgbClr val="7030A0"/>
                </a:solidFill>
              </a:rPr>
              <a:t> air. </a:t>
            </a:r>
            <a:endParaRPr lang="en-US" sz="30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91" y="703912"/>
            <a:ext cx="3142513" cy="53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1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1352" y="447737"/>
            <a:ext cx="9098429" cy="1543911"/>
            <a:chOff x="421352" y="447737"/>
            <a:chExt cx="9098429" cy="1543911"/>
          </a:xfrm>
        </p:grpSpPr>
        <p:grpSp>
          <p:nvGrpSpPr>
            <p:cNvPr id="10" name="Group 9"/>
            <p:cNvGrpSpPr/>
            <p:nvPr/>
          </p:nvGrpSpPr>
          <p:grpSpPr>
            <a:xfrm>
              <a:off x="1410553" y="632227"/>
              <a:ext cx="8109228" cy="1179004"/>
              <a:chOff x="1547607" y="3334484"/>
              <a:chExt cx="5658027" cy="682300"/>
            </a:xfrm>
          </p:grpSpPr>
          <p:sp>
            <p:nvSpPr>
              <p:cNvPr id="20" name="Parallelogram 19"/>
              <p:cNvSpPr/>
              <p:nvPr/>
            </p:nvSpPr>
            <p:spPr>
              <a:xfrm>
                <a:off x="1547607" y="3334484"/>
                <a:ext cx="5658027" cy="682300"/>
              </a:xfrm>
              <a:prstGeom prst="parallelogram">
                <a:avLst>
                  <a:gd name="adj" fmla="val 4531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テキスト プレースホルダー 17"/>
              <p:cNvSpPr txBox="1">
                <a:spLocks/>
              </p:cNvSpPr>
              <p:nvPr/>
            </p:nvSpPr>
            <p:spPr>
              <a:xfrm>
                <a:off x="2521788" y="3368313"/>
                <a:ext cx="4386695" cy="609600"/>
              </a:xfrm>
              <a:prstGeom prst="rect">
                <a:avLst/>
              </a:prstGeom>
            </p:spPr>
            <p:txBody>
              <a:bodyPr vert="horz" lIns="48000" tIns="48000" rIns="48000" bIns="48000" rtlCol="0" anchor="ctr">
                <a:noAutofit/>
              </a:bodyPr>
              <a:lstStyle>
                <a:lvl1pPr marL="342900" indent="-342900" algn="l" defTabSz="1632753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5"/>
                  </a:buClr>
                  <a:buFont typeface="Wingdings" panose="05000000000000000000" pitchFamily="2" charset="2"/>
                  <a:buChar char="l"/>
                  <a:defRPr kumimoji="1"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1326612" indent="-510235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5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40941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857317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73693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490070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306446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122822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939199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rgbClr val="FFA513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nn-NO" sz="3300" b="1" dirty="0" smtClean="0">
                    <a:solidFill>
                      <a:prstClr val="black"/>
                    </a:solidFill>
                  </a:rPr>
                  <a:t>Seni Tari: Mengenal </a:t>
                </a:r>
                <a:r>
                  <a:rPr lang="nn-NO" sz="3300" b="1" dirty="0" smtClean="0">
                    <a:solidFill>
                      <a:prstClr val="black"/>
                    </a:solidFill>
                  </a:rPr>
                  <a:t>Tari Melalui Permainan dan Cerita Rakyat</a:t>
                </a:r>
                <a:endParaRPr lang="nn-NO" sz="33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直角三角形 28"/>
            <p:cNvSpPr/>
            <p:nvPr/>
          </p:nvSpPr>
          <p:spPr>
            <a:xfrm rot="2700000">
              <a:off x="421352" y="447737"/>
              <a:ext cx="1543896" cy="1543896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 dirty="0">
                <a:solidFill>
                  <a:srgbClr val="5BB8D1"/>
                </a:solidFill>
                <a:latin typeface="Open Sans"/>
              </a:endParaRPr>
            </a:p>
          </p:txBody>
        </p:sp>
        <p:sp>
          <p:nvSpPr>
            <p:cNvPr id="12" name="直角三角形 8"/>
            <p:cNvSpPr/>
            <p:nvPr/>
          </p:nvSpPr>
          <p:spPr>
            <a:xfrm rot="2700000">
              <a:off x="718392" y="447752"/>
              <a:ext cx="1543896" cy="1543896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 dirty="0">
                <a:solidFill>
                  <a:srgbClr val="5BB8D1"/>
                </a:solidFill>
                <a:latin typeface="Open Sans"/>
              </a:endParaRPr>
            </a:p>
          </p:txBody>
        </p:sp>
        <p:sp>
          <p:nvSpPr>
            <p:cNvPr id="13" name="直角三角形 4"/>
            <p:cNvSpPr/>
            <p:nvPr/>
          </p:nvSpPr>
          <p:spPr>
            <a:xfrm rot="13500000">
              <a:off x="718392" y="447751"/>
              <a:ext cx="1543896" cy="1543896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>
                <a:solidFill>
                  <a:srgbClr val="5BB8D1"/>
                </a:solidFill>
                <a:latin typeface="Open San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21727" y="599236"/>
              <a:ext cx="1337221" cy="1339140"/>
              <a:chOff x="2895601" y="-542991"/>
              <a:chExt cx="960519" cy="96189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895601" y="-542991"/>
                <a:ext cx="960519" cy="960519"/>
                <a:chOff x="2895601" y="-542991"/>
                <a:chExt cx="960519" cy="960519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2895601" y="-542991"/>
                  <a:ext cx="960519" cy="96051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67" dirty="0">
                    <a:solidFill>
                      <a:srgbClr val="4F81BD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926337" y="-512255"/>
                  <a:ext cx="898264" cy="898263"/>
                </a:xfrm>
                <a:prstGeom prst="ellipse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67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2979751" y="-463129"/>
                <a:ext cx="757870" cy="53799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267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Bab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18453" y="-119089"/>
                <a:ext cx="331842" cy="53799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ID" sz="4267" b="1" dirty="0" smtClean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  <a:endPara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940" y="2551839"/>
            <a:ext cx="5332711" cy="754629"/>
            <a:chOff x="385940" y="2551839"/>
            <a:chExt cx="5332711" cy="754629"/>
          </a:xfrm>
        </p:grpSpPr>
        <p:grpSp>
          <p:nvGrpSpPr>
            <p:cNvPr id="23" name="Group 22"/>
            <p:cNvGrpSpPr/>
            <p:nvPr/>
          </p:nvGrpSpPr>
          <p:grpSpPr>
            <a:xfrm>
              <a:off x="477574" y="2551839"/>
              <a:ext cx="5241077" cy="610111"/>
              <a:chOff x="298981" y="2086583"/>
              <a:chExt cx="3930808" cy="45758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ight Triangle 28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85940" y="2696357"/>
              <a:ext cx="5241077" cy="610111"/>
              <a:chOff x="298981" y="2086583"/>
              <a:chExt cx="3930808" cy="45758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ight Triangle 26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20700" y="2692333"/>
              <a:ext cx="4356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prstClr val="white"/>
                  </a:solidFill>
                </a:rPr>
                <a:t>Tujuan</a:t>
              </a:r>
              <a:r>
                <a:rPr lang="en-US" sz="3200" b="1" dirty="0">
                  <a:solidFill>
                    <a:prstClr val="white"/>
                  </a:solidFill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</a:rPr>
                <a:t>Pembelajaran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76489" y="3378897"/>
            <a:ext cx="7264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Mengidentifikasi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macam-macam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gerak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tari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Memperagakan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gerakan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simbolis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Menjelaskan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arti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gerakan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simbolis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Mengidentifikasi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permainan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tradisional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Memperagakan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permainan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tradisional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dalam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bentuk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tari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Mengapresiasi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cerita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rakyat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Mengidentifikasi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isi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dan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pesan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cerita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rakyat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Mengaktualisasi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cerita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rakyat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dalam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bentuk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tari</a:t>
            </a:r>
            <a:r>
              <a:rPr lang="en-ID" dirty="0" smtClean="0">
                <a:solidFill>
                  <a:prstClr val="black"/>
                </a:solidFill>
              </a:rPr>
              <a:t>.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665" y="2563082"/>
            <a:ext cx="5038115" cy="35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1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8876" y="375060"/>
            <a:ext cx="7675672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5. </a:t>
            </a:r>
            <a:r>
              <a:rPr lang="en-ID" sz="3200" b="1" dirty="0" err="1" smtClean="0">
                <a:solidFill>
                  <a:schemeClr val="bg1"/>
                </a:solidFill>
              </a:rPr>
              <a:t>Menciptakan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Tari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Bertema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Cerita</a:t>
            </a:r>
            <a:r>
              <a:rPr lang="en-ID" sz="3200" b="1" dirty="0" smtClean="0">
                <a:solidFill>
                  <a:schemeClr val="bg1"/>
                </a:solidFill>
              </a:rPr>
              <a:t> Rakyat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876" y="1153524"/>
            <a:ext cx="7224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Sebelum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menciptakan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bertema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cerita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rakyat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harus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mengetahui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memahami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cerita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secara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utuh</a:t>
            </a:r>
            <a:r>
              <a:rPr lang="en-US" sz="3200" b="1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875" y="2723184"/>
            <a:ext cx="7575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Kemudian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menentukan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cerita</a:t>
            </a:r>
            <a:r>
              <a:rPr lang="en-US" sz="3200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874" y="3307959"/>
            <a:ext cx="7575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Salah </a:t>
            </a:r>
            <a:r>
              <a:rPr lang="en-US" sz="3200" b="1" dirty="0" err="1" smtClean="0"/>
              <a:t>satunya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tokoh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Ular</a:t>
            </a:r>
            <a:r>
              <a:rPr lang="en-US" sz="3200" b="1" dirty="0" smtClean="0"/>
              <a:t> Naga yang </a:t>
            </a:r>
            <a:r>
              <a:rPr lang="en-US" sz="3200" b="1" dirty="0" err="1" smtClean="0"/>
              <a:t>muncul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cerita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rakyat</a:t>
            </a:r>
            <a:r>
              <a:rPr lang="en-US" sz="3200" b="1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873" y="4385177"/>
            <a:ext cx="6573382" cy="1569660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Dapat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membayangkan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gerakan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Ular</a:t>
            </a:r>
            <a:r>
              <a:rPr lang="en-US" sz="3200" b="1" dirty="0" smtClean="0">
                <a:solidFill>
                  <a:srgbClr val="0070C0"/>
                </a:solidFill>
              </a:rPr>
              <a:t> Naga </a:t>
            </a:r>
            <a:r>
              <a:rPr lang="en-US" sz="3200" b="1" dirty="0" err="1" smtClean="0">
                <a:solidFill>
                  <a:srgbClr val="0070C0"/>
                </a:solidFill>
              </a:rPr>
              <a:t>untuk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menciptakan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gerakan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tari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bertema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cerita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rakyat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66" y="703912"/>
            <a:ext cx="3142513" cy="53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3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66036" y="361324"/>
            <a:ext cx="8727860" cy="615553"/>
            <a:chOff x="264541" y="1485475"/>
            <a:chExt cx="8727860" cy="6155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1" y="1487571"/>
              <a:ext cx="8727860" cy="6094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3553" y="1485475"/>
              <a:ext cx="849358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 smtClean="0">
                  <a:solidFill>
                    <a:srgbClr val="0070C0"/>
                  </a:solidFill>
                </a:rPr>
                <a:t>A.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Gerak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dan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Makna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Permainan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Tradisional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15933" y="1377142"/>
            <a:ext cx="5245623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1. </a:t>
            </a:r>
            <a:r>
              <a:rPr lang="en-ID" sz="3200" b="1" dirty="0" err="1" smtClean="0">
                <a:solidFill>
                  <a:schemeClr val="bg1"/>
                </a:solidFill>
              </a:rPr>
              <a:t>Macam-macam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Gerak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Tari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778" y="3226624"/>
            <a:ext cx="663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C0099"/>
                </a:solidFill>
              </a:rPr>
              <a:t>Gerakan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</a:rPr>
              <a:t>murni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gerakan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memiliki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makna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berfungsi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memperindah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tarian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40778" y="2388275"/>
            <a:ext cx="3579660" cy="622936"/>
            <a:chOff x="685800" y="1955400"/>
            <a:chExt cx="3579660" cy="6229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955400"/>
              <a:ext cx="3579660" cy="62293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57808" y="1993561"/>
              <a:ext cx="3207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 smtClean="0"/>
                <a:t>a. </a:t>
              </a:r>
              <a:r>
                <a:rPr lang="en-ID" sz="3200" b="1" dirty="0" err="1" smtClean="0"/>
                <a:t>Gerakan</a:t>
              </a:r>
              <a:r>
                <a:rPr lang="en-ID" sz="3200" b="1" dirty="0" smtClean="0"/>
                <a:t> </a:t>
              </a:r>
              <a:r>
                <a:rPr lang="en-ID" sz="3200" b="1" dirty="0" err="1" smtClean="0"/>
                <a:t>murni</a:t>
              </a:r>
              <a:endParaRPr lang="en-US" sz="3200" b="1" dirty="0" smtClean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808" y="4796284"/>
            <a:ext cx="6324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Gerak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murni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dilakukan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lemah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gemulai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90" y="2027185"/>
            <a:ext cx="4847051" cy="323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17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67" y="309115"/>
            <a:ext cx="9037387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Contoh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gerak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murni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adalah</a:t>
            </a:r>
            <a:r>
              <a:rPr lang="en-US" sz="3400" b="1" dirty="0" smtClean="0"/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gerak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i="1" dirty="0" err="1" smtClean="0">
                <a:solidFill>
                  <a:srgbClr val="FF0066"/>
                </a:solidFill>
              </a:rPr>
              <a:t>ukel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smtClean="0"/>
              <a:t>yang </a:t>
            </a:r>
            <a:r>
              <a:rPr lang="en-US" sz="3400" b="1" dirty="0" err="1" smtClean="0"/>
              <a:t>dilakukan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dengan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memutar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pergelangan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tangan</a:t>
            </a:r>
            <a:r>
              <a:rPr lang="en-US" sz="3400" b="1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3006" y="1836264"/>
            <a:ext cx="10540640" cy="3827286"/>
            <a:chOff x="983006" y="1836264"/>
            <a:chExt cx="10540640" cy="38272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006" y="1836264"/>
              <a:ext cx="10540640" cy="324251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40632" y="5078775"/>
              <a:ext cx="4825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</a:rPr>
                <a:t>Gerakan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i="1" dirty="0" err="1" smtClean="0">
                  <a:solidFill>
                    <a:srgbClr val="FF0000"/>
                  </a:solidFill>
                </a:rPr>
                <a:t>ukel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57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680" y="704533"/>
            <a:ext cx="6047289" cy="1077218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6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Ada </a:t>
            </a:r>
            <a:r>
              <a:rPr lang="en-US" sz="3200" b="1" dirty="0" err="1" smtClean="0">
                <a:solidFill>
                  <a:srgbClr val="FF0066"/>
                </a:solidFill>
              </a:rPr>
              <a:t>gerakan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gejug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yang </a:t>
            </a:r>
            <a:r>
              <a:rPr lang="en-US" sz="3200" b="1" dirty="0" err="1" smtClean="0">
                <a:solidFill>
                  <a:srgbClr val="0070C0"/>
                </a:solidFill>
              </a:rPr>
              <a:t>dilakukan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dengan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menggerakan</a:t>
            </a:r>
            <a:r>
              <a:rPr lang="en-US" sz="3200" b="1" dirty="0" smtClean="0">
                <a:solidFill>
                  <a:srgbClr val="0070C0"/>
                </a:solidFill>
              </a:rPr>
              <a:t> kaki.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00" y="4460787"/>
            <a:ext cx="6924111" cy="1077218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</a:rPr>
              <a:t>Ada </a:t>
            </a:r>
            <a:r>
              <a:rPr lang="en-US" sz="3200" b="1" dirty="0" err="1" smtClean="0">
                <a:solidFill>
                  <a:srgbClr val="CC0099"/>
                </a:solidFill>
              </a:rPr>
              <a:t>juga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gerakan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pacak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gulu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CC0099"/>
                </a:solidFill>
              </a:rPr>
              <a:t>yang </a:t>
            </a:r>
            <a:r>
              <a:rPr lang="en-US" sz="3200" b="1" dirty="0" err="1" smtClean="0">
                <a:solidFill>
                  <a:srgbClr val="CC0099"/>
                </a:solidFill>
              </a:rPr>
              <a:t>dilakukan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</a:rPr>
              <a:t>dengan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</a:rPr>
              <a:t>menggerakkan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</a:rPr>
              <a:t>leher</a:t>
            </a:r>
            <a:r>
              <a:rPr lang="en-US" sz="3200" b="1" dirty="0" smtClean="0">
                <a:solidFill>
                  <a:srgbClr val="CC0099"/>
                </a:solidFill>
              </a:rPr>
              <a:t>.</a:t>
            </a:r>
            <a:endParaRPr lang="en-US" sz="3200" b="1" dirty="0">
              <a:solidFill>
                <a:srgbClr val="CC009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0607" y="2148288"/>
            <a:ext cx="3073706" cy="3680006"/>
            <a:chOff x="840607" y="2148288"/>
            <a:chExt cx="3073706" cy="36800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158" y="2148288"/>
              <a:ext cx="2752605" cy="308263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40607" y="5366629"/>
              <a:ext cx="3073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7030A0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7030A0"/>
                  </a:solidFill>
                </a:rPr>
                <a:t>pacak</a:t>
              </a:r>
              <a:r>
                <a:rPr lang="en-US" sz="2400" b="1" i="1" dirty="0" smtClean="0">
                  <a:solidFill>
                    <a:srgbClr val="7030A0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7030A0"/>
                  </a:solidFill>
                </a:rPr>
                <a:t>gulu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85978" y="546468"/>
            <a:ext cx="5140407" cy="3546183"/>
            <a:chOff x="6685978" y="546468"/>
            <a:chExt cx="5140407" cy="35461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5978" y="546468"/>
              <a:ext cx="2369888" cy="354618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752679" y="3458773"/>
              <a:ext cx="3073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FF0066"/>
                  </a:solidFill>
                </a:rPr>
                <a:t>gejuk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01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64" y="1272568"/>
            <a:ext cx="6448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C0099"/>
                </a:solidFill>
              </a:rPr>
              <a:t>Gerakan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</a:rPr>
              <a:t>maknawi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gerakan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tari</a:t>
            </a:r>
            <a:r>
              <a:rPr lang="en-US" sz="3200" b="1" dirty="0" smtClean="0"/>
              <a:t>  yang </a:t>
            </a:r>
            <a:r>
              <a:rPr lang="en-US" sz="3200" b="1" dirty="0" err="1" smtClean="0"/>
              <a:t>memiliki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makna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arti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66246" y="484319"/>
            <a:ext cx="4080701" cy="622936"/>
            <a:chOff x="685799" y="1955400"/>
            <a:chExt cx="4080701" cy="6229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955400"/>
              <a:ext cx="4080701" cy="62293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57808" y="1993561"/>
              <a:ext cx="3720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/>
                <a:t>b</a:t>
              </a:r>
              <a:r>
                <a:rPr lang="en-ID" sz="3200" b="1" dirty="0" smtClean="0"/>
                <a:t>. </a:t>
              </a:r>
              <a:r>
                <a:rPr lang="en-ID" sz="3200" b="1" dirty="0" err="1" smtClean="0"/>
                <a:t>Gerakan</a:t>
              </a:r>
              <a:r>
                <a:rPr lang="en-ID" sz="3200" b="1" dirty="0" smtClean="0"/>
                <a:t> </a:t>
              </a:r>
              <a:r>
                <a:rPr lang="en-ID" sz="3200" b="1" dirty="0" err="1" smtClean="0"/>
                <a:t>maknawi</a:t>
              </a:r>
              <a:endParaRPr lang="en-US" sz="3200" b="1" dirty="0" smtClean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3511" y="2349786"/>
            <a:ext cx="6448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Gerakan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maknawi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disebut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juga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gerak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simbolis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3511" y="3427004"/>
            <a:ext cx="6448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Gerak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menirukan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gerakan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hewan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disebut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gerak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imitatif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510" y="4504222"/>
            <a:ext cx="6448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Gerak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menirukan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aktivitas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manusia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disebut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gerak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mimitif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93" y="1540359"/>
            <a:ext cx="4883841" cy="3439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98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64" y="1272568"/>
            <a:ext cx="6874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C0099"/>
                </a:solidFill>
              </a:rPr>
              <a:t>Gerakan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</a:rPr>
              <a:t>berjalan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gerakan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dilakukan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berpindah</a:t>
            </a:r>
            <a:r>
              <a:rPr lang="en-US" sz="3200" b="1" dirty="0" smtClean="0"/>
              <a:t> tempat.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66246" y="484319"/>
            <a:ext cx="4080701" cy="622936"/>
            <a:chOff x="685799" y="1955400"/>
            <a:chExt cx="4080701" cy="6229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955400"/>
              <a:ext cx="4080701" cy="62293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57808" y="1993561"/>
              <a:ext cx="3720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 smtClean="0"/>
                <a:t>c. </a:t>
              </a:r>
              <a:r>
                <a:rPr lang="en-ID" sz="3200" b="1" dirty="0" err="1" smtClean="0"/>
                <a:t>Gerakan</a:t>
              </a:r>
              <a:r>
                <a:rPr lang="en-ID" sz="3200" b="1" dirty="0" smtClean="0"/>
                <a:t> </a:t>
              </a:r>
              <a:r>
                <a:rPr lang="en-ID" sz="3200" b="1" dirty="0" err="1" smtClean="0"/>
                <a:t>berjalan</a:t>
              </a:r>
              <a:endParaRPr lang="en-US" sz="3200" b="1" dirty="0" smtClean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8564" y="2349786"/>
            <a:ext cx="6874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Misalnya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gerakan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berjalan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memasuki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panggung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disebut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istilah</a:t>
            </a:r>
            <a:r>
              <a:rPr lang="en-US" sz="3200" b="1" dirty="0" smtClean="0"/>
              <a:t> </a:t>
            </a:r>
            <a:r>
              <a:rPr lang="en-US" sz="3200" b="1" i="1" dirty="0" err="1" smtClean="0">
                <a:solidFill>
                  <a:srgbClr val="FF0066"/>
                </a:solidFill>
              </a:rPr>
              <a:t>mincid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Sunda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66246" y="4078380"/>
            <a:ext cx="6924111" cy="1569660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Gerakan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berjalan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dengan</a:t>
            </a:r>
            <a:r>
              <a:rPr lang="en-US" sz="3200" b="1" dirty="0" smtClean="0">
                <a:solidFill>
                  <a:srgbClr val="0070C0"/>
                </a:solidFill>
              </a:rPr>
              <a:t> kaki </a:t>
            </a:r>
            <a:r>
              <a:rPr lang="en-US" sz="3200" b="1" dirty="0" err="1" smtClean="0">
                <a:solidFill>
                  <a:srgbClr val="0070C0"/>
                </a:solidFill>
              </a:rPr>
              <a:t>rapat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cepat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sambil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berjinjit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disebut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dengan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istilah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CC0099"/>
                </a:solidFill>
              </a:rPr>
              <a:t>trisik</a:t>
            </a:r>
            <a:r>
              <a:rPr lang="en-US" sz="3200" b="1" dirty="0" smtClean="0">
                <a:solidFill>
                  <a:srgbClr val="CC0099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dalam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tarian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Jawa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51" y="795786"/>
            <a:ext cx="4192940" cy="302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6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6350" y="475268"/>
            <a:ext cx="4531640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2. </a:t>
            </a:r>
            <a:r>
              <a:rPr lang="en-ID" sz="3200" b="1" dirty="0" err="1" smtClean="0">
                <a:solidFill>
                  <a:schemeClr val="bg1"/>
                </a:solidFill>
              </a:rPr>
              <a:t>Arti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Gerakan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Simbolis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142" y="1422860"/>
            <a:ext cx="6874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Gerak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simbolis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gerakan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memiliki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makna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tertentu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6142" y="2500078"/>
            <a:ext cx="6874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Gerak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simbolis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dilakukan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gemulai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patah-patah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dinamis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16142" y="3710813"/>
            <a:ext cx="9078587" cy="2276628"/>
            <a:chOff x="367127" y="1767519"/>
            <a:chExt cx="9078587" cy="22766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7" y="1767519"/>
              <a:ext cx="9003431" cy="227662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51402" y="1876860"/>
              <a:ext cx="879431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CC0099"/>
                  </a:solidFill>
                </a:rPr>
                <a:t>Gerakan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gemulai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menggambarkan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sifat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halus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,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gerakan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patah-patah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diartikan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sebagai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gerakan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yang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kaku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,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dan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gerakan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dinamis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menggambarkan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kecepatan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.</a:t>
              </a:r>
              <a:endParaRPr lang="en-US" sz="3200" b="1" dirty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87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6350" y="475268"/>
            <a:ext cx="4531640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3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Permainan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Tradisional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142" y="1422860"/>
            <a:ext cx="7074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80"/>
                </a:solidFill>
              </a:rPr>
              <a:t>Permainan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</a:rPr>
              <a:t>tradisonal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permainan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berkembang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kebiasaan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masyarakat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tertentu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suatu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wilayah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16350" y="3127192"/>
            <a:ext cx="666106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55600" indent="-355600">
              <a:buClr>
                <a:srgbClr val="FF0066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ID" sz="3200" b="1" dirty="0" err="1" smtClean="0">
                <a:solidFill>
                  <a:srgbClr val="0070C0"/>
                </a:solidFill>
              </a:rPr>
              <a:t>Permainan</a:t>
            </a:r>
            <a:r>
              <a:rPr lang="en-ID" sz="3200" b="1" dirty="0" smtClean="0">
                <a:solidFill>
                  <a:srgbClr val="0070C0"/>
                </a:solidFill>
              </a:rPr>
              <a:t> </a:t>
            </a:r>
            <a:r>
              <a:rPr lang="en-ID" sz="3200" b="1" dirty="0" err="1" smtClean="0">
                <a:solidFill>
                  <a:srgbClr val="0070C0"/>
                </a:solidFill>
              </a:rPr>
              <a:t>tradisional</a:t>
            </a:r>
            <a:r>
              <a:rPr lang="en-ID" sz="3200" b="1" dirty="0" smtClean="0">
                <a:solidFill>
                  <a:srgbClr val="0070C0"/>
                </a:solidFill>
              </a:rPr>
              <a:t> </a:t>
            </a:r>
            <a:r>
              <a:rPr lang="en-ID" sz="3200" b="1" dirty="0" err="1" smtClean="0">
                <a:solidFill>
                  <a:srgbClr val="0070C0"/>
                </a:solidFill>
              </a:rPr>
              <a:t>dapat</a:t>
            </a:r>
            <a:r>
              <a:rPr lang="en-ID" sz="3200" b="1" dirty="0" smtClean="0">
                <a:solidFill>
                  <a:srgbClr val="0070C0"/>
                </a:solidFill>
              </a:rPr>
              <a:t> </a:t>
            </a:r>
            <a:r>
              <a:rPr lang="en-ID" sz="3200" b="1" dirty="0" err="1" smtClean="0">
                <a:solidFill>
                  <a:srgbClr val="0070C0"/>
                </a:solidFill>
              </a:rPr>
              <a:t>memupuk</a:t>
            </a:r>
            <a:r>
              <a:rPr lang="en-ID" sz="3200" b="1" dirty="0" smtClean="0">
                <a:solidFill>
                  <a:srgbClr val="0070C0"/>
                </a:solidFill>
              </a:rPr>
              <a:t> </a:t>
            </a:r>
            <a:r>
              <a:rPr lang="en-ID" sz="3200" b="1" dirty="0" err="1" smtClean="0">
                <a:solidFill>
                  <a:srgbClr val="0070C0"/>
                </a:solidFill>
              </a:rPr>
              <a:t>semangat</a:t>
            </a:r>
            <a:r>
              <a:rPr lang="en-ID" sz="3200" b="1" dirty="0" smtClean="0">
                <a:solidFill>
                  <a:srgbClr val="0070C0"/>
                </a:solidFill>
              </a:rPr>
              <a:t> </a:t>
            </a:r>
            <a:r>
              <a:rPr lang="en-ID" sz="3200" b="1" dirty="0" err="1" smtClean="0">
                <a:solidFill>
                  <a:srgbClr val="0070C0"/>
                </a:solidFill>
              </a:rPr>
              <a:t>gotong</a:t>
            </a:r>
            <a:r>
              <a:rPr lang="en-ID" sz="3200" b="1" dirty="0" smtClean="0">
                <a:solidFill>
                  <a:srgbClr val="0070C0"/>
                </a:solidFill>
              </a:rPr>
              <a:t> </a:t>
            </a:r>
            <a:r>
              <a:rPr lang="en-ID" sz="3200" b="1" dirty="0" err="1" smtClean="0">
                <a:solidFill>
                  <a:srgbClr val="0070C0"/>
                </a:solidFill>
              </a:rPr>
              <a:t>royong</a:t>
            </a:r>
            <a:r>
              <a:rPr lang="en-ID" sz="3200" b="1" dirty="0" smtClean="0">
                <a:solidFill>
                  <a:srgbClr val="0070C0"/>
                </a:solidFill>
              </a:rPr>
              <a:t>, </a:t>
            </a:r>
            <a:r>
              <a:rPr lang="en-ID" sz="3200" b="1" dirty="0" err="1" smtClean="0">
                <a:solidFill>
                  <a:srgbClr val="0070C0"/>
                </a:solidFill>
              </a:rPr>
              <a:t>kerja</a:t>
            </a:r>
            <a:r>
              <a:rPr lang="en-ID" sz="3200" b="1" dirty="0" smtClean="0">
                <a:solidFill>
                  <a:srgbClr val="0070C0"/>
                </a:solidFill>
              </a:rPr>
              <a:t> </a:t>
            </a:r>
            <a:r>
              <a:rPr lang="en-ID" sz="3200" b="1" dirty="0" err="1" smtClean="0">
                <a:solidFill>
                  <a:srgbClr val="0070C0"/>
                </a:solidFill>
              </a:rPr>
              <a:t>sama</a:t>
            </a:r>
            <a:r>
              <a:rPr lang="en-ID" sz="3200" b="1" dirty="0" smtClean="0">
                <a:solidFill>
                  <a:srgbClr val="0070C0"/>
                </a:solidFill>
              </a:rPr>
              <a:t>, </a:t>
            </a:r>
            <a:r>
              <a:rPr lang="en-ID" sz="3200" b="1" dirty="0" err="1" smtClean="0">
                <a:solidFill>
                  <a:srgbClr val="0070C0"/>
                </a:solidFill>
              </a:rPr>
              <a:t>dan</a:t>
            </a:r>
            <a:r>
              <a:rPr lang="en-ID" sz="3200" b="1" dirty="0" smtClean="0">
                <a:solidFill>
                  <a:srgbClr val="0070C0"/>
                </a:solidFill>
              </a:rPr>
              <a:t> </a:t>
            </a:r>
            <a:r>
              <a:rPr lang="en-ID" sz="3200" b="1" dirty="0" err="1" smtClean="0">
                <a:solidFill>
                  <a:srgbClr val="0070C0"/>
                </a:solidFill>
              </a:rPr>
              <a:t>persatuan</a:t>
            </a:r>
            <a:r>
              <a:rPr lang="en-ID" sz="3200" b="1" smtClean="0">
                <a:solidFill>
                  <a:srgbClr val="0070C0"/>
                </a:solidFill>
              </a:rPr>
              <a:t>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63" y="215223"/>
            <a:ext cx="4523194" cy="452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6134" y="4501449"/>
            <a:ext cx="401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8080"/>
                </a:solidFill>
              </a:rPr>
              <a:t>Permainan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engklek</a:t>
            </a:r>
            <a:r>
              <a:rPr lang="en-US" sz="2800" b="1" dirty="0" smtClean="0">
                <a:solidFill>
                  <a:srgbClr val="008080"/>
                </a:solidFill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565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740</Words>
  <Application>Microsoft Office PowerPoint</Application>
  <PresentationFormat>Widescreen</PresentationFormat>
  <Paragraphs>91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Open Sans</vt:lpstr>
      <vt:lpstr>Wingdings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Alivia Arianda</dc:creator>
  <cp:lastModifiedBy>Nur Alivia Arianda</cp:lastModifiedBy>
  <cp:revision>75</cp:revision>
  <dcterms:created xsi:type="dcterms:W3CDTF">2022-04-28T01:27:10Z</dcterms:created>
  <dcterms:modified xsi:type="dcterms:W3CDTF">2022-05-12T03:37:04Z</dcterms:modified>
</cp:coreProperties>
</file>