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2" r:id="rId2"/>
    <p:sldId id="261" r:id="rId3"/>
    <p:sldId id="303" r:id="rId4"/>
    <p:sldId id="304" r:id="rId5"/>
    <p:sldId id="306" r:id="rId6"/>
    <p:sldId id="305" r:id="rId7"/>
    <p:sldId id="307" r:id="rId8"/>
    <p:sldId id="297" r:id="rId9"/>
    <p:sldId id="308" r:id="rId10"/>
    <p:sldId id="309" r:id="rId11"/>
    <p:sldId id="310" r:id="rId12"/>
    <p:sldId id="311" r:id="rId13"/>
    <p:sldId id="312" r:id="rId14"/>
    <p:sldId id="314" r:id="rId15"/>
    <p:sldId id="315" r:id="rId16"/>
    <p:sldId id="316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66"/>
    <a:srgbClr val="AD2542"/>
    <a:srgbClr val="BFD101"/>
    <a:srgbClr val="B39861"/>
    <a:srgbClr val="0D4B14"/>
    <a:srgbClr val="00C06A"/>
    <a:srgbClr val="B1920F"/>
    <a:srgbClr val="5C4D2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3" autoAdjust="0"/>
  </p:normalViewPr>
  <p:slideViewPr>
    <p:cSldViewPr>
      <p:cViewPr>
        <p:scale>
          <a:sx n="100" d="100"/>
          <a:sy n="100" d="100"/>
        </p:scale>
        <p:origin x="-468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29ACC-4F2C-4EB2-B2E1-B9CE01C7EE1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A084A-61DC-4EC5-8AD1-B80EF68BA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7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084A-61DC-4EC5-8AD1-B80EF68BA6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9" t="4167" r="2652" b="3646"/>
          <a:stretch/>
        </p:blipFill>
        <p:spPr bwMode="auto">
          <a:xfrm>
            <a:off x="1524000" y="878945"/>
            <a:ext cx="2320301" cy="314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95086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5852"/>
            <a:ext cx="9144000" cy="416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81051"/>
            <a:ext cx="3048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Usaha Perikanan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132079"/>
            <a:ext cx="2895600" cy="230832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Penggunaan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pancing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v-SE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jaring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v-SE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pukat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v-SE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sonar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dan </a:t>
            </a:r>
            <a:r>
              <a:rPr lang="sv-SE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mesin pengolah </a:t>
            </a:r>
            <a:r>
              <a:rPr lang="sv-SE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ikan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memudahkan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usaha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perikanan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v-SE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102761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5C4D2E"/>
                </a:solidFill>
                <a:latin typeface="+mj-lt"/>
              </a:rPr>
              <a:t>Ikan</a:t>
            </a:r>
            <a:r>
              <a:rPr lang="en-US" b="1" dirty="0">
                <a:solidFill>
                  <a:srgbClr val="5C4D2E"/>
                </a:solidFill>
                <a:latin typeface="+mj-lt"/>
              </a:rPr>
              <a:t> air </a:t>
            </a:r>
            <a:r>
              <a:rPr lang="en-US" b="1" dirty="0" err="1">
                <a:solidFill>
                  <a:srgbClr val="5C4D2E"/>
                </a:solidFill>
                <a:latin typeface="+mj-lt"/>
              </a:rPr>
              <a:t>payau</a:t>
            </a:r>
            <a:r>
              <a:rPr lang="en-US" b="1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5C4D2E"/>
                </a:solidFill>
                <a:latin typeface="+mj-lt"/>
              </a:rPr>
              <a:t>biasanya</a:t>
            </a:r>
            <a:r>
              <a:rPr lang="en-US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5C4D2E"/>
                </a:solidFill>
                <a:latin typeface="+mj-lt"/>
              </a:rPr>
              <a:t>dikembangbiakkan</a:t>
            </a:r>
            <a:r>
              <a:rPr lang="en-US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dirty="0">
                <a:solidFill>
                  <a:srgbClr val="5C4D2E"/>
                </a:solidFill>
                <a:latin typeface="+mj-lt"/>
              </a:rPr>
              <a:t>di </a:t>
            </a:r>
            <a:r>
              <a:rPr lang="en-US" dirty="0" err="1" smtClean="0">
                <a:solidFill>
                  <a:srgbClr val="5C4D2E"/>
                </a:solidFill>
                <a:latin typeface="+mj-lt"/>
              </a:rPr>
              <a:t>tambak</a:t>
            </a:r>
            <a:r>
              <a:rPr lang="en-US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33822" y="339244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6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0" y="0"/>
            <a:ext cx="4800600" cy="5143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438150"/>
            <a:ext cx="36576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Usaha Pertambangan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2425" y="1123950"/>
            <a:ext cx="1095375" cy="1052945"/>
            <a:chOff x="352425" y="1123950"/>
            <a:chExt cx="1095375" cy="1052945"/>
          </a:xfrm>
        </p:grpSpPr>
        <p:sp>
          <p:nvSpPr>
            <p:cNvPr id="5" name="Flowchart: Connector 4"/>
            <p:cNvSpPr/>
            <p:nvPr/>
          </p:nvSpPr>
          <p:spPr>
            <a:xfrm>
              <a:off x="381000" y="1123950"/>
              <a:ext cx="1052945" cy="1052945"/>
            </a:xfrm>
            <a:prstGeom prst="flowChartConnec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2425" y="1330464"/>
              <a:ext cx="1095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Mineral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logam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0" y="1188757"/>
            <a:ext cx="1600200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B050"/>
                </a:solidFill>
                <a:latin typeface="+mj-lt"/>
              </a:rPr>
              <a:t>Emas</a:t>
            </a:r>
            <a:endParaRPr lang="en-US" b="1" dirty="0" smtClean="0">
              <a:solidFill>
                <a:srgbClr val="00B050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  <a:latin typeface="+mj-lt"/>
              </a:rPr>
              <a:t>Perak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B050"/>
                </a:solidFill>
                <a:latin typeface="+mj-lt"/>
              </a:rPr>
              <a:t>Besi</a:t>
            </a:r>
            <a:endParaRPr lang="en-US" b="1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1188757"/>
            <a:ext cx="16002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B050"/>
                </a:solidFill>
                <a:latin typeface="+mj-lt"/>
              </a:rPr>
              <a:t>Alumunium</a:t>
            </a:r>
            <a:endParaRPr lang="en-US" b="1" dirty="0" smtClean="0">
              <a:solidFill>
                <a:srgbClr val="00B050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B050"/>
                </a:solidFill>
                <a:latin typeface="+mj-lt"/>
              </a:rPr>
              <a:t>Timah</a:t>
            </a:r>
            <a:r>
              <a:rPr lang="en-US" b="1" dirty="0" smtClean="0">
                <a:solidFill>
                  <a:srgbClr val="00B050"/>
                </a:solidFill>
                <a:latin typeface="+mj-lt"/>
              </a:rPr>
              <a:t> </a:t>
            </a:r>
            <a:endParaRPr lang="en-US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10345" y="2354542"/>
            <a:ext cx="1109230" cy="1052945"/>
            <a:chOff x="381000" y="1123950"/>
            <a:chExt cx="1109230" cy="1052945"/>
          </a:xfrm>
        </p:grpSpPr>
        <p:sp>
          <p:nvSpPr>
            <p:cNvPr id="13" name="Flowchart: Connector 12"/>
            <p:cNvSpPr/>
            <p:nvPr/>
          </p:nvSpPr>
          <p:spPr>
            <a:xfrm>
              <a:off x="381000" y="1123950"/>
              <a:ext cx="1052945" cy="1052945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4855" y="1264958"/>
              <a:ext cx="1095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Non</a:t>
              </a:r>
            </a:p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logam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2419350"/>
            <a:ext cx="1371600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Batu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kapur</a:t>
            </a:r>
            <a:endParaRPr lang="en-US" b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belerang</a:t>
            </a:r>
            <a:endParaRPr lang="en-US" b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6400" y="2419350"/>
            <a:ext cx="1371600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Pasir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asbes</a:t>
            </a:r>
            <a:endParaRPr lang="en-US" b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Intan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2425" y="3423300"/>
            <a:ext cx="1095375" cy="1052945"/>
            <a:chOff x="352425" y="1123950"/>
            <a:chExt cx="1095375" cy="1052945"/>
          </a:xfrm>
        </p:grpSpPr>
        <p:sp>
          <p:nvSpPr>
            <p:cNvPr id="18" name="Flowchart: Connector 17"/>
            <p:cNvSpPr/>
            <p:nvPr/>
          </p:nvSpPr>
          <p:spPr>
            <a:xfrm>
              <a:off x="381000" y="1123950"/>
              <a:ext cx="1052945" cy="1052945"/>
            </a:xfrm>
            <a:prstGeom prst="flowChartConnec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2425" y="1330464"/>
              <a:ext cx="1095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Sumber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energi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24000" y="3488107"/>
            <a:ext cx="1600200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Minyak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bumi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Batu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bara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19400" y="3488107"/>
            <a:ext cx="13716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Gas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alam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Uranium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0" y="438150"/>
            <a:ext cx="35052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7. Usaha Perindustrian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81014"/>
            <a:ext cx="3793832" cy="2685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4" name="TextBox 23"/>
          <p:cNvSpPr txBox="1"/>
          <p:nvPr/>
        </p:nvSpPr>
        <p:spPr>
          <a:xfrm>
            <a:off x="4495800" y="97155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Perindustrian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dapat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menghasilkan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barang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kebutuhan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secara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cepat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jumlah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besar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504"/>
            <a:ext cx="9144000" cy="850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1154340">
            <a:off x="5265796" y="2830216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5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15" grpId="0"/>
      <p:bldP spid="16" grpId="0"/>
      <p:bldP spid="20" grpId="0"/>
      <p:bldP spid="21" grpId="0"/>
      <p:bldP spid="22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57396" y="445768"/>
            <a:ext cx="5921151" cy="4183382"/>
            <a:chOff x="3257396" y="445768"/>
            <a:chExt cx="5921151" cy="418338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98" b="3472"/>
            <a:stretch/>
          </p:blipFill>
          <p:spPr bwMode="auto">
            <a:xfrm>
              <a:off x="3257396" y="445768"/>
              <a:ext cx="5921151" cy="4183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Flowchart: Connector 2"/>
            <p:cNvSpPr/>
            <p:nvPr/>
          </p:nvSpPr>
          <p:spPr>
            <a:xfrm>
              <a:off x="3581400" y="4171950"/>
              <a:ext cx="457200" cy="45720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228600" y="624532"/>
            <a:ext cx="35052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 Usaha Perdagangan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15" y="1203419"/>
            <a:ext cx="2989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Kegiatan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jual-beli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dapat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dilakukan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: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15" y="2038350"/>
            <a:ext cx="184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Warung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15" y="2495550"/>
            <a:ext cx="184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Kelontong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15" y="2940110"/>
            <a:ext cx="184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Pasar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15" y="3390840"/>
            <a:ext cx="184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FF0066"/>
                </a:solidFill>
                <a:latin typeface="+mj-lt"/>
              </a:rPr>
              <a:t>Daring </a:t>
            </a:r>
            <a:endParaRPr lang="en-US" sz="2000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833822" y="3392442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6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299" y="285750"/>
            <a:ext cx="2286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9. Usaha Jasa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199" y="2127084"/>
            <a:ext cx="2108201" cy="400110"/>
          </a:xfrm>
          <a:prstGeom prst="rect">
            <a:avLst/>
          </a:prstGeom>
          <a:solidFill>
            <a:srgbClr val="B398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Jasa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transportasi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915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5C4D2E"/>
                </a:solidFill>
                <a:latin typeface="+mj-lt"/>
              </a:rPr>
              <a:t>Usaha </a:t>
            </a:r>
            <a:r>
              <a:rPr lang="en-US" sz="2200" b="1" dirty="0" err="1" smtClean="0">
                <a:solidFill>
                  <a:srgbClr val="5C4D2E"/>
                </a:solidFill>
                <a:latin typeface="+mj-lt"/>
              </a:rPr>
              <a:t>jasa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dapat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dirasakan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manfaatnya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oleh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masyarakat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2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394101"/>
            <a:ext cx="3886200" cy="2590190"/>
          </a:xfrm>
          <a:prstGeom prst="round2DiagRect">
            <a:avLst>
              <a:gd name="adj1" fmla="val 1883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099" y="1657350"/>
            <a:ext cx="3686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5C4D2E"/>
                </a:solidFill>
                <a:latin typeface="+mj-lt"/>
              </a:rPr>
              <a:t>Bidang</a:t>
            </a:r>
            <a:r>
              <a:rPr lang="en-US" sz="22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5C4D2E"/>
                </a:solidFill>
                <a:latin typeface="+mj-lt"/>
              </a:rPr>
              <a:t>jasa</a:t>
            </a:r>
            <a:r>
              <a:rPr lang="en-US" sz="2200" b="1" dirty="0">
                <a:solidFill>
                  <a:srgbClr val="5C4D2E"/>
                </a:solidFill>
                <a:latin typeface="+mj-lt"/>
              </a:rPr>
              <a:t>:</a:t>
            </a:r>
            <a:endParaRPr lang="en-US" sz="22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199" y="2565188"/>
            <a:ext cx="195580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Jasa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keamanan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199" y="3028936"/>
            <a:ext cx="1804987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Jasa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kesehatan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199" y="3486150"/>
            <a:ext cx="195580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Jasa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pendidikan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7299" y="2190750"/>
            <a:ext cx="1955801" cy="400110"/>
          </a:xfrm>
          <a:prstGeom prst="rect">
            <a:avLst/>
          </a:prstGeom>
          <a:solidFill>
            <a:srgbClr val="BFD1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Jasa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keuangan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2705040"/>
            <a:ext cx="1804987" cy="400110"/>
          </a:xfrm>
          <a:prstGeom prst="rect">
            <a:avLst/>
          </a:prstGeom>
          <a:solidFill>
            <a:srgbClr val="AD25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Jasa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usaha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RT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199" y="3181350"/>
            <a:ext cx="1828801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Jasa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perawatan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pribadi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898" y="4000440"/>
            <a:ext cx="175260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Jasa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hiburan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550652" y="2425654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31"/>
          <a:stretch/>
        </p:blipFill>
        <p:spPr bwMode="auto">
          <a:xfrm>
            <a:off x="1" y="2404004"/>
            <a:ext cx="9143999" cy="273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55106">
            <a:off x="-2286000" y="-550218"/>
            <a:ext cx="5943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2400" y="361950"/>
            <a:ext cx="7391400" cy="838200"/>
            <a:chOff x="228600" y="361950"/>
            <a:chExt cx="7225301" cy="8382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6695325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C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6463301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Faktor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Pendukung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Perekonomian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Daerah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8721" y="1729085"/>
            <a:ext cx="317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Sumber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daya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alam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721" y="2262485"/>
            <a:ext cx="317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 err="1" smtClean="0">
                <a:solidFill>
                  <a:srgbClr val="008000"/>
                </a:solidFill>
                <a:latin typeface="+mj-lt"/>
              </a:rPr>
              <a:t>Infrastruktur</a:t>
            </a:r>
            <a:r>
              <a:rPr lang="en-US" sz="2400" b="1" dirty="0" smtClean="0">
                <a:solidFill>
                  <a:srgbClr val="008000"/>
                </a:solidFill>
                <a:latin typeface="+mj-lt"/>
              </a:rPr>
              <a:t> </a:t>
            </a:r>
            <a:endParaRPr lang="en-US" sz="2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21" y="2724150"/>
            <a:ext cx="317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 err="1" smtClean="0">
                <a:solidFill>
                  <a:srgbClr val="FF0066"/>
                </a:solidFill>
                <a:latin typeface="+mj-lt"/>
              </a:rPr>
              <a:t>Teknologi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</a:rPr>
              <a:t> </a:t>
            </a:r>
            <a:endParaRPr lang="en-US" sz="2400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721" y="3257550"/>
            <a:ext cx="3177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Sumber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daya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manusia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504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7833822" y="339244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86200" y="1581150"/>
            <a:ext cx="4191000" cy="1706077"/>
            <a:chOff x="314325" y="2743236"/>
            <a:chExt cx="3752454" cy="137323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4325" y="2743236"/>
              <a:ext cx="3752454" cy="137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98122" y="2826006"/>
              <a:ext cx="3032204" cy="11643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2200" b="1" dirty="0" smtClean="0">
                  <a:solidFill>
                    <a:schemeClr val="bg1"/>
                  </a:solidFill>
                  <a:latin typeface="+mj-lt"/>
                </a:rPr>
                <a:t>Makanan khas atau barang kerajinan yang dijadikan sebagai oleh-oleh suatu daerah.</a:t>
              </a:r>
              <a:endParaRPr lang="pt-BR" sz="22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" y="361950"/>
            <a:ext cx="5029200" cy="838200"/>
            <a:chOff x="228600" y="361950"/>
            <a:chExt cx="4916184" cy="8382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4535184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D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3856234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Produk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Unggulan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Daerah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3">
            <a:off x="538045" y="1558702"/>
            <a:ext cx="3769333" cy="2616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4614425" y="3287227"/>
            <a:ext cx="300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Produk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unggul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dibuat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menggunakan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bahan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baku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berkualitas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 rot="15842960">
            <a:off x="-634790" y="3179505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6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32317" y="618267"/>
            <a:ext cx="3657599" cy="838200"/>
            <a:chOff x="228600" y="361950"/>
            <a:chExt cx="3575406" cy="8382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3194406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E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2589944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Ekonomi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Kreatif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9" t="-1687" r="18919" b="1687"/>
          <a:stretch/>
        </p:blipFill>
        <p:spPr bwMode="auto">
          <a:xfrm>
            <a:off x="-1158050" y="78053"/>
            <a:ext cx="5290367" cy="4800600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504"/>
            <a:ext cx="9144000" cy="8503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0" y="1526798"/>
            <a:ext cx="4800600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Ekonomi kreatif mengutamakan:</a:t>
            </a:r>
            <a:endParaRPr lang="sv-SE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46706" y="2495550"/>
            <a:ext cx="4077638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lphaLcPeriod"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Gagasan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ide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kreatif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46706" y="3181350"/>
            <a:ext cx="4077638" cy="6096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lphaLcPeriod" startAt="2"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Kekuatan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informasi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56762" y="3867150"/>
            <a:ext cx="4077638" cy="6096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lphaLcPeriod" startAt="3"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Nilai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kreativitas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produksi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172509">
            <a:off x="917620" y="3810878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308074"/>
            <a:ext cx="4171476" cy="2811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2" name="Group 1"/>
          <p:cNvGrpSpPr/>
          <p:nvPr/>
        </p:nvGrpSpPr>
        <p:grpSpPr>
          <a:xfrm>
            <a:off x="1031416" y="350499"/>
            <a:ext cx="4454984" cy="952124"/>
            <a:chOff x="1611545" y="3352296"/>
            <a:chExt cx="4388313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5" y="3352296"/>
              <a:ext cx="4388313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60022" y="3436867"/>
              <a:ext cx="3139598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Kegiatan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Ekonomi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di Indonesia</a:t>
              </a:r>
              <a:endParaRPr lang="en-US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657350"/>
            <a:ext cx="5105400" cy="2780169"/>
            <a:chOff x="157161" y="1733550"/>
            <a:chExt cx="5105400" cy="2780169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66950"/>
              <a:ext cx="5096856" cy="224676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>
                  <a:latin typeface="+mj-lt"/>
                </a:rPr>
                <a:t>Mengidentifikasi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warisan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budaya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daerah</a:t>
              </a:r>
              <a:r>
                <a:rPr lang="en-US" altLang="id-ID" sz="1400" dirty="0" smtClean="0">
                  <a:latin typeface="+mj-lt"/>
                </a:rPr>
                <a:t> di Indonesia.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+mj-lt"/>
                </a:rPr>
                <a:t>M</a:t>
              </a:r>
              <a:r>
                <a:rPr lang="en-US" altLang="id-ID" sz="1400" dirty="0" err="1" smtClean="0">
                  <a:latin typeface="+mj-lt"/>
                </a:rPr>
                <a:t>enyajikan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informasi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mengenai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warisan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budaya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daerah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setempat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+mj-lt"/>
                </a:rPr>
                <a:t>M</a:t>
              </a:r>
              <a:r>
                <a:rPr lang="en-US" altLang="id-ID" sz="1400" dirty="0" err="1" smtClean="0">
                  <a:latin typeface="+mj-lt"/>
                </a:rPr>
                <a:t>enjelaskan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ragam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kegiatan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ekonomi</a:t>
              </a:r>
              <a:r>
                <a:rPr lang="en-US" altLang="id-ID" sz="1400" dirty="0" smtClean="0">
                  <a:latin typeface="+mj-lt"/>
                </a:rPr>
                <a:t> yang </a:t>
              </a:r>
              <a:r>
                <a:rPr lang="en-US" altLang="id-ID" sz="1400" dirty="0" err="1">
                  <a:latin typeface="+mj-lt"/>
                </a:rPr>
                <a:t>dilakukan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oleh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masyarakat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+mj-lt"/>
                </a:rPr>
                <a:t>M</a:t>
              </a:r>
              <a:r>
                <a:rPr lang="en-US" altLang="id-ID" sz="1400" dirty="0" err="1" smtClean="0">
                  <a:latin typeface="+mj-lt"/>
                </a:rPr>
                <a:t>enjelaskan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faktor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pendukung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perekonomian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>
                  <a:latin typeface="+mj-lt"/>
                </a:rPr>
                <a:t>di </a:t>
              </a:r>
              <a:r>
                <a:rPr lang="en-US" altLang="id-ID" sz="1400" dirty="0" err="1">
                  <a:latin typeface="+mj-lt"/>
                </a:rPr>
                <a:t>suatu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daerah</a:t>
              </a:r>
              <a:r>
                <a:rPr lang="en-US" altLang="id-ID" sz="1400" dirty="0" smtClean="0">
                  <a:latin typeface="+mj-lt"/>
                </a:rPr>
                <a:t>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+mj-lt"/>
                </a:rPr>
                <a:t>M</a:t>
              </a:r>
              <a:r>
                <a:rPr lang="en-US" altLang="id-ID" sz="1400" dirty="0" err="1" smtClean="0">
                  <a:latin typeface="+mj-lt"/>
                </a:rPr>
                <a:t>enjelaskan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produk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unggulan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daerah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+mj-lt"/>
                </a:rPr>
                <a:t>M</a:t>
              </a:r>
              <a:r>
                <a:rPr lang="en-US" altLang="id-ID" sz="1400" dirty="0" err="1" smtClean="0">
                  <a:latin typeface="+mj-lt"/>
                </a:rPr>
                <a:t>enjelaskan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tentang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ekonomi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kreatif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beserta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contohnya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+mj-lt"/>
                </a:rPr>
                <a:t>M</a:t>
              </a:r>
              <a:r>
                <a:rPr lang="en-US" altLang="id-ID" sz="1400" dirty="0" err="1" smtClean="0">
                  <a:latin typeface="+mj-lt"/>
                </a:rPr>
                <a:t>empromosikan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warisan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budaya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dan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potensi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ekonomi</a:t>
              </a:r>
              <a:r>
                <a:rPr lang="en-US" altLang="id-ID" sz="1400" dirty="0">
                  <a:latin typeface="+mj-lt"/>
                </a:rPr>
                <a:t> yang </a:t>
              </a:r>
              <a:r>
                <a:rPr lang="en-US" altLang="id-ID" sz="1400" dirty="0" err="1">
                  <a:latin typeface="+mj-lt"/>
                </a:rPr>
                <a:t>ada</a:t>
              </a:r>
              <a:r>
                <a:rPr lang="en-US" altLang="id-ID" sz="1400" dirty="0">
                  <a:latin typeface="+mj-lt"/>
                </a:rPr>
                <a:t> di Indonesia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21403265">
            <a:off x="4957229" y="411774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www.shutterstock.com</a:t>
            </a: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361950"/>
            <a:ext cx="5257800" cy="838200"/>
            <a:chOff x="228600" y="361950"/>
            <a:chExt cx="5139647" cy="8382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4758647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A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4079697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Mengenal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Warisan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Budaya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6674" y="1428750"/>
            <a:ext cx="4389561" cy="1806156"/>
            <a:chOff x="2128156" y="3061118"/>
            <a:chExt cx="5491844" cy="1806156"/>
          </a:xfrm>
        </p:grpSpPr>
        <p:sp>
          <p:nvSpPr>
            <p:cNvPr id="24" name="Rectangle 23"/>
            <p:cNvSpPr/>
            <p:nvPr/>
          </p:nvSpPr>
          <p:spPr>
            <a:xfrm>
              <a:off x="2128156" y="3061118"/>
              <a:ext cx="5339444" cy="165375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80556" y="3181350"/>
              <a:ext cx="5339444" cy="16859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18368" y="3246972"/>
              <a:ext cx="5149233" cy="156966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Warisan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budaya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menjadi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bagian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terpenting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dalam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jati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diri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budaya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suatu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kelompok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atau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bangsa</a:t>
              </a:r>
              <a:r>
                <a:rPr lang="en-US" sz="2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42159" y="3333750"/>
            <a:ext cx="4715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Warisan budaya harus </a:t>
            </a:r>
            <a:r>
              <a:rPr lang="sv-SE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dijaga</a:t>
            </a:r>
            <a:r>
              <a:rPr lang="sv-SE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sv-SE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dilestarikan </a:t>
            </a:r>
            <a:r>
              <a:rPr lang="sv-S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agar tidak punah dan diakui oleh bangsa lain. </a:t>
            </a:r>
            <a:endParaRPr lang="sv-S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" descr="F:\Peta\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93" y="1620576"/>
            <a:ext cx="3082461" cy="35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0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22" y="148589"/>
            <a:ext cx="7222796" cy="464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381002" y="3028950"/>
            <a:ext cx="3124202" cy="533050"/>
            <a:chOff x="1106051" y="3036411"/>
            <a:chExt cx="1331047" cy="533050"/>
          </a:xfrm>
        </p:grpSpPr>
        <p:sp>
          <p:nvSpPr>
            <p:cNvPr id="3" name="Rectangle 2"/>
            <p:cNvSpPr/>
            <p:nvPr/>
          </p:nvSpPr>
          <p:spPr>
            <a:xfrm>
              <a:off x="1106051" y="3036411"/>
              <a:ext cx="1331046" cy="533050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65769" y="3093151"/>
              <a:ext cx="10713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Bangunan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bersejarah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4801" y="265896"/>
            <a:ext cx="3124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Warisan Budaya Benda </a:t>
            </a:r>
            <a:r>
              <a:rPr lang="sv-SE" sz="2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sv-SE" sz="2800" b="1" i="1" dirty="0" smtClean="0">
                <a:solidFill>
                  <a:srgbClr val="0D4B14"/>
                </a:solidFill>
                <a:latin typeface="Arial" pitchFamily="34" charset="0"/>
                <a:cs typeface="Arial" pitchFamily="34" charset="0"/>
              </a:rPr>
              <a:t>Tangible</a:t>
            </a:r>
            <a:r>
              <a:rPr lang="sv-SE" sz="2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sv-SE" sz="28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2845" y="1406664"/>
            <a:ext cx="3675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5C4D2E"/>
                </a:solidFill>
                <a:latin typeface="+mj-lt"/>
              </a:rPr>
              <a:t>Kebudayaan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dapat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FF0066"/>
                </a:solidFill>
                <a:latin typeface="+mj-lt"/>
              </a:rPr>
              <a:t>dilihat</a:t>
            </a:r>
            <a:r>
              <a:rPr lang="en-US" sz="2200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00C06A"/>
                </a:solidFill>
                <a:latin typeface="+mj-lt"/>
              </a:rPr>
              <a:t>dirasakan</a:t>
            </a:r>
            <a:r>
              <a:rPr lang="en-US" sz="2200" dirty="0" smtClean="0">
                <a:solidFill>
                  <a:srgbClr val="00C06A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oleh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5C4D2E"/>
                </a:solidFill>
                <a:latin typeface="+mj-lt"/>
              </a:rPr>
              <a:t>pancaindra</a:t>
            </a:r>
            <a:r>
              <a:rPr lang="en-US" sz="22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2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071" y="2590860"/>
            <a:ext cx="3675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Contohnya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: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433851">
            <a:off x="4093754" y="4426454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6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r="17560"/>
          <a:stretch/>
        </p:blipFill>
        <p:spPr bwMode="auto">
          <a:xfrm>
            <a:off x="0" y="0"/>
            <a:ext cx="4988447" cy="517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" y="4312158"/>
            <a:ext cx="9144000" cy="850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7649" y="2091929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Kebudayaan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tidak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semua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terlihat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namun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D4B14"/>
                </a:solidFill>
                <a:latin typeface="+mj-lt"/>
              </a:rPr>
              <a:t>dapat</a:t>
            </a:r>
            <a:r>
              <a:rPr lang="en-US" sz="2400" b="1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D4B14"/>
                </a:solidFill>
                <a:latin typeface="+mj-lt"/>
              </a:rPr>
              <a:t>diketahui</a:t>
            </a:r>
            <a:r>
              <a:rPr lang="en-US" sz="2400" b="1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D4B14"/>
                </a:solidFill>
                <a:latin typeface="+mj-lt"/>
              </a:rPr>
              <a:t>keberadaannya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29970" y="3624848"/>
            <a:ext cx="4209029" cy="782744"/>
            <a:chOff x="1106051" y="3036411"/>
            <a:chExt cx="1559394" cy="782744"/>
          </a:xfrm>
        </p:grpSpPr>
        <p:sp>
          <p:nvSpPr>
            <p:cNvPr id="10" name="Rectangle 9"/>
            <p:cNvSpPr/>
            <p:nvPr/>
          </p:nvSpPr>
          <p:spPr>
            <a:xfrm>
              <a:off x="1106051" y="3036411"/>
              <a:ext cx="1559394" cy="782744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5806" y="3057163"/>
              <a:ext cx="15496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Pendidikan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dan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pelatihan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batik,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diakui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oleh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UNESCO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pada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tahun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2009.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16200000">
            <a:off x="-1007843" y="1984207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47649" y="1107247"/>
            <a:ext cx="3970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Warisan Budaya Takbenda </a:t>
            </a:r>
            <a:r>
              <a:rPr lang="sv-SE" sz="2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sv-SE" sz="2800" b="1" i="1" dirty="0" smtClean="0">
                <a:solidFill>
                  <a:srgbClr val="0D4B14"/>
                </a:solidFill>
                <a:latin typeface="Arial" pitchFamily="34" charset="0"/>
                <a:cs typeface="Arial" pitchFamily="34" charset="0"/>
              </a:rPr>
              <a:t>Intangible</a:t>
            </a:r>
            <a:r>
              <a:rPr lang="sv-SE" sz="2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sv-SE" sz="28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" y="361950"/>
            <a:ext cx="5715000" cy="838200"/>
            <a:chOff x="228600" y="361950"/>
            <a:chExt cx="5586573" cy="838200"/>
          </a:xfrm>
        </p:grpSpPr>
        <p:sp>
          <p:nvSpPr>
            <p:cNvPr id="11" name="Pentagon 10"/>
            <p:cNvSpPr/>
            <p:nvPr/>
          </p:nvSpPr>
          <p:spPr>
            <a:xfrm>
              <a:off x="609600" y="361950"/>
              <a:ext cx="5205573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B</a:t>
              </a:r>
              <a:endParaRPr lang="en-US" sz="28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90600" y="514350"/>
              <a:ext cx="4675598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Kegiatan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Ekonomi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Masyarakat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30331" y="1500485"/>
            <a:ext cx="2951069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Usaha Pertanian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3638" y="2135146"/>
            <a:ext cx="3322562" cy="2036804"/>
            <a:chOff x="352425" y="2728134"/>
            <a:chExt cx="3322562" cy="2036804"/>
          </a:xfrm>
        </p:grpSpPr>
        <p:pic>
          <p:nvPicPr>
            <p:cNvPr id="8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5" y="2728134"/>
              <a:ext cx="3322562" cy="203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90550" y="2749746"/>
              <a:ext cx="3084437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bg1"/>
                  </a:solidFill>
                  <a:latin typeface="+mj-lt"/>
                </a:rPr>
                <a:t>Usaha pertanian </a:t>
              </a:r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didukung oleh iklim tropis, curah hujan tinggi, sinar matahari, dan tanah subur.</a:t>
              </a:r>
              <a:endParaRPr lang="pt-BR" sz="24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 rot="414663">
            <a:off x="4957382" y="4313255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92215">
            <a:off x="4155155" y="1362549"/>
            <a:ext cx="4399179" cy="2932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130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eta\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590"/>
            <a:ext cx="808986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Connector 1"/>
          <p:cNvSpPr/>
          <p:nvPr/>
        </p:nvSpPr>
        <p:spPr>
          <a:xfrm>
            <a:off x="-381001" y="-247650"/>
            <a:ext cx="5791201" cy="5257800"/>
          </a:xfrm>
          <a:prstGeom prst="flowChartConnector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3891" y="1657350"/>
            <a:ext cx="35596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Usaha kehutanan</a:t>
            </a:r>
            <a:r>
              <a:rPr lang="sv-SE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memberikan keuntungan ekonomi bagi masyarakat.</a:t>
            </a:r>
            <a:endParaRPr lang="sv-SE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4293108"/>
            <a:ext cx="3063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sv-SE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Sumber: </a:t>
            </a:r>
            <a:r>
              <a:rPr lang="sv-SE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</a:t>
            </a:r>
            <a:r>
              <a:rPr lang="sv-SE" sz="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shutterstock.com</a:t>
            </a:r>
            <a:endParaRPr lang="sv-SE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9254" y="1038820"/>
            <a:ext cx="316754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Usaha Kehutanan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933" y="2044484"/>
            <a:ext cx="2735067" cy="1041613"/>
            <a:chOff x="1106051" y="3036410"/>
            <a:chExt cx="1475528" cy="1041613"/>
          </a:xfrm>
        </p:grpSpPr>
        <p:sp>
          <p:nvSpPr>
            <p:cNvPr id="19" name="Rectangle 18"/>
            <p:cNvSpPr/>
            <p:nvPr/>
          </p:nvSpPr>
          <p:spPr>
            <a:xfrm>
              <a:off x="1106051" y="3036410"/>
              <a:ext cx="1385835" cy="1041613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15805" y="3057163"/>
              <a:ext cx="14657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Penyadap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getah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pohon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karet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</a:t>
              </a:r>
              <a:r>
                <a:rPr lang="en-US" sz="2000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</a:rPr>
                <a:t>salah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</a:rPr>
                <a:t>satu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</a:rPr>
                <a:t>usaha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</a:rPr>
                <a:t>kehutanana</a:t>
              </a:r>
              <a:r>
                <a:rPr lang="en-US" sz="2000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5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30"/>
    </mc:Choice>
    <mc:Fallback xmlns="">
      <p:transition spd="slow" advClick="0" advTm="1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  <p:extLst mod="1">
    <p:ext uri="{E180D4A7-C9FB-4DFB-919C-405C955672EB}">
      <p14:showEvtLst xmlns:p14="http://schemas.microsoft.com/office/powerpoint/2010/main">
        <p14:playEvt time="999" objId="1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2"/>
          <a:stretch/>
        </p:blipFill>
        <p:spPr bwMode="auto">
          <a:xfrm>
            <a:off x="5703799" y="1081292"/>
            <a:ext cx="3505201" cy="385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15" y="822419"/>
            <a:ext cx="5046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Hasil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usaha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peternakan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dimanfaatkan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sebagai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bahan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pangan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</a:rPr>
              <a:t>alat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</a:rPr>
              <a:t>angkut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bahan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pembuat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cinderamata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</a:rPr>
              <a:t>hewan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</a:rPr>
              <a:t>peliharaan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657599" y="2547390"/>
            <a:ext cx="3200401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extLst/>
        </p:spPr>
      </p:pic>
      <p:grpSp>
        <p:nvGrpSpPr>
          <p:cNvPr id="10" name="Group 9"/>
          <p:cNvGrpSpPr/>
          <p:nvPr/>
        </p:nvGrpSpPr>
        <p:grpSpPr>
          <a:xfrm>
            <a:off x="6926419" y="859948"/>
            <a:ext cx="1059960" cy="494975"/>
            <a:chOff x="1106052" y="3026275"/>
            <a:chExt cx="737062" cy="494975"/>
          </a:xfrm>
        </p:grpSpPr>
        <p:sp>
          <p:nvSpPr>
            <p:cNvPr id="11" name="Rectangle 10"/>
            <p:cNvSpPr/>
            <p:nvPr/>
          </p:nvSpPr>
          <p:spPr>
            <a:xfrm>
              <a:off x="1106052" y="3036411"/>
              <a:ext cx="737062" cy="48483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6002" y="3026275"/>
              <a:ext cx="727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Unggas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14022" y="2547390"/>
            <a:ext cx="1543978" cy="494975"/>
            <a:chOff x="1106051" y="3026275"/>
            <a:chExt cx="1073633" cy="494975"/>
          </a:xfrm>
        </p:grpSpPr>
        <p:sp>
          <p:nvSpPr>
            <p:cNvPr id="15" name="Rectangle 14"/>
            <p:cNvSpPr/>
            <p:nvPr/>
          </p:nvSpPr>
          <p:spPr>
            <a:xfrm>
              <a:off x="1106051" y="3036411"/>
              <a:ext cx="1073633" cy="48483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6000" y="3026275"/>
              <a:ext cx="1018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Hewan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kecil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708" y="2535990"/>
            <a:ext cx="3274393" cy="2182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ex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838540" y="4186015"/>
            <a:ext cx="1600201" cy="494975"/>
            <a:chOff x="1106051" y="3026275"/>
            <a:chExt cx="1112728" cy="494975"/>
          </a:xfrm>
        </p:grpSpPr>
        <p:sp>
          <p:nvSpPr>
            <p:cNvPr id="20" name="Rectangle 19"/>
            <p:cNvSpPr/>
            <p:nvPr/>
          </p:nvSpPr>
          <p:spPr>
            <a:xfrm>
              <a:off x="1106051" y="3036411"/>
              <a:ext cx="1112728" cy="48483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16001" y="3026275"/>
              <a:ext cx="11027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Hewan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besar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 rot="16200000">
            <a:off x="5784896" y="346518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8447" y="285750"/>
            <a:ext cx="316754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Usaha Peternakan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8226" y="516582"/>
            <a:ext cx="3336373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Usaha Perkebunan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1" y="1276350"/>
            <a:ext cx="2743202" cy="483402"/>
            <a:chOff x="1114472" y="3014325"/>
            <a:chExt cx="1907536" cy="483402"/>
          </a:xfrm>
        </p:grpSpPr>
        <p:sp>
          <p:nvSpPr>
            <p:cNvPr id="4" name="Rectangle 3"/>
            <p:cNvSpPr/>
            <p:nvPr/>
          </p:nvSpPr>
          <p:spPr>
            <a:xfrm>
              <a:off x="1114472" y="3014325"/>
              <a:ext cx="1907536" cy="483402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50616" y="3036061"/>
              <a:ext cx="1871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FF66"/>
                  </a:solidFill>
                  <a:latin typeface="+mj-lt"/>
                </a:rPr>
                <a:t>Tanaman</a:t>
              </a:r>
              <a:r>
                <a:rPr lang="en-US" sz="24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rgbClr val="FFFF66"/>
                  </a:solidFill>
                  <a:latin typeface="+mj-lt"/>
                </a:rPr>
                <a:t>Tahunan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1753400"/>
            <a:ext cx="3454402" cy="2447255"/>
            <a:chOff x="381000" y="2065203"/>
            <a:chExt cx="3454402" cy="2447255"/>
          </a:xfrm>
        </p:grpSpPr>
        <p:grpSp>
          <p:nvGrpSpPr>
            <p:cNvPr id="10" name="Group 9"/>
            <p:cNvGrpSpPr/>
            <p:nvPr/>
          </p:nvGrpSpPr>
          <p:grpSpPr>
            <a:xfrm>
              <a:off x="381000" y="2495549"/>
              <a:ext cx="3454402" cy="2016909"/>
              <a:chOff x="204952" y="544222"/>
              <a:chExt cx="3454402" cy="201690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04952" y="544222"/>
                <a:ext cx="3454402" cy="201690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52251" y="613478"/>
                <a:ext cx="261970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sv-SE" sz="2400" b="1" dirty="0" smtClean="0">
                    <a:solidFill>
                      <a:schemeClr val="bg2">
                        <a:lumMod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Tanaman tahunan</a:t>
                </a:r>
                <a:r>
                  <a:rPr lang="sv-SE" sz="2400" dirty="0" smtClean="0">
                    <a:solidFill>
                      <a:schemeClr val="bg2">
                        <a:lumMod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sv-SE" sz="2400" dirty="0" smtClean="0">
                    <a:solidFill>
                      <a:srgbClr val="B39861"/>
                    </a:solidFill>
                    <a:latin typeface="Arial" pitchFamily="34" charset="0"/>
                    <a:cs typeface="Arial" pitchFamily="34" charset="0"/>
                  </a:rPr>
                  <a:t>dapat diambil hasilnya beberapa kali sebelum layu.</a:t>
                </a:r>
                <a:endParaRPr lang="sv-SE" sz="2400" b="1" dirty="0">
                  <a:solidFill>
                    <a:srgbClr val="B3986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1676402" y="2065203"/>
              <a:ext cx="0" cy="430345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64" y="3222498"/>
            <a:ext cx="1343627" cy="104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5181600" y="1298086"/>
            <a:ext cx="2743202" cy="483402"/>
            <a:chOff x="1114472" y="3014325"/>
            <a:chExt cx="1907536" cy="483402"/>
          </a:xfrm>
        </p:grpSpPr>
        <p:sp>
          <p:nvSpPr>
            <p:cNvPr id="24" name="Rectangle 23"/>
            <p:cNvSpPr/>
            <p:nvPr/>
          </p:nvSpPr>
          <p:spPr>
            <a:xfrm>
              <a:off x="1114472" y="3014325"/>
              <a:ext cx="1907536" cy="483402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0616" y="3036061"/>
              <a:ext cx="1871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FF66"/>
                  </a:solidFill>
                  <a:latin typeface="+mj-lt"/>
                </a:rPr>
                <a:t>Tanaman</a:t>
              </a:r>
              <a:r>
                <a:rPr lang="en-US" sz="24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rgbClr val="FFFF66"/>
                  </a:solidFill>
                  <a:latin typeface="+mj-lt"/>
                </a:rPr>
                <a:t>Musiman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81599" y="1775136"/>
            <a:ext cx="3454402" cy="2447255"/>
            <a:chOff x="381000" y="2065203"/>
            <a:chExt cx="3454402" cy="24472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1000" y="2495549"/>
              <a:ext cx="3454402" cy="2016909"/>
              <a:chOff x="204952" y="544222"/>
              <a:chExt cx="3454402" cy="201690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04952" y="544222"/>
                <a:ext cx="3454402" cy="201690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14553" y="613478"/>
                <a:ext cx="277210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1200"/>
                  </a:spcAft>
                </a:pPr>
                <a:r>
                  <a:rPr lang="sv-SE" sz="2400" b="1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Tanaman musiman </a:t>
                </a:r>
                <a:r>
                  <a:rPr lang="sv-SE" sz="24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hanya tumbuh dan dapat dipanen dalam satu musim saja.</a:t>
                </a:r>
                <a:endParaRPr lang="sv-SE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1676402" y="2065203"/>
              <a:ext cx="0" cy="430345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94" y="2467000"/>
            <a:ext cx="1307441" cy="186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96368" y="4476750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8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</TotalTime>
  <Words>476</Words>
  <Application>Microsoft Office PowerPoint</Application>
  <PresentationFormat>On-screen Show (16:9)</PresentationFormat>
  <Paragraphs>113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 Triyono</cp:lastModifiedBy>
  <cp:revision>294</cp:revision>
  <dcterms:created xsi:type="dcterms:W3CDTF">2022-01-17T01:37:52Z</dcterms:created>
  <dcterms:modified xsi:type="dcterms:W3CDTF">2022-11-15T02:50:13Z</dcterms:modified>
</cp:coreProperties>
</file>