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31" r:id="rId2"/>
    <p:sldId id="318" r:id="rId3"/>
    <p:sldId id="332" r:id="rId4"/>
    <p:sldId id="319" r:id="rId5"/>
    <p:sldId id="333" r:id="rId6"/>
    <p:sldId id="334" r:id="rId7"/>
    <p:sldId id="321" r:id="rId8"/>
    <p:sldId id="277" r:id="rId9"/>
    <p:sldId id="302" r:id="rId10"/>
    <p:sldId id="328" r:id="rId11"/>
    <p:sldId id="335" r:id="rId12"/>
    <p:sldId id="337" r:id="rId13"/>
    <p:sldId id="338" r:id="rId14"/>
    <p:sldId id="339" r:id="rId15"/>
    <p:sldId id="308" r:id="rId16"/>
    <p:sldId id="329" r:id="rId17"/>
    <p:sldId id="290" r:id="rId18"/>
    <p:sldId id="325" r:id="rId19"/>
    <p:sldId id="343" r:id="rId20"/>
    <p:sldId id="344" r:id="rId21"/>
    <p:sldId id="340" r:id="rId22"/>
    <p:sldId id="341" r:id="rId23"/>
    <p:sldId id="342" r:id="rId24"/>
    <p:sldId id="345" r:id="rId25"/>
    <p:sldId id="346" r:id="rId26"/>
    <p:sldId id="347" r:id="rId27"/>
    <p:sldId id="348" r:id="rId28"/>
    <p:sldId id="349" r:id="rId29"/>
    <p:sldId id="350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080"/>
    <a:srgbClr val="990033"/>
    <a:srgbClr val="FFFF99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>
        <p:scale>
          <a:sx n="99" d="100"/>
          <a:sy n="99" d="100"/>
        </p:scale>
        <p:origin x="-462" y="-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2" y="843558"/>
            <a:ext cx="2463588" cy="3232578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3927288" y="3317177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id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PENDIDIKAN PANCASILA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56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2630" y="483518"/>
            <a:ext cx="4626619" cy="36724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95936" y="272830"/>
            <a:ext cx="1322929" cy="43088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87313" lvl="1" algn="ctr">
              <a:tabLst>
                <a:tab pos="87313" algn="l"/>
              </a:tabLst>
            </a:pPr>
            <a:r>
              <a:rPr lang="en-ID" sz="2200" b="1" dirty="0" smtClean="0">
                <a:solidFill>
                  <a:schemeClr val="accent3">
                    <a:lumMod val="50000"/>
                  </a:schemeClr>
                </a:solidFill>
              </a:rPr>
              <a:t>Utara </a:t>
            </a:r>
            <a:endParaRPr lang="id-ID" sz="22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92258" y="972560"/>
            <a:ext cx="1703175" cy="43088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smtClean="0">
                <a:solidFill>
                  <a:srgbClr val="C00000"/>
                </a:solidFill>
              </a:rPr>
              <a:t>Barat </a:t>
            </a:r>
            <a:r>
              <a:rPr lang="en-ID" sz="2200" b="1" dirty="0" err="1" smtClean="0">
                <a:solidFill>
                  <a:srgbClr val="C00000"/>
                </a:solidFill>
              </a:rPr>
              <a:t>Laut</a:t>
            </a:r>
            <a:endParaRPr lang="id-ID" sz="2200" b="1" dirty="0" smtClean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4517" y="2147204"/>
            <a:ext cx="1443368" cy="43088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87313" lvl="1" algn="ctr">
              <a:tabLst>
                <a:tab pos="87313" algn="l"/>
              </a:tabLst>
            </a:pPr>
            <a:r>
              <a:rPr lang="en-ID" sz="2200" b="1" dirty="0" smtClean="0">
                <a:solidFill>
                  <a:srgbClr val="FF0066"/>
                </a:solidFill>
              </a:rPr>
              <a:t>Barat </a:t>
            </a:r>
            <a:endParaRPr lang="id-ID" sz="2200" b="1" dirty="0" smtClean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37784" y="2017944"/>
            <a:ext cx="1322929" cy="43088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87313" lvl="1" algn="ctr">
              <a:tabLst>
                <a:tab pos="87313" algn="l"/>
              </a:tabLst>
            </a:pPr>
            <a:r>
              <a:rPr lang="en-ID" sz="2200" b="1" dirty="0" err="1" smtClean="0">
                <a:solidFill>
                  <a:schemeClr val="accent3">
                    <a:lumMod val="50000"/>
                  </a:schemeClr>
                </a:solidFill>
              </a:rPr>
              <a:t>Timur</a:t>
            </a:r>
            <a:r>
              <a:rPr lang="en-ID" sz="22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endParaRPr lang="id-ID" sz="22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03441" y="3898686"/>
            <a:ext cx="1404664" cy="43088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smtClean="0">
                <a:solidFill>
                  <a:srgbClr val="C00000"/>
                </a:solidFill>
              </a:rPr>
              <a:t>Selatan </a:t>
            </a:r>
            <a:endParaRPr lang="id-ID" sz="2200" b="1" dirty="0" smtClean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83628" y="3275609"/>
            <a:ext cx="1703175" cy="43088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87313" lvl="1">
              <a:tabLst>
                <a:tab pos="87313" algn="l"/>
              </a:tabLst>
            </a:pPr>
            <a:r>
              <a:rPr lang="en-ID" sz="2200" b="1" dirty="0" smtClean="0">
                <a:solidFill>
                  <a:schemeClr val="accent3">
                    <a:lumMod val="50000"/>
                  </a:schemeClr>
                </a:solidFill>
              </a:rPr>
              <a:t>Barat </a:t>
            </a:r>
            <a:r>
              <a:rPr lang="en-ID" sz="2200" b="1" dirty="0" err="1" smtClean="0">
                <a:solidFill>
                  <a:schemeClr val="accent3">
                    <a:lumMod val="50000"/>
                  </a:schemeClr>
                </a:solidFill>
              </a:rPr>
              <a:t>Daya</a:t>
            </a:r>
            <a:r>
              <a:rPr lang="en-ID" sz="22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endParaRPr lang="id-ID" sz="22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40140" y="3213213"/>
            <a:ext cx="1449502" cy="43088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87313" lvl="1" algn="ctr">
              <a:tabLst>
                <a:tab pos="87313" algn="l"/>
              </a:tabLst>
            </a:pPr>
            <a:r>
              <a:rPr lang="en-ID" sz="2200" b="1" dirty="0" smtClean="0">
                <a:solidFill>
                  <a:srgbClr val="FF0066"/>
                </a:solidFill>
              </a:rPr>
              <a:t>Tenggara  </a:t>
            </a:r>
            <a:endParaRPr lang="id-ID" sz="2200" b="1" dirty="0" smtClean="0">
              <a:solidFill>
                <a:srgbClr val="FF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06615" y="972560"/>
            <a:ext cx="1645706" cy="43088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87313" lvl="1" algn="ctr">
              <a:tabLst>
                <a:tab pos="87313" algn="l"/>
              </a:tabLst>
            </a:pPr>
            <a:r>
              <a:rPr lang="en-ID" sz="2200" b="1" dirty="0" err="1" smtClean="0">
                <a:solidFill>
                  <a:srgbClr val="FF0066"/>
                </a:solidFill>
              </a:rPr>
              <a:t>Timur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r>
              <a:rPr lang="en-ID" sz="2200" b="1" dirty="0" err="1" smtClean="0">
                <a:solidFill>
                  <a:srgbClr val="FF0066"/>
                </a:solidFill>
              </a:rPr>
              <a:t>Laut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endParaRPr lang="id-ID" sz="2200" b="1" dirty="0" smtClean="0">
              <a:solidFill>
                <a:srgbClr val="FF0066"/>
              </a:solidFill>
            </a:endParaRPr>
          </a:p>
        </p:txBody>
      </p:sp>
      <p:pic>
        <p:nvPicPr>
          <p:cNvPr id="19" name="Picture 1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88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1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4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emplate Bupena Merdeka (Konten QR-Media mengajar)\BACKGROUND\hijau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7938"/>
            <a:ext cx="9167813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500034" y="714362"/>
            <a:ext cx="2582148" cy="40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5"/>
          <p:cNvGrpSpPr/>
          <p:nvPr/>
        </p:nvGrpSpPr>
        <p:grpSpPr>
          <a:xfrm>
            <a:off x="3821036" y="1148690"/>
            <a:ext cx="4423372" cy="2208878"/>
            <a:chOff x="609600" y="1532362"/>
            <a:chExt cx="4054758" cy="22088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532362"/>
              <a:ext cx="4054758" cy="220887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774105" y="1708785"/>
              <a:ext cx="37540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FF0066"/>
                  </a:solidFill>
                </a:rPr>
                <a:t>Tetangga</a:t>
              </a:r>
              <a:r>
                <a:rPr lang="id-ID" sz="2800" b="1" dirty="0" smtClean="0">
                  <a:solidFill>
                    <a:srgbClr val="008080"/>
                  </a:solidFill>
                </a:rPr>
                <a:t> adalah orang </a:t>
              </a:r>
              <a:r>
                <a:rPr lang="en-US" sz="2800" b="1" dirty="0" smtClean="0">
                  <a:solidFill>
                    <a:srgbClr val="008080"/>
                  </a:solidFill>
                </a:rPr>
                <a:t/>
              </a:r>
              <a:br>
                <a:rPr lang="en-US" sz="2800" b="1" dirty="0" smtClean="0">
                  <a:solidFill>
                    <a:srgbClr val="008080"/>
                  </a:solidFill>
                </a:rPr>
              </a:br>
              <a:r>
                <a:rPr lang="id-ID" sz="2800" b="1" dirty="0" smtClean="0">
                  <a:solidFill>
                    <a:srgbClr val="008080"/>
                  </a:solidFill>
                </a:rPr>
                <a:t>di </a:t>
              </a:r>
              <a:r>
                <a:rPr lang="id-ID" sz="2800" b="1" dirty="0" smtClean="0">
                  <a:solidFill>
                    <a:srgbClr val="008080"/>
                  </a:solidFill>
                </a:rPr>
                <a:t>sekitar rumah.</a:t>
              </a:r>
              <a:endParaRPr lang="en-US" sz="2800" b="1" dirty="0" smtClean="0">
                <a:solidFill>
                  <a:srgbClr val="008080"/>
                </a:solidFill>
              </a:endParaRPr>
            </a:p>
            <a:p>
              <a:r>
                <a:rPr lang="id-ID" sz="2800" b="1" dirty="0" smtClean="0">
                  <a:solidFill>
                    <a:srgbClr val="660033"/>
                  </a:solidFill>
                </a:rPr>
                <a:t>Kita dan tetangga harus rukun.</a:t>
              </a:r>
            </a:p>
          </p:txBody>
        </p:sp>
      </p:grpSp>
      <p:pic>
        <p:nvPicPr>
          <p:cNvPr id="9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15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282" y="142858"/>
            <a:ext cx="6858048" cy="589744"/>
            <a:chOff x="685800" y="1838738"/>
            <a:chExt cx="7165130" cy="5897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015856" cy="5897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70498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Berikut contoh tata cara dalam bertetangga.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1000114"/>
            <a:ext cx="3862809" cy="2786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71538" y="3786196"/>
            <a:ext cx="2714644" cy="769441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Mengucap salam ketika berkunjung.</a:t>
            </a:r>
            <a:endParaRPr lang="en-ID" sz="2200" dirty="0" smtClean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35416" y="785800"/>
            <a:ext cx="3679672" cy="310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143504" y="3786196"/>
            <a:ext cx="3429024" cy="769441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smtClean="0">
                <a:solidFill>
                  <a:srgbClr val="008080"/>
                </a:solidFill>
              </a:rPr>
              <a:t>I</a:t>
            </a:r>
            <a:r>
              <a:rPr lang="id-ID" sz="2200" b="1" dirty="0" smtClean="0">
                <a:solidFill>
                  <a:srgbClr val="008080"/>
                </a:solidFill>
              </a:rPr>
              <a:t>kut kerja bakti membersihkan lingkungan.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30514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282" y="142858"/>
            <a:ext cx="6858048" cy="589744"/>
            <a:chOff x="685800" y="1838738"/>
            <a:chExt cx="7165130" cy="5897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015856" cy="5897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70498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Berikut contoh tata cara dalam bertetangga.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1046376"/>
            <a:ext cx="3862809" cy="26935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71538" y="3786196"/>
            <a:ext cx="2714644" cy="769441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Menjenguk tetangga yang sakit.</a:t>
            </a:r>
            <a:endParaRPr lang="en-ID" sz="2200" dirty="0" smtClean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/>
          <a:srcRect r="5039" b="12541"/>
          <a:stretch>
            <a:fillRect/>
          </a:stretch>
        </p:blipFill>
        <p:spPr bwMode="auto">
          <a:xfrm>
            <a:off x="4714876" y="788692"/>
            <a:ext cx="4230649" cy="32832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214942" y="3786196"/>
            <a:ext cx="3143272" cy="769441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smtClean="0">
                <a:solidFill>
                  <a:srgbClr val="008080"/>
                </a:solidFill>
              </a:rPr>
              <a:t>M</a:t>
            </a:r>
            <a:r>
              <a:rPr lang="id-ID" sz="2200" b="1" dirty="0" smtClean="0">
                <a:solidFill>
                  <a:srgbClr val="008080"/>
                </a:solidFill>
              </a:rPr>
              <a:t>enyapa tetangga saat bertemu di jalan.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31835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6638093" y="961180"/>
            <a:ext cx="2182379" cy="391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D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475656" y="506167"/>
            <a:ext cx="6624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ID" sz="32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Ayo, </a:t>
            </a:r>
            <a:r>
              <a:rPr lang="en-ID" sz="32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Bergotong</a:t>
            </a:r>
            <a:r>
              <a:rPr lang="en-ID" sz="32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32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Royong</a:t>
            </a:r>
            <a:r>
              <a:rPr lang="en-ID" sz="32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id-ID" sz="32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484936"/>
            <a:ext cx="4716016" cy="654766"/>
            <a:chOff x="44514" y="267070"/>
            <a:chExt cx="4716016" cy="65476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14" y="282314"/>
              <a:ext cx="4716016" cy="63952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73110" y="267070"/>
              <a:ext cx="4143404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Anggota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Keluarga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0" y="2167627"/>
            <a:ext cx="4588425" cy="20219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454297" y="2381941"/>
            <a:ext cx="43770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Keluarga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terdiri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atas</a:t>
            </a:r>
            <a:r>
              <a:rPr lang="en-ID" sz="2400" b="1" dirty="0" smtClean="0">
                <a:solidFill>
                  <a:srgbClr val="FF0066"/>
                </a:solidFill>
              </a:rPr>
              <a:t> orang </a:t>
            </a:r>
            <a:r>
              <a:rPr lang="en-ID" sz="2400" b="1" dirty="0" err="1" smtClean="0">
                <a:solidFill>
                  <a:srgbClr val="FF0066"/>
                </a:solidFill>
              </a:rPr>
              <a:t>tua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anak</a:t>
            </a:r>
            <a:r>
              <a:rPr lang="en-ID" sz="2400" b="1" dirty="0" smtClean="0">
                <a:solidFill>
                  <a:srgbClr val="FF0066"/>
                </a:solidFill>
              </a:rPr>
              <a:t>. 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4297" y="3108905"/>
            <a:ext cx="43770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</a:rPr>
              <a:t>Peran</a:t>
            </a:r>
            <a:r>
              <a:rPr lang="en-ID" sz="2400" b="1" dirty="0" smtClean="0">
                <a:solidFill>
                  <a:srgbClr val="008080"/>
                </a:solidFill>
              </a:rPr>
              <a:t> orang </a:t>
            </a:r>
            <a:r>
              <a:rPr lang="en-ID" sz="2400" b="1" dirty="0" err="1" smtClean="0">
                <a:solidFill>
                  <a:srgbClr val="008080"/>
                </a:solidFill>
              </a:rPr>
              <a:t>tua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anak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berbeda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63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2" grpId="1"/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r="16701" b="21844"/>
          <a:stretch/>
        </p:blipFill>
        <p:spPr bwMode="auto">
          <a:xfrm flipH="1">
            <a:off x="316220" y="1351172"/>
            <a:ext cx="4569256" cy="287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752407" y="1635433"/>
            <a:ext cx="38884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smtClean="0">
                <a:solidFill>
                  <a:srgbClr val="7030A0"/>
                </a:solidFill>
              </a:rPr>
              <a:t>Ayah </a:t>
            </a:r>
            <a:r>
              <a:rPr lang="en-ID" sz="2600" b="1" dirty="0" err="1" smtClean="0">
                <a:solidFill>
                  <a:srgbClr val="7030A0"/>
                </a:solidFill>
              </a:rPr>
              <a:t>mencari</a:t>
            </a:r>
            <a:r>
              <a:rPr lang="en-ID" sz="2600" b="1" dirty="0" smtClean="0">
                <a:solidFill>
                  <a:srgbClr val="7030A0"/>
                </a:solidFill>
              </a:rPr>
              <a:t> </a:t>
            </a:r>
            <a:r>
              <a:rPr lang="en-ID" sz="2600" b="1" dirty="0" err="1" smtClean="0">
                <a:solidFill>
                  <a:srgbClr val="7030A0"/>
                </a:solidFill>
              </a:rPr>
              <a:t>nafkah</a:t>
            </a:r>
            <a:r>
              <a:rPr lang="en-ID" sz="2600" b="1" dirty="0" smtClean="0">
                <a:solidFill>
                  <a:srgbClr val="7030A0"/>
                </a:solidFill>
              </a:rPr>
              <a:t> </a:t>
            </a:r>
            <a:r>
              <a:rPr lang="en-ID" sz="2600" b="1" dirty="0" err="1" smtClean="0">
                <a:solidFill>
                  <a:srgbClr val="7030A0"/>
                </a:solidFill>
              </a:rPr>
              <a:t>untuk</a:t>
            </a:r>
            <a:r>
              <a:rPr lang="en-ID" sz="2600" b="1" dirty="0" smtClean="0">
                <a:solidFill>
                  <a:srgbClr val="7030A0"/>
                </a:solidFill>
              </a:rPr>
              <a:t> </a:t>
            </a:r>
            <a:r>
              <a:rPr lang="en-ID" sz="2600" b="1" dirty="0" err="1" smtClean="0">
                <a:solidFill>
                  <a:srgbClr val="7030A0"/>
                </a:solidFill>
              </a:rPr>
              <a:t>keluarga</a:t>
            </a:r>
            <a:r>
              <a:rPr lang="en-ID" sz="2600" b="1" dirty="0" smtClean="0">
                <a:solidFill>
                  <a:srgbClr val="7030A0"/>
                </a:solidFill>
              </a:rPr>
              <a:t>. 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8919" y="1215211"/>
            <a:ext cx="40515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A</a:t>
            </a:r>
            <a:r>
              <a:rPr lang="en-ID" sz="2600" b="1" dirty="0" smtClean="0">
                <a:solidFill>
                  <a:srgbClr val="008080"/>
                </a:solidFill>
              </a:rPr>
              <a:t>yah </a:t>
            </a:r>
            <a:r>
              <a:rPr lang="en-ID" sz="2600" b="1" dirty="0" err="1" smtClean="0">
                <a:solidFill>
                  <a:srgbClr val="008080"/>
                </a:solidFill>
              </a:rPr>
              <a:t>pemimpin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keluarga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756999" y="2457393"/>
            <a:ext cx="420748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Tugas</a:t>
            </a:r>
            <a:r>
              <a:rPr lang="en-ID" sz="2600" b="1" dirty="0" smtClean="0">
                <a:solidFill>
                  <a:srgbClr val="FF0066"/>
                </a:solidFill>
              </a:rPr>
              <a:t> ayah </a:t>
            </a:r>
            <a:r>
              <a:rPr lang="en-ID" sz="2600" b="1" dirty="0" err="1" smtClean="0">
                <a:solidFill>
                  <a:srgbClr val="FF0066"/>
                </a:solidFill>
              </a:rPr>
              <a:t>mengatur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membimbing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kegiatan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keluarga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39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703430"/>
            <a:ext cx="4008780" cy="31005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5976" y="862069"/>
            <a:ext cx="4176464" cy="2677656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2400" b="1" dirty="0" smtClean="0">
                <a:solidFill>
                  <a:srgbClr val="008080"/>
                </a:solidFill>
              </a:rPr>
              <a:t>Peran ibu sebagai pendamping kepala keluarga.</a:t>
            </a:r>
          </a:p>
          <a:p>
            <a:r>
              <a:rPr lang="fi-FI" sz="2400" b="1" dirty="0" smtClean="0">
                <a:solidFill>
                  <a:srgbClr val="FF0000"/>
                </a:solidFill>
              </a:rPr>
              <a:t>Ibu mengatur keperluan keluarga.</a:t>
            </a:r>
          </a:p>
          <a:p>
            <a:r>
              <a:rPr lang="fi-FI" sz="2400" b="1" dirty="0" smtClean="0">
                <a:solidFill>
                  <a:srgbClr val="FF0066"/>
                </a:solidFill>
              </a:rPr>
              <a:t>Ibu membantu ayah jika ada kesulitan.</a:t>
            </a:r>
            <a:endParaRPr lang="en-US" sz="2400" dirty="0">
              <a:solidFill>
                <a:srgbClr val="FF0066"/>
              </a:solidFill>
            </a:endParaRPr>
          </a:p>
          <a:p>
            <a:r>
              <a:rPr lang="en-ID" sz="2400" b="1" dirty="0" err="1" smtClean="0">
                <a:solidFill>
                  <a:schemeClr val="accent1">
                    <a:lumMod val="50000"/>
                  </a:schemeClr>
                </a:solidFill>
              </a:rPr>
              <a:t>Ibu</a:t>
            </a:r>
            <a:r>
              <a:rPr lang="en-ID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 smtClean="0">
                <a:solidFill>
                  <a:schemeClr val="accent1">
                    <a:lumMod val="50000"/>
                  </a:schemeClr>
                </a:solidFill>
              </a:rPr>
              <a:t>juga</a:t>
            </a:r>
            <a:r>
              <a:rPr lang="en-ID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 smtClean="0">
                <a:solidFill>
                  <a:schemeClr val="accent1">
                    <a:lumMod val="50000"/>
                  </a:schemeClr>
                </a:solidFill>
              </a:rPr>
              <a:t>mendidik</a:t>
            </a:r>
            <a:r>
              <a:rPr lang="en-ID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 smtClean="0">
                <a:solidFill>
                  <a:schemeClr val="accent1">
                    <a:lumMod val="50000"/>
                  </a:schemeClr>
                </a:solidFill>
              </a:rPr>
              <a:t>anak-anak</a:t>
            </a:r>
            <a:r>
              <a:rPr lang="en-ID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fi-FI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976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8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23" b="30564"/>
          <a:stretch/>
        </p:blipFill>
        <p:spPr bwMode="auto">
          <a:xfrm>
            <a:off x="495529" y="1203598"/>
            <a:ext cx="2996351" cy="364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181180" y="1113587"/>
            <a:ext cx="3826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FF0066"/>
                </a:solidFill>
              </a:rPr>
              <a:t>Peran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anak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sebagai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anggota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keluarga</a:t>
            </a:r>
            <a:r>
              <a:rPr lang="en-ID" sz="2800" b="1" dirty="0" smtClean="0">
                <a:solidFill>
                  <a:srgbClr val="FF0066"/>
                </a:solidFill>
              </a:rPr>
              <a:t>. 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81180" y="2049691"/>
            <a:ext cx="4319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008080"/>
                </a:solidFill>
              </a:rPr>
              <a:t>Anak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harus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menghormati</a:t>
            </a:r>
            <a:r>
              <a:rPr lang="en-ID" sz="2800" b="1" dirty="0" smtClean="0">
                <a:solidFill>
                  <a:srgbClr val="008080"/>
                </a:solidFill>
              </a:rPr>
              <a:t> orang </a:t>
            </a:r>
            <a:r>
              <a:rPr lang="en-ID" sz="2800" b="1" dirty="0" err="1" smtClean="0">
                <a:solidFill>
                  <a:srgbClr val="008080"/>
                </a:solidFill>
              </a:rPr>
              <a:t>tua</a:t>
            </a:r>
            <a:r>
              <a:rPr lang="en-ID" sz="2800" b="1" dirty="0" smtClean="0">
                <a:solidFill>
                  <a:srgbClr val="008080"/>
                </a:solidFill>
              </a:rPr>
              <a:t>. 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88590" y="2931790"/>
            <a:ext cx="4035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990033"/>
                </a:solidFill>
              </a:rPr>
              <a:t>Anak</a:t>
            </a:r>
            <a:r>
              <a:rPr lang="en-ID" sz="2800" b="1" dirty="0" smtClean="0">
                <a:solidFill>
                  <a:srgbClr val="990033"/>
                </a:solidFill>
              </a:rPr>
              <a:t> </a:t>
            </a:r>
            <a:r>
              <a:rPr lang="en-ID" sz="2800" b="1" dirty="0" err="1" smtClean="0">
                <a:solidFill>
                  <a:srgbClr val="990033"/>
                </a:solidFill>
              </a:rPr>
              <a:t>juga</a:t>
            </a:r>
            <a:r>
              <a:rPr lang="en-ID" sz="2800" b="1" dirty="0" smtClean="0">
                <a:solidFill>
                  <a:srgbClr val="990033"/>
                </a:solidFill>
              </a:rPr>
              <a:t> </a:t>
            </a:r>
            <a:r>
              <a:rPr lang="en-ID" sz="2800" b="1" dirty="0" err="1" smtClean="0">
                <a:solidFill>
                  <a:srgbClr val="990033"/>
                </a:solidFill>
              </a:rPr>
              <a:t>harus</a:t>
            </a:r>
            <a:r>
              <a:rPr lang="en-ID" sz="2800" b="1" dirty="0" smtClean="0">
                <a:solidFill>
                  <a:srgbClr val="990033"/>
                </a:solidFill>
              </a:rPr>
              <a:t> </a:t>
            </a:r>
            <a:r>
              <a:rPr lang="en-ID" sz="2800" b="1" dirty="0" err="1" smtClean="0">
                <a:solidFill>
                  <a:srgbClr val="990033"/>
                </a:solidFill>
              </a:rPr>
              <a:t>membantu</a:t>
            </a:r>
            <a:r>
              <a:rPr lang="en-ID" sz="2800" b="1" dirty="0" smtClean="0">
                <a:solidFill>
                  <a:srgbClr val="990033"/>
                </a:solidFill>
              </a:rPr>
              <a:t> orang </a:t>
            </a:r>
            <a:r>
              <a:rPr lang="en-ID" sz="2800" b="1" dirty="0" err="1" smtClean="0">
                <a:solidFill>
                  <a:srgbClr val="990033"/>
                </a:solidFill>
              </a:rPr>
              <a:t>tua</a:t>
            </a:r>
            <a:r>
              <a:rPr lang="en-ID" sz="2800" b="1" dirty="0" smtClean="0">
                <a:solidFill>
                  <a:srgbClr val="990033"/>
                </a:solidFill>
              </a:rPr>
              <a:t>.</a:t>
            </a:r>
            <a:endParaRPr lang="en-US" sz="28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485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7494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/>
          <p:nvPr/>
        </p:nvGrpSpPr>
        <p:grpSpPr>
          <a:xfrm>
            <a:off x="3347864" y="1076682"/>
            <a:ext cx="5112568" cy="3655308"/>
            <a:chOff x="505895" y="1460354"/>
            <a:chExt cx="4026449" cy="30955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95" y="1460354"/>
              <a:ext cx="4026449" cy="250318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769926" y="1662760"/>
              <a:ext cx="3696411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600" b="1" dirty="0" err="1" smtClean="0">
                  <a:solidFill>
                    <a:srgbClr val="0070C0"/>
                  </a:solidFill>
                </a:rPr>
                <a:t>Keluarga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harus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saling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membantu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.</a:t>
              </a:r>
            </a:p>
            <a:p>
              <a:r>
                <a:rPr lang="en-ID" sz="2600" b="1" dirty="0" err="1" smtClean="0">
                  <a:solidFill>
                    <a:srgbClr val="008080"/>
                  </a:solidFill>
                </a:rPr>
                <a:t>Jika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dilakukan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bersama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,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pekerjaan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menjadi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lebih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ringan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.</a:t>
              </a:r>
              <a:endParaRPr lang="en-ID" sz="2600" b="1" dirty="0">
                <a:solidFill>
                  <a:srgbClr val="008080"/>
                </a:solidFill>
              </a:endParaRPr>
            </a:p>
            <a:p>
              <a:r>
                <a:rPr lang="en-ID" sz="2600" b="1" dirty="0" err="1" smtClean="0">
                  <a:solidFill>
                    <a:srgbClr val="FF0066"/>
                  </a:solidFill>
                </a:rPr>
                <a:t>Pekerjaan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juga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lebih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cepat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selesai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1275606"/>
            <a:ext cx="3020763" cy="3546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282" y="142858"/>
            <a:ext cx="4861774" cy="628692"/>
            <a:chOff x="685800" y="1838738"/>
            <a:chExt cx="7463677" cy="6286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015856" cy="62869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73483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3" indent="-11113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009999"/>
                  </a:solidFill>
                </a:rPr>
                <a:t>Perhatikan</a:t>
              </a:r>
              <a:r>
                <a:rPr lang="en-ID" sz="2400" b="1" dirty="0" smtClean="0">
                  <a:solidFill>
                    <a:srgbClr val="009999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9999"/>
                  </a:solidFill>
                </a:rPr>
                <a:t>gambar</a:t>
              </a:r>
              <a:r>
                <a:rPr lang="en-ID" sz="2400" b="1" dirty="0" smtClean="0">
                  <a:solidFill>
                    <a:srgbClr val="009999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9999"/>
                  </a:solidFill>
                </a:rPr>
                <a:t>berikut</a:t>
              </a:r>
              <a:r>
                <a:rPr lang="en-ID" sz="2400" b="1" dirty="0" smtClean="0">
                  <a:solidFill>
                    <a:srgbClr val="009999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9999"/>
                  </a:solidFill>
                </a:rPr>
                <a:t>ini</a:t>
              </a:r>
              <a:r>
                <a:rPr lang="en-ID" sz="2400" b="1" dirty="0">
                  <a:solidFill>
                    <a:srgbClr val="009999"/>
                  </a:solidFill>
                </a:rPr>
                <a:t>.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5713" y="1516514"/>
            <a:ext cx="3984983" cy="27146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572000" y="1130413"/>
            <a:ext cx="4032448" cy="280076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2200" b="1" dirty="0" err="1" smtClean="0">
                <a:solidFill>
                  <a:srgbClr val="008080"/>
                </a:solidFill>
              </a:rPr>
              <a:t>Misalnya</a:t>
            </a:r>
            <a:r>
              <a:rPr lang="en-ID" sz="2200" b="1" dirty="0" smtClean="0">
                <a:solidFill>
                  <a:srgbClr val="008080"/>
                </a:solidFill>
              </a:rPr>
              <a:t>, </a:t>
            </a:r>
            <a:r>
              <a:rPr lang="en-ID" sz="2200" b="1" dirty="0" err="1" smtClean="0">
                <a:solidFill>
                  <a:srgbClr val="008080"/>
                </a:solidFill>
              </a:rPr>
              <a:t>ketika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membersihkan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rumah</a:t>
            </a:r>
            <a:r>
              <a:rPr lang="en-ID" sz="2200" b="1" dirty="0" smtClean="0">
                <a:solidFill>
                  <a:srgbClr val="008080"/>
                </a:solidFill>
              </a:rPr>
              <a:t>. </a:t>
            </a:r>
          </a:p>
          <a:p>
            <a:r>
              <a:rPr lang="en-ID" sz="2200" b="1" dirty="0" err="1" smtClean="0">
                <a:solidFill>
                  <a:srgbClr val="008080"/>
                </a:solidFill>
              </a:rPr>
              <a:t>Membersihkan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rumah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dapat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dilakukan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bersama-sama</a:t>
            </a:r>
            <a:r>
              <a:rPr lang="en-ID" sz="2200" b="1" dirty="0" smtClean="0">
                <a:solidFill>
                  <a:srgbClr val="008080"/>
                </a:solidFill>
              </a:rPr>
              <a:t>.</a:t>
            </a:r>
          </a:p>
          <a:p>
            <a:r>
              <a:rPr lang="en-ID" sz="2200" b="1" dirty="0" err="1" smtClean="0">
                <a:solidFill>
                  <a:srgbClr val="008080"/>
                </a:solidFill>
              </a:rPr>
              <a:t>Ibu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menyapu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lantai</a:t>
            </a:r>
            <a:r>
              <a:rPr lang="en-ID" sz="2200" b="1" dirty="0" smtClean="0">
                <a:solidFill>
                  <a:srgbClr val="008080"/>
                </a:solidFill>
              </a:rPr>
              <a:t>. </a:t>
            </a:r>
          </a:p>
          <a:p>
            <a:r>
              <a:rPr lang="en-ID" sz="2200" b="1" dirty="0" smtClean="0">
                <a:solidFill>
                  <a:srgbClr val="008080"/>
                </a:solidFill>
              </a:rPr>
              <a:t>Ayah </a:t>
            </a:r>
            <a:r>
              <a:rPr lang="en-ID" sz="2200" b="1" dirty="0" err="1" smtClean="0">
                <a:solidFill>
                  <a:srgbClr val="008080"/>
                </a:solidFill>
              </a:rPr>
              <a:t>mengepel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lantai</a:t>
            </a:r>
            <a:r>
              <a:rPr lang="en-ID" sz="2200" b="1" dirty="0" smtClean="0">
                <a:solidFill>
                  <a:srgbClr val="008080"/>
                </a:solidFill>
              </a:rPr>
              <a:t>. </a:t>
            </a:r>
          </a:p>
          <a:p>
            <a:r>
              <a:rPr lang="en-ID" sz="2200" b="1" dirty="0" err="1" smtClean="0">
                <a:solidFill>
                  <a:srgbClr val="008080"/>
                </a:solidFill>
              </a:rPr>
              <a:t>Kakak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dan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adik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membersihkan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debu</a:t>
            </a:r>
            <a:r>
              <a:rPr lang="en-ID" sz="2200" b="1" dirty="0" smtClean="0">
                <a:solidFill>
                  <a:srgbClr val="008080"/>
                </a:solidFill>
              </a:rPr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50285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6638093" y="961180"/>
            <a:ext cx="2182379" cy="391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D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475656" y="506167"/>
            <a:ext cx="6624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ID" sz="32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Ayo, </a:t>
            </a:r>
            <a:r>
              <a:rPr lang="en-ID" sz="32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Menjaga</a:t>
            </a:r>
            <a:r>
              <a:rPr lang="en-ID" sz="32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32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Lingkungan</a:t>
            </a:r>
            <a:r>
              <a:rPr lang="en-ID" sz="32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32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Sekitar</a:t>
            </a:r>
            <a:endParaRPr lang="id-ID" sz="32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484936"/>
            <a:ext cx="4716016" cy="654766"/>
            <a:chOff x="44514" y="267070"/>
            <a:chExt cx="4716016" cy="65476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14" y="282314"/>
              <a:ext cx="4716016" cy="63952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73110" y="267070"/>
              <a:ext cx="4143404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Kerja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Sama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di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Rumah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0" y="2167627"/>
            <a:ext cx="4588425" cy="20219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454297" y="2381941"/>
            <a:ext cx="4805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Rumah memiliki bagian-bagian.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4297" y="2787774"/>
            <a:ext cx="43770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</a:rPr>
              <a:t>Bagian-bagian rumah disebut ruangan.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1706" y="3507854"/>
            <a:ext cx="4243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 smtClean="0">
                <a:solidFill>
                  <a:srgbClr val="990033"/>
                </a:solidFill>
              </a:rPr>
              <a:t>Ada banyak ruangan di rumah.</a:t>
            </a:r>
            <a:endParaRPr lang="en-US" sz="24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48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543183"/>
            <a:ext cx="2357454" cy="422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84" y="1131590"/>
            <a:ext cx="5393948" cy="25125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302076" y="1452721"/>
            <a:ext cx="4798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0070C0"/>
                </a:solidFill>
              </a:rPr>
              <a:t>Pekerjaan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membersihkan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rumah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terasa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lebih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ringan</a:t>
            </a:r>
            <a:r>
              <a:rPr lang="en-ID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1988" y="2240166"/>
            <a:ext cx="4942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</a:rPr>
              <a:t>Waktu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untuk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membersihkan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rumah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juga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menjadi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lebih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singkat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</a:rPr>
              <a:t>Rumah</a:t>
            </a:r>
            <a:r>
              <a:rPr lang="en-ID" sz="2400" b="1" dirty="0" smtClean="0">
                <a:solidFill>
                  <a:srgbClr val="FF0066"/>
                </a:solidFill>
              </a:rPr>
              <a:t> pun </a:t>
            </a:r>
            <a:r>
              <a:rPr lang="en-ID" sz="2400" b="1" dirty="0" err="1" smtClean="0">
                <a:solidFill>
                  <a:srgbClr val="FF0066"/>
                </a:solidFill>
              </a:rPr>
              <a:t>nyaman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ditinggali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85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Template Bupena Merdeka (Konten QR-Media mengajar)\BACKGROUND\kela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939" y="1655576"/>
            <a:ext cx="2743171" cy="3220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554" y="928676"/>
            <a:ext cx="4714908" cy="299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01569" y="1428742"/>
            <a:ext cx="43924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Melakukan pekerjaan bersama-sama disebut </a:t>
            </a:r>
            <a:r>
              <a:rPr lang="en-US" sz="2600" b="1" dirty="0" smtClean="0">
                <a:solidFill>
                  <a:srgbClr val="008080"/>
                </a:solidFill>
              </a:rPr>
              <a:t/>
            </a:r>
            <a:br>
              <a:rPr lang="en-US" sz="2600" b="1" dirty="0" smtClean="0">
                <a:solidFill>
                  <a:srgbClr val="008080"/>
                </a:solidFill>
              </a:rPr>
            </a:br>
            <a:r>
              <a:rPr lang="id-ID" sz="2600" b="1" dirty="0" smtClean="0">
                <a:solidFill>
                  <a:srgbClr val="FF0066"/>
                </a:solidFill>
              </a:rPr>
              <a:t>gotong </a:t>
            </a:r>
            <a:r>
              <a:rPr lang="id-ID" sz="2600" b="1" dirty="0" smtClean="0">
                <a:solidFill>
                  <a:srgbClr val="FF0066"/>
                </a:solidFill>
              </a:rPr>
              <a:t>royong</a:t>
            </a:r>
            <a:r>
              <a:rPr lang="id-ID" sz="2600" b="1" dirty="0" smtClean="0">
                <a:solidFill>
                  <a:srgbClr val="008080"/>
                </a:solidFill>
              </a:rPr>
              <a:t>.</a:t>
            </a:r>
          </a:p>
          <a:p>
            <a:r>
              <a:rPr lang="id-ID" sz="2600" b="1" dirty="0" smtClean="0">
                <a:solidFill>
                  <a:srgbClr val="008080"/>
                </a:solidFill>
              </a:rPr>
              <a:t>Gotong royong menjadi </a:t>
            </a:r>
            <a:r>
              <a:rPr lang="en-US" sz="2600" b="1" dirty="0" smtClean="0">
                <a:solidFill>
                  <a:srgbClr val="008080"/>
                </a:solidFill>
              </a:rPr>
              <a:t/>
            </a:r>
            <a:br>
              <a:rPr lang="en-US" sz="2600" b="1" dirty="0" smtClean="0">
                <a:solidFill>
                  <a:srgbClr val="008080"/>
                </a:solidFill>
              </a:rPr>
            </a:br>
            <a:r>
              <a:rPr lang="id-ID" sz="2600" b="1" dirty="0" smtClean="0">
                <a:solidFill>
                  <a:srgbClr val="008080"/>
                </a:solidFill>
              </a:rPr>
              <a:t>ciri </a:t>
            </a:r>
            <a:r>
              <a:rPr lang="id-ID" sz="2600" b="1" dirty="0" smtClean="0">
                <a:solidFill>
                  <a:srgbClr val="008080"/>
                </a:solidFill>
              </a:rPr>
              <a:t>khas bangsa kita.</a:t>
            </a:r>
            <a:endParaRPr lang="en-US" sz="2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52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emplate Bupena Merdeka (Konten QR-Media mengajar)\BACKGROUND\hijau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7938"/>
            <a:ext cx="9167813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500034" y="714362"/>
            <a:ext cx="2582148" cy="40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5"/>
          <p:cNvGrpSpPr/>
          <p:nvPr/>
        </p:nvGrpSpPr>
        <p:grpSpPr>
          <a:xfrm>
            <a:off x="3821036" y="1148690"/>
            <a:ext cx="4423372" cy="2208878"/>
            <a:chOff x="609600" y="1532362"/>
            <a:chExt cx="4054758" cy="22088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532362"/>
              <a:ext cx="4054758" cy="220887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774105" y="1708785"/>
              <a:ext cx="37540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Gotong royong memiliki nilai-nilai positif.</a:t>
              </a:r>
              <a:endParaRPr lang="en-US" sz="2800" b="1" dirty="0" smtClean="0">
                <a:solidFill>
                  <a:srgbClr val="008080"/>
                </a:solidFill>
              </a:endParaRPr>
            </a:p>
            <a:p>
              <a:r>
                <a:rPr lang="id-ID" sz="2800" b="1" dirty="0" smtClean="0">
                  <a:solidFill>
                    <a:srgbClr val="660033"/>
                  </a:solidFill>
                </a:rPr>
                <a:t>K</a:t>
              </a:r>
              <a:r>
                <a:rPr lang="id-ID" sz="2800" b="1" smtClean="0">
                  <a:solidFill>
                    <a:srgbClr val="660033"/>
                  </a:solidFill>
                </a:rPr>
                <a:t>ita </a:t>
              </a:r>
              <a:r>
                <a:rPr lang="id-ID" sz="2800" b="1" dirty="0" smtClean="0">
                  <a:solidFill>
                    <a:srgbClr val="660033"/>
                  </a:solidFill>
                </a:rPr>
                <a:t>harus selalu menerapkannya.</a:t>
              </a:r>
            </a:p>
          </p:txBody>
        </p:sp>
      </p:grpSp>
      <p:pic>
        <p:nvPicPr>
          <p:cNvPr id="9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21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543183"/>
            <a:ext cx="2357454" cy="422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28926" y="714362"/>
            <a:ext cx="4857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Berikut nilai-nilai positif dalam gotong royong.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00364" y="1785932"/>
            <a:ext cx="4643438" cy="2357454"/>
            <a:chOff x="285720" y="1357304"/>
            <a:chExt cx="4643438" cy="2357454"/>
          </a:xfrm>
        </p:grpSpPr>
        <p:sp>
          <p:nvSpPr>
            <p:cNvPr id="14" name="Snip Single Corner Rectangle 13"/>
            <p:cNvSpPr/>
            <p:nvPr/>
          </p:nvSpPr>
          <p:spPr>
            <a:xfrm>
              <a:off x="357158" y="1643056"/>
              <a:ext cx="3643338" cy="2071702"/>
            </a:xfrm>
            <a:prstGeom prst="snip1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990033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Pentagon 14"/>
            <p:cNvSpPr/>
            <p:nvPr/>
          </p:nvSpPr>
          <p:spPr>
            <a:xfrm>
              <a:off x="285720" y="1357304"/>
              <a:ext cx="3024336" cy="609864"/>
            </a:xfrm>
            <a:prstGeom prst="homePlat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dirty="0" smtClean="0"/>
                <a:t>Gotong royong</a:t>
              </a:r>
              <a:endParaRPr lang="en-US" sz="2400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7158" y="2040623"/>
              <a:ext cx="4572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sz="2400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Tolong menolong</a:t>
              </a:r>
            </a:p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sz="2400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Kekeluargaan</a:t>
              </a:r>
            </a:p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sz="2400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Persatuan</a:t>
              </a:r>
            </a:p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sz="2400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Rela berkorban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688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" fill="hold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" fill="hold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6638093" y="961180"/>
            <a:ext cx="2182379" cy="391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8440" y="149211"/>
            <a:ext cx="6306125" cy="1016560"/>
            <a:chOff x="44514" y="267070"/>
            <a:chExt cx="4716016" cy="101656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14" y="282314"/>
              <a:ext cx="4716016" cy="63952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73110" y="267070"/>
              <a:ext cx="4143404" cy="1016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Macam-Macam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Gotong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Royong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0" y="961180"/>
            <a:ext cx="4588425" cy="20219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454297" y="1164689"/>
            <a:ext cx="43770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Gotong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royong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dapat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dilakukan</a:t>
            </a:r>
            <a:r>
              <a:rPr lang="en-ID" sz="2400" b="1" dirty="0" smtClean="0">
                <a:solidFill>
                  <a:srgbClr val="FF0066"/>
                </a:solidFill>
              </a:rPr>
              <a:t> di </a:t>
            </a:r>
            <a:r>
              <a:rPr lang="en-ID" sz="2400" b="1" dirty="0" err="1" smtClean="0">
                <a:solidFill>
                  <a:srgbClr val="FF0066"/>
                </a:solidFill>
              </a:rPr>
              <a:t>rumah</a:t>
            </a:r>
            <a:r>
              <a:rPr lang="en-ID" sz="2400" b="1" dirty="0" smtClean="0">
                <a:solidFill>
                  <a:srgbClr val="FF0066"/>
                </a:solidFill>
              </a:rPr>
              <a:t>. 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4390" y="1909927"/>
            <a:ext cx="43770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</a:rPr>
              <a:t>Baik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bersama</a:t>
            </a:r>
            <a:r>
              <a:rPr lang="en-ID" sz="2400" b="1" dirty="0" smtClean="0">
                <a:solidFill>
                  <a:srgbClr val="008080"/>
                </a:solidFill>
              </a:rPr>
              <a:t> orang </a:t>
            </a:r>
            <a:r>
              <a:rPr lang="en-ID" sz="2400" b="1" dirty="0" err="1" smtClean="0">
                <a:solidFill>
                  <a:srgbClr val="008080"/>
                </a:solidFill>
              </a:rPr>
              <a:t>tua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atau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dengan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kakak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adik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867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Template Bupena Merdeka (Konten QR-Media mengajar)\BACKGROUND\kela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3" cstate="print"/>
          <a:srcRect b="22380"/>
          <a:stretch>
            <a:fillRect/>
          </a:stretch>
        </p:blipFill>
        <p:spPr bwMode="auto">
          <a:xfrm>
            <a:off x="5357818" y="1148486"/>
            <a:ext cx="3455993" cy="363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74188">
            <a:off x="-51931" y="1076486"/>
            <a:ext cx="4706405" cy="3246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11340" y="1500180"/>
            <a:ext cx="360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660033"/>
                </a:solidFill>
              </a:rPr>
              <a:t>Gotong royong membuat pekerjaan menjadi lebih ringan.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57224" y="2832089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FF66"/>
                </a:solidFill>
              </a:rPr>
              <a:t>Pekerjaan menjadi lebih cepat selesai.</a:t>
            </a:r>
            <a:endParaRPr lang="en-US" sz="2800" b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67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emplate Bupena Merdeka (Konten QR-Media mengajar)\BACKGROUND\hijau 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7938"/>
            <a:ext cx="9167813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500034" y="714362"/>
            <a:ext cx="2582148" cy="40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5"/>
          <p:cNvGrpSpPr/>
          <p:nvPr/>
        </p:nvGrpSpPr>
        <p:grpSpPr>
          <a:xfrm>
            <a:off x="3821036" y="1148690"/>
            <a:ext cx="4423372" cy="2208878"/>
            <a:chOff x="609600" y="1532362"/>
            <a:chExt cx="4054758" cy="22088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532362"/>
              <a:ext cx="4054758" cy="220887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774105" y="1708785"/>
              <a:ext cx="37540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008080"/>
                  </a:solidFill>
                </a:rPr>
                <a:t>Orang tua pun senang </a:t>
              </a:r>
              <a:r>
                <a:rPr lang="en-US" sz="2800" b="1" dirty="0" smtClean="0">
                  <a:solidFill>
                    <a:srgbClr val="008080"/>
                  </a:solidFill>
                </a:rPr>
                <a:t/>
              </a:r>
              <a:br>
                <a:rPr lang="en-US" sz="2800" b="1" dirty="0" smtClean="0">
                  <a:solidFill>
                    <a:srgbClr val="008080"/>
                  </a:solidFill>
                </a:rPr>
              </a:br>
              <a:r>
                <a:rPr lang="id-ID" sz="2800" b="1" dirty="0" smtClean="0">
                  <a:solidFill>
                    <a:srgbClr val="008080"/>
                  </a:solidFill>
                </a:rPr>
                <a:t>jika </a:t>
              </a:r>
              <a:r>
                <a:rPr lang="id-ID" sz="2800" b="1" dirty="0" smtClean="0">
                  <a:solidFill>
                    <a:srgbClr val="008080"/>
                  </a:solidFill>
                </a:rPr>
                <a:t>dibantu.</a:t>
              </a:r>
              <a:endParaRPr lang="en-US" sz="2800" b="1" dirty="0" smtClean="0">
                <a:solidFill>
                  <a:srgbClr val="008080"/>
                </a:solidFill>
              </a:endParaRPr>
            </a:p>
            <a:p>
              <a:r>
                <a:rPr lang="id-ID" sz="2800" b="1" dirty="0" smtClean="0">
                  <a:solidFill>
                    <a:srgbClr val="FF0066"/>
                  </a:solidFill>
                </a:rPr>
                <a:t>Kakak dan adik semakin saling menyayangi.</a:t>
              </a:r>
            </a:p>
          </p:txBody>
        </p:sp>
      </p:grpSp>
      <p:pic>
        <p:nvPicPr>
          <p:cNvPr id="9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14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9997" y="1285866"/>
            <a:ext cx="3689061" cy="24892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14282" y="142858"/>
            <a:ext cx="7143800" cy="642942"/>
            <a:chOff x="685800" y="1838738"/>
            <a:chExt cx="7463677" cy="6429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418762" cy="64294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73483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3" indent="-11113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Berikut contoh gotong royong di rumah.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00100" y="3874011"/>
            <a:ext cx="2714644" cy="769441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Membantu ibu merawat tanaman.</a:t>
            </a:r>
            <a:endParaRPr lang="en-ID" sz="2200" dirty="0" smtClean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30547" y="1214428"/>
            <a:ext cx="3984983" cy="27146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357818" y="3786196"/>
            <a:ext cx="3143272" cy="769441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smtClean="0">
                <a:solidFill>
                  <a:srgbClr val="008080"/>
                </a:solidFill>
              </a:rPr>
              <a:t>M</a:t>
            </a:r>
            <a:r>
              <a:rPr lang="id-ID" sz="2200" b="1" dirty="0" smtClean="0">
                <a:solidFill>
                  <a:srgbClr val="008080"/>
                </a:solidFill>
              </a:rPr>
              <a:t>embersihkan rumah bersama-sama.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40943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3" grpId="0" animBg="1"/>
      <p:bldP spid="2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4910" y="890051"/>
            <a:ext cx="4164214" cy="30891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14282" y="142858"/>
            <a:ext cx="7143800" cy="642942"/>
            <a:chOff x="685800" y="1838738"/>
            <a:chExt cx="7463677" cy="6429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418762" cy="64294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73483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3" indent="-11113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Berikut contoh gotong royong di sekolah.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85852" y="3874011"/>
            <a:ext cx="2500330" cy="769441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Melakukan piket kelas.</a:t>
            </a:r>
            <a:endParaRPr lang="en-ID" sz="2200" dirty="0" smtClean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58446" y="1214428"/>
            <a:ext cx="3729184" cy="27146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500694" y="3786196"/>
            <a:ext cx="2857520" cy="769441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smtClean="0">
                <a:solidFill>
                  <a:srgbClr val="008080"/>
                </a:solidFill>
              </a:rPr>
              <a:t>K</a:t>
            </a:r>
            <a:r>
              <a:rPr lang="id-ID" sz="2200" b="1" dirty="0" smtClean="0">
                <a:solidFill>
                  <a:srgbClr val="008080"/>
                </a:solidFill>
              </a:rPr>
              <a:t>erja kelompok membuat prakarya.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06388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3" grpId="0" animBg="1"/>
      <p:bldP spid="2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9370" r="25733" b="33709"/>
          <a:stretch>
            <a:fillRect/>
          </a:stretch>
        </p:blipFill>
        <p:spPr bwMode="auto">
          <a:xfrm>
            <a:off x="27671" y="285734"/>
            <a:ext cx="5676241" cy="44291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2844" y="142858"/>
            <a:ext cx="7819232" cy="642942"/>
            <a:chOff x="685800" y="1838738"/>
            <a:chExt cx="8169352" cy="6429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836860" cy="64294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85800" y="1921553"/>
              <a:ext cx="81693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3" indent="-11113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Berikut contoh gotong royong di lingkungan rumah.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643570" y="1857370"/>
            <a:ext cx="3214710" cy="1107996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Kerja bakti membersihkan lingkungan sekitar rumah.</a:t>
            </a:r>
            <a:endParaRPr lang="en-ID" sz="2200" dirty="0" smtClean="0"/>
          </a:p>
        </p:txBody>
      </p:sp>
    </p:spTree>
    <p:extLst>
      <p:ext uri="{BB962C8B-B14F-4D97-AF65-F5344CB8AC3E}">
        <p14:creationId xmlns:p14="http://schemas.microsoft.com/office/powerpoint/2010/main" val="1912486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282" y="214296"/>
            <a:ext cx="6215106" cy="589744"/>
            <a:chOff x="685800" y="1838738"/>
            <a:chExt cx="6493399" cy="5897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493399" cy="5897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62287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Perhatikan bagian-bagian rumah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14414" y="1000114"/>
            <a:ext cx="6010222" cy="40350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4282" y="1357304"/>
            <a:ext cx="2500330" cy="58477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1600" b="1" dirty="0" smtClean="0">
                <a:solidFill>
                  <a:srgbClr val="008080"/>
                </a:solidFill>
              </a:rPr>
              <a:t>D</a:t>
            </a:r>
            <a:r>
              <a:rPr lang="id-ID" sz="1600" b="1" dirty="0" smtClean="0">
                <a:solidFill>
                  <a:srgbClr val="008080"/>
                </a:solidFill>
              </a:rPr>
              <a:t>apur</a:t>
            </a:r>
          </a:p>
          <a:p>
            <a:pPr algn="ctr"/>
            <a:r>
              <a:rPr lang="id-ID" sz="1600" dirty="0" smtClean="0"/>
              <a:t>Digunakan untuk memasak.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142844" y="2928940"/>
            <a:ext cx="2162727" cy="83099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1600" b="1" dirty="0" smtClean="0">
                <a:solidFill>
                  <a:srgbClr val="FF0066"/>
                </a:solidFill>
              </a:rPr>
              <a:t>Ruang makan</a:t>
            </a:r>
            <a:endParaRPr lang="en-ID" sz="1600" b="1" dirty="0" smtClean="0">
              <a:solidFill>
                <a:srgbClr val="FF0066"/>
              </a:solidFill>
            </a:endParaRPr>
          </a:p>
          <a:p>
            <a:pPr algn="ctr"/>
            <a:r>
              <a:rPr lang="id-ID" sz="1600" dirty="0" smtClean="0"/>
              <a:t>untuk makan bersama keluarga.</a:t>
            </a:r>
            <a:endParaRPr lang="en-ID" sz="16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15140" y="1785932"/>
            <a:ext cx="2071702" cy="83099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1600" b="1" dirty="0" smtClean="0">
                <a:solidFill>
                  <a:srgbClr val="008080"/>
                </a:solidFill>
              </a:rPr>
              <a:t>Kamar tidur</a:t>
            </a:r>
          </a:p>
          <a:p>
            <a:pPr algn="ctr"/>
            <a:r>
              <a:rPr lang="id-ID" sz="1600" dirty="0" smtClean="0"/>
              <a:t>digunakan untuk tidur atau istirahat.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4643438" y="1000114"/>
            <a:ext cx="2357454" cy="584775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1600" b="1" dirty="0" smtClean="0">
                <a:solidFill>
                  <a:srgbClr val="FF0066"/>
                </a:solidFill>
              </a:rPr>
              <a:t>Kamar mandi</a:t>
            </a:r>
            <a:endParaRPr lang="en-ID" sz="1600" b="1" dirty="0" smtClean="0">
              <a:solidFill>
                <a:srgbClr val="FF0066"/>
              </a:solidFill>
            </a:endParaRPr>
          </a:p>
          <a:p>
            <a:pPr algn="ctr"/>
            <a:r>
              <a:rPr lang="id-ID" sz="1600" dirty="0" smtClean="0"/>
              <a:t>digunakan untuk mandi.</a:t>
            </a:r>
            <a:endParaRPr lang="en-ID" sz="16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6429388" y="3286130"/>
            <a:ext cx="2500330" cy="1323439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1600" b="1" dirty="0" smtClean="0">
                <a:solidFill>
                  <a:srgbClr val="008080"/>
                </a:solidFill>
              </a:rPr>
              <a:t>H</a:t>
            </a:r>
            <a:r>
              <a:rPr lang="id-ID" sz="1600" b="1" dirty="0" smtClean="0">
                <a:solidFill>
                  <a:srgbClr val="008080"/>
                </a:solidFill>
              </a:rPr>
              <a:t>alaman rumah</a:t>
            </a:r>
          </a:p>
          <a:p>
            <a:pPr algn="ctr"/>
            <a:r>
              <a:rPr lang="id-ID" sz="1600" dirty="0" smtClean="0"/>
              <a:t>digunakan untuk merawat tanaman. Halaman rumah juga untuk menyimpan kendaraan.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643042" y="3857634"/>
            <a:ext cx="2000264" cy="83099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1600" b="1" dirty="0" smtClean="0">
                <a:solidFill>
                  <a:srgbClr val="FF0066"/>
                </a:solidFill>
              </a:rPr>
              <a:t>Ruang tamu</a:t>
            </a:r>
            <a:endParaRPr lang="en-ID" sz="1600" b="1" dirty="0" smtClean="0">
              <a:solidFill>
                <a:srgbClr val="FF0066"/>
              </a:solidFill>
            </a:endParaRPr>
          </a:p>
          <a:p>
            <a:pPr algn="ctr"/>
            <a:r>
              <a:rPr lang="id-ID" sz="1600" dirty="0" smtClean="0"/>
              <a:t>digunakan untuk menerima tamu.</a:t>
            </a:r>
            <a:endParaRPr lang="en-ID" sz="1600" dirty="0" smtClean="0"/>
          </a:p>
        </p:txBody>
      </p:sp>
      <p:cxnSp>
        <p:nvCxnSpPr>
          <p:cNvPr id="16" name="Elbow Connector 15"/>
          <p:cNvCxnSpPr/>
          <p:nvPr/>
        </p:nvCxnSpPr>
        <p:spPr>
          <a:xfrm rot="16200000" flipV="1">
            <a:off x="1714480" y="2000247"/>
            <a:ext cx="714380" cy="714380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hape 17"/>
          <p:cNvCxnSpPr/>
          <p:nvPr/>
        </p:nvCxnSpPr>
        <p:spPr>
          <a:xfrm flipV="1">
            <a:off x="4714876" y="1643056"/>
            <a:ext cx="1107289" cy="415357"/>
          </a:xfrm>
          <a:prstGeom prst="bentConnector2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>
            <a:off x="5357818" y="2355848"/>
            <a:ext cx="1285884" cy="158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5357818" y="3714758"/>
            <a:ext cx="1000132" cy="500066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5400000">
            <a:off x="3214678" y="3857634"/>
            <a:ext cx="500066" cy="7143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0800000" flipV="1">
            <a:off x="2214546" y="3357568"/>
            <a:ext cx="642942" cy="214314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69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543183"/>
            <a:ext cx="2357454" cy="422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84" y="1131590"/>
            <a:ext cx="5393948" cy="25125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302076" y="1347614"/>
            <a:ext cx="46187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0070C0"/>
                </a:solidFill>
              </a:rPr>
              <a:t>Semua</a:t>
            </a:r>
            <a:r>
              <a:rPr lang="en-ID" sz="2600" b="1" dirty="0" smtClean="0">
                <a:solidFill>
                  <a:srgbClr val="0070C0"/>
                </a:solidFill>
              </a:rPr>
              <a:t> </a:t>
            </a:r>
            <a:r>
              <a:rPr lang="en-ID" sz="2600" b="1" dirty="0" err="1" smtClean="0">
                <a:solidFill>
                  <a:srgbClr val="0070C0"/>
                </a:solidFill>
              </a:rPr>
              <a:t>ruangan</a:t>
            </a:r>
            <a:r>
              <a:rPr lang="en-ID" sz="2600" b="1" dirty="0" smtClean="0">
                <a:solidFill>
                  <a:srgbClr val="0070C0"/>
                </a:solidFill>
              </a:rPr>
              <a:t> </a:t>
            </a:r>
            <a:r>
              <a:rPr lang="en-ID" sz="2600" b="1" dirty="0" err="1" smtClean="0">
                <a:solidFill>
                  <a:srgbClr val="0070C0"/>
                </a:solidFill>
              </a:rPr>
              <a:t>harus</a:t>
            </a:r>
            <a:r>
              <a:rPr lang="en-ID" sz="2600" b="1" dirty="0" smtClean="0">
                <a:solidFill>
                  <a:srgbClr val="0070C0"/>
                </a:solidFill>
              </a:rPr>
              <a:t> </a:t>
            </a:r>
            <a:r>
              <a:rPr lang="en-ID" sz="2600" b="1" dirty="0" err="1" smtClean="0">
                <a:solidFill>
                  <a:srgbClr val="0070C0"/>
                </a:solidFill>
              </a:rPr>
              <a:t>bersih</a:t>
            </a:r>
            <a:r>
              <a:rPr lang="en-ID" sz="2600" b="1" dirty="0" smtClean="0">
                <a:solidFill>
                  <a:srgbClr val="0070C0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2076" y="1773646"/>
            <a:ext cx="49423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008080"/>
                </a:solidFill>
              </a:rPr>
              <a:t>Dengan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demikian</a:t>
            </a:r>
            <a:r>
              <a:rPr lang="en-ID" sz="2600" b="1" dirty="0" smtClean="0">
                <a:solidFill>
                  <a:srgbClr val="008080"/>
                </a:solidFill>
              </a:rPr>
              <a:t>, </a:t>
            </a:r>
            <a:r>
              <a:rPr lang="en-ID" sz="2600" b="1" dirty="0" err="1" smtClean="0">
                <a:solidFill>
                  <a:srgbClr val="008080"/>
                </a:solidFill>
              </a:rPr>
              <a:t>keluarga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tinggal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dengan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nyaman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</a:p>
          <a:p>
            <a:r>
              <a:rPr lang="en-ID" sz="2600" b="1" dirty="0" err="1" smtClean="0">
                <a:solidFill>
                  <a:srgbClr val="FF0066"/>
                </a:solidFill>
              </a:rPr>
              <a:t>Keluarga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harus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bekerja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sama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untuk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menjaga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kebersihan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rumah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14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61" y="873788"/>
            <a:ext cx="4104023" cy="29013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14282" y="142858"/>
            <a:ext cx="7070651" cy="545071"/>
            <a:chOff x="685800" y="1838738"/>
            <a:chExt cx="7387253" cy="5450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659348" cy="54507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4705" y="1891366"/>
              <a:ext cx="73483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3" indent="-11113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Berikut contoh </a:t>
              </a:r>
              <a:r>
                <a:rPr lang="en-ID" sz="2600" b="1" dirty="0" err="1" smtClean="0">
                  <a:solidFill>
                    <a:srgbClr val="009999"/>
                  </a:solidFill>
                </a:rPr>
                <a:t>kerja</a:t>
              </a:r>
              <a:r>
                <a:rPr lang="en-ID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9999"/>
                  </a:solidFill>
                </a:rPr>
                <a:t>sama</a:t>
              </a:r>
              <a:r>
                <a:rPr lang="en-ID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9999"/>
                  </a:solidFill>
                </a:rPr>
                <a:t>dalam</a:t>
              </a:r>
              <a:r>
                <a:rPr lang="en-ID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9999"/>
                  </a:solidFill>
                </a:rPr>
                <a:t>keluarga</a:t>
              </a:r>
              <a:r>
                <a:rPr lang="en-ID" sz="2600" b="1" dirty="0" smtClean="0">
                  <a:solidFill>
                    <a:srgbClr val="009999"/>
                  </a:solidFill>
                </a:rPr>
                <a:t>.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55576" y="3795886"/>
            <a:ext cx="3150954" cy="769441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FF0066"/>
                </a:solidFill>
              </a:rPr>
              <a:t>Membersihkan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r>
              <a:rPr lang="en-ID" sz="2200" b="1" dirty="0" err="1" smtClean="0">
                <a:solidFill>
                  <a:srgbClr val="FF0066"/>
                </a:solidFill>
              </a:rPr>
              <a:t>halaman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r>
              <a:rPr lang="en-ID" sz="2200" b="1" dirty="0" err="1" smtClean="0">
                <a:solidFill>
                  <a:srgbClr val="FF0066"/>
                </a:solidFill>
              </a:rPr>
              <a:t>rumah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r>
              <a:rPr lang="en-ID" sz="2200" b="1" dirty="0" err="1" smtClean="0">
                <a:solidFill>
                  <a:srgbClr val="FF0066"/>
                </a:solidFill>
              </a:rPr>
              <a:t>secara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r>
              <a:rPr lang="en-ID" sz="2200" b="1" dirty="0" err="1" smtClean="0">
                <a:solidFill>
                  <a:srgbClr val="FF0066"/>
                </a:solidFill>
              </a:rPr>
              <a:t>rutin</a:t>
            </a:r>
            <a:r>
              <a:rPr lang="en-ID" sz="2200" b="1" dirty="0" smtClean="0">
                <a:solidFill>
                  <a:srgbClr val="FF0066"/>
                </a:solidFill>
              </a:rPr>
              <a:t>.</a:t>
            </a:r>
            <a:endParaRPr lang="en-ID" sz="2200" dirty="0" smtClean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4008" y="1059582"/>
            <a:ext cx="4212290" cy="28694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148064" y="3786196"/>
            <a:ext cx="3384376" cy="769441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smtClean="0">
                <a:solidFill>
                  <a:srgbClr val="008080"/>
                </a:solidFill>
              </a:rPr>
              <a:t>M</a:t>
            </a:r>
            <a:r>
              <a:rPr lang="id-ID" sz="2200" b="1" dirty="0" smtClean="0">
                <a:solidFill>
                  <a:srgbClr val="008080"/>
                </a:solidFill>
              </a:rPr>
              <a:t>embersihkan </a:t>
            </a:r>
            <a:r>
              <a:rPr lang="en-ID" sz="2200" b="1" dirty="0" err="1" smtClean="0">
                <a:solidFill>
                  <a:srgbClr val="008080"/>
                </a:solidFill>
              </a:rPr>
              <a:t>ruang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tamu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dan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ruang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keluarga</a:t>
            </a:r>
            <a:r>
              <a:rPr lang="id-ID" sz="2200" b="1" dirty="0" smtClean="0">
                <a:solidFill>
                  <a:srgbClr val="008080"/>
                </a:solidFill>
              </a:rPr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48196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"/>
          <a:stretch/>
        </p:blipFill>
        <p:spPr bwMode="auto">
          <a:xfrm>
            <a:off x="4355976" y="638362"/>
            <a:ext cx="4530318" cy="34455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966533"/>
            <a:ext cx="4104023" cy="29013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14282" y="142858"/>
            <a:ext cx="7070651" cy="545071"/>
            <a:chOff x="685800" y="1838738"/>
            <a:chExt cx="7387253" cy="5450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659348" cy="54507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4705" y="1891366"/>
              <a:ext cx="73483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3" indent="-11113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Berikut contoh </a:t>
              </a:r>
              <a:r>
                <a:rPr lang="en-ID" sz="2600" b="1" dirty="0" err="1" smtClean="0">
                  <a:solidFill>
                    <a:srgbClr val="009999"/>
                  </a:solidFill>
                </a:rPr>
                <a:t>kerja</a:t>
              </a:r>
              <a:r>
                <a:rPr lang="en-ID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9999"/>
                  </a:solidFill>
                </a:rPr>
                <a:t>sama</a:t>
              </a:r>
              <a:r>
                <a:rPr lang="en-ID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9999"/>
                  </a:solidFill>
                </a:rPr>
                <a:t>dalam</a:t>
              </a:r>
              <a:r>
                <a:rPr lang="en-ID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9999"/>
                  </a:solidFill>
                </a:rPr>
                <a:t>keluarga</a:t>
              </a:r>
              <a:r>
                <a:rPr lang="en-ID" sz="2600" b="1" dirty="0" smtClean="0">
                  <a:solidFill>
                    <a:srgbClr val="009999"/>
                  </a:solidFill>
                </a:rPr>
                <a:t>.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55576" y="3795886"/>
            <a:ext cx="3150954" cy="43088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FF0066"/>
                </a:solidFill>
              </a:rPr>
              <a:t>Merapikan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r>
              <a:rPr lang="en-ID" sz="2200" b="1" dirty="0" err="1" smtClean="0">
                <a:solidFill>
                  <a:srgbClr val="FF0066"/>
                </a:solidFill>
              </a:rPr>
              <a:t>kamar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r>
              <a:rPr lang="en-ID" sz="2200" b="1" dirty="0" err="1" smtClean="0">
                <a:solidFill>
                  <a:srgbClr val="FF0066"/>
                </a:solidFill>
              </a:rPr>
              <a:t>tidur</a:t>
            </a:r>
            <a:r>
              <a:rPr lang="en-ID" sz="2200" b="1" dirty="0" smtClean="0">
                <a:solidFill>
                  <a:srgbClr val="FF0066"/>
                </a:solidFill>
              </a:rPr>
              <a:t>.</a:t>
            </a:r>
            <a:endParaRPr lang="en-ID" sz="2200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5292080" y="3786196"/>
            <a:ext cx="2880320" cy="769441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200" b="1" dirty="0" smtClean="0">
                <a:solidFill>
                  <a:srgbClr val="008080"/>
                </a:solidFill>
              </a:rPr>
              <a:t>M</a:t>
            </a:r>
            <a:r>
              <a:rPr lang="id-ID" sz="2200" b="1" dirty="0" smtClean="0">
                <a:solidFill>
                  <a:srgbClr val="008080"/>
                </a:solidFill>
              </a:rPr>
              <a:t>embersihkan </a:t>
            </a:r>
            <a:r>
              <a:rPr lang="en-ID" sz="2200" b="1" dirty="0" err="1" smtClean="0">
                <a:solidFill>
                  <a:srgbClr val="008080"/>
                </a:solidFill>
              </a:rPr>
              <a:t>kamar</a:t>
            </a:r>
            <a:r>
              <a:rPr lang="en-ID" sz="2200" b="1" dirty="0" smtClean="0">
                <a:solidFill>
                  <a:srgbClr val="008080"/>
                </a:solidFill>
              </a:rPr>
              <a:t> </a:t>
            </a:r>
            <a:r>
              <a:rPr lang="en-ID" sz="2200" b="1" dirty="0" err="1" smtClean="0">
                <a:solidFill>
                  <a:srgbClr val="008080"/>
                </a:solidFill>
              </a:rPr>
              <a:t>mandi</a:t>
            </a:r>
            <a:r>
              <a:rPr lang="en-ID" sz="2200" b="1" dirty="0" smtClean="0">
                <a:solidFill>
                  <a:srgbClr val="008080"/>
                </a:solidFill>
              </a:rPr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39388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7494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/>
          <p:nvPr/>
        </p:nvGrpSpPr>
        <p:grpSpPr>
          <a:xfrm>
            <a:off x="3491879" y="1364714"/>
            <a:ext cx="4248475" cy="2503180"/>
            <a:chOff x="571901" y="1388346"/>
            <a:chExt cx="3894436" cy="250318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01" y="1388346"/>
              <a:ext cx="3894436" cy="250318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769926" y="1662760"/>
              <a:ext cx="3696411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600" b="1" dirty="0" err="1" smtClean="0">
                  <a:solidFill>
                    <a:srgbClr val="0070C0"/>
                  </a:solidFill>
                </a:rPr>
                <a:t>Kerja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sama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membuat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pekerjaan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lebih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ringan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.</a:t>
              </a:r>
            </a:p>
            <a:p>
              <a:r>
                <a:rPr lang="en-ID" sz="2600" b="1" dirty="0" err="1" smtClean="0">
                  <a:solidFill>
                    <a:srgbClr val="FF0066"/>
                  </a:solidFill>
                </a:rPr>
                <a:t>Kerja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sama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juga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membuat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pekerjaan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lebih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cepat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selesai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1275606"/>
            <a:ext cx="3020763" cy="3546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:\Template Bupena Merdeka (Konten QR-Media mengajar)\BACKGROUND\biru 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51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81254" y="285734"/>
            <a:ext cx="5542874" cy="639522"/>
            <a:chOff x="115920" y="214296"/>
            <a:chExt cx="5542874" cy="6395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5542874" cy="6395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4838502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Lingkungan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Sekitar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Rumah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2048" y="1071552"/>
            <a:ext cx="5292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660033"/>
                </a:solidFill>
              </a:rPr>
              <a:t>Pagar</a:t>
            </a:r>
            <a:r>
              <a:rPr lang="en-ID" sz="2800" b="1" dirty="0" smtClean="0">
                <a:solidFill>
                  <a:srgbClr val="660033"/>
                </a:solidFill>
              </a:rPr>
              <a:t> </a:t>
            </a:r>
            <a:r>
              <a:rPr lang="en-ID" sz="2800" b="1" dirty="0" err="1" smtClean="0">
                <a:solidFill>
                  <a:srgbClr val="660033"/>
                </a:solidFill>
              </a:rPr>
              <a:t>menjadi</a:t>
            </a:r>
            <a:r>
              <a:rPr lang="en-ID" sz="2800" b="1" dirty="0" smtClean="0">
                <a:solidFill>
                  <a:srgbClr val="660033"/>
                </a:solidFill>
              </a:rPr>
              <a:t> </a:t>
            </a:r>
            <a:r>
              <a:rPr lang="en-ID" sz="2800" b="1" dirty="0" err="1" smtClean="0">
                <a:solidFill>
                  <a:srgbClr val="660033"/>
                </a:solidFill>
              </a:rPr>
              <a:t>batas</a:t>
            </a:r>
            <a:r>
              <a:rPr lang="en-ID" sz="2800" b="1" dirty="0" smtClean="0">
                <a:solidFill>
                  <a:srgbClr val="660033"/>
                </a:solidFill>
              </a:rPr>
              <a:t> </a:t>
            </a:r>
            <a:r>
              <a:rPr lang="en-ID" sz="2800" b="1" dirty="0" err="1" smtClean="0">
                <a:solidFill>
                  <a:srgbClr val="660033"/>
                </a:solidFill>
              </a:rPr>
              <a:t>rumah</a:t>
            </a:r>
            <a:r>
              <a:rPr lang="en-ID" sz="2800" b="1" dirty="0" smtClean="0">
                <a:solidFill>
                  <a:srgbClr val="660033"/>
                </a:solidFill>
              </a:rPr>
              <a:t>. </a:t>
            </a:r>
          </a:p>
          <a:p>
            <a:r>
              <a:rPr lang="en-ID" sz="2800" b="1" dirty="0" smtClean="0">
                <a:solidFill>
                  <a:srgbClr val="660033"/>
                </a:solidFill>
              </a:rPr>
              <a:t>Batas </a:t>
            </a:r>
            <a:r>
              <a:rPr lang="en-ID" sz="2800" b="1" dirty="0" err="1" smtClean="0">
                <a:solidFill>
                  <a:srgbClr val="660033"/>
                </a:solidFill>
              </a:rPr>
              <a:t>adalah</a:t>
            </a:r>
            <a:r>
              <a:rPr lang="en-ID" sz="2800" b="1" dirty="0" smtClean="0">
                <a:solidFill>
                  <a:srgbClr val="660033"/>
                </a:solidFill>
              </a:rPr>
              <a:t> </a:t>
            </a:r>
            <a:r>
              <a:rPr lang="en-ID" sz="2800" b="1" dirty="0" err="1" smtClean="0">
                <a:solidFill>
                  <a:srgbClr val="660033"/>
                </a:solidFill>
              </a:rPr>
              <a:t>pemisah</a:t>
            </a:r>
            <a:r>
              <a:rPr lang="en-ID" sz="2800" b="1" dirty="0" smtClean="0">
                <a:solidFill>
                  <a:srgbClr val="660033"/>
                </a:solidFill>
              </a:rPr>
              <a:t>.  </a:t>
            </a:r>
            <a:endParaRPr lang="en-US" sz="2800" b="1" dirty="0">
              <a:solidFill>
                <a:srgbClr val="660033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2048" y="1995686"/>
            <a:ext cx="5292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smtClean="0">
                <a:solidFill>
                  <a:srgbClr val="FF0066"/>
                </a:solidFill>
              </a:rPr>
              <a:t>Batas </a:t>
            </a:r>
            <a:r>
              <a:rPr lang="en-ID" sz="2800" b="1" dirty="0" err="1" smtClean="0">
                <a:solidFill>
                  <a:srgbClr val="FF0066"/>
                </a:solidFill>
              </a:rPr>
              <a:t>rumah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dapat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berupa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pagar</a:t>
            </a:r>
            <a:r>
              <a:rPr lang="en-ID" sz="28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800" b="1" dirty="0" smtClean="0">
                <a:solidFill>
                  <a:srgbClr val="FF0066"/>
                </a:solidFill>
              </a:rPr>
              <a:t>Batas </a:t>
            </a:r>
            <a:r>
              <a:rPr lang="en-ID" sz="2800" b="1" dirty="0" err="1" smtClean="0">
                <a:solidFill>
                  <a:srgbClr val="FF0066"/>
                </a:solidFill>
              </a:rPr>
              <a:t>rumah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juga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dapat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berupa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tembok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atau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tanaman</a:t>
            </a:r>
            <a:r>
              <a:rPr lang="en-ID" sz="2800" b="1" dirty="0" smtClean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8614" y="1187664"/>
            <a:ext cx="3419666" cy="359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7503" y="1071552"/>
            <a:ext cx="3550080" cy="373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94" y="1047042"/>
            <a:ext cx="4634162" cy="32529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310946" y="1261356"/>
            <a:ext cx="4246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Batas </a:t>
            </a:r>
            <a:r>
              <a:rPr lang="en-ID" sz="2400" b="1" dirty="0" err="1" smtClean="0">
                <a:solidFill>
                  <a:srgbClr val="FF0066"/>
                </a:solidFill>
              </a:rPr>
              <a:t>rumah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biasanya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ada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empat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sisi</a:t>
            </a:r>
            <a:r>
              <a:rPr lang="en-ID" sz="2400" b="1" dirty="0" smtClean="0">
                <a:solidFill>
                  <a:srgbClr val="FF0066"/>
                </a:solidFill>
              </a:rPr>
              <a:t>.  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10946" y="2109159"/>
            <a:ext cx="4319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</a:rPr>
              <a:t>Sisi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depan</a:t>
            </a:r>
            <a:r>
              <a:rPr lang="en-ID" sz="2400" b="1" dirty="0" smtClean="0">
                <a:solidFill>
                  <a:srgbClr val="008080"/>
                </a:solidFill>
              </a:rPr>
              <a:t>, </a:t>
            </a:r>
            <a:r>
              <a:rPr lang="en-ID" sz="2400" b="1" dirty="0" err="1" smtClean="0">
                <a:solidFill>
                  <a:srgbClr val="008080"/>
                </a:solidFill>
              </a:rPr>
              <a:t>belakang</a:t>
            </a:r>
            <a:r>
              <a:rPr lang="en-ID" sz="2400" b="1" dirty="0" smtClean="0">
                <a:solidFill>
                  <a:srgbClr val="008080"/>
                </a:solidFill>
              </a:rPr>
              <a:t>, </a:t>
            </a:r>
            <a:r>
              <a:rPr lang="en-ID" sz="2400" b="1" dirty="0" err="1" smtClean="0">
                <a:solidFill>
                  <a:srgbClr val="008080"/>
                </a:solidFill>
              </a:rPr>
              <a:t>kanan</a:t>
            </a:r>
            <a:r>
              <a:rPr lang="en-ID" sz="2400" b="1" dirty="0" smtClean="0">
                <a:solidFill>
                  <a:srgbClr val="008080"/>
                </a:solidFill>
              </a:rPr>
              <a:t>, </a:t>
            </a:r>
            <a:r>
              <a:rPr lang="en-ID" sz="2400" b="1" dirty="0" smtClean="0">
                <a:solidFill>
                  <a:srgbClr val="008080"/>
                </a:solidFill>
              </a:rPr>
              <a:t/>
            </a:r>
            <a:br>
              <a:rPr lang="en-ID" sz="2400" b="1" dirty="0" smtClean="0">
                <a:solidFill>
                  <a:srgbClr val="008080"/>
                </a:solidFill>
              </a:rPr>
            </a:br>
            <a:r>
              <a:rPr lang="en-ID" sz="2400" b="1" dirty="0" err="1" smtClean="0">
                <a:solidFill>
                  <a:srgbClr val="008080"/>
                </a:solidFill>
              </a:rPr>
              <a:t>dan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kiri</a:t>
            </a:r>
            <a:r>
              <a:rPr lang="en-ID" sz="2400" b="1" dirty="0" smtClean="0">
                <a:solidFill>
                  <a:srgbClr val="008080"/>
                </a:solidFill>
              </a:rPr>
              <a:t>. 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44541" y="2859782"/>
            <a:ext cx="431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990033"/>
                </a:solidFill>
              </a:rPr>
              <a:t>Setiap</a:t>
            </a:r>
            <a:r>
              <a:rPr lang="en-ID" sz="2400" b="1" dirty="0" smtClean="0">
                <a:solidFill>
                  <a:srgbClr val="990033"/>
                </a:solidFill>
              </a:rPr>
              <a:t> </a:t>
            </a:r>
            <a:r>
              <a:rPr lang="en-ID" sz="2400" b="1" dirty="0" err="1" smtClean="0">
                <a:solidFill>
                  <a:srgbClr val="990033"/>
                </a:solidFill>
              </a:rPr>
              <a:t>sisi</a:t>
            </a:r>
            <a:r>
              <a:rPr lang="en-ID" sz="2400" b="1" dirty="0" smtClean="0">
                <a:solidFill>
                  <a:srgbClr val="990033"/>
                </a:solidFill>
              </a:rPr>
              <a:t> </a:t>
            </a:r>
            <a:r>
              <a:rPr lang="en-ID" sz="2400" b="1" dirty="0" err="1" smtClean="0">
                <a:solidFill>
                  <a:srgbClr val="990033"/>
                </a:solidFill>
              </a:rPr>
              <a:t>menunjukkan</a:t>
            </a:r>
            <a:r>
              <a:rPr lang="en-ID" sz="2400" b="1" dirty="0" smtClean="0">
                <a:solidFill>
                  <a:srgbClr val="990033"/>
                </a:solidFill>
              </a:rPr>
              <a:t> </a:t>
            </a:r>
            <a:r>
              <a:rPr lang="en-ID" sz="2400" b="1" dirty="0" err="1" smtClean="0">
                <a:solidFill>
                  <a:srgbClr val="990033"/>
                </a:solidFill>
              </a:rPr>
              <a:t>arah</a:t>
            </a:r>
            <a:r>
              <a:rPr lang="en-ID" sz="2400" b="1" dirty="0" smtClean="0">
                <a:solidFill>
                  <a:srgbClr val="990033"/>
                </a:solidFill>
              </a:rPr>
              <a:t> </a:t>
            </a:r>
            <a:r>
              <a:rPr lang="en-ID" sz="2400" b="1" dirty="0" err="1" smtClean="0">
                <a:solidFill>
                  <a:srgbClr val="990033"/>
                </a:solidFill>
              </a:rPr>
              <a:t>mata</a:t>
            </a:r>
            <a:r>
              <a:rPr lang="en-ID" sz="2400" b="1" dirty="0" smtClean="0">
                <a:solidFill>
                  <a:srgbClr val="990033"/>
                </a:solidFill>
              </a:rPr>
              <a:t> </a:t>
            </a:r>
            <a:r>
              <a:rPr lang="en-ID" sz="2400" b="1" dirty="0" err="1" smtClean="0">
                <a:solidFill>
                  <a:srgbClr val="990033"/>
                </a:solidFill>
              </a:rPr>
              <a:t>angin</a:t>
            </a:r>
            <a:r>
              <a:rPr lang="en-ID" sz="2400" b="1" dirty="0" smtClean="0">
                <a:solidFill>
                  <a:srgbClr val="990033"/>
                </a:solidFill>
              </a:rPr>
              <a:t>. </a:t>
            </a:r>
            <a:r>
              <a:rPr lang="en-ID" sz="2400" b="1" dirty="0" smtClean="0">
                <a:solidFill>
                  <a:srgbClr val="990033"/>
                </a:solidFill>
              </a:rPr>
              <a:t/>
            </a:r>
            <a:br>
              <a:rPr lang="en-ID" sz="2400" b="1" dirty="0" smtClean="0">
                <a:solidFill>
                  <a:srgbClr val="990033"/>
                </a:solidFill>
              </a:rPr>
            </a:br>
            <a:r>
              <a:rPr lang="en-ID" sz="2400" b="1" dirty="0" smtClean="0">
                <a:solidFill>
                  <a:srgbClr val="990033"/>
                </a:solidFill>
              </a:rPr>
              <a:t>Ada </a:t>
            </a:r>
            <a:r>
              <a:rPr lang="en-ID" sz="2400" b="1" dirty="0" err="1" smtClean="0">
                <a:solidFill>
                  <a:srgbClr val="990033"/>
                </a:solidFill>
              </a:rPr>
              <a:t>delapan</a:t>
            </a:r>
            <a:r>
              <a:rPr lang="en-ID" sz="2400" b="1" dirty="0" smtClean="0">
                <a:solidFill>
                  <a:srgbClr val="990033"/>
                </a:solidFill>
              </a:rPr>
              <a:t> </a:t>
            </a:r>
            <a:r>
              <a:rPr lang="en-ID" sz="2400" b="1" dirty="0" err="1" smtClean="0">
                <a:solidFill>
                  <a:srgbClr val="990033"/>
                </a:solidFill>
              </a:rPr>
              <a:t>arah</a:t>
            </a:r>
            <a:r>
              <a:rPr lang="en-ID" sz="2400" b="1" dirty="0" smtClean="0">
                <a:solidFill>
                  <a:srgbClr val="990033"/>
                </a:solidFill>
              </a:rPr>
              <a:t> </a:t>
            </a:r>
            <a:r>
              <a:rPr lang="en-ID" sz="2400" b="1" dirty="0" err="1" smtClean="0">
                <a:solidFill>
                  <a:srgbClr val="990033"/>
                </a:solidFill>
              </a:rPr>
              <a:t>mata</a:t>
            </a:r>
            <a:r>
              <a:rPr lang="en-ID" sz="2400" b="1" dirty="0" smtClean="0">
                <a:solidFill>
                  <a:srgbClr val="990033"/>
                </a:solidFill>
              </a:rPr>
              <a:t> </a:t>
            </a:r>
            <a:r>
              <a:rPr lang="en-ID" sz="2400" b="1" dirty="0" err="1" smtClean="0">
                <a:solidFill>
                  <a:srgbClr val="990033"/>
                </a:solidFill>
              </a:rPr>
              <a:t>angin</a:t>
            </a:r>
            <a:r>
              <a:rPr lang="en-ID" sz="2400" b="1" dirty="0" smtClean="0">
                <a:solidFill>
                  <a:srgbClr val="990033"/>
                </a:solidFill>
              </a:rPr>
              <a:t>.</a:t>
            </a:r>
            <a:endParaRPr lang="en-US" sz="24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86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549</Words>
  <Application>Microsoft Office PowerPoint</Application>
  <PresentationFormat>On-screen Show (16:9)</PresentationFormat>
  <Paragraphs>113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88</cp:revision>
  <dcterms:created xsi:type="dcterms:W3CDTF">2022-01-17T01:37:52Z</dcterms:created>
  <dcterms:modified xsi:type="dcterms:W3CDTF">2023-04-29T04:13:10Z</dcterms:modified>
</cp:coreProperties>
</file>