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62C"/>
    <a:srgbClr val="A7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4" autoAdjust="0"/>
  </p:normalViewPr>
  <p:slideViewPr>
    <p:cSldViewPr>
      <p:cViewPr>
        <p:scale>
          <a:sx n="66" d="100"/>
          <a:sy n="66" d="100"/>
        </p:scale>
        <p:origin x="-168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hyperlink" Target="Pelajaran%20V.pptx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Pelajaran%20VII.pptx" TargetMode="External"/><Relationship Id="rId20" Type="http://schemas.openxmlformats.org/officeDocument/2006/relationships/hyperlink" Target="Pelajaran%20VI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judul.pptx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8594" r="6250" b="81250"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Rectangle 29">
            <a:hlinkClick r:id="rId14" action="ppaction://hlinkpres?slideindex=1&amp;slidetitle="/>
          </p:cNvPr>
          <p:cNvSpPr/>
          <p:nvPr userDrawn="1"/>
        </p:nvSpPr>
        <p:spPr>
          <a:xfrm>
            <a:off x="3736580" y="236425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>
                <a:solidFill>
                  <a:srgbClr val="002060"/>
                </a:solidFill>
              </a:rPr>
              <a:t>JUDUL</a:t>
            </a:r>
            <a:endParaRPr lang="en-US" b="1" u="none" dirty="0">
              <a:solidFill>
                <a:srgbClr val="002060"/>
              </a:solidFill>
            </a:endParaRPr>
          </a:p>
        </p:txBody>
      </p:sp>
      <p:sp>
        <p:nvSpPr>
          <p:cNvPr id="31" name="Rectangle 30">
            <a:hlinkClick r:id="rId15" action="ppaction://hlinksldjump"/>
          </p:cNvPr>
          <p:cNvSpPr/>
          <p:nvPr userDrawn="1"/>
        </p:nvSpPr>
        <p:spPr>
          <a:xfrm>
            <a:off x="4665274" y="236425"/>
            <a:ext cx="1208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/>
              <a:t>ISI MATERI</a:t>
            </a:r>
            <a:endParaRPr lang="en-US" b="1" u="none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2714612" y="228804"/>
            <a:ext cx="4057899" cy="371704"/>
            <a:chOff x="100244" y="896401"/>
            <a:chExt cx="4057899" cy="371704"/>
          </a:xfrm>
        </p:grpSpPr>
        <p:grpSp>
          <p:nvGrpSpPr>
            <p:cNvPr id="33" name="Group 25"/>
            <p:cNvGrpSpPr/>
            <p:nvPr/>
          </p:nvGrpSpPr>
          <p:grpSpPr>
            <a:xfrm>
              <a:off x="100244" y="896401"/>
              <a:ext cx="907871" cy="369332"/>
              <a:chOff x="1071538" y="884259"/>
              <a:chExt cx="907871" cy="369332"/>
            </a:xfrm>
          </p:grpSpPr>
          <p:sp>
            <p:nvSpPr>
              <p:cNvPr id="37" name="TextBox 36">
                <a:hlinkClick r:id="" action="ppaction://hlinkshowjump?jump=previousslide"/>
              </p:cNvPr>
              <p:cNvSpPr txBox="1"/>
              <p:nvPr/>
            </p:nvSpPr>
            <p:spPr>
              <a:xfrm>
                <a:off x="1154497" y="884259"/>
                <a:ext cx="8249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PREV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Chevron 21">
                <a:hlinkClick r:id="" action="ppaction://hlinkshowjump?jump=previousslide"/>
              </p:cNvPr>
              <p:cNvSpPr/>
              <p:nvPr/>
            </p:nvSpPr>
            <p:spPr>
              <a:xfrm flipH="1">
                <a:off x="1071538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34" name="Group 24"/>
            <p:cNvGrpSpPr/>
            <p:nvPr/>
          </p:nvGrpSpPr>
          <p:grpSpPr>
            <a:xfrm>
              <a:off x="3351055" y="898773"/>
              <a:ext cx="807088" cy="369332"/>
              <a:chOff x="3351055" y="886631"/>
              <a:chExt cx="807088" cy="369332"/>
            </a:xfrm>
          </p:grpSpPr>
          <p:sp>
            <p:nvSpPr>
              <p:cNvPr id="35" name="TextBox 34">
                <a:hlinkClick r:id="" action="ppaction://hlinkshowjump?jump=nextslide"/>
              </p:cNvPr>
              <p:cNvSpPr txBox="1"/>
              <p:nvPr/>
            </p:nvSpPr>
            <p:spPr>
              <a:xfrm>
                <a:off x="3351055" y="886631"/>
                <a:ext cx="8070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NEXT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Chevron 20">
                <a:hlinkClick r:id="" action="ppaction://hlinkshowjump?jump=nextslide"/>
              </p:cNvPr>
              <p:cNvSpPr/>
              <p:nvPr/>
            </p:nvSpPr>
            <p:spPr>
              <a:xfrm>
                <a:off x="3993997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p:pic>
        <p:nvPicPr>
          <p:cNvPr id="40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49177" r="40844" b="90625"/>
          <a:stretch>
            <a:fillRect/>
          </a:stretch>
        </p:blipFill>
        <p:spPr bwMode="auto">
          <a:xfrm flipV="1">
            <a:off x="8072462" y="760902"/>
            <a:ext cx="1071538" cy="609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TextBox 40"/>
          <p:cNvSpPr txBox="1"/>
          <p:nvPr userDrawn="1"/>
        </p:nvSpPr>
        <p:spPr>
          <a:xfrm>
            <a:off x="7643834" y="162108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Dunia</a:t>
            </a:r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Matematika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</a:t>
            </a:r>
            <a:endParaRPr lang="id-ID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8072430" y="4786322"/>
            <a:ext cx="1071570" cy="1000132"/>
            <a:chOff x="8072430" y="4786322"/>
            <a:chExt cx="1071570" cy="1000132"/>
          </a:xfrm>
        </p:grpSpPr>
        <p:sp>
          <p:nvSpPr>
            <p:cNvPr id="43" name="TextBox 42">
              <a:hlinkClick r:id="rId16" action="ppaction://hlinkpres?slideindex=1&amp;slidetitle="/>
            </p:cNvPr>
            <p:cNvSpPr txBox="1"/>
            <p:nvPr/>
          </p:nvSpPr>
          <p:spPr>
            <a:xfrm>
              <a:off x="8072430" y="4786322"/>
              <a:ext cx="10715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1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VII</a:t>
              </a:r>
              <a:endParaRPr lang="en-US" sz="11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4" name="Picture 2">
              <a:hlinkClick r:id="rId16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8134375" y="5072074"/>
              <a:ext cx="942318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5" name="Group 44"/>
          <p:cNvGrpSpPr/>
          <p:nvPr userDrawn="1"/>
        </p:nvGrpSpPr>
        <p:grpSpPr>
          <a:xfrm>
            <a:off x="8001024" y="1357298"/>
            <a:ext cx="1116082" cy="978862"/>
            <a:chOff x="8001024" y="1357298"/>
            <a:chExt cx="1116082" cy="978862"/>
          </a:xfrm>
        </p:grpSpPr>
        <p:sp>
          <p:nvSpPr>
            <p:cNvPr id="46" name="TextBox 45">
              <a:hlinkClick r:id="rId18" action="ppaction://hlinkpres?slideindex=1&amp;slidetitle="/>
            </p:cNvPr>
            <p:cNvSpPr txBox="1"/>
            <p:nvPr/>
          </p:nvSpPr>
          <p:spPr>
            <a:xfrm>
              <a:off x="8001024" y="1357298"/>
              <a:ext cx="11160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V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7" name="Picture 2">
              <a:hlinkClick r:id="rId18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8113211" y="1652575"/>
              <a:ext cx="983164" cy="683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8" name="Group 47"/>
          <p:cNvGrpSpPr/>
          <p:nvPr userDrawn="1"/>
        </p:nvGrpSpPr>
        <p:grpSpPr>
          <a:xfrm>
            <a:off x="8072462" y="3071810"/>
            <a:ext cx="1071538" cy="1011325"/>
            <a:chOff x="8072462" y="3071810"/>
            <a:chExt cx="1071538" cy="1011325"/>
          </a:xfrm>
        </p:grpSpPr>
        <p:sp>
          <p:nvSpPr>
            <p:cNvPr id="49" name="TextBox 48">
              <a:hlinkClick r:id="rId20" action="ppaction://hlinkpres?slideindex=1&amp;slidetitle="/>
            </p:cNvPr>
            <p:cNvSpPr txBox="1"/>
            <p:nvPr userDrawn="1"/>
          </p:nvSpPr>
          <p:spPr>
            <a:xfrm>
              <a:off x="8072462" y="3071810"/>
              <a:ext cx="10715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VI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0" name="Picture 2">
              <a:hlinkClick r:id="rId20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8101037" y="3367087"/>
              <a:ext cx="1000132" cy="716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6958" y="812379"/>
            <a:ext cx="1785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Pelajaran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714356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</a:t>
            </a:r>
            <a:endParaRPr lang="en-US" sz="4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5144" y="808946"/>
            <a:ext cx="56145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Jaring-Jaring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Bangun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Ruang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910" y="5023506"/>
            <a:ext cx="78152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sore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Imah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teman-temannya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guru </a:t>
            </a:r>
            <a:r>
              <a:rPr lang="en-US" dirty="0" err="1" smtClean="0"/>
              <a:t>Matematika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nasi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karton</a:t>
            </a:r>
            <a:r>
              <a:rPr lang="en-US" dirty="0" smtClean="0"/>
              <a:t>, </a:t>
            </a:r>
            <a:r>
              <a:rPr lang="en-US" dirty="0" err="1" smtClean="0"/>
              <a:t>gunting</a:t>
            </a:r>
            <a:r>
              <a:rPr lang="en-US" dirty="0" smtClean="0"/>
              <a:t>, stapler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, </a:t>
            </a:r>
            <a:r>
              <a:rPr lang="en-US" dirty="0" err="1" smtClean="0"/>
              <a:t>pensil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penggaris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sukacita</a:t>
            </a:r>
            <a:r>
              <a:rPr lang="en-US" dirty="0" smtClean="0"/>
              <a:t>.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nasi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kalian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493" y="1857364"/>
            <a:ext cx="419077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00034" y="1285860"/>
            <a:ext cx="24226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Jaring-Jaring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Kubus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56498"/>
            <a:ext cx="62865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5272110"/>
            <a:ext cx="15049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28596" y="1643050"/>
            <a:ext cx="75009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/>
              <a:t>Diketahui</a:t>
            </a:r>
            <a:r>
              <a:rPr lang="en-US" sz="2200" dirty="0" smtClean="0"/>
              <a:t> </a:t>
            </a:r>
            <a:r>
              <a:rPr lang="en-US" sz="2200" dirty="0" err="1" smtClean="0"/>
              <a:t>bangun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596" y="4085324"/>
            <a:ext cx="7500990" cy="105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Gambar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jaring-jaring</a:t>
            </a:r>
            <a:r>
              <a:rPr lang="en-US" sz="2200" dirty="0" smtClean="0"/>
              <a:t> </a:t>
            </a:r>
            <a:r>
              <a:rPr lang="en-US" sz="2200" dirty="0" err="1" smtClean="0"/>
              <a:t>kubus</a:t>
            </a:r>
            <a:r>
              <a:rPr lang="en-US" sz="2200" dirty="0" smtClean="0"/>
              <a:t> yang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dihubungkan</a:t>
            </a:r>
            <a:r>
              <a:rPr lang="en-US" sz="2200" dirty="0" smtClean="0"/>
              <a:t>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8596" y="1168621"/>
            <a:ext cx="64294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C.   </a:t>
            </a:r>
            <a:r>
              <a:rPr lang="en-US" sz="2200" b="1" dirty="0" err="1" smtClean="0">
                <a:solidFill>
                  <a:srgbClr val="002060"/>
                </a:solidFill>
              </a:rPr>
              <a:t>Luas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Permukaan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Kubus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Balok</a:t>
            </a:r>
            <a:r>
              <a:rPr lang="en-US" sz="2200" b="1" dirty="0" smtClean="0">
                <a:solidFill>
                  <a:srgbClr val="002060"/>
                </a:solidFill>
              </a:rPr>
              <a:t> (</a:t>
            </a:r>
            <a:r>
              <a:rPr lang="en-US" sz="2200" b="1" dirty="0" err="1" smtClean="0">
                <a:solidFill>
                  <a:srgbClr val="002060"/>
                </a:solidFill>
              </a:rPr>
              <a:t>Pengayaan</a:t>
            </a:r>
            <a:r>
              <a:rPr lang="en-US" sz="2200" b="1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596" y="1524256"/>
            <a:ext cx="757242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150000"/>
              </a:lnSpc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err="1" smtClean="0"/>
              <a:t>Luas</a:t>
            </a:r>
            <a:r>
              <a:rPr lang="en-US" sz="2200" dirty="0" smtClean="0"/>
              <a:t> </a:t>
            </a:r>
            <a:r>
              <a:rPr lang="en-US" sz="2200" dirty="0" err="1" smtClean="0"/>
              <a:t>jaring-jaring</a:t>
            </a:r>
            <a:r>
              <a:rPr lang="en-US" sz="2200" dirty="0" smtClean="0"/>
              <a:t> </a:t>
            </a:r>
            <a:r>
              <a:rPr lang="en-US" sz="2200" dirty="0" err="1" smtClean="0"/>
              <a:t>kubus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</a:t>
            </a:r>
            <a:r>
              <a:rPr lang="en-US" sz="2200" dirty="0" err="1" smtClean="0"/>
              <a:t>disebut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luas</a:t>
            </a:r>
            <a:r>
              <a:rPr lang="en-US" sz="2200" dirty="0" smtClean="0"/>
              <a:t> </a:t>
            </a:r>
            <a:r>
              <a:rPr lang="en-US" sz="2200" dirty="0" err="1" smtClean="0"/>
              <a:t>permukaan</a:t>
            </a:r>
            <a:r>
              <a:rPr lang="en-US" sz="2200" dirty="0" smtClean="0"/>
              <a:t> </a:t>
            </a:r>
            <a:r>
              <a:rPr lang="en-US" sz="2200" dirty="0" err="1" smtClean="0"/>
              <a:t>kubus</a:t>
            </a:r>
            <a:r>
              <a:rPr lang="en-US" sz="2200" dirty="0" smtClean="0"/>
              <a:t> yang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ditentukan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menjumlahkan</a:t>
            </a:r>
            <a:r>
              <a:rPr lang="en-US" sz="2200" dirty="0" smtClean="0"/>
              <a:t> </a:t>
            </a:r>
            <a:r>
              <a:rPr lang="en-US" sz="2200" dirty="0" err="1" smtClean="0"/>
              <a:t>luas</a:t>
            </a:r>
            <a:r>
              <a:rPr lang="en-US" sz="2200" dirty="0" smtClean="0"/>
              <a:t> </a:t>
            </a:r>
            <a:r>
              <a:rPr lang="en-US" sz="2200" dirty="0" err="1" smtClean="0"/>
              <a:t>seluruh</a:t>
            </a:r>
            <a:r>
              <a:rPr lang="en-US" sz="2200" dirty="0" smtClean="0"/>
              <a:t> </a:t>
            </a:r>
            <a:r>
              <a:rPr lang="en-US" sz="2200" dirty="0" err="1" smtClean="0"/>
              <a:t>bangun</a:t>
            </a:r>
            <a:r>
              <a:rPr lang="en-US" sz="2200" dirty="0" smtClean="0"/>
              <a:t> </a:t>
            </a:r>
            <a:r>
              <a:rPr lang="en-US" sz="2200" dirty="0" err="1" smtClean="0"/>
              <a:t>datar</a:t>
            </a:r>
            <a:r>
              <a:rPr lang="en-US" sz="2200" dirty="0" smtClean="0"/>
              <a:t> </a:t>
            </a:r>
            <a:r>
              <a:rPr lang="en-US" sz="2200" dirty="0" err="1" smtClean="0"/>
              <a:t>penyusunnya</a:t>
            </a:r>
            <a:r>
              <a:rPr lang="en-US" sz="2200" dirty="0" smtClean="0"/>
              <a:t>,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persegi</a:t>
            </a:r>
            <a:r>
              <a:rPr lang="en-US" sz="2200" dirty="0" smtClean="0"/>
              <a:t>.</a:t>
            </a:r>
          </a:p>
          <a:p>
            <a:pPr marL="363538" indent="-363538">
              <a:lnSpc>
                <a:spcPct val="150000"/>
              </a:lnSpc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kubus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rusuk</a:t>
            </a:r>
            <a:r>
              <a:rPr lang="en-US" sz="2200" dirty="0" smtClean="0"/>
              <a:t> </a:t>
            </a:r>
            <a:r>
              <a:rPr lang="en-US" sz="2200" i="1" dirty="0" smtClean="0"/>
              <a:t>s </a:t>
            </a:r>
            <a:r>
              <a:rPr lang="en-US" sz="2200" dirty="0" err="1" smtClean="0"/>
              <a:t>dan</a:t>
            </a:r>
            <a:r>
              <a:rPr lang="en-US" sz="2200" i="1" dirty="0" smtClean="0"/>
              <a:t> </a:t>
            </a:r>
            <a:r>
              <a:rPr lang="en-US" sz="2200" dirty="0" err="1" smtClean="0"/>
              <a:t>jaring-jaring</a:t>
            </a:r>
            <a:r>
              <a:rPr lang="en-US" sz="2200" dirty="0" smtClean="0"/>
              <a:t> </a:t>
            </a:r>
            <a:r>
              <a:rPr lang="en-US" sz="2200" dirty="0" err="1" smtClean="0"/>
              <a:t>kubus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terdiri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</a:t>
            </a:r>
            <a:r>
              <a:rPr lang="en-US" sz="2200" dirty="0" err="1" smtClean="0"/>
              <a:t>enam</a:t>
            </a:r>
            <a:r>
              <a:rPr lang="en-US" sz="2200" dirty="0" smtClean="0"/>
              <a:t> </a:t>
            </a:r>
            <a:r>
              <a:rPr lang="en-US" sz="2200" dirty="0" err="1" smtClean="0"/>
              <a:t>buah</a:t>
            </a:r>
            <a:r>
              <a:rPr lang="en-US" sz="2200" dirty="0" smtClean="0"/>
              <a:t> </a:t>
            </a:r>
            <a:r>
              <a:rPr lang="en-US" sz="2200" dirty="0" err="1" smtClean="0"/>
              <a:t>sisi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endParaRPr lang="en-US" sz="2200" dirty="0" smtClean="0"/>
          </a:p>
          <a:p>
            <a:pPr marL="363538" indent="-363538">
              <a:lnSpc>
                <a:spcPct val="150000"/>
              </a:lnSpc>
              <a:buFont typeface="Arial" pitchFamily="34" charset="0"/>
              <a:buChar char="•"/>
              <a:tabLst>
                <a:tab pos="363538" algn="l"/>
              </a:tabLst>
            </a:pPr>
            <a:r>
              <a:rPr lang="pt-BR" sz="2200" dirty="0" smtClean="0"/>
              <a:t>rusuk misal </a:t>
            </a:r>
            <a:r>
              <a:rPr lang="pt-BR" sz="2200" i="1" dirty="0" smtClean="0"/>
              <a:t>s. </a:t>
            </a:r>
            <a:r>
              <a:rPr lang="pt-BR" sz="2200" dirty="0" smtClean="0"/>
              <a:t>Luas permukaan kubus adalah jumlah luas keenam persegi pada jaring-jaring </a:t>
            </a:r>
            <a:r>
              <a:rPr lang="en-US" sz="2200" dirty="0" err="1" smtClean="0"/>
              <a:t>kubus</a:t>
            </a:r>
            <a:r>
              <a:rPr lang="en-US" sz="2200" dirty="0" smtClean="0"/>
              <a:t>.</a:t>
            </a:r>
          </a:p>
          <a:p>
            <a:pPr marL="363538" indent="-363538"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jaring-jaring</a:t>
            </a:r>
            <a:r>
              <a:rPr lang="en-US" sz="2400" dirty="0" smtClean="0"/>
              <a:t> </a:t>
            </a:r>
            <a:r>
              <a:rPr lang="en-US" sz="2400" dirty="0" err="1" smtClean="0"/>
              <a:t>kubus</a:t>
            </a:r>
            <a:r>
              <a:rPr lang="en-US" sz="2400" dirty="0" smtClean="0"/>
              <a:t> (</a:t>
            </a:r>
            <a:r>
              <a:rPr lang="en-US" sz="2400" i="1" dirty="0" smtClean="0"/>
              <a:t>L)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rusuk</a:t>
            </a:r>
            <a:r>
              <a:rPr lang="en-US" sz="2400" dirty="0" smtClean="0"/>
              <a:t>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L = </a:t>
            </a:r>
            <a:r>
              <a:rPr lang="en-US" sz="2400" dirty="0" smtClean="0"/>
              <a:t>6</a:t>
            </a:r>
            <a:r>
              <a:rPr lang="en-US" sz="2400" i="1" dirty="0" smtClean="0"/>
              <a:t>s</a:t>
            </a:r>
            <a:r>
              <a:rPr lang="en-US" sz="2400" baseline="30000" dirty="0" smtClean="0"/>
              <a:t>2</a:t>
            </a:r>
            <a:r>
              <a:rPr lang="en-US" sz="2400" i="1" dirty="0" smtClean="0"/>
              <a:t>.</a:t>
            </a:r>
          </a:p>
          <a:p>
            <a:pPr marL="363538" indent="-363538"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permukaan</a:t>
            </a:r>
            <a:r>
              <a:rPr lang="en-US" sz="2400" dirty="0" smtClean="0"/>
              <a:t> </a:t>
            </a:r>
            <a:r>
              <a:rPr lang="en-US" sz="2400" dirty="0" err="1" smtClean="0"/>
              <a:t>balok</a:t>
            </a:r>
            <a:r>
              <a:rPr lang="en-US" sz="2400" dirty="0" smtClean="0"/>
              <a:t> (</a:t>
            </a:r>
            <a:r>
              <a:rPr lang="en-US" sz="2400" i="1" dirty="0" smtClean="0"/>
              <a:t>L</a:t>
            </a:r>
            <a:r>
              <a:rPr lang="en-US" sz="2400" dirty="0" smtClean="0"/>
              <a:t>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p, </a:t>
            </a:r>
            <a:r>
              <a:rPr lang="en-US" sz="2400" dirty="0" err="1" smtClean="0"/>
              <a:t>lebar</a:t>
            </a:r>
            <a:r>
              <a:rPr lang="en-US" sz="2400" dirty="0" smtClean="0"/>
              <a:t> l,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L = </a:t>
            </a:r>
            <a:r>
              <a:rPr lang="en-US" sz="2400" dirty="0" smtClean="0"/>
              <a:t>2(</a:t>
            </a:r>
            <a:r>
              <a:rPr lang="en-US" sz="2400" i="1" dirty="0" smtClean="0"/>
              <a:t>pl + pt + </a:t>
            </a:r>
            <a:r>
              <a:rPr lang="en-US" sz="2400" i="1" dirty="0" err="1" smtClean="0"/>
              <a:t>lt</a:t>
            </a:r>
            <a:r>
              <a:rPr lang="en-US" sz="2400" dirty="0" smtClean="0"/>
              <a:t>)</a:t>
            </a:r>
            <a:r>
              <a:rPr lang="en-US" sz="240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5720" y="1142984"/>
            <a:ext cx="79296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diketahui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ukuran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4 dm, </a:t>
            </a:r>
            <a:r>
              <a:rPr lang="en-US" sz="2200" dirty="0" err="1" smtClean="0"/>
              <a:t>lebar</a:t>
            </a:r>
            <a:r>
              <a:rPr lang="en-US" sz="2200" dirty="0" smtClean="0"/>
              <a:t> 3 dm,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tinggu</a:t>
            </a:r>
            <a:r>
              <a:rPr lang="en-US" sz="2200" dirty="0" smtClean="0"/>
              <a:t> 2 dm. </a:t>
            </a:r>
            <a:r>
              <a:rPr lang="en-US" sz="2200" dirty="0" err="1" smtClean="0"/>
              <a:t>Berapakah</a:t>
            </a:r>
            <a:r>
              <a:rPr lang="en-US" sz="2200" dirty="0" smtClean="0"/>
              <a:t> </a:t>
            </a:r>
            <a:r>
              <a:rPr lang="en-US" sz="2200" dirty="0" err="1" smtClean="0"/>
              <a:t>luas</a:t>
            </a:r>
            <a:r>
              <a:rPr lang="en-US" sz="2200" dirty="0" smtClean="0"/>
              <a:t> </a:t>
            </a:r>
            <a:r>
              <a:rPr lang="en-US" sz="2200" dirty="0" err="1" smtClean="0"/>
              <a:t>jaring-jaring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Kita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menemukan</a:t>
            </a:r>
            <a:r>
              <a:rPr lang="en-US" sz="2200" dirty="0" smtClean="0"/>
              <a:t> </a:t>
            </a:r>
            <a:r>
              <a:rPr lang="en-US" sz="2200" dirty="0" err="1" smtClean="0"/>
              <a:t>luas</a:t>
            </a:r>
            <a:r>
              <a:rPr lang="en-US" sz="2200" dirty="0" smtClean="0"/>
              <a:t> </a:t>
            </a:r>
            <a:r>
              <a:rPr lang="en-US" sz="2200" dirty="0" err="1" smtClean="0"/>
              <a:t>permukaan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dihitung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  <a:tabLst>
                <a:tab pos="2336800" algn="l"/>
              </a:tabLst>
            </a:pPr>
            <a:r>
              <a:rPr lang="nl-NL" sz="2200" dirty="0" smtClean="0"/>
              <a:t>Luas perukaan balok = 2(</a:t>
            </a:r>
            <a:r>
              <a:rPr lang="nl-NL" sz="2200" i="1" dirty="0" smtClean="0"/>
              <a:t>pl + pt + lt</a:t>
            </a:r>
            <a:r>
              <a:rPr lang="nl-NL" sz="2200" dirty="0" smtClean="0"/>
              <a:t>)</a:t>
            </a:r>
          </a:p>
          <a:p>
            <a:pPr>
              <a:lnSpc>
                <a:spcPct val="150000"/>
              </a:lnSpc>
              <a:tabLst>
                <a:tab pos="2336800" algn="l"/>
              </a:tabLst>
            </a:pPr>
            <a:r>
              <a:rPr lang="en-US" sz="2200" dirty="0" smtClean="0"/>
              <a:t>	= 2(4 dm × 3 dm + 4 dm × 2 dm + 3 dm × 2 dm)</a:t>
            </a:r>
          </a:p>
          <a:p>
            <a:pPr>
              <a:lnSpc>
                <a:spcPct val="150000"/>
              </a:lnSpc>
              <a:tabLst>
                <a:tab pos="2336800" algn="l"/>
              </a:tabLst>
            </a:pPr>
            <a:r>
              <a:rPr lang="en-US" sz="2200" dirty="0" smtClean="0"/>
              <a:t>	= 2(12 dm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+ 8 dm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+ 6 dm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) = 52 dm</a:t>
            </a:r>
            <a:r>
              <a:rPr lang="en-US" sz="2200" baseline="30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hlinkClick r:id="rId2" action="ppaction://hlinksldjump"/>
          </p:cNvPr>
          <p:cNvSpPr/>
          <p:nvPr/>
        </p:nvSpPr>
        <p:spPr>
          <a:xfrm>
            <a:off x="714348" y="2357430"/>
            <a:ext cx="56484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</a:rPr>
              <a:t>A. 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Bangun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Ruang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Sederhana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Sifat-sifatnya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71802" y="1357298"/>
            <a:ext cx="2500330" cy="500066"/>
          </a:xfrm>
          <a:prstGeom prst="roundRect">
            <a:avLst>
              <a:gd name="adj" fmla="val 4459"/>
            </a:avLst>
          </a:prstGeom>
          <a:solidFill>
            <a:schemeClr val="accent2">
              <a:lumMod val="40000"/>
              <a:lumOff val="60000"/>
              <a:alpha val="98000"/>
            </a:schemeClr>
          </a:solidFill>
          <a:scene3d>
            <a:camera prst="orthographicFront">
              <a:rot lat="0" lon="0" rev="0"/>
            </a:camera>
            <a:lightRig rig="flood" dir="t"/>
          </a:scene3d>
          <a:sp3d prstMaterial="matte">
            <a:bevelT w="190500" h="25400"/>
            <a:bevelB w="139700" h="1397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544440" y="1384960"/>
            <a:ext cx="1785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</a:t>
            </a:r>
            <a:endParaRPr lang="en-US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>
            <a:hlinkClick r:id="rId3" action="ppaction://hlinksldjump"/>
          </p:cNvPr>
          <p:cNvSpPr txBox="1"/>
          <p:nvPr/>
        </p:nvSpPr>
        <p:spPr>
          <a:xfrm>
            <a:off x="701902" y="2857496"/>
            <a:ext cx="7286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tabLst>
                <a:tab pos="354013" algn="l"/>
              </a:tabLst>
            </a:pPr>
            <a:r>
              <a:rPr lang="fi-FI" sz="2200" b="1" dirty="0" smtClean="0">
                <a:solidFill>
                  <a:srgbClr val="002060"/>
                </a:solidFill>
              </a:rPr>
              <a:t>B. 	Jaring-Jaring Bangun Ruang Sederhana</a:t>
            </a:r>
          </a:p>
        </p:txBody>
      </p:sp>
      <p:sp>
        <p:nvSpPr>
          <p:cNvPr id="37" name="Rectangle 36">
            <a:hlinkClick r:id="rId4" action="ppaction://hlinksldjump"/>
          </p:cNvPr>
          <p:cNvSpPr/>
          <p:nvPr/>
        </p:nvSpPr>
        <p:spPr>
          <a:xfrm>
            <a:off x="688756" y="3342814"/>
            <a:ext cx="60203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</a:rPr>
              <a:t>C. </a:t>
            </a:r>
            <a:r>
              <a:rPr lang="en-US" sz="2200" b="1" dirty="0" smtClean="0">
                <a:solidFill>
                  <a:srgbClr val="002060"/>
                </a:solidFill>
              </a:rPr>
              <a:t>  </a:t>
            </a:r>
            <a:r>
              <a:rPr lang="en-US" sz="2200" b="1" dirty="0" err="1" smtClean="0">
                <a:solidFill>
                  <a:srgbClr val="002060"/>
                </a:solidFill>
              </a:rPr>
              <a:t>Luas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Permukaan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Kubus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Balok</a:t>
            </a:r>
            <a:r>
              <a:rPr lang="en-US" sz="2200" b="1" dirty="0" smtClean="0">
                <a:solidFill>
                  <a:srgbClr val="002060"/>
                </a:solidFill>
              </a:rPr>
              <a:t> (</a:t>
            </a:r>
            <a:r>
              <a:rPr lang="en-US" sz="2200" b="1" dirty="0" err="1" smtClean="0">
                <a:solidFill>
                  <a:srgbClr val="002060"/>
                </a:solidFill>
              </a:rPr>
              <a:t>Pengayaan</a:t>
            </a:r>
            <a:r>
              <a:rPr lang="en-US" sz="2200" b="1" dirty="0" smtClean="0">
                <a:solidFill>
                  <a:srgbClr val="002060"/>
                </a:solidFill>
              </a:rPr>
              <a:t>)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428596" y="1285860"/>
            <a:ext cx="56484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</a:rPr>
              <a:t>A. 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Bangun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Ruang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Sederhana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Sifat-sifatnya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596" y="3139434"/>
            <a:ext cx="378621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150000"/>
              </a:lnSpc>
              <a:tabLst>
                <a:tab pos="363538" algn="l"/>
              </a:tabLst>
            </a:pPr>
            <a:r>
              <a:rPr lang="fi-FI" sz="2200" dirty="0" smtClean="0"/>
              <a:t>a. 	6 sisi, terdiri atas sisi samping, sisi depan (muka), dan sisi atas (alas)</a:t>
            </a:r>
          </a:p>
          <a:p>
            <a:pPr marL="363538" indent="-363538">
              <a:lnSpc>
                <a:spcPct val="150000"/>
              </a:lnSpc>
              <a:tabLst>
                <a:tab pos="363538" algn="l"/>
              </a:tabLst>
            </a:pPr>
            <a:r>
              <a:rPr lang="en-US" sz="2200" dirty="0" smtClean="0"/>
              <a:t>b. 	8 </a:t>
            </a:r>
            <a:r>
              <a:rPr lang="en-US" sz="2200" dirty="0" err="1" smtClean="0"/>
              <a:t>titik</a:t>
            </a:r>
            <a:r>
              <a:rPr lang="en-US" sz="2200" dirty="0" smtClean="0"/>
              <a:t> </a:t>
            </a:r>
            <a:r>
              <a:rPr lang="en-US" sz="2200" dirty="0" err="1" smtClean="0"/>
              <a:t>sudut</a:t>
            </a:r>
            <a:endParaRPr lang="en-US" sz="2200" dirty="0" smtClean="0"/>
          </a:p>
          <a:p>
            <a:pPr marL="363538" indent="-363538">
              <a:lnSpc>
                <a:spcPct val="150000"/>
              </a:lnSpc>
              <a:tabLst>
                <a:tab pos="363538" algn="l"/>
              </a:tabLst>
            </a:pPr>
            <a:r>
              <a:rPr lang="en-US" sz="2200" dirty="0" smtClean="0"/>
              <a:t>c. 	12 </a:t>
            </a:r>
            <a:r>
              <a:rPr lang="en-US" sz="2200" dirty="0" err="1" smtClean="0"/>
              <a:t>rusuk</a:t>
            </a:r>
            <a:endParaRPr lang="en-US" sz="2200" dirty="0" smtClean="0"/>
          </a:p>
          <a:p>
            <a:pPr marL="363538" indent="-363538">
              <a:lnSpc>
                <a:spcPct val="150000"/>
              </a:lnSpc>
              <a:tabLst>
                <a:tab pos="363538" algn="l"/>
              </a:tabLst>
            </a:pPr>
            <a:r>
              <a:rPr lang="en-US" sz="2200" dirty="0" smtClean="0"/>
              <a:t>d. 	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sudut</a:t>
            </a:r>
            <a:r>
              <a:rPr lang="en-US" sz="2200" dirty="0" smtClean="0"/>
              <a:t> </a:t>
            </a:r>
            <a:r>
              <a:rPr lang="en-US" sz="2200" dirty="0" err="1" smtClean="0"/>
              <a:t>antarrusuk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berpotongan</a:t>
            </a:r>
            <a:r>
              <a:rPr lang="en-US" sz="2200" dirty="0" smtClean="0"/>
              <a:t> 90</a:t>
            </a:r>
            <a:r>
              <a:rPr lang="en-US" sz="2200" baseline="30000" dirty="0" smtClean="0"/>
              <a:t>o</a:t>
            </a:r>
            <a:r>
              <a:rPr lang="en-US" sz="2200" dirty="0" smtClean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309948"/>
            <a:ext cx="3678339" cy="240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428596" y="1598859"/>
            <a:ext cx="757242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00B0F0"/>
                </a:solidFill>
              </a:rPr>
              <a:t>Balok</a:t>
            </a:r>
            <a:endParaRPr lang="en-US" sz="2200" b="1" dirty="0" smtClean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 smtClean="0"/>
              <a:t>Dari </a:t>
            </a:r>
            <a:r>
              <a:rPr lang="en-US" sz="2200" dirty="0" err="1" smtClean="0"/>
              <a:t>gambar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, </a:t>
            </a:r>
            <a:r>
              <a:rPr lang="en-US" sz="2200" dirty="0" err="1" smtClean="0"/>
              <a:t>tentu</a:t>
            </a:r>
            <a:r>
              <a:rPr lang="en-US" sz="2200" dirty="0" smtClean="0"/>
              <a:t> </a:t>
            </a:r>
            <a:r>
              <a:rPr lang="en-US" sz="2200" dirty="0" err="1" smtClean="0"/>
              <a:t>kamu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menemukan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 </a:t>
            </a:r>
            <a:r>
              <a:rPr lang="en-US" sz="2200" dirty="0" err="1" smtClean="0"/>
              <a:t>terdapat</a:t>
            </a:r>
            <a:r>
              <a:rPr lang="en-US" sz="2200" dirty="0" smtClean="0"/>
              <a:t> </a:t>
            </a:r>
            <a:r>
              <a:rPr lang="en-US" sz="2200" dirty="0" err="1" smtClean="0"/>
              <a:t>unsur-unsur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01745" y="1071546"/>
            <a:ext cx="24665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Menggambar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Balok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1745" y="1543716"/>
            <a:ext cx="21659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/>
              <a:t>Langkah-langkah</a:t>
            </a:r>
            <a:r>
              <a:rPr lang="en-US" sz="2200" dirty="0" smtClean="0"/>
              <a:t>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308" y="2000240"/>
            <a:ext cx="1971418" cy="1094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307" y="3214686"/>
            <a:ext cx="2379861" cy="149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1089" y="4931771"/>
            <a:ext cx="2363523" cy="149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2786050" y="2000240"/>
            <a:ext cx="3551293" cy="485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en-US" sz="1900" dirty="0" smtClean="0"/>
              <a:t>1) 	</a:t>
            </a:r>
            <a:r>
              <a:rPr lang="en-US" sz="1900" dirty="0" err="1" smtClean="0"/>
              <a:t>Buatlah</a:t>
            </a:r>
            <a:r>
              <a:rPr lang="en-US" sz="1900" dirty="0" smtClean="0"/>
              <a:t> </a:t>
            </a:r>
            <a:r>
              <a:rPr lang="en-US" sz="1900" dirty="0" err="1" smtClean="0"/>
              <a:t>persegi</a:t>
            </a:r>
            <a:r>
              <a:rPr lang="en-US" sz="1900" dirty="0" smtClean="0"/>
              <a:t> </a:t>
            </a:r>
            <a:r>
              <a:rPr lang="en-US" sz="1900" dirty="0" err="1" smtClean="0"/>
              <a:t>panjang</a:t>
            </a:r>
            <a:r>
              <a:rPr lang="en-US" sz="1900" dirty="0" smtClean="0"/>
              <a:t> </a:t>
            </a:r>
            <a:r>
              <a:rPr lang="en-US" sz="1900" i="1" dirty="0" smtClean="0"/>
              <a:t>ABFE.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86050" y="2571744"/>
            <a:ext cx="535785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150000"/>
              </a:lnSpc>
            </a:pPr>
            <a:r>
              <a:rPr lang="en-US" sz="1900" dirty="0" smtClean="0"/>
              <a:t>2) 	</a:t>
            </a:r>
            <a:r>
              <a:rPr lang="en-US" sz="1900" dirty="0" err="1" smtClean="0"/>
              <a:t>Lanjutkan</a:t>
            </a:r>
            <a:r>
              <a:rPr lang="en-US" sz="1900" dirty="0" smtClean="0"/>
              <a:t> </a:t>
            </a:r>
            <a:r>
              <a:rPr lang="en-US" sz="1900" dirty="0" err="1" smtClean="0"/>
              <a:t>membuat</a:t>
            </a:r>
            <a:r>
              <a:rPr lang="en-US" sz="1900" dirty="0" smtClean="0"/>
              <a:t> </a:t>
            </a:r>
            <a:r>
              <a:rPr lang="en-US" sz="1900" dirty="0" err="1" smtClean="0"/>
              <a:t>persegi</a:t>
            </a:r>
            <a:r>
              <a:rPr lang="en-US" sz="1900" dirty="0" smtClean="0"/>
              <a:t> </a:t>
            </a:r>
            <a:r>
              <a:rPr lang="en-US" sz="1900" dirty="0" err="1" smtClean="0"/>
              <a:t>panjang</a:t>
            </a:r>
            <a:r>
              <a:rPr lang="en-US" sz="1900" dirty="0" smtClean="0"/>
              <a:t> </a:t>
            </a:r>
            <a:r>
              <a:rPr lang="en-US" sz="1900" i="1" dirty="0" smtClean="0"/>
              <a:t>DCGH </a:t>
            </a:r>
            <a:r>
              <a:rPr lang="en-US" sz="1900" dirty="0" err="1" smtClean="0"/>
              <a:t>di</a:t>
            </a:r>
            <a:r>
              <a:rPr lang="en-US" sz="1900" dirty="0" smtClean="0"/>
              <a:t> </a:t>
            </a:r>
            <a:r>
              <a:rPr lang="en-US" sz="1900" dirty="0" err="1" smtClean="0"/>
              <a:t>belakangnya</a:t>
            </a:r>
            <a:r>
              <a:rPr lang="en-US" sz="1900" dirty="0" smtClean="0"/>
              <a:t>. </a:t>
            </a:r>
            <a:r>
              <a:rPr lang="en-US" sz="1900" dirty="0" err="1" smtClean="0"/>
              <a:t>Karena</a:t>
            </a:r>
            <a:r>
              <a:rPr lang="en-US" sz="1900" dirty="0" smtClean="0"/>
              <a:t> </a:t>
            </a:r>
            <a:r>
              <a:rPr lang="en-US" sz="1900" dirty="0" err="1" smtClean="0"/>
              <a:t>rusuk</a:t>
            </a:r>
            <a:r>
              <a:rPr lang="en-US" sz="1900" dirty="0" smtClean="0"/>
              <a:t> </a:t>
            </a:r>
            <a:r>
              <a:rPr lang="en-US" sz="1900" i="1" dirty="0" smtClean="0"/>
              <a:t>HD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rusuk</a:t>
            </a:r>
            <a:r>
              <a:rPr lang="en-US" sz="1900" dirty="0" smtClean="0"/>
              <a:t> </a:t>
            </a:r>
            <a:r>
              <a:rPr lang="es-ES" sz="1900" i="1" dirty="0" smtClean="0"/>
              <a:t>CD </a:t>
            </a:r>
            <a:r>
              <a:rPr lang="es-ES" sz="1900" dirty="0" smtClean="0"/>
              <a:t>pada </a:t>
            </a:r>
            <a:r>
              <a:rPr lang="es-ES" sz="1900" dirty="0" err="1" smtClean="0"/>
              <a:t>bangun</a:t>
            </a:r>
            <a:r>
              <a:rPr lang="es-ES" sz="1900" dirty="0" smtClean="0"/>
              <a:t> </a:t>
            </a:r>
            <a:r>
              <a:rPr lang="es-ES" sz="1900" dirty="0" err="1" smtClean="0"/>
              <a:t>sebenarnya</a:t>
            </a:r>
            <a:r>
              <a:rPr lang="es-ES" sz="1900" dirty="0" smtClean="0"/>
              <a:t> </a:t>
            </a:r>
            <a:r>
              <a:rPr lang="es-ES" sz="1900" dirty="0" err="1" smtClean="0"/>
              <a:t>tidak</a:t>
            </a:r>
            <a:r>
              <a:rPr lang="es-ES" sz="1900" dirty="0" smtClean="0"/>
              <a:t> </a:t>
            </a:r>
            <a:r>
              <a:rPr lang="es-ES" sz="1900" dirty="0" err="1" smtClean="0"/>
              <a:t>tampak</a:t>
            </a:r>
            <a:r>
              <a:rPr lang="es-ES" sz="1900" dirty="0" smtClean="0"/>
              <a:t> </a:t>
            </a:r>
            <a:r>
              <a:rPr lang="sv-SE" sz="1900" dirty="0" smtClean="0"/>
              <a:t>dari luar maka digambar dengan garis putus-putus.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86050" y="4501345"/>
            <a:ext cx="5286412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150000"/>
              </a:lnSpc>
              <a:tabLst>
                <a:tab pos="363538" algn="l"/>
              </a:tabLst>
            </a:pPr>
            <a:r>
              <a:rPr lang="en-US" sz="1900" dirty="0" smtClean="0"/>
              <a:t>3) 	</a:t>
            </a:r>
            <a:r>
              <a:rPr lang="en-US" sz="1900" dirty="0" err="1" smtClean="0"/>
              <a:t>Kemudian</a:t>
            </a:r>
            <a:r>
              <a:rPr lang="en-US" sz="1900" dirty="0" smtClean="0"/>
              <a:t>, </a:t>
            </a:r>
            <a:r>
              <a:rPr lang="en-US" sz="1900" dirty="0" err="1" smtClean="0"/>
              <a:t>lanjutkan</a:t>
            </a:r>
            <a:r>
              <a:rPr lang="en-US" sz="1900" dirty="0" smtClean="0"/>
              <a:t> </a:t>
            </a:r>
            <a:r>
              <a:rPr lang="en-US" sz="1900" dirty="0" err="1" smtClean="0"/>
              <a:t>menghubungkan</a:t>
            </a:r>
            <a:r>
              <a:rPr lang="en-US" sz="1900" dirty="0" smtClean="0"/>
              <a:t> </a:t>
            </a:r>
            <a:r>
              <a:rPr lang="en-US" sz="1900" dirty="0" err="1" smtClean="0"/>
              <a:t>antartitik</a:t>
            </a:r>
            <a:r>
              <a:rPr lang="en-US" sz="1900" dirty="0" smtClean="0"/>
              <a:t> </a:t>
            </a:r>
            <a:r>
              <a:rPr lang="en-US" sz="1900" dirty="0" err="1" smtClean="0"/>
              <a:t>sudut</a:t>
            </a:r>
            <a:r>
              <a:rPr lang="en-US" sz="1900" dirty="0" smtClean="0"/>
              <a:t> </a:t>
            </a:r>
            <a:r>
              <a:rPr lang="en-US" sz="1900" dirty="0" err="1" smtClean="0"/>
              <a:t>sehingga</a:t>
            </a:r>
            <a:r>
              <a:rPr lang="en-US" sz="1900" dirty="0" smtClean="0"/>
              <a:t> </a:t>
            </a:r>
            <a:r>
              <a:rPr lang="en-US" sz="1900" dirty="0" err="1" smtClean="0"/>
              <a:t>membentuk</a:t>
            </a:r>
            <a:r>
              <a:rPr lang="en-US" sz="1900" dirty="0" smtClean="0"/>
              <a:t> </a:t>
            </a:r>
            <a:r>
              <a:rPr lang="en-US" sz="1900" dirty="0" err="1" smtClean="0"/>
              <a:t>balok</a:t>
            </a:r>
            <a:r>
              <a:rPr lang="en-US" sz="1900" dirty="0" smtClean="0"/>
              <a:t>. </a:t>
            </a:r>
            <a:r>
              <a:rPr lang="sv-SE" sz="1900" dirty="0" smtClean="0"/>
              <a:t>Karena rusuk </a:t>
            </a:r>
            <a:r>
              <a:rPr lang="sv-SE" sz="1900" i="1" dirty="0" smtClean="0"/>
              <a:t>AD</a:t>
            </a:r>
            <a:r>
              <a:rPr lang="sv-SE" sz="1900" dirty="0" smtClean="0"/>
              <a:t> pada gambar sebenarnya tidak tampak dari depan maka digambar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garis</a:t>
            </a:r>
            <a:r>
              <a:rPr lang="en-US" sz="1900" dirty="0" smtClean="0"/>
              <a:t> </a:t>
            </a:r>
            <a:r>
              <a:rPr lang="en-US" sz="1900" dirty="0" err="1" smtClean="0"/>
              <a:t>putus-putus</a:t>
            </a:r>
            <a:r>
              <a:rPr lang="en-US" sz="19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28596" y="1071546"/>
            <a:ext cx="75724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B0F0"/>
                </a:solidFill>
              </a:rPr>
              <a:t>Kubus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Sifat-sifat</a:t>
            </a:r>
            <a:r>
              <a:rPr lang="en-US" sz="2400" dirty="0" smtClean="0"/>
              <a:t> </a:t>
            </a:r>
            <a:r>
              <a:rPr lang="en-US" sz="2400" dirty="0" err="1" smtClean="0"/>
              <a:t>kubus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</a:t>
            </a:r>
          </a:p>
          <a:p>
            <a:pPr marL="465138" indent="-465138">
              <a:lnSpc>
                <a:spcPct val="150000"/>
              </a:lnSpc>
              <a:tabLst>
                <a:tab pos="465138" algn="l"/>
              </a:tabLst>
            </a:pPr>
            <a:r>
              <a:rPr lang="en-US" sz="2400" dirty="0" smtClean="0"/>
              <a:t>1. 	</a:t>
            </a:r>
            <a:r>
              <a:rPr lang="en-US" sz="2400" dirty="0" err="1" smtClean="0"/>
              <a:t>Kubus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8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.</a:t>
            </a:r>
          </a:p>
          <a:p>
            <a:pPr marL="465138" indent="-465138">
              <a:lnSpc>
                <a:spcPct val="150000"/>
              </a:lnSpc>
              <a:tabLst>
                <a:tab pos="465138" algn="l"/>
              </a:tabLst>
            </a:pPr>
            <a:r>
              <a:rPr lang="en-US" sz="2400" dirty="0" smtClean="0"/>
              <a:t>2. 	</a:t>
            </a:r>
            <a:r>
              <a:rPr lang="en-US" sz="2400" dirty="0" err="1" smtClean="0"/>
              <a:t>Kubus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12 </a:t>
            </a:r>
            <a:r>
              <a:rPr lang="en-US" sz="2400" dirty="0" err="1" smtClean="0"/>
              <a:t>rusuk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.</a:t>
            </a:r>
          </a:p>
          <a:p>
            <a:pPr marL="465138" indent="-465138">
              <a:lnSpc>
                <a:spcPct val="150000"/>
              </a:lnSpc>
              <a:tabLst>
                <a:tab pos="465138" algn="l"/>
              </a:tabLst>
            </a:pPr>
            <a:r>
              <a:rPr lang="fi-FI" sz="2400" dirty="0" smtClean="0"/>
              <a:t>3. 	Kubus memiliki 6 sisi yang sama.</a:t>
            </a:r>
          </a:p>
          <a:p>
            <a:pPr marL="465138" indent="-465138">
              <a:lnSpc>
                <a:spcPct val="150000"/>
              </a:lnSpc>
              <a:tabLst>
                <a:tab pos="465138" algn="l"/>
              </a:tabLst>
            </a:pPr>
            <a:r>
              <a:rPr lang="en-US" sz="2400" dirty="0" smtClean="0"/>
              <a:t>4. 	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antarrusuk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90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023113"/>
            <a:ext cx="2025946" cy="176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0034" y="1643050"/>
            <a:ext cx="20954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/>
              <a:t>Langkah-langkah</a:t>
            </a:r>
            <a:endParaRPr lang="en-US" sz="22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00034" y="1142984"/>
            <a:ext cx="25276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Menggambar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Kubus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034" y="2202412"/>
            <a:ext cx="2950423" cy="5477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1. </a:t>
            </a:r>
            <a:r>
              <a:rPr lang="en-US" sz="2200" dirty="0" err="1" smtClean="0"/>
              <a:t>Buatlah</a:t>
            </a:r>
            <a:r>
              <a:rPr lang="en-US" sz="2200" dirty="0" smtClean="0"/>
              <a:t> </a:t>
            </a:r>
            <a:r>
              <a:rPr lang="en-US" sz="2200" dirty="0" err="1" smtClean="0"/>
              <a:t>persegi</a:t>
            </a:r>
            <a:r>
              <a:rPr lang="en-US" sz="2200" dirty="0" smtClean="0"/>
              <a:t> </a:t>
            </a:r>
            <a:r>
              <a:rPr lang="en-US" sz="2200" i="1" dirty="0" smtClean="0"/>
              <a:t>ABFE.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034" y="278605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2. </a:t>
            </a:r>
            <a:r>
              <a:rPr lang="en-US" sz="2200" dirty="0" err="1" smtClean="0"/>
              <a:t>Lanjutkan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</a:t>
            </a:r>
            <a:r>
              <a:rPr lang="en-US" sz="2200" dirty="0" err="1" smtClean="0"/>
              <a:t>persegi</a:t>
            </a:r>
            <a:r>
              <a:rPr lang="en-US" sz="2200" dirty="0" smtClean="0"/>
              <a:t> </a:t>
            </a:r>
            <a:r>
              <a:rPr lang="en-US" sz="2200" i="1" dirty="0" smtClean="0"/>
              <a:t>DCGH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belakangnya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rusuk</a:t>
            </a:r>
            <a:r>
              <a:rPr lang="en-US" sz="2200" dirty="0" smtClean="0"/>
              <a:t> </a:t>
            </a:r>
            <a:r>
              <a:rPr lang="en-US" sz="2200" i="1" dirty="0" smtClean="0"/>
              <a:t>HD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rusuk</a:t>
            </a:r>
            <a:r>
              <a:rPr lang="en-US" sz="2200" dirty="0" smtClean="0"/>
              <a:t> </a:t>
            </a:r>
            <a:r>
              <a:rPr lang="en-US" sz="2200" i="1" dirty="0" smtClean="0"/>
              <a:t>CD </a:t>
            </a:r>
            <a:r>
              <a:rPr lang="en-US" sz="2200" dirty="0" err="1" smtClean="0"/>
              <a:t>pada</a:t>
            </a:r>
            <a:r>
              <a:rPr lang="en-US" sz="2200" i="1" dirty="0" smtClean="0"/>
              <a:t> </a:t>
            </a:r>
            <a:r>
              <a:rPr lang="en-US" sz="2200" dirty="0" err="1" smtClean="0"/>
              <a:t>bangun</a:t>
            </a:r>
            <a:r>
              <a:rPr lang="en-US" sz="2200" dirty="0" smtClean="0"/>
              <a:t> </a:t>
            </a:r>
            <a:r>
              <a:rPr lang="sv-SE" sz="2200" dirty="0" smtClean="0"/>
              <a:t>sebenarnya tidak tampak dari luar maka digambar dengan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garis</a:t>
            </a:r>
            <a:r>
              <a:rPr lang="en-US" sz="2200" dirty="0" smtClean="0"/>
              <a:t> </a:t>
            </a:r>
            <a:r>
              <a:rPr lang="en-US" sz="2200" dirty="0" err="1" smtClean="0"/>
              <a:t>putus-putus</a:t>
            </a:r>
            <a:r>
              <a:rPr lang="en-US" sz="2200" dirty="0" smtClean="0"/>
              <a:t>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214422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429000"/>
            <a:ext cx="30003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429000"/>
            <a:ext cx="29146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285720" y="1285860"/>
            <a:ext cx="76438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150000"/>
              </a:lnSpc>
            </a:pPr>
            <a:r>
              <a:rPr lang="en-US" sz="2200" dirty="0" smtClean="0"/>
              <a:t>3. 	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, </a:t>
            </a:r>
            <a:r>
              <a:rPr lang="en-US" sz="2200" dirty="0" err="1" smtClean="0"/>
              <a:t>lanjutkan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menghubungkan</a:t>
            </a:r>
            <a:r>
              <a:rPr lang="en-US" sz="2200" dirty="0" smtClean="0"/>
              <a:t> </a:t>
            </a:r>
            <a:r>
              <a:rPr lang="en-US" sz="2200" dirty="0" err="1" smtClean="0"/>
              <a:t>antartitik</a:t>
            </a:r>
            <a:r>
              <a:rPr lang="en-US" sz="2200" dirty="0" smtClean="0"/>
              <a:t> </a:t>
            </a:r>
            <a:r>
              <a:rPr lang="en-US" sz="2200" dirty="0" err="1" smtClean="0"/>
              <a:t>sudut</a:t>
            </a:r>
            <a:r>
              <a:rPr lang="en-US" sz="2200" dirty="0" smtClean="0"/>
              <a:t>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membentuk</a:t>
            </a:r>
            <a:r>
              <a:rPr lang="en-US" sz="2200" dirty="0" smtClean="0"/>
              <a:t> </a:t>
            </a:r>
            <a:r>
              <a:rPr lang="en-US" sz="2200" dirty="0" err="1" smtClean="0"/>
              <a:t>kubus</a:t>
            </a:r>
            <a:r>
              <a:rPr lang="en-US" sz="2200" dirty="0" smtClean="0"/>
              <a:t>.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rusuk</a:t>
            </a:r>
            <a:r>
              <a:rPr lang="en-US" sz="2200" dirty="0" smtClean="0"/>
              <a:t> </a:t>
            </a:r>
            <a:r>
              <a:rPr lang="en-US" sz="2200" i="1" dirty="0" smtClean="0"/>
              <a:t>AD </a:t>
            </a:r>
            <a:r>
              <a:rPr lang="sv-SE" sz="2200" dirty="0" smtClean="0"/>
              <a:t>pada gambar sebenarnya tidak tampak dari depan maka </a:t>
            </a:r>
            <a:r>
              <a:rPr lang="en-US" sz="2200" dirty="0" err="1" smtClean="0"/>
              <a:t>digambar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garis</a:t>
            </a:r>
            <a:r>
              <a:rPr lang="en-US" sz="2200" dirty="0" smtClean="0"/>
              <a:t> </a:t>
            </a:r>
            <a:r>
              <a:rPr lang="en-US" sz="2200" dirty="0" err="1" smtClean="0"/>
              <a:t>putus-putus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429000"/>
            <a:ext cx="1910288" cy="14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643314"/>
            <a:ext cx="11167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428596" y="1285860"/>
            <a:ext cx="5128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B.  </a:t>
            </a:r>
            <a:r>
              <a:rPr lang="en-US" sz="2200" b="1" dirty="0" err="1" smtClean="0">
                <a:solidFill>
                  <a:srgbClr val="002060"/>
                </a:solidFill>
              </a:rPr>
              <a:t>Jaring-Jaring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Bangun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Ruang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Sederhana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596" y="1785926"/>
            <a:ext cx="7572428" cy="1563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Misalkan</a:t>
            </a:r>
            <a:r>
              <a:rPr lang="en-US" sz="2200" dirty="0" smtClean="0"/>
              <a:t> </a:t>
            </a:r>
            <a:r>
              <a:rPr lang="en-US" sz="2200" dirty="0" err="1" smtClean="0"/>
              <a:t>kamu</a:t>
            </a:r>
            <a:r>
              <a:rPr lang="en-US" sz="2200" dirty="0" smtClean="0"/>
              <a:t>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sv-SE" sz="2200" dirty="0" smtClean="0"/>
              <a:t>sebuah karton yang berbentuk seperti gambar di bawah ini. Lipatlah menurut persegi-persegi itu.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, </a:t>
            </a:r>
            <a:r>
              <a:rPr lang="en-US" sz="2200" dirty="0" err="1" smtClean="0"/>
              <a:t>hubungkan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benar</a:t>
            </a:r>
            <a:r>
              <a:rPr lang="en-US" sz="2200" dirty="0" smtClean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71736" y="3857628"/>
            <a:ext cx="35719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bangun</a:t>
            </a:r>
            <a:r>
              <a:rPr lang="en-US" sz="2200" dirty="0" smtClean="0"/>
              <a:t> </a:t>
            </a:r>
            <a:r>
              <a:rPr lang="en-US" sz="2200" dirty="0" err="1" smtClean="0"/>
              <a:t>ruang</a:t>
            </a:r>
            <a:endParaRPr lang="en-US" sz="2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500034" y="5000636"/>
            <a:ext cx="750099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Jaring-jaring</a:t>
            </a:r>
            <a:r>
              <a:rPr lang="en-US" sz="2200" dirty="0" smtClean="0"/>
              <a:t> </a:t>
            </a:r>
            <a:r>
              <a:rPr lang="en-US" sz="2200" dirty="0" err="1" smtClean="0"/>
              <a:t>bangun</a:t>
            </a:r>
            <a:r>
              <a:rPr lang="en-US" sz="2200" dirty="0" smtClean="0"/>
              <a:t> </a:t>
            </a:r>
            <a:r>
              <a:rPr lang="en-US" sz="2200" dirty="0" err="1" smtClean="0"/>
              <a:t>ruang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bangun</a:t>
            </a:r>
            <a:r>
              <a:rPr lang="en-US" sz="2200" dirty="0" smtClean="0"/>
              <a:t> </a:t>
            </a:r>
            <a:r>
              <a:rPr lang="en-US" sz="2200" dirty="0" err="1" smtClean="0"/>
              <a:t>datar</a:t>
            </a:r>
            <a:r>
              <a:rPr lang="en-US" sz="2200" dirty="0" smtClean="0"/>
              <a:t> yang </a:t>
            </a:r>
            <a:r>
              <a:rPr lang="en-US" sz="2200" dirty="0" err="1" smtClean="0"/>
              <a:t>apabila</a:t>
            </a:r>
            <a:r>
              <a:rPr lang="en-US" sz="2200" dirty="0" smtClean="0"/>
              <a:t> </a:t>
            </a:r>
            <a:r>
              <a:rPr lang="en-US" sz="2200" dirty="0" err="1" smtClean="0"/>
              <a:t>bangun-bangun</a:t>
            </a:r>
            <a:r>
              <a:rPr lang="en-US" sz="2200" dirty="0" smtClean="0"/>
              <a:t> </a:t>
            </a:r>
            <a:r>
              <a:rPr lang="en-US" sz="2200" dirty="0" err="1" smtClean="0"/>
              <a:t>datar</a:t>
            </a:r>
            <a:r>
              <a:rPr lang="en-US" sz="2200" dirty="0" smtClean="0"/>
              <a:t> </a:t>
            </a:r>
            <a:r>
              <a:rPr lang="en-US" sz="2200" dirty="0" err="1" smtClean="0"/>
              <a:t>penyusunnya</a:t>
            </a:r>
            <a:r>
              <a:rPr lang="en-US" sz="2200" dirty="0" smtClean="0"/>
              <a:t> </a:t>
            </a:r>
            <a:r>
              <a:rPr lang="en-US" sz="2200" dirty="0" err="1" smtClean="0"/>
              <a:t>dihubungkan</a:t>
            </a:r>
            <a:r>
              <a:rPr lang="en-US" sz="2200" dirty="0" smtClean="0"/>
              <a:t> </a:t>
            </a:r>
            <a:r>
              <a:rPr lang="sv-SE" sz="2200" dirty="0" smtClean="0"/>
              <a:t>satu sama lain dengan benar, membentuk suatu bangun ruang.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596" y="1142984"/>
            <a:ext cx="7500990" cy="547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00B0F0"/>
                </a:solidFill>
              </a:rPr>
              <a:t>Jaring-Jaring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Balok</a:t>
            </a:r>
            <a:endParaRPr lang="sv-SE" sz="2200" b="1" dirty="0" smtClean="0">
              <a:solidFill>
                <a:srgbClr val="00B0F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5284" y="1714488"/>
            <a:ext cx="2485214" cy="173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5679" y="1785925"/>
            <a:ext cx="4146717" cy="126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143512"/>
            <a:ext cx="2428892" cy="104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00034" y="3500438"/>
            <a:ext cx="750099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Gambar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jaring-jaring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. </a:t>
            </a:r>
            <a:r>
              <a:rPr lang="en-US" sz="2200" dirty="0" err="1" smtClean="0"/>
              <a:t>Jaring-jaring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dihubungkan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bangun</a:t>
            </a:r>
            <a:r>
              <a:rPr lang="en-US" sz="2200" dirty="0" smtClean="0"/>
              <a:t> </a:t>
            </a:r>
            <a:r>
              <a:rPr lang="en-US" sz="2200" dirty="0" err="1" smtClean="0"/>
              <a:t>ruang</a:t>
            </a:r>
            <a:r>
              <a:rPr lang="en-US" sz="2200" dirty="0" smtClean="0"/>
              <a:t> </a:t>
            </a:r>
            <a:r>
              <a:rPr lang="en-US" sz="2200" dirty="0" err="1" smtClean="0"/>
              <a:t>balok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  <a:endParaRPr lang="sv-SE" sz="22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435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Dean Ganteng</cp:lastModifiedBy>
  <cp:revision>88</cp:revision>
  <dcterms:created xsi:type="dcterms:W3CDTF">2008-12-31T17:37:56Z</dcterms:created>
  <dcterms:modified xsi:type="dcterms:W3CDTF">2020-07-21T14:14:07Z</dcterms:modified>
</cp:coreProperties>
</file>