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89" r:id="rId2"/>
    <p:sldId id="285" r:id="rId3"/>
    <p:sldId id="276" r:id="rId4"/>
    <p:sldId id="287" r:id="rId5"/>
    <p:sldId id="262" r:id="rId6"/>
    <p:sldId id="286" r:id="rId7"/>
    <p:sldId id="288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FFFF99"/>
    <a:srgbClr val="FFFF66"/>
    <a:srgbClr val="FF9966"/>
    <a:srgbClr val="FF99CC"/>
    <a:srgbClr val="FFCC99"/>
    <a:srgbClr val="C9C011"/>
    <a:srgbClr val="66FF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 varScale="1">
        <p:scale>
          <a:sx n="90" d="100"/>
          <a:sy n="90" d="100"/>
        </p:scale>
        <p:origin x="-17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1.png"/><Relationship Id="rId10" Type="http://schemas.openxmlformats.org/officeDocument/2006/relationships/image" Target="../media/image70.jpeg"/><Relationship Id="rId4" Type="http://schemas.openxmlformats.org/officeDocument/2006/relationships/image" Target="../media/image2.png"/><Relationship Id="rId9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923590"/>
            <a:ext cx="2463588" cy="316032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SENI BUDAYA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036387"/>
            <a:ext cx="23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Garis lurus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026" name="Picture 2" descr="G:\Template Bupena Merdeka (Konten QR-Media mengajar)\BAHAN\horizontal.png"/>
          <p:cNvPicPr>
            <a:picLocks noChangeAspect="1" noChangeArrowheads="1"/>
          </p:cNvPicPr>
          <p:nvPr/>
        </p:nvPicPr>
        <p:blipFill>
          <a:blip r:embed="rId2"/>
          <a:srcRect t="-91991" r="59874" b="-108001"/>
          <a:stretch>
            <a:fillRect/>
          </a:stretch>
        </p:blipFill>
        <p:spPr bwMode="auto">
          <a:xfrm>
            <a:off x="428596" y="3243210"/>
            <a:ext cx="1928826" cy="71438"/>
          </a:xfrm>
          <a:prstGeom prst="rect">
            <a:avLst/>
          </a:prstGeom>
          <a:noFill/>
        </p:spPr>
      </p:pic>
      <p:pic>
        <p:nvPicPr>
          <p:cNvPr id="4" name="Picture 2" descr="G:\Template Bupena Merdeka (Konten QR-Media mengajar)\BAHAN\horizontal.png"/>
          <p:cNvPicPr>
            <a:picLocks noChangeAspect="1" noChangeArrowheads="1"/>
          </p:cNvPicPr>
          <p:nvPr/>
        </p:nvPicPr>
        <p:blipFill>
          <a:blip r:embed="rId2"/>
          <a:srcRect l="23778" t="-91991" r="47985"/>
          <a:stretch>
            <a:fillRect/>
          </a:stretch>
        </p:blipFill>
        <p:spPr bwMode="auto">
          <a:xfrm rot="16200000">
            <a:off x="2916067" y="2684566"/>
            <a:ext cx="1357322" cy="45719"/>
          </a:xfrm>
          <a:prstGeom prst="rect">
            <a:avLst/>
          </a:prstGeom>
          <a:noFill/>
        </p:spPr>
      </p:pic>
      <p:pic>
        <p:nvPicPr>
          <p:cNvPr id="5" name="Picture 2" descr="G:\Template Bupena Merdeka (Konten QR-Media mengajar)\BAHAN\horizontal.png"/>
          <p:cNvPicPr>
            <a:picLocks noChangeAspect="1" noChangeArrowheads="1"/>
          </p:cNvPicPr>
          <p:nvPr/>
        </p:nvPicPr>
        <p:blipFill>
          <a:blip r:embed="rId2"/>
          <a:srcRect l="23778" t="-91991" r="47985"/>
          <a:stretch>
            <a:fillRect/>
          </a:stretch>
        </p:blipFill>
        <p:spPr bwMode="auto">
          <a:xfrm rot="18000000">
            <a:off x="5038286" y="2747948"/>
            <a:ext cx="1357322" cy="4571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8596" y="3528962"/>
            <a:ext cx="1857388" cy="400110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horizontal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6050" y="3528962"/>
            <a:ext cx="1571636" cy="400110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vertikal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4942" y="3528962"/>
            <a:ext cx="1714512" cy="400110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diagonal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0" name="Group 7"/>
          <p:cNvGrpSpPr/>
          <p:nvPr/>
        </p:nvGrpSpPr>
        <p:grpSpPr>
          <a:xfrm>
            <a:off x="71438" y="195632"/>
            <a:ext cx="4286248" cy="733044"/>
            <a:chOff x="34926" y="214296"/>
            <a:chExt cx="4286248" cy="7330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4286248" cy="73304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58802" y="267070"/>
              <a:ext cx="3333744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Penggunaan Garis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5720" y="967077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Garis memiliki banyak bentuk.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20" y="1357304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Perhatikan macam-macam garis berikut.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4" grpId="0" animBg="1"/>
      <p:bldP spid="15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>
            <a:off x="5786445" y="1618800"/>
            <a:ext cx="3071835" cy="323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285734"/>
            <a:ext cx="23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Garis lengkung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027" name="Picture 3" descr="G:\Template Bupena Merdeka (Konten QR-Media mengajar)\BAHAN\gelomba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7" y="1128695"/>
            <a:ext cx="1724721" cy="157171"/>
          </a:xfrm>
          <a:prstGeom prst="rect">
            <a:avLst/>
          </a:prstGeom>
          <a:noFill/>
        </p:spPr>
      </p:pic>
      <p:pic>
        <p:nvPicPr>
          <p:cNvPr id="1028" name="Picture 4" descr="G:\Template Bupena Merdeka (Konten QR-Media mengajar)\BAHAN\kur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26520"/>
            <a:ext cx="1571636" cy="587928"/>
          </a:xfrm>
          <a:prstGeom prst="rect">
            <a:avLst/>
          </a:prstGeom>
          <a:noFill/>
        </p:spPr>
      </p:pic>
      <p:pic>
        <p:nvPicPr>
          <p:cNvPr id="1029" name="Picture 5" descr="G:\Template Bupena Merdeka (Konten QR-Media mengajar)\BAHAN\busu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985819"/>
            <a:ext cx="1357322" cy="34098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90" y="2643188"/>
            <a:ext cx="2357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Garis zig-zag</a:t>
            </a:r>
            <a:endParaRPr lang="en-US" sz="2600" b="1" dirty="0">
              <a:solidFill>
                <a:srgbClr val="7030A0"/>
              </a:solidFill>
            </a:endParaRPr>
          </a:p>
        </p:txBody>
      </p:sp>
      <p:pic>
        <p:nvPicPr>
          <p:cNvPr id="1030" name="Picture 6" descr="G:\Template Bupena Merdeka (Konten QR-Media mengajar)\BAHAN\zig za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357568"/>
            <a:ext cx="2707251" cy="24347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28596" y="1628761"/>
            <a:ext cx="135732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kurva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0298" y="1485885"/>
            <a:ext cx="135732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gelombang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1557323"/>
            <a:ext cx="142876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+mj-lt"/>
                <a:cs typeface="Arial" panose="020B0604020202020204" pitchFamily="34" charset="0"/>
              </a:rPr>
              <a:t>Garis busur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88"/>
            <a:ext cx="9144001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504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098" y="1428742"/>
            <a:ext cx="1292803" cy="129280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228204" y="2686085"/>
            <a:ext cx="1499651" cy="1292803"/>
          </a:xfrm>
          <a:prstGeom prst="triangle">
            <a:avLst/>
          </a:prstGeom>
          <a:solidFill>
            <a:srgbClr val="FF9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96240" y="1466519"/>
            <a:ext cx="1722760" cy="1295309"/>
          </a:xfrm>
          <a:prstGeom prst="ellipse">
            <a:avLst/>
          </a:prstGeom>
          <a:solidFill>
            <a:srgbClr val="FF99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71406" y="3007721"/>
            <a:ext cx="1914505" cy="496849"/>
            <a:chOff x="3658719" y="3651870"/>
            <a:chExt cx="1914505" cy="496849"/>
          </a:xfrm>
        </p:grpSpPr>
        <p:pic>
          <p:nvPicPr>
            <p:cNvPr id="13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658719" y="3656276"/>
              <a:ext cx="191450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600" b="1" dirty="0" smtClean="0">
                  <a:solidFill>
                    <a:srgbClr val="7030A0"/>
                  </a:solidFill>
                </a:rPr>
                <a:t>Segi empat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2071670" y="4096807"/>
            <a:ext cx="1812717" cy="546645"/>
            <a:chOff x="3695387" y="3579862"/>
            <a:chExt cx="1812717" cy="546645"/>
          </a:xfrm>
        </p:grpSpPr>
        <p:pic>
          <p:nvPicPr>
            <p:cNvPr id="18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815916" y="3579862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Segitiga</a:t>
              </a:r>
              <a:r>
                <a:rPr lang="en-US" sz="2600" b="1" dirty="0" smtClean="0">
                  <a:solidFill>
                    <a:srgbClr val="7030A0"/>
                  </a:solidFill>
                </a:rPr>
                <a:t> </a:t>
              </a:r>
            </a:p>
          </p:txBody>
        </p:sp>
      </p:grpSp>
      <p:grpSp>
        <p:nvGrpSpPr>
          <p:cNvPr id="15" name="Group 19"/>
          <p:cNvGrpSpPr/>
          <p:nvPr/>
        </p:nvGrpSpPr>
        <p:grpSpPr>
          <a:xfrm>
            <a:off x="4357686" y="2858072"/>
            <a:ext cx="1428760" cy="499496"/>
            <a:chOff x="3662418" y="3651870"/>
            <a:chExt cx="1428760" cy="499496"/>
          </a:xfrm>
        </p:grpSpPr>
        <p:pic>
          <p:nvPicPr>
            <p:cNvPr id="21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395791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662418" y="3658923"/>
              <a:ext cx="142876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600" b="1" dirty="0" smtClean="0">
                  <a:solidFill>
                    <a:srgbClr val="7030A0"/>
                  </a:solidFill>
                </a:rPr>
                <a:t>Oval 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0218" y="285734"/>
            <a:ext cx="55391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Garis dapat dibentuk untuk menggambar bangun datar.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96570" y="2565563"/>
            <a:ext cx="1418768" cy="129530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9"/>
          <p:cNvGrpSpPr/>
          <p:nvPr/>
        </p:nvGrpSpPr>
        <p:grpSpPr>
          <a:xfrm>
            <a:off x="6215074" y="4008133"/>
            <a:ext cx="2664296" cy="492443"/>
            <a:chOff x="3641328" y="3634064"/>
            <a:chExt cx="2664296" cy="492443"/>
          </a:xfrm>
        </p:grpSpPr>
        <p:pic>
          <p:nvPicPr>
            <p:cNvPr id="26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261023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641328" y="3634064"/>
              <a:ext cx="263372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600" b="1" dirty="0" smtClean="0">
                  <a:solidFill>
                    <a:srgbClr val="7030A0"/>
                  </a:solidFill>
                </a:rPr>
                <a:t>Lingkaran 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213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8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6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43108" y="500048"/>
            <a:ext cx="59293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Perhatikan langkah-langkah menggambar bangunan berikut.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9124" y="4071948"/>
            <a:ext cx="2071702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Bentuk rumah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43239" y="1428742"/>
            <a:ext cx="4585301" cy="25003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90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43108" y="500048"/>
            <a:ext cx="59293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Perhatikan langkah-langkah menggambar bangunan berikut.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6248" y="4071948"/>
            <a:ext cx="2214578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Bentuk menara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700396" y="1428742"/>
            <a:ext cx="3470986" cy="25003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90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6989" y="1571618"/>
            <a:ext cx="8025539" cy="10001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7224" y="357172"/>
            <a:ext cx="6715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Garis juga dapat dibentuk untuk menggambar bentuk wajah.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2976" y="2786064"/>
            <a:ext cx="785818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Alis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6116" y="2786064"/>
            <a:ext cx="1000132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Mata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6314" y="2786064"/>
            <a:ext cx="1214446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0070C0"/>
                </a:solidFill>
              </a:rPr>
              <a:t>Hidung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074" y="2786064"/>
            <a:ext cx="1214446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Mulut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2396" y="2786064"/>
            <a:ext cx="1214446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0070C0"/>
                </a:solidFill>
              </a:rPr>
              <a:t>Telinga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5" grpId="0" animBg="1"/>
      <p:bldP spid="17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0034" y="1714494"/>
            <a:ext cx="8180857" cy="1785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7224" y="285734"/>
            <a:ext cx="67151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Bentuk wajah berbeda-beda.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86" y="3561170"/>
            <a:ext cx="785818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200" b="1" dirty="0" smtClean="0">
                <a:solidFill>
                  <a:srgbClr val="0070C0"/>
                </a:solidFill>
              </a:rPr>
              <a:t>Oval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546" y="3561170"/>
            <a:ext cx="1143008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Persegi 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6182" y="3561170"/>
            <a:ext cx="1143008" cy="851297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Bentuk hati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7818" y="3561170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Bulat 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0892" y="3561170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Segitiga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721985"/>
            <a:ext cx="6715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Ada bulat, oval, menyerupai persegi, atau bentuk hati.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5" grpId="0" animBg="1"/>
      <p:bldP spid="17" grpId="0" animBg="1"/>
      <p:bldP spid="22" grpId="0" animBg="1"/>
      <p:bldP spid="2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52469" y="1142990"/>
            <a:ext cx="4694329" cy="30718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7224" y="142858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Selain wajah, ekspresi juga berbeda-beda.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546" y="2500312"/>
            <a:ext cx="1143008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</a:rPr>
              <a:t>Tertawa 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868" y="2500312"/>
            <a:ext cx="1143008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0070C0"/>
                </a:solidFill>
              </a:rPr>
              <a:t>Senyum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7752" y="2500312"/>
            <a:ext cx="1000132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</a:rPr>
              <a:t>Sedih 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0760" y="2500312"/>
            <a:ext cx="1357322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0070C0"/>
                </a:solidFill>
              </a:rPr>
              <a:t>Menangis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579109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Ekspresi wajah dapat digambar mengunakan garis.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3174" y="4286262"/>
            <a:ext cx="1143008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</a:rPr>
              <a:t>Marah 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9058" y="4286262"/>
            <a:ext cx="1143008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0070C0"/>
                </a:solidFill>
              </a:rPr>
              <a:t>Bingung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7818" y="4286262"/>
            <a:ext cx="928694" cy="4086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</a:rPr>
              <a:t>Kaget </a:t>
            </a:r>
            <a:endParaRPr 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8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7" grpId="0" animBg="1"/>
      <p:bldP spid="22" grpId="0" animBg="1"/>
      <p:bldP spid="23" grpId="0" animBg="1"/>
      <p:bldP spid="12" grpId="0"/>
      <p:bldP spid="16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0034" y="1571619"/>
            <a:ext cx="4038196" cy="14376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786" y="285734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Garis dapat digunakan untuk menggambar hewan atau tumbuhan.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5852" y="3286130"/>
            <a:ext cx="2357454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Bunga matahari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234888" y="1571619"/>
            <a:ext cx="3266202" cy="14376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143636" y="3286130"/>
            <a:ext cx="1643074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Kaktus 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30192" y="1285866"/>
            <a:ext cx="3028993" cy="17234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786" y="467011"/>
            <a:ext cx="62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Berikut contoh gambar hewan.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7356" y="3286130"/>
            <a:ext cx="1500198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Ikan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97250" y="1214428"/>
            <a:ext cx="2828882" cy="17948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143636" y="3286130"/>
            <a:ext cx="1643074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</a:rPr>
              <a:t>Ayam 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7072330" y="1571618"/>
            <a:ext cx="1823961" cy="327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28596" y="2285998"/>
            <a:ext cx="4838404" cy="2154540"/>
            <a:chOff x="428596" y="2285998"/>
            <a:chExt cx="4838404" cy="215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6" y="2285998"/>
              <a:ext cx="4720226" cy="215454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48228" y="2440274"/>
              <a:ext cx="461877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err="1" smtClean="0">
                  <a:solidFill>
                    <a:srgbClr val="FF0066"/>
                  </a:solidFill>
                </a:rPr>
                <a:t>Bentuk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bangunan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merupakan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contoh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benda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tiga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dimensi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8228" y="3353519"/>
              <a:ext cx="431991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smtClean="0">
                  <a:solidFill>
                    <a:srgbClr val="008080"/>
                  </a:solidFill>
                </a:rPr>
                <a:t>Benda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tiga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dimensi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memiliki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panjang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lebar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dan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tinggi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</a:t>
              </a:r>
              <a:endParaRPr lang="en-US" sz="2600" b="1" dirty="0">
                <a:solidFill>
                  <a:srgbClr val="00808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547094" y="548332"/>
            <a:ext cx="63110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0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Penggunaan Garis, Bentuk, dan Warna</a:t>
            </a:r>
            <a:endParaRPr lang="id-ID" sz="30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6512" y="1428742"/>
            <a:ext cx="5822958" cy="639522"/>
            <a:chOff x="115920" y="214296"/>
            <a:chExt cx="5822958" cy="639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822958" cy="6395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76276" y="267070"/>
              <a:ext cx="483397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Bentuk Tiga Dimensi Sederhana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285720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/>
          <p:nvPr/>
        </p:nvGrpSpPr>
        <p:grpSpPr>
          <a:xfrm>
            <a:off x="-36512" y="214296"/>
            <a:ext cx="4322760" cy="733044"/>
            <a:chOff x="34926" y="214296"/>
            <a:chExt cx="4322760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4322760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3584570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Permukaan Benda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372" y="1357304"/>
            <a:ext cx="457203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358825" y="1714493"/>
            <a:ext cx="39279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Permukaan benda bermacam-macam.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7686" y="2571749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Ada permukaan benda yang kasar dan halus.</a:t>
            </a:r>
            <a:endParaRPr lang="id-ID" sz="2600" b="1" dirty="0" smtClean="0">
              <a:solidFill>
                <a:srgbClr val="FF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1571618"/>
            <a:ext cx="2767900" cy="1785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2910" y="650547"/>
            <a:ext cx="7358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Berikut contoh benda dengan permukaan kasar.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662" y="3561170"/>
            <a:ext cx="1785950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200" b="1" dirty="0" smtClean="0">
                <a:solidFill>
                  <a:srgbClr val="0070C0"/>
                </a:solidFill>
              </a:rPr>
              <a:t>Dinding bata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7884" y="3571882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Durian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87991" y="1571618"/>
            <a:ext cx="2678925" cy="17859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4521" y="1571618"/>
            <a:ext cx="2678925" cy="1785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2910" y="650547"/>
            <a:ext cx="7358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Berikut contoh benda dengan permukaan halus.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7290" y="3561170"/>
            <a:ext cx="928694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200" b="1" dirty="0" smtClean="0">
                <a:solidFill>
                  <a:srgbClr val="0070C0"/>
                </a:solidFill>
              </a:rPr>
              <a:t>Piring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6" y="3571882"/>
            <a:ext cx="2214578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Lantai marmer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72067" y="1571617"/>
            <a:ext cx="2794850" cy="18632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1214428"/>
            <a:ext cx="1983258" cy="355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4" y="1125574"/>
            <a:ext cx="4745876" cy="21413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419622"/>
            <a:ext cx="46187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</a:rPr>
              <a:t>Ada </a:t>
            </a:r>
            <a:r>
              <a:rPr lang="en-ID" sz="3000" b="1" dirty="0" err="1" smtClean="0">
                <a:solidFill>
                  <a:srgbClr val="FF0066"/>
                </a:solidFill>
              </a:rPr>
              <a:t>berbagai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jenis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warna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2076" y="1851670"/>
            <a:ext cx="4319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000" b="1" dirty="0" smtClean="0">
                <a:solidFill>
                  <a:srgbClr val="008080"/>
                </a:solidFill>
              </a:rPr>
              <a:t>Ada </a:t>
            </a:r>
            <a:r>
              <a:rPr lang="en-ID" sz="3000" b="1" dirty="0" err="1" smtClean="0">
                <a:solidFill>
                  <a:srgbClr val="008080"/>
                </a:solidFill>
              </a:rPr>
              <a:t>warna</a:t>
            </a:r>
            <a:r>
              <a:rPr lang="en-ID" sz="3000" b="1" dirty="0" smtClean="0">
                <a:solidFill>
                  <a:srgbClr val="008080"/>
                </a:solidFill>
              </a:rPr>
              <a:t> </a:t>
            </a:r>
            <a:r>
              <a:rPr lang="en-ID" sz="3000" b="1" dirty="0" err="1" smtClean="0">
                <a:solidFill>
                  <a:srgbClr val="008080"/>
                </a:solidFill>
              </a:rPr>
              <a:t>dasar</a:t>
            </a:r>
            <a:r>
              <a:rPr lang="en-ID" sz="3000" b="1" dirty="0" smtClean="0">
                <a:solidFill>
                  <a:srgbClr val="008080"/>
                </a:solidFill>
              </a:rPr>
              <a:t>.</a:t>
            </a:r>
            <a:endParaRPr lang="en-US" sz="30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2283718"/>
            <a:ext cx="4319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000" b="1" dirty="0" smtClean="0">
                <a:solidFill>
                  <a:srgbClr val="0070C0"/>
                </a:solidFill>
              </a:rPr>
              <a:t>Ada </a:t>
            </a:r>
            <a:r>
              <a:rPr lang="en-ID" sz="3000" b="1" dirty="0" err="1" smtClean="0">
                <a:solidFill>
                  <a:srgbClr val="0070C0"/>
                </a:solidFill>
              </a:rPr>
              <a:t>warna</a:t>
            </a:r>
            <a:r>
              <a:rPr lang="en-ID" sz="3000" b="1" dirty="0" smtClean="0">
                <a:solidFill>
                  <a:srgbClr val="0070C0"/>
                </a:solidFill>
              </a:rPr>
              <a:t> </a:t>
            </a:r>
            <a:r>
              <a:rPr lang="en-ID" sz="3000" b="1" dirty="0" err="1" smtClean="0">
                <a:solidFill>
                  <a:srgbClr val="0070C0"/>
                </a:solidFill>
              </a:rPr>
              <a:t>campuran</a:t>
            </a:r>
            <a:r>
              <a:rPr lang="en-ID" sz="3000" b="1" dirty="0" smtClean="0">
                <a:solidFill>
                  <a:srgbClr val="0070C0"/>
                </a:solidFill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grpSp>
        <p:nvGrpSpPr>
          <p:cNvPr id="12" name="Group 7"/>
          <p:cNvGrpSpPr/>
          <p:nvPr/>
        </p:nvGrpSpPr>
        <p:grpSpPr>
          <a:xfrm>
            <a:off x="-36512" y="214296"/>
            <a:ext cx="4322760" cy="733044"/>
            <a:chOff x="34926" y="214296"/>
            <a:chExt cx="4322760" cy="733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4322760" cy="73304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8802" y="267070"/>
              <a:ext cx="3584570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Jenis-Jenis Warna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21421468">
            <a:off x="3701687" y="801853"/>
            <a:ext cx="4580701" cy="348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1059582"/>
            <a:ext cx="3571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Warna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dasar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tidak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dibuat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dari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warna</a:t>
            </a:r>
            <a:r>
              <a:rPr lang="en-ID" sz="2600" b="1" dirty="0" smtClean="0">
                <a:solidFill>
                  <a:srgbClr val="008080"/>
                </a:solidFill>
              </a:rPr>
              <a:t> lain. 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32" y="1266562"/>
            <a:ext cx="3000396" cy="352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0562" y="1923678"/>
            <a:ext cx="3571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dasar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disebut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juga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primer.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2831326"/>
            <a:ext cx="3571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dasar</a:t>
            </a:r>
            <a:r>
              <a:rPr lang="en-ID" sz="2600" b="1" dirty="0" smtClean="0">
                <a:solidFill>
                  <a:srgbClr val="FF0066"/>
                </a:solidFill>
              </a:rPr>
              <a:t>, </a:t>
            </a:r>
            <a:r>
              <a:rPr lang="en-ID" sz="2600" b="1" dirty="0" err="1" smtClean="0">
                <a:solidFill>
                  <a:srgbClr val="FF0066"/>
                </a:solidFill>
              </a:rPr>
              <a:t>yaitu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C00000"/>
                </a:solidFill>
              </a:rPr>
              <a:t>merah</a:t>
            </a:r>
            <a:r>
              <a:rPr lang="en-ID" sz="2600" b="1" dirty="0" smtClean="0">
                <a:solidFill>
                  <a:srgbClr val="FF0066"/>
                </a:solidFill>
              </a:rPr>
              <a:t>, </a:t>
            </a:r>
            <a:r>
              <a:rPr lang="en-ID" sz="2600" b="1" dirty="0" err="1" smtClean="0">
                <a:solidFill>
                  <a:srgbClr val="FFC000"/>
                </a:solidFill>
              </a:rPr>
              <a:t>kuning</a:t>
            </a:r>
            <a:r>
              <a:rPr lang="en-ID" sz="2600" b="1" dirty="0" smtClean="0">
                <a:solidFill>
                  <a:srgbClr val="FF0066"/>
                </a:solidFill>
              </a:rPr>
              <a:t>, </a:t>
            </a:r>
            <a:r>
              <a:rPr lang="en-ID" sz="2600" b="1" dirty="0" err="1" smtClean="0">
                <a:solidFill>
                  <a:srgbClr val="FF0066"/>
                </a:solidFill>
              </a:rPr>
              <a:t>dan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biru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9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3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340308"/>
            <a:ext cx="4574882" cy="575258"/>
            <a:chOff x="685800" y="1838738"/>
            <a:chExt cx="4779730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779730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44035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contoh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warna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dasar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92086" y="1532176"/>
            <a:ext cx="1406523" cy="140652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17405" y="1551665"/>
            <a:ext cx="1406523" cy="140652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89613" y="1529302"/>
            <a:ext cx="1406523" cy="140652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1600" y="3148975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Merah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3237" y="3148975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Kuning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01429" y="3129017"/>
            <a:ext cx="1222699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Biru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pic>
        <p:nvPicPr>
          <p:cNvPr id="27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546012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9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2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2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4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6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hijau.jpg"/>
          <p:cNvPicPr>
            <a:picLocks noChangeAspect="1" noChangeArrowheads="1"/>
          </p:cNvPicPr>
          <p:nvPr/>
        </p:nvPicPr>
        <p:blipFill>
          <a:blip r:embed="rId2" cstate="print"/>
          <a:srcRect l="9687" t="23144" r="3537" b="18424"/>
          <a:stretch>
            <a:fillRect/>
          </a:stretch>
        </p:blipFill>
        <p:spPr bwMode="auto">
          <a:xfrm>
            <a:off x="-32" y="0"/>
            <a:ext cx="9144032" cy="5143500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52" y="1203598"/>
            <a:ext cx="4745876" cy="2952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697644" y="1425638"/>
            <a:ext cx="4618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campuran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dibuat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dari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dasar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97644" y="2223323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campuran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disebut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juga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warna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sekunder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71424" y="3087419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70C0"/>
                </a:solidFill>
              </a:rPr>
              <a:t>Contohnya</a:t>
            </a:r>
            <a:r>
              <a:rPr lang="en-ID" sz="2600" b="1" dirty="0" smtClean="0">
                <a:solidFill>
                  <a:srgbClr val="0070C0"/>
                </a:solidFill>
              </a:rPr>
              <a:t>, </a:t>
            </a:r>
            <a:r>
              <a:rPr lang="en-ID" sz="2600" b="1" dirty="0" err="1" smtClean="0">
                <a:solidFill>
                  <a:srgbClr val="0070C0"/>
                </a:solidFill>
              </a:rPr>
              <a:t>warna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hijau</a:t>
            </a:r>
            <a:r>
              <a:rPr lang="en-ID" sz="2600" b="1" dirty="0" smtClean="0">
                <a:solidFill>
                  <a:srgbClr val="0070C0"/>
                </a:solidFill>
              </a:rPr>
              <a:t>, </a:t>
            </a:r>
            <a:r>
              <a:rPr lang="en-ID" sz="2600" b="1" dirty="0" err="1" smtClean="0">
                <a:solidFill>
                  <a:schemeClr val="accent6">
                    <a:lumMod val="75000"/>
                  </a:schemeClr>
                </a:solidFill>
              </a:rPr>
              <a:t>oranye</a:t>
            </a:r>
            <a:r>
              <a:rPr lang="en-ID" sz="2600" b="1" dirty="0" smtClean="0">
                <a:solidFill>
                  <a:srgbClr val="0070C0"/>
                </a:solidFill>
              </a:rPr>
              <a:t>, </a:t>
            </a:r>
            <a:r>
              <a:rPr lang="en-ID" sz="2600" b="1" dirty="0" err="1" smtClean="0">
                <a:solidFill>
                  <a:srgbClr val="0070C0"/>
                </a:solidFill>
              </a:rPr>
              <a:t>dan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ungu</a:t>
            </a:r>
            <a:r>
              <a:rPr lang="en-ID" sz="2600" b="1" dirty="0" smtClean="0">
                <a:solidFill>
                  <a:srgbClr val="0070C0"/>
                </a:solidFill>
              </a:rPr>
              <a:t>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21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 flipH="1">
            <a:off x="-108520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64554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195486"/>
            <a:ext cx="4214842" cy="575258"/>
            <a:chOff x="685800" y="1838738"/>
            <a:chExt cx="4403569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03569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42542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008080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92087" y="1062456"/>
            <a:ext cx="938978" cy="93897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13349" y="1081945"/>
            <a:ext cx="938978" cy="93897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25517" y="1059582"/>
            <a:ext cx="938978" cy="9389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3524" y="2211710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Merah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45652" y="2211710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Kuning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9828" y="2191752"/>
            <a:ext cx="1222699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Oranye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2087" y="2862656"/>
            <a:ext cx="938978" cy="93897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32824" y="2882145"/>
            <a:ext cx="938978" cy="93897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25517" y="2859782"/>
            <a:ext cx="938978" cy="93897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3524" y="4011910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Kuning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35698" y="4011910"/>
            <a:ext cx="862659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Biru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29828" y="3991952"/>
            <a:ext cx="100667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Hijau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  <p:pic>
        <p:nvPicPr>
          <p:cNvPr id="27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5897940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082773" y="1407221"/>
            <a:ext cx="321669" cy="43204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173974" y="3135610"/>
            <a:ext cx="321669" cy="43204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858016" y="1428742"/>
            <a:ext cx="1872778" cy="335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723656" y="2786064"/>
            <a:ext cx="4634162" cy="1928826"/>
            <a:chOff x="723656" y="2786064"/>
            <a:chExt cx="4634162" cy="1928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56" y="2786064"/>
              <a:ext cx="4097804" cy="192882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1037908" y="2867568"/>
              <a:ext cx="429369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err="1" smtClean="0">
                  <a:solidFill>
                    <a:srgbClr val="FF0066"/>
                  </a:solidFill>
                </a:rPr>
                <a:t>Bunyi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yang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dikeluarkan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disebut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suara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908" y="3609714"/>
              <a:ext cx="431991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smtClean="0">
                  <a:solidFill>
                    <a:srgbClr val="008080"/>
                  </a:solidFill>
                </a:rPr>
                <a:t>Ada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suara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tinggi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</a:t>
              </a:r>
              <a:endParaRPr lang="en-US" sz="2600" b="1" dirty="0">
                <a:solidFill>
                  <a:srgbClr val="00808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1688" y="4041762"/>
              <a:ext cx="431991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smtClean="0">
                  <a:solidFill>
                    <a:srgbClr val="0070C0"/>
                  </a:solidFill>
                </a:rPr>
                <a:t>Ada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juga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suara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rendah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.</a:t>
              </a:r>
              <a:endParaRPr lang="en-US" sz="26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47094" y="548332"/>
            <a:ext cx="63110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0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Menyanyi sesuai Irama</a:t>
            </a:r>
            <a:endParaRPr lang="id-ID" sz="30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6512" y="1428742"/>
            <a:ext cx="5822958" cy="639522"/>
            <a:chOff x="115920" y="214296"/>
            <a:chExt cx="5822958" cy="6395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822958" cy="63952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76276" y="267070"/>
              <a:ext cx="483397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Tinggi Rendah Nada dalam Lagu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5720" y="2210806"/>
            <a:ext cx="3000396" cy="503820"/>
            <a:chOff x="685800" y="1838738"/>
            <a:chExt cx="3134744" cy="5038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134744" cy="50382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032" y="1842492"/>
              <a:ext cx="29102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1. Jenis-Jenis Nada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hijau.jpg"/>
          <p:cNvPicPr>
            <a:picLocks noChangeAspect="1" noChangeArrowheads="1"/>
          </p:cNvPicPr>
          <p:nvPr/>
        </p:nvPicPr>
        <p:blipFill>
          <a:blip r:embed="rId2" cstate="print"/>
          <a:srcRect l="9687" t="23144" r="3537" b="18424"/>
          <a:stretch>
            <a:fillRect/>
          </a:stretch>
        </p:blipFill>
        <p:spPr bwMode="auto">
          <a:xfrm>
            <a:off x="-32" y="0"/>
            <a:ext cx="9144032" cy="5143500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31590"/>
            <a:ext cx="4320480" cy="2520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697644" y="1425638"/>
            <a:ext cx="4618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Tinggi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rendah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suara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saat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bernyanyi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disebut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smtClean="0">
                <a:solidFill>
                  <a:srgbClr val="0070C0"/>
                </a:solidFill>
              </a:rPr>
              <a:t>nada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97644" y="2399278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Tingkatan</a:t>
            </a:r>
            <a:r>
              <a:rPr lang="en-ID" sz="2600" b="1" dirty="0" smtClean="0">
                <a:solidFill>
                  <a:srgbClr val="FF0066"/>
                </a:solidFill>
              </a:rPr>
              <a:t> nada </a:t>
            </a:r>
            <a:r>
              <a:rPr lang="en-ID" sz="2600" b="1" dirty="0" err="1" smtClean="0">
                <a:solidFill>
                  <a:srgbClr val="FF0066"/>
                </a:solidFill>
              </a:rPr>
              <a:t>disebut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tangga</a:t>
            </a:r>
            <a:r>
              <a:rPr lang="en-ID" sz="2600" b="1" dirty="0" smtClean="0">
                <a:solidFill>
                  <a:srgbClr val="0070C0"/>
                </a:solidFill>
              </a:rPr>
              <a:t> nada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21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 flipH="1">
            <a:off x="-108520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268300"/>
            <a:ext cx="4214842" cy="575258"/>
            <a:chOff x="685800" y="1838738"/>
            <a:chExt cx="4403569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03569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42542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008080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gambar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059582"/>
            <a:ext cx="4551491" cy="33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0151" y="1707654"/>
            <a:ext cx="2304257" cy="2254695"/>
            <a:chOff x="5940151" y="1707654"/>
            <a:chExt cx="2304257" cy="22546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1" y="1707654"/>
              <a:ext cx="2304257" cy="225469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031728" y="1893505"/>
              <a:ext cx="20686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Bentuk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rumah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adat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merupakan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contoh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benda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tiga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dimensi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4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3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71600" y="3672437"/>
            <a:ext cx="54243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Do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27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546012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971600" y="1113846"/>
            <a:ext cx="5045308" cy="3546136"/>
            <a:chOff x="-1548680" y="897822"/>
            <a:chExt cx="5045308" cy="3546136"/>
          </a:xfrm>
          <a:solidFill>
            <a:srgbClr val="FF0D6F"/>
          </a:solidFill>
        </p:grpSpPr>
        <p:sp>
          <p:nvSpPr>
            <p:cNvPr id="7" name="Rectangle 6"/>
            <p:cNvSpPr/>
            <p:nvPr/>
          </p:nvSpPr>
          <p:spPr>
            <a:xfrm>
              <a:off x="-1548680" y="3974209"/>
              <a:ext cx="542434" cy="46974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-900608" y="3563280"/>
              <a:ext cx="542434" cy="88067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256152" y="3115658"/>
              <a:ext cx="542434" cy="13283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8304" y="2706977"/>
              <a:ext cx="542434" cy="173698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32760" y="2231603"/>
              <a:ext cx="542434" cy="221235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77353" y="1833928"/>
              <a:ext cx="542434" cy="261003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21672" y="1412687"/>
              <a:ext cx="542434" cy="30312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54194" y="897822"/>
              <a:ext cx="542434" cy="35461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606284" y="3261508"/>
            <a:ext cx="56920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Re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50740" y="2832984"/>
            <a:ext cx="56920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 smtClean="0">
                <a:solidFill>
                  <a:srgbClr val="FF0066"/>
                </a:solidFill>
              </a:rPr>
              <a:t>Mi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93743" y="2447627"/>
            <a:ext cx="56920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 smtClean="0">
                <a:solidFill>
                  <a:srgbClr val="FF0066"/>
                </a:solidFill>
              </a:rPr>
              <a:t>Fa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38336" y="1960609"/>
            <a:ext cx="56920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Sol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0144" y="1560499"/>
            <a:ext cx="56920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La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33935" y="1152535"/>
            <a:ext cx="56920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Si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72805" y="626828"/>
            <a:ext cx="56920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0066"/>
                </a:solidFill>
              </a:rPr>
              <a:t>Do’ </a:t>
            </a:r>
            <a:endParaRPr 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71600" y="4259872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FF99"/>
                </a:solidFill>
              </a:rPr>
              <a:t>1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5919" y="3827682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>
                <a:solidFill>
                  <a:srgbClr val="FFFF99"/>
                </a:solidFill>
              </a:rPr>
              <a:t>2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60723" y="3447489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FF99"/>
                </a:solidFill>
              </a:rPr>
              <a:t>3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15277" y="2954857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>
                <a:solidFill>
                  <a:srgbClr val="FFFF99"/>
                </a:solidFill>
              </a:rPr>
              <a:t>4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65110" y="2505475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>
                <a:solidFill>
                  <a:srgbClr val="FFFF99"/>
                </a:solidFill>
              </a:rPr>
              <a:t>5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09429" y="2105365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FF99"/>
                </a:solidFill>
              </a:rPr>
              <a:t>6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54448" y="1684671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>
                <a:solidFill>
                  <a:srgbClr val="FFFF99"/>
                </a:solidFill>
              </a:rPr>
              <a:t>7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67808" y="1152535"/>
            <a:ext cx="542435" cy="40011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000" b="1" dirty="0" smtClean="0">
                <a:solidFill>
                  <a:srgbClr val="FFFF99"/>
                </a:solidFill>
              </a:rPr>
              <a:t>1’</a:t>
            </a:r>
            <a:endParaRPr lang="en-US" sz="2000" b="1" dirty="0" smtClean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49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25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21421468">
            <a:off x="3754624" y="815067"/>
            <a:ext cx="4873484" cy="348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1059582"/>
            <a:ext cx="4000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Nada-nada dapat dirangkai menjadi sebuah melodi.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32" y="1266562"/>
            <a:ext cx="3000396" cy="352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0562" y="1923678"/>
            <a:ext cx="3571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Melodi diatur dengan pola irama tertentu.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2831326"/>
            <a:ext cx="40725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Pola irama adalah susunan bunyi berulang-ulang dan teratur dalam lagu.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9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71472" y="285734"/>
            <a:ext cx="4071966" cy="503820"/>
            <a:chOff x="685800" y="1838738"/>
            <a:chExt cx="4254295" cy="5038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955748" cy="50382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1032" y="1842492"/>
              <a:ext cx="417906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2. Jenis-Jenis Alat Musik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72" y="1142990"/>
            <a:ext cx="4071966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Ada berbagai jenis alat musik.</a:t>
            </a:r>
          </a:p>
          <a:p>
            <a:r>
              <a:rPr lang="id-ID" sz="2400" b="1" dirty="0" smtClean="0">
                <a:solidFill>
                  <a:srgbClr val="FF0066"/>
                </a:solidFill>
              </a:rPr>
              <a:t>Ada alat musik ritmis.</a:t>
            </a:r>
          </a:p>
          <a:p>
            <a:r>
              <a:rPr lang="id-ID" sz="2400" b="1" dirty="0" smtClean="0">
                <a:solidFill>
                  <a:srgbClr val="FF0066"/>
                </a:solidFill>
              </a:rPr>
              <a:t>Ada juga alat musik melodis.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429388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1472" y="2571750"/>
            <a:ext cx="4357718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Alat musik ritmis </a:t>
            </a:r>
            <a:r>
              <a:rPr lang="id-ID" sz="2400" b="1" dirty="0" smtClean="0">
                <a:solidFill>
                  <a:srgbClr val="0070C0"/>
                </a:solidFill>
              </a:rPr>
              <a:t>adalah alat musik yang tidak memiliki nada.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472" y="3598141"/>
            <a:ext cx="4357718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Alat musik melodis</a:t>
            </a:r>
            <a:r>
              <a:rPr lang="id-ID" sz="2400" b="1" dirty="0" smtClean="0">
                <a:solidFill>
                  <a:srgbClr val="008080"/>
                </a:solidFill>
              </a:rPr>
              <a:t> </a:t>
            </a:r>
            <a:r>
              <a:rPr lang="id-ID" sz="2400" b="1" dirty="0" smtClean="0">
                <a:solidFill>
                  <a:srgbClr val="0070C0"/>
                </a:solidFill>
              </a:rPr>
              <a:t>adalah alat musik yang memiliki nada.</a:t>
            </a:r>
          </a:p>
        </p:txBody>
      </p:sp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0034" y="428610"/>
            <a:ext cx="4429156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Berikut contoh alat musik ritmis.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795854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28662" y="3429006"/>
            <a:ext cx="1000132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Drum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596" y="1500180"/>
            <a:ext cx="1654148" cy="171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786050" y="4143386"/>
            <a:ext cx="1428760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Marakas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51022" y="2214560"/>
            <a:ext cx="1438452" cy="171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929190" y="3500444"/>
            <a:ext cx="1357322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Triangle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121472" y="1571618"/>
            <a:ext cx="950726" cy="171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0034" y="428610"/>
            <a:ext cx="4786346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Berikut contoh alat musik melodis.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795854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472" y="3429006"/>
            <a:ext cx="1000132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7030A0"/>
                </a:solidFill>
              </a:rPr>
              <a:t>Gitar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9995452">
            <a:off x="386838" y="1538827"/>
            <a:ext cx="2261587" cy="134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880204" y="3429006"/>
            <a:ext cx="1428760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7030A0"/>
                </a:solidFill>
              </a:rPr>
              <a:t>Pianika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37158" y="2081118"/>
            <a:ext cx="2469686" cy="83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 flipH="1">
            <a:off x="6803899" y="1285866"/>
            <a:ext cx="2340101" cy="357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8"/>
          <p:cNvGrpSpPr/>
          <p:nvPr/>
        </p:nvGrpSpPr>
        <p:grpSpPr>
          <a:xfrm>
            <a:off x="143508" y="203922"/>
            <a:ext cx="3642674" cy="733044"/>
            <a:chOff x="34926" y="214296"/>
            <a:chExt cx="3642674" cy="7330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3642674" cy="7330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8802" y="267070"/>
              <a:ext cx="3118798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Mari Bernyanyi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28596" y="1679198"/>
            <a:ext cx="516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Lagu wajib nasional </a:t>
            </a:r>
            <a:r>
              <a:rPr lang="id-ID" sz="2600" b="1" dirty="0" smtClean="0">
                <a:solidFill>
                  <a:srgbClr val="FF0066"/>
                </a:solidFill>
              </a:rPr>
              <a:t>merupakan lagu bertema perjuangan.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596" y="2500312"/>
            <a:ext cx="5357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Lagu wajib nasional dapat membangkitkan rasa cinta tanah air.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5720" y="1067798"/>
            <a:ext cx="6929486" cy="503820"/>
            <a:chOff x="685800" y="1838738"/>
            <a:chExt cx="7239766" cy="50382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941219" cy="50382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61032" y="1842492"/>
              <a:ext cx="7164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1. Mengenal Lagu Nasional dan Lagu Daerah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28596" y="3357568"/>
            <a:ext cx="5000660" cy="1292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Lagu wajib nasional dapat membangkitkan semangat perjuangan bagi rakyat Indonesia.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2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14346" y="1214428"/>
            <a:ext cx="2340101" cy="357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214678" y="1000114"/>
            <a:ext cx="3571900" cy="492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     Bagimu Negeri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2643174" y="1000114"/>
            <a:ext cx="857256" cy="571504"/>
            <a:chOff x="2500298" y="1285866"/>
            <a:chExt cx="857256" cy="571504"/>
          </a:xfrm>
        </p:grpSpPr>
        <p:sp>
          <p:nvSpPr>
            <p:cNvPr id="25" name="Pentagon 24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00298" y="1285866"/>
              <a:ext cx="68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66"/>
                  </a:solidFill>
                </a:rPr>
                <a:t>a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14678" y="1793555"/>
            <a:ext cx="3643338" cy="492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     Rayuan Pulau Kelapa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4" name="Group 29"/>
          <p:cNvGrpSpPr/>
          <p:nvPr/>
        </p:nvGrpSpPr>
        <p:grpSpPr>
          <a:xfrm>
            <a:off x="2643174" y="1782543"/>
            <a:ext cx="857256" cy="571504"/>
            <a:chOff x="2500298" y="1285866"/>
            <a:chExt cx="857256" cy="571504"/>
          </a:xfrm>
        </p:grpSpPr>
        <p:sp>
          <p:nvSpPr>
            <p:cNvPr id="31" name="Pentagon 30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00298" y="1289255"/>
              <a:ext cx="68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66"/>
                  </a:solidFill>
                </a:rPr>
                <a:t>b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14678" y="2568361"/>
            <a:ext cx="364333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</a:t>
            </a:r>
            <a:r>
              <a:rPr lang="id-ID" sz="2600" b="1" dirty="0" smtClean="0">
                <a:solidFill>
                  <a:srgbClr val="7030A0"/>
                </a:solidFill>
              </a:rPr>
              <a:t>Satu Nusa Satu Bangsa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5" name="Group 33"/>
          <p:cNvGrpSpPr/>
          <p:nvPr/>
        </p:nvGrpSpPr>
        <p:grpSpPr>
          <a:xfrm>
            <a:off x="2643174" y="2548596"/>
            <a:ext cx="857256" cy="591269"/>
            <a:chOff x="2500298" y="1266101"/>
            <a:chExt cx="857256" cy="591269"/>
          </a:xfrm>
        </p:grpSpPr>
        <p:sp>
          <p:nvSpPr>
            <p:cNvPr id="35" name="Pentagon 34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0298" y="1266101"/>
              <a:ext cx="68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66"/>
                  </a:solidFill>
                </a:rPr>
                <a:t>c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214678" y="3354179"/>
            <a:ext cx="364333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</a:t>
            </a:r>
            <a:r>
              <a:rPr lang="id-ID" sz="2600" b="1" dirty="0" smtClean="0">
                <a:solidFill>
                  <a:srgbClr val="7030A0"/>
                </a:solidFill>
              </a:rPr>
              <a:t>Garuda Pancasila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7" name="Group 37"/>
          <p:cNvGrpSpPr/>
          <p:nvPr/>
        </p:nvGrpSpPr>
        <p:grpSpPr>
          <a:xfrm>
            <a:off x="2643174" y="3334414"/>
            <a:ext cx="857256" cy="591269"/>
            <a:chOff x="2500298" y="1266101"/>
            <a:chExt cx="857256" cy="591269"/>
          </a:xfrm>
        </p:grpSpPr>
        <p:sp>
          <p:nvSpPr>
            <p:cNvPr id="39" name="Pentagon 38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00298" y="1266101"/>
              <a:ext cx="68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66"/>
                  </a:solidFill>
                </a:rPr>
                <a:t>d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28596" y="285734"/>
            <a:ext cx="5160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Berikut contoh lagu wajib nasional.</a:t>
            </a:r>
            <a:endParaRPr lang="en-US" sz="2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52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3" grpId="0" animBg="1"/>
      <p:bldP spid="37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 flipH="1">
            <a:off x="7072330" y="1477462"/>
            <a:ext cx="2214578" cy="33803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85786" y="571486"/>
            <a:ext cx="516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Lagu daerah </a:t>
            </a:r>
            <a:r>
              <a:rPr lang="id-ID" sz="2600" b="1" dirty="0" smtClean="0">
                <a:solidFill>
                  <a:srgbClr val="FF0066"/>
                </a:solidFill>
              </a:rPr>
              <a:t>merupakan lagu khas dari suatu daerah di Indonesia.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5786" y="1392600"/>
            <a:ext cx="4714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Lagu daerah menggunakan bahasa daerah.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5786" y="2249856"/>
            <a:ext cx="6162478" cy="2000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Contohnya, </a:t>
            </a:r>
          </a:p>
          <a:p>
            <a:pPr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600" b="1" dirty="0" smtClean="0">
                <a:solidFill>
                  <a:srgbClr val="008080"/>
                </a:solidFill>
              </a:rPr>
              <a:t> </a:t>
            </a:r>
            <a:r>
              <a:rPr lang="id-ID" sz="2400" b="1" dirty="0" smtClean="0">
                <a:solidFill>
                  <a:srgbClr val="008080"/>
                </a:solidFill>
              </a:rPr>
              <a:t>Bungong Jeumpa – </a:t>
            </a:r>
            <a:r>
              <a:rPr lang="id-ID" sz="2200" b="1" dirty="0" smtClean="0">
                <a:solidFill>
                  <a:srgbClr val="FF0066"/>
                </a:solidFill>
              </a:rPr>
              <a:t>Nang</a:t>
            </a:r>
            <a:r>
              <a:rPr lang="en-US" sz="2200" b="1" dirty="0" smtClean="0">
                <a:solidFill>
                  <a:srgbClr val="FF0066"/>
                </a:solidFill>
              </a:rPr>
              <a:t>g</a:t>
            </a:r>
            <a:r>
              <a:rPr lang="id-ID" sz="2200" b="1" dirty="0" smtClean="0">
                <a:solidFill>
                  <a:srgbClr val="FF0066"/>
                </a:solidFill>
              </a:rPr>
              <a:t>roe </a:t>
            </a:r>
            <a:r>
              <a:rPr lang="id-ID" sz="2200" b="1" dirty="0" smtClean="0">
                <a:solidFill>
                  <a:srgbClr val="FF0066"/>
                </a:solidFill>
              </a:rPr>
              <a:t>Aceh Darussalam</a:t>
            </a:r>
          </a:p>
          <a:p>
            <a:pPr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 Kicir-Kicir - </a:t>
            </a:r>
            <a:r>
              <a:rPr lang="id-ID" sz="2400" b="1" dirty="0" smtClean="0">
                <a:solidFill>
                  <a:srgbClr val="FF0066"/>
                </a:solidFill>
              </a:rPr>
              <a:t>DKI Jakarta</a:t>
            </a:r>
          </a:p>
          <a:p>
            <a:pPr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 Butet – </a:t>
            </a:r>
            <a:r>
              <a:rPr lang="id-ID" sz="2400" b="1" dirty="0" smtClean="0">
                <a:solidFill>
                  <a:srgbClr val="FF0066"/>
                </a:solidFill>
              </a:rPr>
              <a:t>Sumatra Utara</a:t>
            </a:r>
          </a:p>
          <a:p>
            <a:pPr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 Apuse - </a:t>
            </a:r>
            <a:r>
              <a:rPr lang="id-ID" sz="2400" b="1" dirty="0" smtClean="0">
                <a:solidFill>
                  <a:srgbClr val="FF0066"/>
                </a:solidFill>
              </a:rPr>
              <a:t>Papua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2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hijau.jpg"/>
          <p:cNvPicPr>
            <a:picLocks noChangeAspect="1" noChangeArrowheads="1"/>
          </p:cNvPicPr>
          <p:nvPr/>
        </p:nvPicPr>
        <p:blipFill>
          <a:blip r:embed="rId2" cstate="print"/>
          <a:srcRect l="9687" t="23144" r="3537" b="18424"/>
          <a:stretch>
            <a:fillRect/>
          </a:stretch>
        </p:blipFill>
        <p:spPr bwMode="auto">
          <a:xfrm>
            <a:off x="-32" y="0"/>
            <a:ext cx="9144032" cy="5143500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31590"/>
            <a:ext cx="4752528" cy="2520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697644" y="1425638"/>
            <a:ext cx="4618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Irama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merupakan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bunyi</a:t>
            </a:r>
            <a:r>
              <a:rPr lang="en-ID" sz="2600" b="1" dirty="0" smtClean="0">
                <a:solidFill>
                  <a:srgbClr val="FF0066"/>
                </a:solidFill>
              </a:rPr>
              <a:t> yang </a:t>
            </a:r>
            <a:r>
              <a:rPr lang="en-ID" sz="2600" b="1" dirty="0" err="1" smtClean="0">
                <a:solidFill>
                  <a:srgbClr val="FF0066"/>
                </a:solidFill>
              </a:rPr>
              <a:t>berulang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teratur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97644" y="2399278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Irama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dapat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disusun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membentuk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pola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irama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21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 flipH="1">
            <a:off x="-108520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5720" y="285734"/>
            <a:ext cx="4857784" cy="503820"/>
            <a:chOff x="685800" y="1838738"/>
            <a:chExt cx="5075300" cy="5038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075300" cy="5038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1032" y="1842492"/>
              <a:ext cx="47761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2. Bernyanyi dengan Pola Irama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2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91880" y="843558"/>
            <a:ext cx="3732584" cy="89255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</a:rPr>
              <a:t>Pola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irama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dapat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dibuat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dengan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gerak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tubuh</a:t>
            </a:r>
            <a:r>
              <a:rPr lang="en-US" sz="26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2007299"/>
            <a:ext cx="4104456" cy="892552"/>
          </a:xfrm>
          <a:prstGeom prst="rect">
            <a:avLst/>
          </a:prstGeom>
          <a:solidFill>
            <a:srgbClr val="D9FFD9"/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Misalnya</a:t>
            </a:r>
            <a:r>
              <a:rPr lang="en-US" sz="2600" b="1" dirty="0" smtClean="0">
                <a:solidFill>
                  <a:srgbClr val="FF0066"/>
                </a:solidFill>
              </a:rPr>
              <a:t>, </a:t>
            </a:r>
            <a:r>
              <a:rPr lang="en-US" sz="2600" b="1" dirty="0" err="1" smtClean="0">
                <a:solidFill>
                  <a:srgbClr val="FF0066"/>
                </a:solidFill>
              </a:rPr>
              <a:t>dengan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tepukan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tangan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atau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entakkan</a:t>
            </a:r>
            <a:r>
              <a:rPr lang="en-US" sz="2600" b="1" dirty="0" smtClean="0">
                <a:solidFill>
                  <a:srgbClr val="FF0066"/>
                </a:solidFill>
              </a:rPr>
              <a:t> kaki.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91880" y="3119358"/>
            <a:ext cx="4104456" cy="129266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</a:rPr>
              <a:t>Pola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irama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dapat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dibuat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menggunakan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benda-benda</a:t>
            </a:r>
            <a:r>
              <a:rPr lang="en-US" sz="2600" b="1" dirty="0" smtClean="0">
                <a:solidFill>
                  <a:srgbClr val="0070C0"/>
                </a:solidFill>
              </a:rPr>
              <a:t> di </a:t>
            </a:r>
            <a:r>
              <a:rPr lang="en-US" sz="2600" b="1" dirty="0" err="1" smtClean="0">
                <a:solidFill>
                  <a:srgbClr val="0070C0"/>
                </a:solidFill>
              </a:rPr>
              <a:t>sekitar</a:t>
            </a:r>
            <a:r>
              <a:rPr lang="en-US" sz="26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583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934" y="752224"/>
            <a:ext cx="4523394" cy="333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643306" y="1815083"/>
            <a:ext cx="35929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660033"/>
                </a:solidFill>
              </a:rPr>
              <a:t>Bentuk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bangunan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dapat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dibuat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menggunakan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bahan-bahan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bekas</a:t>
            </a:r>
            <a:r>
              <a:rPr lang="en-ID" sz="2600" b="1" dirty="0" smtClean="0">
                <a:solidFill>
                  <a:srgbClr val="660033"/>
                </a:solidFill>
              </a:rPr>
              <a:t> yang </a:t>
            </a:r>
            <a:r>
              <a:rPr lang="en-ID" sz="2600" b="1" dirty="0" err="1" smtClean="0">
                <a:solidFill>
                  <a:srgbClr val="660033"/>
                </a:solidFill>
              </a:rPr>
              <a:t>tidak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terpakai</a:t>
            </a:r>
            <a:r>
              <a:rPr lang="en-ID" sz="2600" b="1" dirty="0" smtClean="0">
                <a:solidFill>
                  <a:srgbClr val="660033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771550"/>
            <a:ext cx="2230147" cy="400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25574"/>
            <a:ext cx="4097804" cy="21413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347614"/>
            <a:ext cx="42936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Bunyi</a:t>
            </a:r>
            <a:r>
              <a:rPr lang="en-ID" sz="2600" b="1" dirty="0" smtClean="0">
                <a:solidFill>
                  <a:srgbClr val="FF0066"/>
                </a:solidFill>
              </a:rPr>
              <a:t> yang </a:t>
            </a:r>
            <a:r>
              <a:rPr lang="en-ID" sz="2600" b="1" dirty="0" err="1" smtClean="0">
                <a:solidFill>
                  <a:srgbClr val="FF0066"/>
                </a:solidFill>
              </a:rPr>
              <a:t>dikeluarkan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disebut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suara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2076" y="2161768"/>
            <a:ext cx="43199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008080"/>
                </a:solidFill>
              </a:rPr>
              <a:t>Ada </a:t>
            </a:r>
            <a:r>
              <a:rPr lang="en-ID" sz="2600" b="1" dirty="0" err="1" smtClean="0">
                <a:solidFill>
                  <a:srgbClr val="008080"/>
                </a:solidFill>
              </a:rPr>
              <a:t>suara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tinggi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2593816"/>
            <a:ext cx="43199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0070C0"/>
                </a:solidFill>
              </a:rPr>
              <a:t>Ada </a:t>
            </a:r>
            <a:r>
              <a:rPr lang="en-ID" sz="2600" b="1" dirty="0" err="1" smtClean="0">
                <a:solidFill>
                  <a:srgbClr val="0070C0"/>
                </a:solidFill>
              </a:rPr>
              <a:t>juga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suara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rendah</a:t>
            </a:r>
            <a:r>
              <a:rPr lang="en-ID" sz="2600" b="1" dirty="0" smtClean="0">
                <a:solidFill>
                  <a:srgbClr val="0070C0"/>
                </a:solidFill>
              </a:rPr>
              <a:t>.</a:t>
            </a:r>
            <a:endParaRPr lang="en-US" sz="2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3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Tere\KONTEN QR\BAHAN\tokoh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3" b="31915"/>
          <a:stretch/>
        </p:blipFill>
        <p:spPr bwMode="auto">
          <a:xfrm>
            <a:off x="6546012" y="1025341"/>
            <a:ext cx="2562492" cy="377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766" y="1169358"/>
            <a:ext cx="958533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267824"/>
            <a:ext cx="927861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4297" y="1123808"/>
            <a:ext cx="958533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307" y="1267824"/>
            <a:ext cx="927861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766" y="2393494"/>
            <a:ext cx="958533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563968"/>
            <a:ext cx="927861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2419952"/>
            <a:ext cx="958533" cy="9438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307" y="2563968"/>
            <a:ext cx="927861" cy="94388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8"/>
          <p:cNvGrpSpPr/>
          <p:nvPr/>
        </p:nvGrpSpPr>
        <p:grpSpPr>
          <a:xfrm>
            <a:off x="539552" y="1491630"/>
            <a:ext cx="576064" cy="576064"/>
            <a:chOff x="1121758" y="3651870"/>
            <a:chExt cx="576064" cy="576064"/>
          </a:xfrm>
        </p:grpSpPr>
        <p:sp>
          <p:nvSpPr>
            <p:cNvPr id="6" name="Oval 5"/>
            <p:cNvSpPr/>
            <p:nvPr/>
          </p:nvSpPr>
          <p:spPr>
            <a:xfrm>
              <a:off x="1121758" y="3651870"/>
              <a:ext cx="576064" cy="57606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60866" y="37090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400" b="1" dirty="0" smtClean="0">
                  <a:solidFill>
                    <a:schemeClr val="bg1"/>
                  </a:solidFill>
                </a:rPr>
                <a:t>1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58"/>
          <p:cNvGrpSpPr/>
          <p:nvPr/>
        </p:nvGrpSpPr>
        <p:grpSpPr>
          <a:xfrm>
            <a:off x="539552" y="2715766"/>
            <a:ext cx="576064" cy="576064"/>
            <a:chOff x="1121758" y="3651870"/>
            <a:chExt cx="576064" cy="576064"/>
          </a:xfrm>
        </p:grpSpPr>
        <p:sp>
          <p:nvSpPr>
            <p:cNvPr id="60" name="Oval 59"/>
            <p:cNvSpPr/>
            <p:nvPr/>
          </p:nvSpPr>
          <p:spPr>
            <a:xfrm>
              <a:off x="1121758" y="3651870"/>
              <a:ext cx="576064" cy="57606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60866" y="37090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400" b="1" dirty="0" smtClean="0">
                  <a:solidFill>
                    <a:schemeClr val="bg1"/>
                  </a:solidFill>
                </a:rPr>
                <a:t>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429166" y="339502"/>
            <a:ext cx="4727141" cy="575258"/>
            <a:chOff x="685800" y="1838738"/>
            <a:chExt cx="4938807" cy="57525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938807" cy="57525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61032" y="1921553"/>
              <a:ext cx="45540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err="1" smtClean="0">
                  <a:solidFill>
                    <a:srgbClr val="008080"/>
                  </a:solidFill>
                </a:rPr>
                <a:t>Perhatikan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pola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irama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749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91880" y="1451561"/>
            <a:ext cx="4824536" cy="89255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</a:rPr>
              <a:t>Bunyi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tepuk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tangan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entakkan</a:t>
            </a:r>
            <a:r>
              <a:rPr lang="en-US" sz="2600" b="1" dirty="0" smtClean="0">
                <a:solidFill>
                  <a:srgbClr val="0070C0"/>
                </a:solidFill>
              </a:rPr>
              <a:t> kaki </a:t>
            </a:r>
            <a:r>
              <a:rPr lang="en-US" sz="2600" b="1" dirty="0" err="1" smtClean="0">
                <a:solidFill>
                  <a:srgbClr val="0070C0"/>
                </a:solidFill>
              </a:rPr>
              <a:t>tersebut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disusun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teratur</a:t>
            </a:r>
            <a:r>
              <a:rPr lang="en-US" sz="26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2615302"/>
            <a:ext cx="4104456" cy="892552"/>
          </a:xfrm>
          <a:prstGeom prst="rect">
            <a:avLst/>
          </a:prstGeom>
          <a:solidFill>
            <a:srgbClr val="D9FFD9"/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Bunyi</a:t>
            </a:r>
            <a:r>
              <a:rPr lang="en-US" sz="2600" b="1" dirty="0" smtClean="0">
                <a:solidFill>
                  <a:srgbClr val="FF0066"/>
                </a:solidFill>
              </a:rPr>
              <a:t> yang </a:t>
            </a:r>
            <a:r>
              <a:rPr lang="en-US" sz="2600" b="1" dirty="0" err="1" smtClean="0">
                <a:solidFill>
                  <a:srgbClr val="FF0066"/>
                </a:solidFill>
              </a:rPr>
              <a:t>teratur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seperti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itu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membentuk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pola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irama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43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0469" y="1000114"/>
            <a:ext cx="4558547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923982" y="1633366"/>
            <a:ext cx="34993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660033"/>
                </a:solidFill>
              </a:rPr>
              <a:t>Ketika bernyanyi, kita dapat menunjukkan gerak wajah.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05118" y="2857502"/>
            <a:ext cx="39530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2060"/>
                </a:solidFill>
              </a:rPr>
              <a:t>Gerak wajah disesuaikan dengan jenis lagu.</a:t>
            </a:r>
            <a:endParaRPr lang="en-US" sz="26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5720" y="142858"/>
            <a:ext cx="4857784" cy="503820"/>
            <a:chOff x="685800" y="1838738"/>
            <a:chExt cx="5075300" cy="5038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075300" cy="5038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1032" y="1842492"/>
              <a:ext cx="47761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8080"/>
                  </a:solidFill>
                </a:rPr>
                <a:t>3. Gerak Wajah saat Bernyanyi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0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91880" y="1207650"/>
            <a:ext cx="4652020" cy="129266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Misalnya, ketika menyanyikan lagu gembira, dapat menunjukkan wajah senang.</a:t>
            </a:r>
            <a:endParaRPr lang="en-US" sz="2600" b="1" dirty="0" smtClean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0430" y="2779286"/>
            <a:ext cx="4104456" cy="1292662"/>
          </a:xfrm>
          <a:prstGeom prst="rect">
            <a:avLst/>
          </a:prstGeom>
          <a:solidFill>
            <a:srgbClr val="D9FFD9"/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Ketika menyanyikan lagu sedih, dapat menunjukkan wajah sedih.</a:t>
            </a:r>
            <a:endParaRPr lang="en-US" sz="2600" b="1" dirty="0" smtClean="0">
              <a:solidFill>
                <a:srgbClr val="FF006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83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3616" y="857238"/>
            <a:ext cx="1300656" cy="12866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786" y="214296"/>
            <a:ext cx="67151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Ayo, coba tirukan ekspresi wajah berikut.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10" y="2214560"/>
            <a:ext cx="1357322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200" b="1" dirty="0" smtClean="0">
                <a:solidFill>
                  <a:srgbClr val="0070C0"/>
                </a:solidFill>
              </a:rPr>
              <a:t>Gembira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6573" y="2214560"/>
            <a:ext cx="1143008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Sedih 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768" y="4143386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Terkejut 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1604" y="4214824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Malu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000364" y="857238"/>
            <a:ext cx="1300655" cy="12861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643570" y="857238"/>
            <a:ext cx="1300475" cy="12861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357686" y="2857502"/>
            <a:ext cx="1300474" cy="12860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000892" y="2786064"/>
            <a:ext cx="1299907" cy="12860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500166" y="2857502"/>
            <a:ext cx="1299907" cy="1285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5857884" y="2214560"/>
            <a:ext cx="1071570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70C0"/>
                </a:solidFill>
              </a:rPr>
              <a:t>Marah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9124" y="4214824"/>
            <a:ext cx="1214446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Takut 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8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8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3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3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5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77169"/>
            <a:ext cx="1841786" cy="233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202" y="1851670"/>
            <a:ext cx="1955977" cy="145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779148"/>
            <a:ext cx="2571918" cy="171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023143" y="2991656"/>
            <a:ext cx="1224136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600" b="1" dirty="0" err="1" smtClean="0">
                <a:solidFill>
                  <a:srgbClr val="FF0066"/>
                </a:solidFill>
              </a:rPr>
              <a:t>Kardus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endParaRPr lang="en-US" sz="2600" b="1" dirty="0" smtClean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6121" y="3507854"/>
            <a:ext cx="1590057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600" b="1" dirty="0" err="1" smtClean="0">
                <a:solidFill>
                  <a:srgbClr val="FF0066"/>
                </a:solidFill>
              </a:rPr>
              <a:t>Gulungan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tisu</a:t>
            </a:r>
            <a:endParaRPr lang="en-US" sz="2600" b="1" dirty="0" smtClean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0027" y="2745434"/>
            <a:ext cx="1224136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600" b="1" dirty="0" err="1" smtClean="0">
                <a:solidFill>
                  <a:srgbClr val="FF0066"/>
                </a:solidFill>
              </a:rPr>
              <a:t>Botol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endParaRPr lang="en-US" sz="2600" b="1" dirty="0" smtClean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4" y="1211324"/>
            <a:ext cx="4385836" cy="19364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425638"/>
            <a:ext cx="4618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Bahan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tersebut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dapat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digabung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dengan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cara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digunting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atau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ditempel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4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5" y="771550"/>
            <a:ext cx="737380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07704" y="3147814"/>
            <a:ext cx="5112568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600" b="1" dirty="0" err="1" smtClean="0">
                <a:solidFill>
                  <a:srgbClr val="FF0066"/>
                </a:solidFill>
              </a:rPr>
              <a:t>Kardus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bekas</a:t>
            </a:r>
            <a:r>
              <a:rPr lang="en-ID" sz="2600" b="1" dirty="0" smtClean="0">
                <a:solidFill>
                  <a:srgbClr val="FF0066"/>
                </a:solidFill>
              </a:rPr>
              <a:t> yang </a:t>
            </a:r>
            <a:r>
              <a:rPr lang="en-ID" sz="2600" b="1" dirty="0" err="1" smtClean="0">
                <a:solidFill>
                  <a:srgbClr val="FF0066"/>
                </a:solidFill>
              </a:rPr>
              <a:t>digunting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ditempel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menjadi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sebuah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rumah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0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2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2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2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2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285720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/>
          <p:nvPr/>
        </p:nvGrpSpPr>
        <p:grpSpPr>
          <a:xfrm>
            <a:off x="-36512" y="214296"/>
            <a:ext cx="6251586" cy="733044"/>
            <a:chOff x="34926" y="214296"/>
            <a:chExt cx="6251586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251586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5084768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Bentuk Alami dan Bentuk Buatan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372" y="1357304"/>
            <a:ext cx="457203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358825" y="1714493"/>
            <a:ext cx="4392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Segala bentuk ciptaan Tuhan disebut bentuk alami.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7686" y="2571749"/>
            <a:ext cx="40719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Bentuk buatan contohnya, jembatan, rambu, dan lampu jalan.</a:t>
            </a:r>
            <a:endParaRPr lang="id-ID" sz="2600" b="1" dirty="0" smtClean="0">
              <a:solidFill>
                <a:srgbClr val="FF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0218" y="785800"/>
            <a:ext cx="363934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Bangunan juga dirancang dari berbagai bentuk.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218" y="1793912"/>
            <a:ext cx="3714776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Bangunan memiliki ciri dan fungsi berbeda-beda.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86380" y="1528224"/>
            <a:ext cx="3575102" cy="26151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2871619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Model bagunan dapat digabungkan menjadi model kota seperti gambar di samping.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812</Words>
  <Application>Microsoft Office PowerPoint</Application>
  <PresentationFormat>On-screen Show (16:9)</PresentationFormat>
  <Paragraphs>194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79</cp:revision>
  <dcterms:created xsi:type="dcterms:W3CDTF">2022-01-17T01:37:52Z</dcterms:created>
  <dcterms:modified xsi:type="dcterms:W3CDTF">2023-02-27T04:05:46Z</dcterms:modified>
</cp:coreProperties>
</file>