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5" r:id="rId2"/>
    <p:sldId id="277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0033"/>
    <a:srgbClr val="074141"/>
    <a:srgbClr val="008080"/>
    <a:srgbClr val="FF9966"/>
    <a:srgbClr val="F20051"/>
    <a:srgbClr val="FFFF99"/>
    <a:srgbClr val="FFFF66"/>
    <a:srgbClr val="FFCC99"/>
    <a:srgbClr val="89A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03" autoAdjust="0"/>
  </p:normalViewPr>
  <p:slideViewPr>
    <p:cSldViewPr>
      <p:cViewPr>
        <p:scale>
          <a:sx n="50" d="100"/>
          <a:sy n="50" d="100"/>
        </p:scale>
        <p:origin x="-1872" y="-7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FA59A-4039-4780-8827-E3A9A9D801E3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7492-1529-472A-95BF-2C0C16D7D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3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tulisan</a:t>
            </a:r>
            <a:r>
              <a:rPr lang="en-US" baseline="0" dirty="0" smtClean="0"/>
              <a:t> BUPENA </a:t>
            </a:r>
            <a:r>
              <a:rPr lang="en-US" baseline="0" dirty="0" err="1" smtClean="0"/>
              <a:t>disesuaikan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dgn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jenjang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1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254176" y="2071126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B0ED"/>
                </a:solidFill>
                <a:cs typeface="Arial" pitchFamily="34" charset="0"/>
              </a:rPr>
              <a:t>BUPENA</a:t>
            </a:r>
            <a:endParaRPr lang="id-ID" b="1" dirty="0">
              <a:solidFill>
                <a:srgbClr val="00B0ED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54781" y="1488199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425010" y="763869"/>
            <a:ext cx="2553156" cy="3312267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2" r="1838"/>
          <a:stretch/>
        </p:blipFill>
        <p:spPr bwMode="auto">
          <a:xfrm>
            <a:off x="1440564" y="871897"/>
            <a:ext cx="2419869" cy="320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087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:\Template Bupena Merdeka (Konten QR-Media mengajar)\BACKGROUND\bukit.jpg"/>
          <p:cNvPicPr>
            <a:picLocks noChangeAspect="1" noChangeArrowheads="1"/>
          </p:cNvPicPr>
          <p:nvPr/>
        </p:nvPicPr>
        <p:blipFill>
          <a:blip r:embed="rId2" cstate="print"/>
          <a:srcRect l="987" t="4974" r="1547" b="2473"/>
          <a:stretch>
            <a:fillRect/>
          </a:stretch>
        </p:blipFill>
        <p:spPr bwMode="auto">
          <a:xfrm>
            <a:off x="0" y="-17438"/>
            <a:ext cx="9144000" cy="5160938"/>
          </a:xfrm>
          <a:prstGeom prst="rect">
            <a:avLst/>
          </a:prstGeom>
          <a:noFill/>
        </p:spPr>
      </p:pic>
      <p:pic>
        <p:nvPicPr>
          <p:cNvPr id="11" name="Picture 3" descr="G:\Template Bupena Merdeka (Konten QR-Media mengajar)\BAHAN\tokoh 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5987915" y="1490688"/>
            <a:ext cx="2785588" cy="327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627534"/>
            <a:ext cx="5688632" cy="987504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FF0066"/>
                </a:solidFill>
              </a:rPr>
              <a:t>Harmoni</a:t>
            </a:r>
            <a:r>
              <a:rPr lang="en-US" sz="2600" b="1" dirty="0" smtClean="0">
                <a:solidFill>
                  <a:srgbClr val="FF0066"/>
                </a:solidFill>
              </a:rPr>
              <a:t> </a:t>
            </a:r>
            <a:r>
              <a:rPr lang="en-US" sz="2600" b="1" dirty="0" err="1" smtClean="0">
                <a:solidFill>
                  <a:srgbClr val="660033"/>
                </a:solidFill>
              </a:rPr>
              <a:t>adalah</a:t>
            </a:r>
            <a:r>
              <a:rPr lang="en-US" sz="2600" b="1" dirty="0" smtClean="0">
                <a:solidFill>
                  <a:srgbClr val="660033"/>
                </a:solidFill>
              </a:rPr>
              <a:t> </a:t>
            </a:r>
            <a:r>
              <a:rPr lang="en-US" sz="2600" b="1" dirty="0" err="1" smtClean="0">
                <a:solidFill>
                  <a:srgbClr val="660033"/>
                </a:solidFill>
              </a:rPr>
              <a:t>keselarasan</a:t>
            </a:r>
            <a:r>
              <a:rPr lang="en-US" sz="2600" b="1" dirty="0" smtClean="0">
                <a:solidFill>
                  <a:srgbClr val="660033"/>
                </a:solidFill>
              </a:rPr>
              <a:t> </a:t>
            </a:r>
            <a:r>
              <a:rPr lang="en-US" sz="2600" b="1" dirty="0" err="1" smtClean="0">
                <a:solidFill>
                  <a:srgbClr val="660033"/>
                </a:solidFill>
              </a:rPr>
              <a:t>beberapa</a:t>
            </a:r>
            <a:r>
              <a:rPr lang="en-US" sz="2600" b="1" dirty="0" smtClean="0">
                <a:solidFill>
                  <a:srgbClr val="660033"/>
                </a:solidFill>
              </a:rPr>
              <a:t> nada yang </a:t>
            </a:r>
            <a:r>
              <a:rPr lang="en-US" sz="2600" b="1" dirty="0" err="1" smtClean="0">
                <a:solidFill>
                  <a:srgbClr val="0070C0"/>
                </a:solidFill>
              </a:rPr>
              <a:t>dibunyikan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bersama</a:t>
            </a:r>
            <a:r>
              <a:rPr lang="en-US" sz="2600" b="1" dirty="0">
                <a:solidFill>
                  <a:srgbClr val="660033"/>
                </a:solidFill>
              </a:rPr>
              <a:t>.</a:t>
            </a:r>
            <a:endParaRPr lang="en-US" sz="2600" b="1" dirty="0">
              <a:solidFill>
                <a:srgbClr val="00808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707654"/>
            <a:ext cx="5090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8080"/>
                </a:solidFill>
              </a:rPr>
              <a:t>Keselarasan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atau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harmoni</a:t>
            </a:r>
            <a:r>
              <a:rPr lang="en-US" sz="2400" b="1" dirty="0">
                <a:solidFill>
                  <a:srgbClr val="008080"/>
                </a:solidFill>
              </a:rPr>
              <a:t> yang </a:t>
            </a:r>
            <a:r>
              <a:rPr lang="en-US" sz="2400" b="1" dirty="0" err="1">
                <a:solidFill>
                  <a:srgbClr val="008080"/>
                </a:solidFill>
              </a:rPr>
              <a:t>tercipta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disebut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990033"/>
                </a:solidFill>
              </a:rPr>
              <a:t>akor</a:t>
            </a:r>
            <a:r>
              <a:rPr lang="en-US" sz="2400" b="1" dirty="0">
                <a:solidFill>
                  <a:srgbClr val="008080"/>
                </a:solidFill>
              </a:rPr>
              <a:t>.</a:t>
            </a:r>
            <a:endParaRPr lang="en-US" sz="2400" b="1" dirty="0">
              <a:solidFill>
                <a:srgbClr val="00808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2512" y="2654211"/>
            <a:ext cx="3401416" cy="1676438"/>
            <a:chOff x="3643306" y="777820"/>
            <a:chExt cx="5357850" cy="20002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" name="Group 8"/>
            <p:cNvGrpSpPr/>
            <p:nvPr/>
          </p:nvGrpSpPr>
          <p:grpSpPr>
            <a:xfrm>
              <a:off x="3643306" y="777820"/>
              <a:ext cx="5357850" cy="2000264"/>
              <a:chOff x="4500562" y="1000114"/>
              <a:chExt cx="5444267" cy="2000264"/>
            </a:xfrm>
          </p:grpSpPr>
          <p:sp>
            <p:nvSpPr>
              <p:cNvPr id="7" name="Rounded Rectangle 19"/>
              <p:cNvSpPr/>
              <p:nvPr/>
            </p:nvSpPr>
            <p:spPr>
              <a:xfrm>
                <a:off x="4500562" y="1000114"/>
                <a:ext cx="5444267" cy="200026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" name="Rounded Rectangle 20"/>
              <p:cNvSpPr/>
              <p:nvPr/>
            </p:nvSpPr>
            <p:spPr>
              <a:xfrm>
                <a:off x="4572000" y="1071552"/>
                <a:ext cx="5300239" cy="1857388"/>
              </a:xfrm>
              <a:prstGeom prst="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857621" y="929558"/>
              <a:ext cx="5072098" cy="1725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200" b="1" dirty="0">
                  <a:solidFill>
                    <a:srgbClr val="002060"/>
                  </a:solidFill>
                </a:rPr>
                <a:t>Akor</a:t>
              </a:r>
              <a:r>
                <a:rPr lang="id-ID" sz="2200" b="1" dirty="0">
                  <a:solidFill>
                    <a:srgbClr val="008080"/>
                  </a:solidFill>
                </a:rPr>
                <a:t> </a:t>
              </a:r>
              <a:r>
                <a:rPr lang="id-ID" sz="2200" b="1" dirty="0">
                  <a:solidFill>
                    <a:srgbClr val="FF0066"/>
                  </a:solidFill>
                </a:rPr>
                <a:t>adalah </a:t>
              </a:r>
              <a:r>
                <a:rPr lang="id-ID" sz="2200" b="1" dirty="0" smtClean="0">
                  <a:solidFill>
                    <a:srgbClr val="FF0066"/>
                  </a:solidFill>
                </a:rPr>
                <a:t>paduan</a:t>
              </a:r>
              <a:r>
                <a:rPr lang="en-US" sz="2200" b="1" dirty="0" smtClean="0">
                  <a:solidFill>
                    <a:srgbClr val="FF0066"/>
                  </a:solidFill>
                </a:rPr>
                <a:t> </a:t>
              </a:r>
              <a:r>
                <a:rPr lang="id-ID" sz="2200" b="1" dirty="0" smtClean="0">
                  <a:solidFill>
                    <a:srgbClr val="FF0066"/>
                  </a:solidFill>
                </a:rPr>
                <a:t>dari </a:t>
              </a:r>
              <a:r>
                <a:rPr lang="id-ID" sz="2200" b="1" dirty="0">
                  <a:solidFill>
                    <a:srgbClr val="FF0066"/>
                  </a:solidFill>
                </a:rPr>
                <a:t>tiga not atau lebih yang dimainkan bersama </a:t>
              </a:r>
              <a:r>
                <a:rPr lang="id-ID" sz="2200" b="1" dirty="0" smtClean="0">
                  <a:solidFill>
                    <a:srgbClr val="FF0066"/>
                  </a:solidFill>
                </a:rPr>
                <a:t>da</a:t>
              </a:r>
              <a:r>
                <a:rPr lang="en-US" sz="2200" b="1" dirty="0" smtClean="0">
                  <a:solidFill>
                    <a:srgbClr val="FF0066"/>
                  </a:solidFill>
                </a:rPr>
                <a:t>n </a:t>
              </a:r>
              <a:r>
                <a:rPr lang="id-ID" sz="2200" b="1" dirty="0" smtClean="0">
                  <a:solidFill>
                    <a:srgbClr val="FF0066"/>
                  </a:solidFill>
                </a:rPr>
                <a:t>terdengar </a:t>
              </a:r>
              <a:r>
                <a:rPr lang="id-ID" sz="2200" b="1" dirty="0">
                  <a:solidFill>
                    <a:srgbClr val="FF0066"/>
                  </a:solidFill>
                </a:rPr>
                <a:t>harmonis.</a:t>
              </a:r>
              <a:endParaRPr lang="id-ID" sz="2200" b="1" dirty="0" smtClean="0">
                <a:solidFill>
                  <a:srgbClr val="FF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30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5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1564" y="411510"/>
            <a:ext cx="2725298" cy="733044"/>
            <a:chOff x="541580" y="214296"/>
            <a:chExt cx="2725298" cy="7330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80" y="214296"/>
              <a:ext cx="2725298" cy="73304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87480" y="267070"/>
              <a:ext cx="2180360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C.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Alat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Musik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61386" y="1446656"/>
            <a:ext cx="3506557" cy="538401"/>
          </a:xfrm>
          <a:prstGeom prst="roundRect">
            <a:avLst>
              <a:gd name="adj" fmla="val 4864"/>
            </a:avLst>
          </a:prstGeom>
          <a:solidFill>
            <a:srgbClr val="FFFFBD"/>
          </a:solidFill>
          <a:ln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en-US" sz="2800" b="1" dirty="0" err="1" smtClean="0">
                <a:solidFill>
                  <a:srgbClr val="00B050"/>
                </a:solidFill>
              </a:rPr>
              <a:t>Alat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musik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ritmis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235" y="2211710"/>
            <a:ext cx="4514805" cy="1872853"/>
          </a:xfrm>
          <a:prstGeom prst="roundRect">
            <a:avLst>
              <a:gd name="adj" fmla="val 9547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0070C0"/>
                </a:solidFill>
              </a:rPr>
              <a:t>Alat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musik</a:t>
            </a:r>
            <a:r>
              <a:rPr lang="en-US" sz="2600" b="1" dirty="0" smtClean="0">
                <a:solidFill>
                  <a:srgbClr val="0070C0"/>
                </a:solidFill>
              </a:rPr>
              <a:t> yang </a:t>
            </a:r>
            <a:r>
              <a:rPr lang="en-US" sz="2600" b="1" dirty="0" err="1" smtClean="0">
                <a:solidFill>
                  <a:srgbClr val="0070C0"/>
                </a:solidFill>
              </a:rPr>
              <a:t>tidak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bernada</a:t>
            </a:r>
            <a:r>
              <a:rPr lang="en-US" sz="2600" b="1" dirty="0" smtClean="0">
                <a:solidFill>
                  <a:srgbClr val="0070C0"/>
                </a:solidFill>
              </a:rPr>
              <a:t>, </a:t>
            </a:r>
            <a:r>
              <a:rPr lang="en-US" sz="2600" b="1" dirty="0" err="1" smtClean="0">
                <a:solidFill>
                  <a:srgbClr val="FF0066"/>
                </a:solidFill>
              </a:rPr>
              <a:t>digunakan</a:t>
            </a:r>
            <a:r>
              <a:rPr lang="en-US" sz="2600" b="1" dirty="0" smtClean="0">
                <a:solidFill>
                  <a:srgbClr val="FF0066"/>
                </a:solidFill>
              </a:rPr>
              <a:t> </a:t>
            </a:r>
            <a:r>
              <a:rPr lang="en-US" sz="2600" b="1" dirty="0" err="1" smtClean="0">
                <a:solidFill>
                  <a:srgbClr val="FF0066"/>
                </a:solidFill>
              </a:rPr>
              <a:t>untuk</a:t>
            </a:r>
            <a:r>
              <a:rPr lang="en-US" sz="2600" b="1" dirty="0" smtClean="0">
                <a:solidFill>
                  <a:srgbClr val="FF0066"/>
                </a:solidFill>
              </a:rPr>
              <a:t> </a:t>
            </a:r>
            <a:r>
              <a:rPr lang="en-US" sz="2600" b="1" dirty="0" err="1" smtClean="0">
                <a:solidFill>
                  <a:srgbClr val="FF0066"/>
                </a:solidFill>
              </a:rPr>
              <a:t>memainkan</a:t>
            </a:r>
            <a:r>
              <a:rPr lang="en-US" sz="2600" b="1" dirty="0" smtClean="0">
                <a:solidFill>
                  <a:srgbClr val="FF0066"/>
                </a:solidFill>
              </a:rPr>
              <a:t> </a:t>
            </a:r>
            <a:r>
              <a:rPr lang="en-US" sz="2600" b="1" dirty="0" err="1" smtClean="0">
                <a:solidFill>
                  <a:srgbClr val="FF0066"/>
                </a:solidFill>
              </a:rPr>
              <a:t>irama</a:t>
            </a:r>
            <a:r>
              <a:rPr lang="en-US" sz="2600" b="1" dirty="0" smtClean="0">
                <a:solidFill>
                  <a:srgbClr val="FF0066"/>
                </a:solidFill>
              </a:rPr>
              <a:t>, </a:t>
            </a:r>
            <a:r>
              <a:rPr lang="en-US" sz="2600" b="1" dirty="0" err="1" smtClean="0">
                <a:solidFill>
                  <a:srgbClr val="FF0066"/>
                </a:solidFill>
              </a:rPr>
              <a:t>dan</a:t>
            </a:r>
            <a:r>
              <a:rPr lang="en-US" sz="2600" b="1" dirty="0" smtClean="0">
                <a:solidFill>
                  <a:srgbClr val="FF0066"/>
                </a:solidFill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</a:rPr>
              <a:t>berfungsi</a:t>
            </a:r>
            <a:r>
              <a:rPr lang="en-US" sz="2600" b="1" dirty="0" smtClean="0">
                <a:solidFill>
                  <a:srgbClr val="00B050"/>
                </a:solidFill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</a:rPr>
              <a:t>mengatur</a:t>
            </a:r>
            <a:r>
              <a:rPr lang="en-US" sz="2600" b="1" dirty="0" smtClean="0">
                <a:solidFill>
                  <a:srgbClr val="00B050"/>
                </a:solidFill>
              </a:rPr>
              <a:t> tempo</a:t>
            </a:r>
            <a:r>
              <a:rPr lang="en-US" sz="2600" b="1" dirty="0" smtClean="0">
                <a:solidFill>
                  <a:srgbClr val="FF0066"/>
                </a:solidFill>
              </a:rPr>
              <a:t>.</a:t>
            </a:r>
            <a:endParaRPr lang="en-US" sz="2600" b="1" dirty="0">
              <a:solidFill>
                <a:srgbClr val="FF0066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388" y="806498"/>
            <a:ext cx="3650520" cy="316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91539" y="3972380"/>
            <a:ext cx="2462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74141"/>
                </a:solidFill>
              </a:rPr>
              <a:t>Drum, </a:t>
            </a:r>
            <a:r>
              <a:rPr lang="en-US" b="1" dirty="0" err="1" smtClean="0">
                <a:solidFill>
                  <a:srgbClr val="074141"/>
                </a:solidFill>
              </a:rPr>
              <a:t>contoh</a:t>
            </a:r>
            <a:r>
              <a:rPr lang="en-US" b="1" dirty="0" smtClean="0">
                <a:solidFill>
                  <a:srgbClr val="074141"/>
                </a:solidFill>
              </a:rPr>
              <a:t> </a:t>
            </a:r>
            <a:r>
              <a:rPr lang="en-US" b="1" dirty="0" err="1" smtClean="0">
                <a:solidFill>
                  <a:srgbClr val="074141"/>
                </a:solidFill>
              </a:rPr>
              <a:t>alat</a:t>
            </a:r>
            <a:r>
              <a:rPr lang="en-US" b="1" dirty="0" smtClean="0">
                <a:solidFill>
                  <a:srgbClr val="074141"/>
                </a:solidFill>
              </a:rPr>
              <a:t> </a:t>
            </a:r>
            <a:r>
              <a:rPr lang="en-US" b="1" dirty="0" err="1" smtClean="0">
                <a:solidFill>
                  <a:srgbClr val="074141"/>
                </a:solidFill>
              </a:rPr>
              <a:t>musik</a:t>
            </a:r>
            <a:r>
              <a:rPr lang="en-US" b="1" dirty="0" smtClean="0">
                <a:solidFill>
                  <a:srgbClr val="074141"/>
                </a:solidFill>
              </a:rPr>
              <a:t> </a:t>
            </a:r>
            <a:r>
              <a:rPr lang="en-US" b="1" dirty="0" err="1" smtClean="0">
                <a:solidFill>
                  <a:srgbClr val="074141"/>
                </a:solidFill>
              </a:rPr>
              <a:t>ritmis</a:t>
            </a:r>
            <a:r>
              <a:rPr lang="en-US" b="1" dirty="0" smtClean="0">
                <a:solidFill>
                  <a:srgbClr val="074141"/>
                </a:solidFill>
              </a:rPr>
              <a:t>.</a:t>
            </a:r>
            <a:endParaRPr lang="en-US" b="1" dirty="0">
              <a:solidFill>
                <a:srgbClr val="07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5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6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1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386" y="908255"/>
            <a:ext cx="3506557" cy="538401"/>
          </a:xfrm>
          <a:prstGeom prst="roundRect">
            <a:avLst>
              <a:gd name="adj" fmla="val 4864"/>
            </a:avLst>
          </a:prstGeom>
          <a:solidFill>
            <a:srgbClr val="FFFFBD"/>
          </a:solidFill>
          <a:ln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en-US" sz="2800" b="1" dirty="0" err="1" smtClean="0">
                <a:solidFill>
                  <a:srgbClr val="00B050"/>
                </a:solidFill>
              </a:rPr>
              <a:t>Alat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musik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melodis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235" y="1707654"/>
            <a:ext cx="4880153" cy="2214324"/>
          </a:xfrm>
          <a:prstGeom prst="roundRect">
            <a:avLst>
              <a:gd name="adj" fmla="val 9547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0070C0"/>
                </a:solidFill>
              </a:rPr>
              <a:t>Alat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musik</a:t>
            </a:r>
            <a:r>
              <a:rPr lang="en-US" sz="2600" b="1" dirty="0" smtClean="0">
                <a:solidFill>
                  <a:srgbClr val="0070C0"/>
                </a:solidFill>
              </a:rPr>
              <a:t> yang </a:t>
            </a:r>
            <a:r>
              <a:rPr lang="en-US" sz="2600" b="1" dirty="0" err="1" smtClean="0">
                <a:solidFill>
                  <a:srgbClr val="0070C0"/>
                </a:solidFill>
              </a:rPr>
              <a:t>dapat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menghasilkan</a:t>
            </a:r>
            <a:r>
              <a:rPr lang="en-US" sz="2600" b="1" dirty="0" smtClean="0">
                <a:solidFill>
                  <a:srgbClr val="0070C0"/>
                </a:solidFill>
              </a:rPr>
              <a:t> nada </a:t>
            </a:r>
            <a:r>
              <a:rPr lang="en-US" sz="2600" b="1" dirty="0" err="1" smtClean="0">
                <a:solidFill>
                  <a:srgbClr val="0070C0"/>
                </a:solidFill>
              </a:rPr>
              <a:t>dan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melodi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serta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FF0066"/>
                </a:solidFill>
              </a:rPr>
              <a:t>digunakan</a:t>
            </a:r>
            <a:r>
              <a:rPr lang="en-US" sz="2600" b="1" dirty="0" smtClean="0">
                <a:solidFill>
                  <a:srgbClr val="FF0066"/>
                </a:solidFill>
              </a:rPr>
              <a:t> </a:t>
            </a:r>
            <a:r>
              <a:rPr lang="en-US" sz="2600" b="1" dirty="0" err="1" smtClean="0">
                <a:solidFill>
                  <a:srgbClr val="FF0066"/>
                </a:solidFill>
              </a:rPr>
              <a:t>sebagai</a:t>
            </a:r>
            <a:r>
              <a:rPr lang="en-US" sz="2600" b="1" dirty="0" smtClean="0">
                <a:solidFill>
                  <a:srgbClr val="FF0066"/>
                </a:solidFill>
              </a:rPr>
              <a:t> </a:t>
            </a:r>
            <a:r>
              <a:rPr lang="en-US" sz="2600" b="1" dirty="0" err="1" smtClean="0">
                <a:solidFill>
                  <a:srgbClr val="FF0066"/>
                </a:solidFill>
              </a:rPr>
              <a:t>pengiring</a:t>
            </a:r>
            <a:r>
              <a:rPr lang="en-US" sz="2600" b="1" dirty="0" smtClean="0">
                <a:solidFill>
                  <a:srgbClr val="FF0066"/>
                </a:solidFill>
              </a:rPr>
              <a:t> </a:t>
            </a:r>
            <a:r>
              <a:rPr lang="en-US" sz="2600" b="1" dirty="0" err="1" smtClean="0">
                <a:solidFill>
                  <a:srgbClr val="FF0066"/>
                </a:solidFill>
              </a:rPr>
              <a:t>lagu</a:t>
            </a:r>
            <a:r>
              <a:rPr lang="en-US" sz="2600" b="1" dirty="0" smtClean="0">
                <a:solidFill>
                  <a:srgbClr val="FF0066"/>
                </a:solidFill>
              </a:rPr>
              <a:t>, </a:t>
            </a:r>
            <a:r>
              <a:rPr lang="en-US" sz="2600" b="1" dirty="0" err="1" smtClean="0">
                <a:solidFill>
                  <a:srgbClr val="FF0066"/>
                </a:solidFill>
              </a:rPr>
              <a:t>instrumen</a:t>
            </a:r>
            <a:r>
              <a:rPr lang="en-US" sz="2600" b="1" dirty="0" smtClean="0">
                <a:solidFill>
                  <a:srgbClr val="FF0066"/>
                </a:solidFill>
              </a:rPr>
              <a:t> </a:t>
            </a:r>
            <a:r>
              <a:rPr lang="en-US" sz="2600" b="1" dirty="0" err="1" smtClean="0">
                <a:solidFill>
                  <a:srgbClr val="FF0066"/>
                </a:solidFill>
              </a:rPr>
              <a:t>tunggal</a:t>
            </a:r>
            <a:r>
              <a:rPr lang="en-US" sz="2600" b="1" dirty="0" smtClean="0">
                <a:solidFill>
                  <a:srgbClr val="FF0066"/>
                </a:solidFill>
              </a:rPr>
              <a:t>, </a:t>
            </a:r>
            <a:r>
              <a:rPr lang="en-US" sz="2600" b="1" dirty="0" err="1" smtClean="0">
                <a:solidFill>
                  <a:srgbClr val="FF0066"/>
                </a:solidFill>
              </a:rPr>
              <a:t>dan</a:t>
            </a:r>
            <a:r>
              <a:rPr lang="en-US" sz="2600" b="1" dirty="0" smtClean="0">
                <a:solidFill>
                  <a:srgbClr val="FF0066"/>
                </a:solidFill>
              </a:rPr>
              <a:t> </a:t>
            </a:r>
            <a:r>
              <a:rPr lang="en-US" sz="2600" b="1" dirty="0" err="1" smtClean="0">
                <a:solidFill>
                  <a:srgbClr val="FF0066"/>
                </a:solidFill>
              </a:rPr>
              <a:t>pengiring</a:t>
            </a:r>
            <a:r>
              <a:rPr lang="en-US" sz="2600" b="1" dirty="0" smtClean="0">
                <a:solidFill>
                  <a:srgbClr val="FF0066"/>
                </a:solidFill>
              </a:rPr>
              <a:t> </a:t>
            </a:r>
            <a:r>
              <a:rPr lang="en-US" sz="2600" b="1" dirty="0" err="1" smtClean="0">
                <a:solidFill>
                  <a:srgbClr val="FF0066"/>
                </a:solidFill>
              </a:rPr>
              <a:t>tari</a:t>
            </a:r>
            <a:r>
              <a:rPr lang="en-US" sz="2600" b="1" dirty="0" smtClean="0">
                <a:solidFill>
                  <a:srgbClr val="FF0066"/>
                </a:solidFill>
              </a:rPr>
              <a:t>.</a:t>
            </a:r>
            <a:endParaRPr lang="en-US" sz="2600" b="1" dirty="0">
              <a:solidFill>
                <a:srgbClr val="FF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1539" y="3972380"/>
            <a:ext cx="2462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74141"/>
                </a:solidFill>
              </a:rPr>
              <a:t>Saksofon</a:t>
            </a:r>
            <a:r>
              <a:rPr lang="en-US" b="1" dirty="0" smtClean="0">
                <a:solidFill>
                  <a:srgbClr val="074141"/>
                </a:solidFill>
              </a:rPr>
              <a:t>, </a:t>
            </a:r>
            <a:r>
              <a:rPr lang="en-US" b="1" dirty="0" err="1" smtClean="0">
                <a:solidFill>
                  <a:srgbClr val="074141"/>
                </a:solidFill>
              </a:rPr>
              <a:t>contoh</a:t>
            </a:r>
            <a:r>
              <a:rPr lang="en-US" b="1" dirty="0" smtClean="0">
                <a:solidFill>
                  <a:srgbClr val="074141"/>
                </a:solidFill>
              </a:rPr>
              <a:t> </a:t>
            </a:r>
            <a:r>
              <a:rPr lang="en-US" b="1" dirty="0" err="1" smtClean="0">
                <a:solidFill>
                  <a:srgbClr val="074141"/>
                </a:solidFill>
              </a:rPr>
              <a:t>alat</a:t>
            </a:r>
            <a:r>
              <a:rPr lang="en-US" b="1" dirty="0" smtClean="0">
                <a:solidFill>
                  <a:srgbClr val="074141"/>
                </a:solidFill>
              </a:rPr>
              <a:t> </a:t>
            </a:r>
            <a:r>
              <a:rPr lang="en-US" b="1" dirty="0" err="1" smtClean="0">
                <a:solidFill>
                  <a:srgbClr val="074141"/>
                </a:solidFill>
              </a:rPr>
              <a:t>musik</a:t>
            </a:r>
            <a:r>
              <a:rPr lang="en-US" b="1" dirty="0" smtClean="0">
                <a:solidFill>
                  <a:srgbClr val="074141"/>
                </a:solidFill>
              </a:rPr>
              <a:t> </a:t>
            </a:r>
            <a:r>
              <a:rPr lang="en-US" b="1" dirty="0" err="1" smtClean="0">
                <a:solidFill>
                  <a:srgbClr val="074141"/>
                </a:solidFill>
              </a:rPr>
              <a:t>melodis</a:t>
            </a:r>
            <a:r>
              <a:rPr lang="en-US" b="1" dirty="0" smtClean="0">
                <a:solidFill>
                  <a:srgbClr val="074141"/>
                </a:solidFill>
              </a:rPr>
              <a:t>.</a:t>
            </a:r>
            <a:endParaRPr lang="en-US" b="1" dirty="0">
              <a:solidFill>
                <a:srgbClr val="07414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094" y="323849"/>
            <a:ext cx="2402383" cy="351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96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6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:\Template Bupena Merdeka (Konten QR-Media mengajar)\BACKGROUND\bukit.jpg"/>
          <p:cNvPicPr>
            <a:picLocks noChangeAspect="1" noChangeArrowheads="1"/>
          </p:cNvPicPr>
          <p:nvPr/>
        </p:nvPicPr>
        <p:blipFill>
          <a:blip r:embed="rId2" cstate="print"/>
          <a:srcRect l="987" t="4974" r="1547" b="2473"/>
          <a:stretch>
            <a:fillRect/>
          </a:stretch>
        </p:blipFill>
        <p:spPr bwMode="auto">
          <a:xfrm>
            <a:off x="0" y="-17438"/>
            <a:ext cx="9144000" cy="5160938"/>
          </a:xfrm>
          <a:prstGeom prst="rect">
            <a:avLst/>
          </a:prstGeom>
          <a:noFill/>
        </p:spPr>
      </p:pic>
      <p:pic>
        <p:nvPicPr>
          <p:cNvPr id="20" name="Picture 19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867543" y="1661602"/>
            <a:ext cx="3009314" cy="3163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653692" y="1779662"/>
            <a:ext cx="2231541" cy="733044"/>
            <a:chOff x="541580" y="214296"/>
            <a:chExt cx="2231541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80" y="214296"/>
              <a:ext cx="2231541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87480" y="267070"/>
              <a:ext cx="1555486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Bunyi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09447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9148" y="385647"/>
            <a:ext cx="963725" cy="1041975"/>
            <a:chOff x="532024" y="209550"/>
            <a:chExt cx="963725" cy="1041975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  <a:endParaRPr lang="en-US" altLang="id-ID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32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altLang="id-ID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452954" y="195486"/>
            <a:ext cx="70794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Bunyi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, Nada, </a:t>
            </a:r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Alat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Musik</a:t>
            </a:r>
            <a:endParaRPr lang="en-US" sz="3600" b="1" dirty="0" smtClean="0">
              <a:ln w="0"/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en-US" sz="28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Seni</a:t>
            </a:r>
            <a:r>
              <a:rPr lang="en-US" sz="28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Rupa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)</a:t>
            </a:r>
            <a:endParaRPr lang="id-ID" sz="3600" b="1" dirty="0">
              <a:ln w="0"/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767373" y="2715766"/>
            <a:ext cx="3838438" cy="1055575"/>
            <a:chOff x="3501901" y="782158"/>
            <a:chExt cx="4451980" cy="14514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7" name="Group 8"/>
            <p:cNvGrpSpPr/>
            <p:nvPr/>
          </p:nvGrpSpPr>
          <p:grpSpPr>
            <a:xfrm>
              <a:off x="3501901" y="782158"/>
              <a:ext cx="4451980" cy="1451468"/>
              <a:chOff x="4356877" y="1004452"/>
              <a:chExt cx="4523786" cy="1451468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4356877" y="1004452"/>
                <a:ext cx="4523786" cy="1451468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4500562" y="1103467"/>
                <a:ext cx="4191803" cy="1142662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3714744" y="881173"/>
              <a:ext cx="3905066" cy="1058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200" b="1" dirty="0" smtClean="0">
                  <a:solidFill>
                    <a:schemeClr val="accent1">
                      <a:lumMod val="75000"/>
                    </a:schemeClr>
                  </a:solidFill>
                </a:rPr>
                <a:t>Bunyi </a:t>
              </a:r>
              <a:r>
                <a:rPr lang="sv-SE" sz="2200" b="1" dirty="0" smtClean="0">
                  <a:solidFill>
                    <a:srgbClr val="FF0000"/>
                  </a:solidFill>
                </a:rPr>
                <a:t>berasal dari benda yang bergetar.</a:t>
              </a:r>
              <a:endParaRPr lang="en-US" sz="2200" b="1" dirty="0">
                <a:solidFill>
                  <a:srgbClr val="00808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99592" y="3795886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Benda yang </a:t>
            </a:r>
            <a:r>
              <a:rPr lang="en-US" sz="2400" b="1" dirty="0" err="1">
                <a:solidFill>
                  <a:srgbClr val="002060"/>
                </a:solidFill>
              </a:rPr>
              <a:t>menghasilkan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bunyi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disebut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sumber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bunyi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1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9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11510"/>
            <a:ext cx="5277926" cy="475059"/>
          </a:xfrm>
          <a:prstGeom prst="roundRect">
            <a:avLst>
              <a:gd name="adj" fmla="val 4864"/>
            </a:avLst>
          </a:prstGeom>
          <a:solidFill>
            <a:srgbClr val="FFFFBD"/>
          </a:solidFill>
          <a:ln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400" b="1" dirty="0" err="1" smtClean="0">
                <a:solidFill>
                  <a:srgbClr val="FF0000"/>
                </a:solidFill>
              </a:rPr>
              <a:t>Bunyi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berdasarkan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kuat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lemahnya</a:t>
            </a:r>
            <a:r>
              <a:rPr lang="en-US" sz="2400" b="1" dirty="0" smtClean="0">
                <a:solidFill>
                  <a:srgbClr val="7030A0"/>
                </a:solidFill>
              </a:rPr>
              <a:t>:</a:t>
            </a:r>
            <a:endParaRPr lang="en-US" sz="4000" b="1" dirty="0">
              <a:solidFill>
                <a:srgbClr val="F2005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5536" y="1347614"/>
            <a:ext cx="3888432" cy="2952327"/>
            <a:chOff x="395536" y="1347614"/>
            <a:chExt cx="3888432" cy="2952327"/>
          </a:xfrm>
        </p:grpSpPr>
        <p:sp>
          <p:nvSpPr>
            <p:cNvPr id="4" name="Rounded Rectangle 3"/>
            <p:cNvSpPr/>
            <p:nvPr/>
          </p:nvSpPr>
          <p:spPr>
            <a:xfrm>
              <a:off x="395536" y="1547668"/>
              <a:ext cx="3888432" cy="2752273"/>
            </a:xfrm>
            <a:prstGeom prst="roundRect">
              <a:avLst>
                <a:gd name="adj" fmla="val 6175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71600" y="1347614"/>
              <a:ext cx="2664296" cy="400110"/>
            </a:xfrm>
            <a:prstGeom prst="rect">
              <a:avLst/>
            </a:prstGeom>
            <a:solidFill>
              <a:srgbClr val="07414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FFFF00"/>
                  </a:solidFill>
                  <a:latin typeface="+mj-lt"/>
                  <a:cs typeface="Arial" panose="020B0604020202020204" pitchFamily="34" charset="0"/>
                </a:rPr>
                <a:t>Contoh</a:t>
              </a:r>
              <a:r>
                <a:rPr lang="en-US" sz="2000" b="1" dirty="0" smtClean="0">
                  <a:solidFill>
                    <a:srgbClr val="FFFF0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latin typeface="+mj-lt"/>
                  <a:cs typeface="Arial" panose="020B0604020202020204" pitchFamily="34" charset="0"/>
                </a:rPr>
                <a:t>Bunyi</a:t>
              </a:r>
              <a:r>
                <a:rPr lang="en-US" sz="2000" b="1" dirty="0" smtClean="0">
                  <a:solidFill>
                    <a:srgbClr val="FFFF0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latin typeface="+mj-lt"/>
                  <a:cs typeface="Arial" panose="020B0604020202020204" pitchFamily="34" charset="0"/>
                </a:rPr>
                <a:t>Kuat</a:t>
              </a:r>
              <a:endParaRPr lang="en-US" sz="20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04" y="2070138"/>
            <a:ext cx="1702248" cy="61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76384"/>
            <a:ext cx="1334380" cy="104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303748" y="1923678"/>
            <a:ext cx="1980220" cy="646331"/>
            <a:chOff x="2303748" y="1923678"/>
            <a:chExt cx="1980220" cy="646331"/>
          </a:xfrm>
        </p:grpSpPr>
        <p:sp>
          <p:nvSpPr>
            <p:cNvPr id="14" name="Left Arrow 13"/>
            <p:cNvSpPr/>
            <p:nvPr/>
          </p:nvSpPr>
          <p:spPr>
            <a:xfrm flipH="1">
              <a:off x="2303748" y="2092744"/>
              <a:ext cx="318288" cy="285752"/>
            </a:xfrm>
            <a:prstGeom prst="leftArrow">
              <a:avLst/>
            </a:prstGeom>
            <a:solidFill>
              <a:srgbClr val="66FF3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55776" y="192367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74141"/>
                  </a:solidFill>
                </a:rPr>
                <a:t>Suara</a:t>
              </a:r>
              <a:r>
                <a:rPr lang="en-US" b="1" dirty="0" smtClean="0">
                  <a:solidFill>
                    <a:srgbClr val="074141"/>
                  </a:solidFill>
                </a:rPr>
                <a:t> </a:t>
              </a:r>
              <a:r>
                <a:rPr lang="en-US" b="1" dirty="0" err="1" smtClean="0">
                  <a:solidFill>
                    <a:srgbClr val="074141"/>
                  </a:solidFill>
                </a:rPr>
                <a:t>pesawat</a:t>
              </a:r>
              <a:r>
                <a:rPr lang="en-US" b="1" dirty="0" smtClean="0">
                  <a:solidFill>
                    <a:srgbClr val="074141"/>
                  </a:solidFill>
                </a:rPr>
                <a:t> </a:t>
              </a:r>
              <a:r>
                <a:rPr lang="en-US" b="1" dirty="0" err="1" smtClean="0">
                  <a:solidFill>
                    <a:srgbClr val="074141"/>
                  </a:solidFill>
                </a:rPr>
                <a:t>terbang</a:t>
              </a:r>
              <a:endParaRPr lang="en-US" b="1" dirty="0">
                <a:solidFill>
                  <a:srgbClr val="07414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4218" y="3202992"/>
            <a:ext cx="1906666" cy="369332"/>
            <a:chOff x="2716466" y="2050954"/>
            <a:chExt cx="1906666" cy="369332"/>
          </a:xfrm>
        </p:grpSpPr>
        <p:sp>
          <p:nvSpPr>
            <p:cNvPr id="18" name="Left Arrow 17"/>
            <p:cNvSpPr/>
            <p:nvPr/>
          </p:nvSpPr>
          <p:spPr>
            <a:xfrm>
              <a:off x="4304844" y="2092744"/>
              <a:ext cx="318288" cy="285752"/>
            </a:xfrm>
            <a:prstGeom prst="leftArrow">
              <a:avLst/>
            </a:prstGeom>
            <a:solidFill>
              <a:srgbClr val="66FF3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16466" y="2050954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FF0066"/>
                  </a:solidFill>
                </a:rPr>
                <a:t>Suara</a:t>
              </a:r>
              <a:r>
                <a:rPr lang="en-US" b="1" dirty="0" smtClean="0">
                  <a:solidFill>
                    <a:srgbClr val="FF0066"/>
                  </a:solidFill>
                </a:rPr>
                <a:t> </a:t>
              </a:r>
              <a:r>
                <a:rPr lang="en-US" b="1" dirty="0" err="1" smtClean="0">
                  <a:solidFill>
                    <a:srgbClr val="FF0066"/>
                  </a:solidFill>
                </a:rPr>
                <a:t>petir</a:t>
              </a:r>
              <a:endParaRPr lang="en-US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16016" y="1347614"/>
            <a:ext cx="3888432" cy="2952327"/>
            <a:chOff x="395536" y="1347614"/>
            <a:chExt cx="3888432" cy="2952327"/>
          </a:xfrm>
        </p:grpSpPr>
        <p:sp>
          <p:nvSpPr>
            <p:cNvPr id="20" name="Rounded Rectangle 19"/>
            <p:cNvSpPr/>
            <p:nvPr/>
          </p:nvSpPr>
          <p:spPr>
            <a:xfrm>
              <a:off x="395536" y="1547668"/>
              <a:ext cx="3888432" cy="2752273"/>
            </a:xfrm>
            <a:prstGeom prst="roundRect">
              <a:avLst>
                <a:gd name="adj" fmla="val 6175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71600" y="1347614"/>
              <a:ext cx="2664296" cy="400110"/>
            </a:xfrm>
            <a:prstGeom prst="rect">
              <a:avLst/>
            </a:prstGeom>
            <a:solidFill>
              <a:srgbClr val="07414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FFFF00"/>
                  </a:solidFill>
                  <a:latin typeface="+mj-lt"/>
                  <a:cs typeface="Arial" panose="020B0604020202020204" pitchFamily="34" charset="0"/>
                </a:rPr>
                <a:t>Contoh</a:t>
              </a:r>
              <a:r>
                <a:rPr lang="en-US" sz="2000" b="1" dirty="0" smtClean="0">
                  <a:solidFill>
                    <a:srgbClr val="FFFF0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latin typeface="+mj-lt"/>
                  <a:cs typeface="Arial" panose="020B0604020202020204" pitchFamily="34" charset="0"/>
                </a:rPr>
                <a:t>Bunyi</a:t>
              </a:r>
              <a:r>
                <a:rPr lang="en-US" sz="2000" b="1" dirty="0" smtClean="0">
                  <a:solidFill>
                    <a:srgbClr val="FFFF0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latin typeface="+mj-lt"/>
                  <a:cs typeface="Arial" panose="020B0604020202020204" pitchFamily="34" charset="0"/>
                </a:rPr>
                <a:t>Lemah</a:t>
              </a:r>
              <a:endParaRPr lang="en-US" sz="20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624228" y="2067694"/>
            <a:ext cx="1836204" cy="369332"/>
            <a:chOff x="2303748" y="2067694"/>
            <a:chExt cx="1836204" cy="369332"/>
          </a:xfrm>
        </p:grpSpPr>
        <p:sp>
          <p:nvSpPr>
            <p:cNvPr id="23" name="Left Arrow 22"/>
            <p:cNvSpPr/>
            <p:nvPr/>
          </p:nvSpPr>
          <p:spPr>
            <a:xfrm flipH="1">
              <a:off x="2303748" y="2092744"/>
              <a:ext cx="318288" cy="285752"/>
            </a:xfrm>
            <a:prstGeom prst="leftArrow">
              <a:avLst/>
            </a:prstGeom>
            <a:solidFill>
              <a:srgbClr val="66FF3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11760" y="2067694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74141"/>
                  </a:solidFill>
                </a:rPr>
                <a:t>Suara</a:t>
              </a:r>
              <a:r>
                <a:rPr lang="en-US" b="1" dirty="0" smtClean="0">
                  <a:solidFill>
                    <a:srgbClr val="074141"/>
                  </a:solidFill>
                </a:rPr>
                <a:t> </a:t>
              </a:r>
              <a:r>
                <a:rPr lang="en-US" b="1" dirty="0" err="1" smtClean="0">
                  <a:solidFill>
                    <a:srgbClr val="074141"/>
                  </a:solidFill>
                </a:rPr>
                <a:t>angin</a:t>
              </a:r>
              <a:endParaRPr lang="en-US" b="1" dirty="0">
                <a:solidFill>
                  <a:srgbClr val="07414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804698" y="3202992"/>
            <a:ext cx="1999550" cy="646331"/>
            <a:chOff x="2716466" y="2050954"/>
            <a:chExt cx="1999550" cy="646331"/>
          </a:xfrm>
        </p:grpSpPr>
        <p:sp>
          <p:nvSpPr>
            <p:cNvPr id="26" name="Left Arrow 25"/>
            <p:cNvSpPr/>
            <p:nvPr/>
          </p:nvSpPr>
          <p:spPr>
            <a:xfrm>
              <a:off x="4397728" y="2142072"/>
              <a:ext cx="318288" cy="285752"/>
            </a:xfrm>
            <a:prstGeom prst="leftArrow">
              <a:avLst/>
            </a:prstGeom>
            <a:solidFill>
              <a:srgbClr val="66FF3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16466" y="2050954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FF0066"/>
                  </a:solidFill>
                </a:rPr>
                <a:t>Suara</a:t>
              </a:r>
              <a:r>
                <a:rPr lang="en-US" b="1" dirty="0" smtClean="0">
                  <a:solidFill>
                    <a:srgbClr val="FF0066"/>
                  </a:solidFill>
                </a:rPr>
                <a:t> </a:t>
              </a:r>
              <a:r>
                <a:rPr lang="en-US" b="1" dirty="0" err="1" smtClean="0">
                  <a:solidFill>
                    <a:srgbClr val="FF0066"/>
                  </a:solidFill>
                </a:rPr>
                <a:t>deburan</a:t>
              </a:r>
              <a:r>
                <a:rPr lang="en-US" b="1" dirty="0" smtClean="0">
                  <a:solidFill>
                    <a:srgbClr val="FF0066"/>
                  </a:solidFill>
                </a:rPr>
                <a:t> </a:t>
              </a:r>
              <a:r>
                <a:rPr lang="en-US" b="1" dirty="0" err="1" smtClean="0">
                  <a:solidFill>
                    <a:srgbClr val="FF0066"/>
                  </a:solidFill>
                </a:rPr>
                <a:t>ombak</a:t>
              </a:r>
              <a:endParaRPr lang="en-US" b="1" dirty="0">
                <a:solidFill>
                  <a:srgbClr val="FF0066"/>
                </a:solidFill>
              </a:endParaRPr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086" y="1984258"/>
            <a:ext cx="1616803" cy="90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876384"/>
            <a:ext cx="1584077" cy="101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48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3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5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8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8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3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5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95486"/>
            <a:ext cx="6912768" cy="475059"/>
          </a:xfrm>
          <a:prstGeom prst="roundRect">
            <a:avLst>
              <a:gd name="adj" fmla="val 4864"/>
            </a:avLst>
          </a:prstGeom>
          <a:solidFill>
            <a:srgbClr val="FFFFBD"/>
          </a:solidFill>
          <a:ln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400" b="1" dirty="0" err="1" smtClean="0">
                <a:solidFill>
                  <a:srgbClr val="FF0000"/>
                </a:solidFill>
              </a:rPr>
              <a:t>Bunyi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berdasarkan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panjang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pendeknya</a:t>
            </a:r>
            <a:r>
              <a:rPr lang="en-US" sz="2400" b="1" dirty="0" smtClean="0">
                <a:solidFill>
                  <a:srgbClr val="7030A0"/>
                </a:solidFill>
              </a:rPr>
              <a:t>:</a:t>
            </a:r>
            <a:endParaRPr lang="en-US" sz="4000" b="1" dirty="0">
              <a:solidFill>
                <a:srgbClr val="F2005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5536" y="843559"/>
            <a:ext cx="8136904" cy="1872207"/>
            <a:chOff x="395536" y="1347614"/>
            <a:chExt cx="8136904" cy="1872207"/>
          </a:xfrm>
        </p:grpSpPr>
        <p:sp>
          <p:nvSpPr>
            <p:cNvPr id="4" name="Rounded Rectangle 3"/>
            <p:cNvSpPr/>
            <p:nvPr/>
          </p:nvSpPr>
          <p:spPr>
            <a:xfrm>
              <a:off x="395536" y="1547668"/>
              <a:ext cx="8136904" cy="1672153"/>
            </a:xfrm>
            <a:prstGeom prst="roundRect">
              <a:avLst>
                <a:gd name="adj" fmla="val 6175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3568" y="1347614"/>
              <a:ext cx="2664296" cy="400110"/>
            </a:xfrm>
            <a:prstGeom prst="rect">
              <a:avLst/>
            </a:prstGeom>
            <a:solidFill>
              <a:srgbClr val="07414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FFFF00"/>
                  </a:solidFill>
                  <a:latin typeface="+mj-lt"/>
                  <a:cs typeface="Arial" panose="020B0604020202020204" pitchFamily="34" charset="0"/>
                </a:rPr>
                <a:t>Bunyi</a:t>
              </a:r>
              <a:r>
                <a:rPr lang="en-US" sz="2000" b="1" dirty="0" smtClean="0">
                  <a:solidFill>
                    <a:srgbClr val="FFFF0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latin typeface="+mj-lt"/>
                  <a:cs typeface="Arial" panose="020B0604020202020204" pitchFamily="34" charset="0"/>
                </a:rPr>
                <a:t>Alam</a:t>
              </a:r>
              <a:endParaRPr lang="en-US" sz="20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9552" y="2274426"/>
            <a:ext cx="2166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74141"/>
                </a:solidFill>
              </a:rPr>
              <a:t>Suara</a:t>
            </a:r>
            <a:r>
              <a:rPr lang="en-US" b="1" dirty="0" smtClean="0">
                <a:solidFill>
                  <a:srgbClr val="074141"/>
                </a:solidFill>
              </a:rPr>
              <a:t> </a:t>
            </a:r>
            <a:r>
              <a:rPr lang="en-US" b="1" dirty="0" err="1" smtClean="0">
                <a:solidFill>
                  <a:srgbClr val="074141"/>
                </a:solidFill>
              </a:rPr>
              <a:t>sapi</a:t>
            </a:r>
            <a:endParaRPr lang="en-US" b="1" dirty="0">
              <a:solidFill>
                <a:srgbClr val="07414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5786" y="2274426"/>
            <a:ext cx="250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74141"/>
                </a:solidFill>
              </a:rPr>
              <a:t>Suara</a:t>
            </a:r>
            <a:r>
              <a:rPr lang="en-US" b="1" dirty="0" smtClean="0">
                <a:solidFill>
                  <a:srgbClr val="074141"/>
                </a:solidFill>
              </a:rPr>
              <a:t> </a:t>
            </a:r>
            <a:r>
              <a:rPr lang="en-US" b="1" dirty="0" err="1" smtClean="0">
                <a:solidFill>
                  <a:srgbClr val="074141"/>
                </a:solidFill>
              </a:rPr>
              <a:t>anak</a:t>
            </a:r>
            <a:r>
              <a:rPr lang="en-US" b="1" dirty="0" smtClean="0">
                <a:solidFill>
                  <a:srgbClr val="074141"/>
                </a:solidFill>
              </a:rPr>
              <a:t> </a:t>
            </a:r>
            <a:r>
              <a:rPr lang="en-US" b="1" dirty="0" err="1" smtClean="0">
                <a:solidFill>
                  <a:srgbClr val="074141"/>
                </a:solidFill>
              </a:rPr>
              <a:t>berbicara</a:t>
            </a:r>
            <a:endParaRPr lang="en-US" b="1" dirty="0">
              <a:solidFill>
                <a:srgbClr val="07414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8104" y="2274426"/>
            <a:ext cx="316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74141"/>
                </a:solidFill>
              </a:rPr>
              <a:t>Suara</a:t>
            </a:r>
            <a:r>
              <a:rPr lang="en-US" b="1" dirty="0" smtClean="0">
                <a:solidFill>
                  <a:srgbClr val="074141"/>
                </a:solidFill>
              </a:rPr>
              <a:t> </a:t>
            </a:r>
            <a:r>
              <a:rPr lang="en-US" b="1" dirty="0" err="1" smtClean="0">
                <a:solidFill>
                  <a:srgbClr val="074141"/>
                </a:solidFill>
              </a:rPr>
              <a:t>hujan</a:t>
            </a:r>
            <a:endParaRPr lang="en-US" b="1" dirty="0">
              <a:solidFill>
                <a:srgbClr val="07414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95536" y="2859782"/>
            <a:ext cx="8136904" cy="1872207"/>
            <a:chOff x="395536" y="1347614"/>
            <a:chExt cx="8136904" cy="1872207"/>
          </a:xfrm>
        </p:grpSpPr>
        <p:sp>
          <p:nvSpPr>
            <p:cNvPr id="19" name="Rounded Rectangle 18"/>
            <p:cNvSpPr/>
            <p:nvPr/>
          </p:nvSpPr>
          <p:spPr>
            <a:xfrm>
              <a:off x="395536" y="1547668"/>
              <a:ext cx="8136904" cy="1672153"/>
            </a:xfrm>
            <a:prstGeom prst="roundRect">
              <a:avLst>
                <a:gd name="adj" fmla="val 6175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3568" y="1347614"/>
              <a:ext cx="2664296" cy="400110"/>
            </a:xfrm>
            <a:prstGeom prst="rect">
              <a:avLst/>
            </a:prstGeom>
            <a:solidFill>
              <a:srgbClr val="07414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FFFF00"/>
                  </a:solidFill>
                  <a:latin typeface="+mj-lt"/>
                  <a:cs typeface="Arial" panose="020B0604020202020204" pitchFamily="34" charset="0"/>
                </a:rPr>
                <a:t>Bunyi</a:t>
              </a:r>
              <a:r>
                <a:rPr lang="en-US" sz="2000" b="1" dirty="0" smtClean="0">
                  <a:solidFill>
                    <a:srgbClr val="FFFF0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latin typeface="+mj-lt"/>
                  <a:cs typeface="Arial" panose="020B0604020202020204" pitchFamily="34" charset="0"/>
                </a:rPr>
                <a:t>Buatan</a:t>
              </a:r>
              <a:endParaRPr lang="en-US" sz="20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95536" y="4290649"/>
            <a:ext cx="246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74141"/>
                </a:solidFill>
              </a:rPr>
              <a:t>Suara</a:t>
            </a:r>
            <a:r>
              <a:rPr lang="en-US" b="1" dirty="0" smtClean="0">
                <a:solidFill>
                  <a:srgbClr val="074141"/>
                </a:solidFill>
              </a:rPr>
              <a:t> </a:t>
            </a:r>
            <a:r>
              <a:rPr lang="en-US" b="1" dirty="0" err="1" smtClean="0">
                <a:solidFill>
                  <a:srgbClr val="074141"/>
                </a:solidFill>
              </a:rPr>
              <a:t>sirine</a:t>
            </a:r>
            <a:r>
              <a:rPr lang="en-US" b="1" dirty="0" smtClean="0">
                <a:solidFill>
                  <a:srgbClr val="074141"/>
                </a:solidFill>
              </a:rPr>
              <a:t> </a:t>
            </a:r>
            <a:r>
              <a:rPr lang="en-US" b="1" dirty="0" err="1" smtClean="0">
                <a:solidFill>
                  <a:srgbClr val="074141"/>
                </a:solidFill>
              </a:rPr>
              <a:t>ambulans</a:t>
            </a:r>
            <a:endParaRPr lang="en-US" b="1" dirty="0">
              <a:solidFill>
                <a:srgbClr val="07414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45786" y="4290649"/>
            <a:ext cx="250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74141"/>
                </a:solidFill>
              </a:rPr>
              <a:t>Suara</a:t>
            </a:r>
            <a:r>
              <a:rPr lang="en-US" b="1" dirty="0" smtClean="0">
                <a:solidFill>
                  <a:srgbClr val="074141"/>
                </a:solidFill>
              </a:rPr>
              <a:t> </a:t>
            </a:r>
            <a:r>
              <a:rPr lang="en-US" b="1" dirty="0" err="1" smtClean="0">
                <a:solidFill>
                  <a:srgbClr val="074141"/>
                </a:solidFill>
              </a:rPr>
              <a:t>tuts</a:t>
            </a:r>
            <a:r>
              <a:rPr lang="en-US" b="1" dirty="0" smtClean="0">
                <a:solidFill>
                  <a:srgbClr val="074141"/>
                </a:solidFill>
              </a:rPr>
              <a:t> piano </a:t>
            </a:r>
            <a:r>
              <a:rPr lang="en-US" b="1" dirty="0" err="1" smtClean="0">
                <a:solidFill>
                  <a:srgbClr val="074141"/>
                </a:solidFill>
              </a:rPr>
              <a:t>ditekan</a:t>
            </a:r>
            <a:endParaRPr lang="en-US" b="1" dirty="0">
              <a:solidFill>
                <a:srgbClr val="07414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03110" y="4290649"/>
            <a:ext cx="250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74141"/>
                </a:solidFill>
              </a:rPr>
              <a:t>Suara</a:t>
            </a:r>
            <a:r>
              <a:rPr lang="en-US" b="1" dirty="0" smtClean="0">
                <a:solidFill>
                  <a:srgbClr val="074141"/>
                </a:solidFill>
              </a:rPr>
              <a:t> </a:t>
            </a:r>
            <a:r>
              <a:rPr lang="en-US" b="1" dirty="0" err="1" smtClean="0">
                <a:solidFill>
                  <a:srgbClr val="074141"/>
                </a:solidFill>
              </a:rPr>
              <a:t>meja</a:t>
            </a:r>
            <a:r>
              <a:rPr lang="en-US" b="1" dirty="0" smtClean="0">
                <a:solidFill>
                  <a:srgbClr val="074141"/>
                </a:solidFill>
              </a:rPr>
              <a:t> </a:t>
            </a:r>
            <a:r>
              <a:rPr lang="en-US" b="1" dirty="0" err="1" smtClean="0">
                <a:solidFill>
                  <a:srgbClr val="074141"/>
                </a:solidFill>
              </a:rPr>
              <a:t>diketuk</a:t>
            </a:r>
            <a:endParaRPr lang="en-US" b="1" dirty="0">
              <a:solidFill>
                <a:srgbClr val="074141"/>
              </a:solidFill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13" y="1419621"/>
            <a:ext cx="1182539" cy="90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794" y="1163450"/>
            <a:ext cx="1196262" cy="106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06" y="1206830"/>
            <a:ext cx="1850774" cy="111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16" y="3336079"/>
            <a:ext cx="1390257" cy="95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297" y="3259892"/>
            <a:ext cx="1492759" cy="106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205" y="3259892"/>
            <a:ext cx="1296144" cy="10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35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5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3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5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8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5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3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8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3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5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8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3" grpId="0"/>
      <p:bldP spid="15" grpId="0"/>
      <p:bldP spid="17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95486"/>
            <a:ext cx="6912768" cy="475059"/>
          </a:xfrm>
          <a:prstGeom prst="roundRect">
            <a:avLst>
              <a:gd name="adj" fmla="val 4864"/>
            </a:avLst>
          </a:prstGeom>
          <a:solidFill>
            <a:srgbClr val="FFFFBD"/>
          </a:solidFill>
          <a:ln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400" b="1" dirty="0" err="1" smtClean="0">
                <a:solidFill>
                  <a:srgbClr val="FF0000"/>
                </a:solidFill>
              </a:rPr>
              <a:t>Bunyi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berdasarkan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panjang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pendeknya</a:t>
            </a:r>
            <a:r>
              <a:rPr lang="en-US" sz="2400" b="1" dirty="0" smtClean="0">
                <a:solidFill>
                  <a:srgbClr val="7030A0"/>
                </a:solidFill>
              </a:rPr>
              <a:t>:</a:t>
            </a:r>
            <a:endParaRPr lang="en-US" sz="4000" b="1" dirty="0">
              <a:solidFill>
                <a:srgbClr val="F2005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5536" y="843559"/>
            <a:ext cx="8136904" cy="1872207"/>
            <a:chOff x="395536" y="1347614"/>
            <a:chExt cx="8136904" cy="1872207"/>
          </a:xfrm>
        </p:grpSpPr>
        <p:sp>
          <p:nvSpPr>
            <p:cNvPr id="4" name="Rounded Rectangle 3"/>
            <p:cNvSpPr/>
            <p:nvPr/>
          </p:nvSpPr>
          <p:spPr>
            <a:xfrm>
              <a:off x="395536" y="1547668"/>
              <a:ext cx="8136904" cy="1672153"/>
            </a:xfrm>
            <a:prstGeom prst="roundRect">
              <a:avLst>
                <a:gd name="adj" fmla="val 6175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3568" y="1347614"/>
              <a:ext cx="2664296" cy="400110"/>
            </a:xfrm>
            <a:prstGeom prst="rect">
              <a:avLst/>
            </a:prstGeom>
            <a:solidFill>
              <a:srgbClr val="07414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FFFF00"/>
                  </a:solidFill>
                  <a:latin typeface="+mj-lt"/>
                  <a:cs typeface="Arial" panose="020B0604020202020204" pitchFamily="34" charset="0"/>
                </a:rPr>
                <a:t>Bunyi</a:t>
              </a:r>
              <a:r>
                <a:rPr lang="en-US" sz="2000" b="1" dirty="0" smtClean="0">
                  <a:solidFill>
                    <a:srgbClr val="FFFF0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latin typeface="+mj-lt"/>
                  <a:cs typeface="Arial" panose="020B0604020202020204" pitchFamily="34" charset="0"/>
                </a:rPr>
                <a:t>Panjang</a:t>
              </a:r>
              <a:endParaRPr lang="en-US" sz="20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9552" y="2274426"/>
            <a:ext cx="2166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74141"/>
                </a:solidFill>
              </a:rPr>
              <a:t>Suara</a:t>
            </a:r>
            <a:r>
              <a:rPr lang="en-US" b="1" dirty="0" smtClean="0">
                <a:solidFill>
                  <a:srgbClr val="074141"/>
                </a:solidFill>
              </a:rPr>
              <a:t> air </a:t>
            </a:r>
            <a:r>
              <a:rPr lang="en-US" b="1" dirty="0" err="1" smtClean="0">
                <a:solidFill>
                  <a:srgbClr val="074141"/>
                </a:solidFill>
              </a:rPr>
              <a:t>mendidih</a:t>
            </a:r>
            <a:endParaRPr lang="en-US" b="1" dirty="0">
              <a:solidFill>
                <a:srgbClr val="07414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5786" y="2274426"/>
            <a:ext cx="250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74141"/>
                </a:solidFill>
              </a:rPr>
              <a:t>Suara</a:t>
            </a:r>
            <a:r>
              <a:rPr lang="en-US" b="1" dirty="0" smtClean="0">
                <a:solidFill>
                  <a:srgbClr val="074141"/>
                </a:solidFill>
              </a:rPr>
              <a:t> </a:t>
            </a:r>
            <a:r>
              <a:rPr lang="en-US" b="1" dirty="0" err="1" smtClean="0">
                <a:solidFill>
                  <a:srgbClr val="074141"/>
                </a:solidFill>
              </a:rPr>
              <a:t>kereta</a:t>
            </a:r>
            <a:r>
              <a:rPr lang="en-US" b="1" dirty="0" smtClean="0">
                <a:solidFill>
                  <a:srgbClr val="074141"/>
                </a:solidFill>
              </a:rPr>
              <a:t> </a:t>
            </a:r>
            <a:r>
              <a:rPr lang="en-US" b="1" dirty="0" err="1" smtClean="0">
                <a:solidFill>
                  <a:srgbClr val="074141"/>
                </a:solidFill>
              </a:rPr>
              <a:t>api</a:t>
            </a:r>
            <a:endParaRPr lang="en-US" b="1" dirty="0">
              <a:solidFill>
                <a:srgbClr val="07414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8104" y="2274426"/>
            <a:ext cx="316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74141"/>
                </a:solidFill>
              </a:rPr>
              <a:t>Suara</a:t>
            </a:r>
            <a:r>
              <a:rPr lang="en-US" b="1" dirty="0" smtClean="0">
                <a:solidFill>
                  <a:srgbClr val="074141"/>
                </a:solidFill>
              </a:rPr>
              <a:t> </a:t>
            </a:r>
            <a:r>
              <a:rPr lang="en-US" b="1" dirty="0" err="1" smtClean="0">
                <a:solidFill>
                  <a:srgbClr val="074141"/>
                </a:solidFill>
              </a:rPr>
              <a:t>alat</a:t>
            </a:r>
            <a:r>
              <a:rPr lang="en-US" b="1" dirty="0" smtClean="0">
                <a:solidFill>
                  <a:srgbClr val="074141"/>
                </a:solidFill>
              </a:rPr>
              <a:t> </a:t>
            </a:r>
            <a:r>
              <a:rPr lang="en-US" b="1" dirty="0" err="1" smtClean="0">
                <a:solidFill>
                  <a:srgbClr val="074141"/>
                </a:solidFill>
              </a:rPr>
              <a:t>pembuat</a:t>
            </a:r>
            <a:r>
              <a:rPr lang="en-US" b="1" dirty="0" smtClean="0">
                <a:solidFill>
                  <a:srgbClr val="074141"/>
                </a:solidFill>
              </a:rPr>
              <a:t> </a:t>
            </a:r>
            <a:r>
              <a:rPr lang="en-US" b="1" dirty="0" err="1" smtClean="0">
                <a:solidFill>
                  <a:srgbClr val="074141"/>
                </a:solidFill>
              </a:rPr>
              <a:t>kue</a:t>
            </a:r>
            <a:r>
              <a:rPr lang="en-US" b="1" dirty="0" smtClean="0">
                <a:solidFill>
                  <a:srgbClr val="074141"/>
                </a:solidFill>
              </a:rPr>
              <a:t> </a:t>
            </a:r>
            <a:r>
              <a:rPr lang="en-US" b="1" dirty="0" err="1" smtClean="0">
                <a:solidFill>
                  <a:srgbClr val="074141"/>
                </a:solidFill>
              </a:rPr>
              <a:t>putu</a:t>
            </a:r>
            <a:endParaRPr lang="en-US" b="1" dirty="0">
              <a:solidFill>
                <a:srgbClr val="07414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95536" y="2859782"/>
            <a:ext cx="8136904" cy="1872207"/>
            <a:chOff x="395536" y="1347614"/>
            <a:chExt cx="8136904" cy="1872207"/>
          </a:xfrm>
        </p:grpSpPr>
        <p:sp>
          <p:nvSpPr>
            <p:cNvPr id="19" name="Rounded Rectangle 18"/>
            <p:cNvSpPr/>
            <p:nvPr/>
          </p:nvSpPr>
          <p:spPr>
            <a:xfrm>
              <a:off x="395536" y="1547668"/>
              <a:ext cx="8136904" cy="1672153"/>
            </a:xfrm>
            <a:prstGeom prst="roundRect">
              <a:avLst>
                <a:gd name="adj" fmla="val 6175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3568" y="1347614"/>
              <a:ext cx="2664296" cy="400110"/>
            </a:xfrm>
            <a:prstGeom prst="rect">
              <a:avLst/>
            </a:prstGeom>
            <a:solidFill>
              <a:srgbClr val="07414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FFFF00"/>
                  </a:solidFill>
                  <a:latin typeface="+mj-lt"/>
                  <a:cs typeface="Arial" panose="020B0604020202020204" pitchFamily="34" charset="0"/>
                </a:rPr>
                <a:t>Bunyi</a:t>
              </a:r>
              <a:r>
                <a:rPr lang="en-US" sz="2000" b="1" dirty="0" smtClean="0">
                  <a:solidFill>
                    <a:srgbClr val="FFFF0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latin typeface="+mj-lt"/>
                  <a:cs typeface="Arial" panose="020B0604020202020204" pitchFamily="34" charset="0"/>
                </a:rPr>
                <a:t>Buatan</a:t>
              </a:r>
              <a:endParaRPr lang="en-US" sz="20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95536" y="4290649"/>
            <a:ext cx="246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74141"/>
                </a:solidFill>
              </a:rPr>
              <a:t>Suara</a:t>
            </a:r>
            <a:r>
              <a:rPr lang="en-US" b="1" dirty="0" smtClean="0">
                <a:solidFill>
                  <a:srgbClr val="074141"/>
                </a:solidFill>
              </a:rPr>
              <a:t> </a:t>
            </a:r>
            <a:r>
              <a:rPr lang="en-US" b="1" dirty="0" err="1" smtClean="0">
                <a:solidFill>
                  <a:srgbClr val="074141"/>
                </a:solidFill>
              </a:rPr>
              <a:t>tepuk</a:t>
            </a:r>
            <a:r>
              <a:rPr lang="en-US" b="1" dirty="0" smtClean="0">
                <a:solidFill>
                  <a:srgbClr val="074141"/>
                </a:solidFill>
              </a:rPr>
              <a:t> </a:t>
            </a:r>
            <a:r>
              <a:rPr lang="en-US" b="1" dirty="0" err="1" smtClean="0">
                <a:solidFill>
                  <a:srgbClr val="074141"/>
                </a:solidFill>
              </a:rPr>
              <a:t>tangan</a:t>
            </a:r>
            <a:endParaRPr lang="en-US" b="1" dirty="0">
              <a:solidFill>
                <a:srgbClr val="07414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45786" y="4290649"/>
            <a:ext cx="250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74141"/>
                </a:solidFill>
              </a:rPr>
              <a:t>Suara</a:t>
            </a:r>
            <a:r>
              <a:rPr lang="en-US" b="1" dirty="0" smtClean="0">
                <a:solidFill>
                  <a:srgbClr val="074141"/>
                </a:solidFill>
              </a:rPr>
              <a:t> </a:t>
            </a:r>
            <a:r>
              <a:rPr lang="en-US" b="1" dirty="0" err="1" smtClean="0">
                <a:solidFill>
                  <a:srgbClr val="074141"/>
                </a:solidFill>
              </a:rPr>
              <a:t>lonceng</a:t>
            </a:r>
            <a:r>
              <a:rPr lang="en-US" b="1" dirty="0" smtClean="0">
                <a:solidFill>
                  <a:srgbClr val="074141"/>
                </a:solidFill>
              </a:rPr>
              <a:t> </a:t>
            </a:r>
            <a:r>
              <a:rPr lang="en-US" b="1" dirty="0" err="1" smtClean="0">
                <a:solidFill>
                  <a:srgbClr val="074141"/>
                </a:solidFill>
              </a:rPr>
              <a:t>berbunyi</a:t>
            </a:r>
            <a:endParaRPr lang="en-US" b="1" dirty="0">
              <a:solidFill>
                <a:srgbClr val="07414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03110" y="4290649"/>
            <a:ext cx="250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74141"/>
                </a:solidFill>
              </a:rPr>
              <a:t>Suara</a:t>
            </a:r>
            <a:r>
              <a:rPr lang="en-US" b="1" dirty="0" smtClean="0">
                <a:solidFill>
                  <a:srgbClr val="074141"/>
                </a:solidFill>
              </a:rPr>
              <a:t> </a:t>
            </a:r>
            <a:r>
              <a:rPr lang="en-US" b="1" dirty="0" err="1" smtClean="0">
                <a:solidFill>
                  <a:srgbClr val="074141"/>
                </a:solidFill>
              </a:rPr>
              <a:t>saat</a:t>
            </a:r>
            <a:r>
              <a:rPr lang="en-US" b="1" dirty="0" smtClean="0">
                <a:solidFill>
                  <a:srgbClr val="074141"/>
                </a:solidFill>
              </a:rPr>
              <a:t> </a:t>
            </a:r>
            <a:r>
              <a:rPr lang="en-US" b="1" dirty="0" err="1" smtClean="0">
                <a:solidFill>
                  <a:srgbClr val="074141"/>
                </a:solidFill>
              </a:rPr>
              <a:t>anak</a:t>
            </a:r>
            <a:r>
              <a:rPr lang="en-US" b="1" dirty="0" smtClean="0">
                <a:solidFill>
                  <a:srgbClr val="074141"/>
                </a:solidFill>
              </a:rPr>
              <a:t> </a:t>
            </a:r>
            <a:r>
              <a:rPr lang="en-US" b="1" dirty="0" err="1" smtClean="0">
                <a:solidFill>
                  <a:srgbClr val="074141"/>
                </a:solidFill>
              </a:rPr>
              <a:t>bersin</a:t>
            </a:r>
            <a:endParaRPr lang="en-US" b="1" dirty="0">
              <a:solidFill>
                <a:srgbClr val="074141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8" y="1384660"/>
            <a:ext cx="1144010" cy="85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05" y="1482910"/>
            <a:ext cx="3098598" cy="82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051" y="1087916"/>
            <a:ext cx="950451" cy="1202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91" y="3407973"/>
            <a:ext cx="961037" cy="88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847" y="3234854"/>
            <a:ext cx="1510211" cy="107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113" y="3150623"/>
            <a:ext cx="1117389" cy="114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64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3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5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3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8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5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3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8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5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8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3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3" grpId="0"/>
      <p:bldP spid="15" grpId="0"/>
      <p:bldP spid="17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:\Template Bupena Merdeka (Konten QR-Media mengajar)\BACKGROUND\bukit.jpg"/>
          <p:cNvPicPr>
            <a:picLocks noChangeAspect="1" noChangeArrowheads="1"/>
          </p:cNvPicPr>
          <p:nvPr/>
        </p:nvPicPr>
        <p:blipFill>
          <a:blip r:embed="rId2" cstate="print"/>
          <a:srcRect l="987" t="4974" r="1547" b="2473"/>
          <a:stretch>
            <a:fillRect/>
          </a:stretch>
        </p:blipFill>
        <p:spPr bwMode="auto">
          <a:xfrm>
            <a:off x="0" y="-17438"/>
            <a:ext cx="9144000" cy="5160938"/>
          </a:xfrm>
          <a:prstGeom prst="rect">
            <a:avLst/>
          </a:prstGeom>
          <a:noFill/>
        </p:spPr>
      </p:pic>
      <p:pic>
        <p:nvPicPr>
          <p:cNvPr id="15" name="Picture 14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61564" y="411510"/>
            <a:ext cx="5450596" cy="733044"/>
            <a:chOff x="541580" y="214296"/>
            <a:chExt cx="5450596" cy="7330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80" y="214296"/>
              <a:ext cx="5450596" cy="73304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87480" y="267070"/>
              <a:ext cx="4844656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B. Nada, Interval,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dan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Harmoni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61564" y="1500889"/>
            <a:ext cx="5090556" cy="544830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66"/>
                </a:solidFill>
              </a:rPr>
              <a:t>Nada </a:t>
            </a:r>
            <a:r>
              <a:rPr lang="en-US" sz="2600" b="1" dirty="0" err="1">
                <a:solidFill>
                  <a:srgbClr val="660033"/>
                </a:solidFill>
              </a:rPr>
              <a:t>adalah</a:t>
            </a:r>
            <a:r>
              <a:rPr lang="en-US" sz="2600" b="1" dirty="0">
                <a:solidFill>
                  <a:srgbClr val="660033"/>
                </a:solidFill>
              </a:rPr>
              <a:t> </a:t>
            </a:r>
            <a:r>
              <a:rPr lang="en-US" sz="2600" b="1" dirty="0" err="1">
                <a:solidFill>
                  <a:srgbClr val="660033"/>
                </a:solidFill>
              </a:rPr>
              <a:t>bunyi</a:t>
            </a:r>
            <a:r>
              <a:rPr lang="en-US" sz="2600" b="1" dirty="0">
                <a:solidFill>
                  <a:srgbClr val="660033"/>
                </a:solidFill>
              </a:rPr>
              <a:t> yang </a:t>
            </a:r>
            <a:r>
              <a:rPr lang="en-US" sz="2600" b="1" dirty="0" err="1">
                <a:solidFill>
                  <a:srgbClr val="660033"/>
                </a:solidFill>
              </a:rPr>
              <a:t>beraturan</a:t>
            </a:r>
            <a:r>
              <a:rPr lang="en-US" sz="2600" b="1" dirty="0">
                <a:solidFill>
                  <a:srgbClr val="660033"/>
                </a:solidFill>
              </a:rPr>
              <a:t>.</a:t>
            </a:r>
            <a:endParaRPr lang="en-US" sz="2600" b="1" dirty="0">
              <a:solidFill>
                <a:srgbClr val="00808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1564" y="2211710"/>
            <a:ext cx="50905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err="1" smtClean="0">
                <a:solidFill>
                  <a:srgbClr val="008080"/>
                </a:solidFill>
              </a:rPr>
              <a:t>Bunyi</a:t>
            </a:r>
            <a:r>
              <a:rPr lang="en-US" sz="2600" b="1" dirty="0" smtClean="0">
                <a:solidFill>
                  <a:srgbClr val="008080"/>
                </a:solidFill>
              </a:rPr>
              <a:t> </a:t>
            </a:r>
            <a:r>
              <a:rPr lang="en-US" sz="2600" b="1" dirty="0" err="1" smtClean="0">
                <a:solidFill>
                  <a:srgbClr val="008080"/>
                </a:solidFill>
              </a:rPr>
              <a:t>pada</a:t>
            </a:r>
            <a:r>
              <a:rPr lang="en-US" sz="2600" b="1" dirty="0" smtClean="0">
                <a:solidFill>
                  <a:srgbClr val="008080"/>
                </a:solidFill>
              </a:rPr>
              <a:t> nada </a:t>
            </a:r>
            <a:r>
              <a:rPr lang="en-US" sz="2600" b="1" dirty="0" err="1" smtClean="0">
                <a:solidFill>
                  <a:srgbClr val="008080"/>
                </a:solidFill>
              </a:rPr>
              <a:t>bisa</a:t>
            </a:r>
            <a:r>
              <a:rPr lang="en-US" sz="2600" b="1" dirty="0">
                <a:solidFill>
                  <a:srgbClr val="008080"/>
                </a:solidFill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</a:rPr>
              <a:t>rendah</a:t>
            </a:r>
            <a:r>
              <a:rPr lang="en-US" sz="2600" b="1" dirty="0" smtClean="0">
                <a:solidFill>
                  <a:srgbClr val="00B050"/>
                </a:solidFill>
              </a:rPr>
              <a:t> </a:t>
            </a:r>
            <a:r>
              <a:rPr lang="en-US" sz="2600" b="1" dirty="0" err="1" smtClean="0">
                <a:solidFill>
                  <a:srgbClr val="008080"/>
                </a:solidFill>
              </a:rPr>
              <a:t>ataupun</a:t>
            </a:r>
            <a:r>
              <a:rPr lang="en-US" sz="2600" b="1" dirty="0" smtClean="0">
                <a:solidFill>
                  <a:srgbClr val="00808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tinggi</a:t>
            </a:r>
            <a:r>
              <a:rPr lang="en-US" sz="2600" b="1" dirty="0" smtClean="0">
                <a:solidFill>
                  <a:srgbClr val="008080"/>
                </a:solidFill>
              </a:rPr>
              <a:t>.</a:t>
            </a:r>
            <a:endParaRPr lang="en-US" sz="2600" b="1" dirty="0">
              <a:solidFill>
                <a:srgbClr val="00808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1564" y="3149812"/>
            <a:ext cx="37147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err="1" smtClean="0">
                <a:solidFill>
                  <a:srgbClr val="0070C0"/>
                </a:solidFill>
              </a:rPr>
              <a:t>Tinggi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rendah</a:t>
            </a:r>
            <a:r>
              <a:rPr lang="en-US" sz="2600" b="1" dirty="0" smtClean="0">
                <a:solidFill>
                  <a:srgbClr val="0070C0"/>
                </a:solidFill>
              </a:rPr>
              <a:t> nada </a:t>
            </a:r>
            <a:r>
              <a:rPr lang="en-US" sz="2600" b="1" dirty="0" err="1" smtClean="0">
                <a:solidFill>
                  <a:srgbClr val="0070C0"/>
                </a:solidFill>
              </a:rPr>
              <a:t>disebut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i="1" dirty="0" smtClean="0">
                <a:solidFill>
                  <a:srgbClr val="FF0066"/>
                </a:solidFill>
              </a:rPr>
              <a:t>pitch</a:t>
            </a:r>
            <a:r>
              <a:rPr lang="en-US" sz="2600" b="1" dirty="0" smtClean="0">
                <a:solidFill>
                  <a:srgbClr val="0070C0"/>
                </a:solidFill>
              </a:rPr>
              <a:t>.</a:t>
            </a:r>
            <a:endParaRPr lang="en-US" sz="2600" b="1" dirty="0">
              <a:solidFill>
                <a:srgbClr val="0070C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508104" y="1643220"/>
            <a:ext cx="3009314" cy="3163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6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6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G:\Template Bupena Merdeka (Konten QR-Media mengajar)\BACKGROUND\bukit.jpg"/>
          <p:cNvPicPr>
            <a:picLocks noChangeAspect="1" noChangeArrowheads="1"/>
          </p:cNvPicPr>
          <p:nvPr/>
        </p:nvPicPr>
        <p:blipFill>
          <a:blip r:embed="rId2" cstate="print"/>
          <a:srcRect l="987" t="4974" r="1547" b="2473"/>
          <a:stretch>
            <a:fillRect/>
          </a:stretch>
        </p:blipFill>
        <p:spPr bwMode="auto">
          <a:xfrm>
            <a:off x="0" y="-17438"/>
            <a:ext cx="9144000" cy="5160938"/>
          </a:xfrm>
          <a:prstGeom prst="rect">
            <a:avLst/>
          </a:prstGeom>
          <a:noFill/>
        </p:spPr>
      </p:pic>
      <p:pic>
        <p:nvPicPr>
          <p:cNvPr id="38" name="Picture 37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210260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66"/>
                </a:solidFill>
              </a:rPr>
              <a:t>Untuk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mempelajari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tinggi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dan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rendahnya</a:t>
            </a:r>
            <a:r>
              <a:rPr lang="en-US" sz="2800" b="1" dirty="0" smtClean="0">
                <a:solidFill>
                  <a:srgbClr val="FF0066"/>
                </a:solidFill>
              </a:rPr>
              <a:t> nada, Kodaly </a:t>
            </a:r>
            <a:r>
              <a:rPr lang="en-US" sz="2800" b="1" dirty="0" err="1" smtClean="0">
                <a:solidFill>
                  <a:srgbClr val="FF0066"/>
                </a:solidFill>
              </a:rPr>
              <a:t>membuat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i="1" dirty="0" smtClean="0">
                <a:solidFill>
                  <a:srgbClr val="0070C0"/>
                </a:solidFill>
              </a:rPr>
              <a:t>hand sign</a:t>
            </a:r>
            <a:r>
              <a:rPr lang="en-US" sz="2800" b="1" dirty="0" smtClean="0">
                <a:solidFill>
                  <a:srgbClr val="FF0066"/>
                </a:solidFill>
              </a:rPr>
              <a:t>.</a:t>
            </a:r>
            <a:endParaRPr lang="en-US" sz="2800" b="1" dirty="0">
              <a:solidFill>
                <a:srgbClr val="FF0066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436113"/>
            <a:ext cx="1069594" cy="669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673042" y="2289032"/>
            <a:ext cx="1288822" cy="587432"/>
            <a:chOff x="3851920" y="1165168"/>
            <a:chExt cx="1288822" cy="5874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1165168"/>
              <a:ext cx="864096" cy="58743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3945243" y="1165168"/>
              <a:ext cx="11954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FF0066"/>
                  </a:solidFill>
                </a:rPr>
                <a:t>Do </a:t>
              </a:r>
              <a:endParaRPr lang="en-US" sz="2800" b="1" dirty="0">
                <a:solidFill>
                  <a:srgbClr val="FF0066"/>
                </a:solidFill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2397" y="1493392"/>
            <a:ext cx="1093353" cy="850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2923138" y="2286375"/>
            <a:ext cx="1288822" cy="587432"/>
            <a:chOff x="3851920" y="1165168"/>
            <a:chExt cx="1288822" cy="58743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1165168"/>
              <a:ext cx="864096" cy="58743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3945243" y="1165168"/>
              <a:ext cx="11954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FF0066"/>
                  </a:solidFill>
                </a:rPr>
                <a:t>Re  </a:t>
              </a:r>
              <a:endParaRPr lang="en-US" sz="2800" b="1" dirty="0">
                <a:solidFill>
                  <a:srgbClr val="FF0066"/>
                </a:solidFill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1423527"/>
            <a:ext cx="1551986" cy="834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4838825" y="2289032"/>
            <a:ext cx="1288822" cy="587432"/>
            <a:chOff x="3851920" y="1165168"/>
            <a:chExt cx="1288822" cy="58743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1165168"/>
              <a:ext cx="864096" cy="58743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4" name="Rectangle 13"/>
            <p:cNvSpPr/>
            <p:nvPr/>
          </p:nvSpPr>
          <p:spPr>
            <a:xfrm>
              <a:off x="3945243" y="1165168"/>
              <a:ext cx="11954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err="1" smtClean="0">
                  <a:solidFill>
                    <a:srgbClr val="FF0066"/>
                  </a:solidFill>
                </a:rPr>
                <a:t>Mi</a:t>
              </a:r>
              <a:r>
                <a:rPr lang="en-US" sz="2800" b="1" dirty="0" smtClean="0">
                  <a:solidFill>
                    <a:srgbClr val="FF0066"/>
                  </a:solidFill>
                </a:rPr>
                <a:t>  </a:t>
              </a:r>
              <a:endParaRPr lang="en-US" sz="2800" b="1" dirty="0">
                <a:solidFill>
                  <a:srgbClr val="FF0066"/>
                </a:solidFill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6725" y="1423527"/>
            <a:ext cx="1322459" cy="834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7302059" y="2283718"/>
            <a:ext cx="1368152" cy="587432"/>
            <a:chOff x="3851920" y="1165168"/>
            <a:chExt cx="1368152" cy="58743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1165168"/>
              <a:ext cx="864096" cy="58743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4024573" y="1165168"/>
              <a:ext cx="11954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err="1" smtClean="0">
                  <a:solidFill>
                    <a:srgbClr val="FF0066"/>
                  </a:solidFill>
                </a:rPr>
                <a:t>Fa</a:t>
              </a:r>
              <a:r>
                <a:rPr lang="en-US" sz="2800" b="1" dirty="0" smtClean="0">
                  <a:solidFill>
                    <a:srgbClr val="FF0066"/>
                  </a:solidFill>
                </a:rPr>
                <a:t>   </a:t>
              </a:r>
              <a:endParaRPr lang="en-US" sz="2800" b="1" dirty="0">
                <a:solidFill>
                  <a:srgbClr val="FF0066"/>
                </a:solidFill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097" y="3188419"/>
            <a:ext cx="1363894" cy="633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" name="Group 19"/>
          <p:cNvGrpSpPr/>
          <p:nvPr/>
        </p:nvGrpSpPr>
        <p:grpSpPr>
          <a:xfrm>
            <a:off x="673042" y="3935423"/>
            <a:ext cx="1288822" cy="587432"/>
            <a:chOff x="3851920" y="1165168"/>
            <a:chExt cx="1288822" cy="58743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1165168"/>
              <a:ext cx="864096" cy="58743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3945243" y="1165168"/>
              <a:ext cx="11954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FF0066"/>
                  </a:solidFill>
                </a:rPr>
                <a:t>Sol </a:t>
              </a:r>
              <a:endParaRPr lang="en-US" sz="2800" b="1" dirty="0">
                <a:solidFill>
                  <a:srgbClr val="FF0066"/>
                </a:solidFill>
              </a:endParaRP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4479" y="3147814"/>
            <a:ext cx="1319449" cy="695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4" name="Group 23"/>
          <p:cNvGrpSpPr/>
          <p:nvPr/>
        </p:nvGrpSpPr>
        <p:grpSpPr>
          <a:xfrm>
            <a:off x="2843808" y="3914685"/>
            <a:ext cx="1368152" cy="587432"/>
            <a:chOff x="3851920" y="1165168"/>
            <a:chExt cx="1368152" cy="58743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1165168"/>
              <a:ext cx="864096" cy="58743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6" name="Rectangle 25"/>
            <p:cNvSpPr/>
            <p:nvPr/>
          </p:nvSpPr>
          <p:spPr>
            <a:xfrm>
              <a:off x="4024573" y="1165168"/>
              <a:ext cx="11954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FF0066"/>
                  </a:solidFill>
                </a:rPr>
                <a:t>La </a:t>
              </a:r>
              <a:endParaRPr lang="en-US" sz="2800" b="1" dirty="0">
                <a:solidFill>
                  <a:srgbClr val="FF0066"/>
                </a:solidFill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1413" y="3188419"/>
            <a:ext cx="1186549" cy="754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0" name="Group 29"/>
          <p:cNvGrpSpPr/>
          <p:nvPr/>
        </p:nvGrpSpPr>
        <p:grpSpPr>
          <a:xfrm>
            <a:off x="4885486" y="4033853"/>
            <a:ext cx="1288822" cy="587432"/>
            <a:chOff x="3851920" y="1165168"/>
            <a:chExt cx="1288822" cy="58743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1165168"/>
              <a:ext cx="864096" cy="58743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2" name="Rectangle 31"/>
            <p:cNvSpPr/>
            <p:nvPr/>
          </p:nvSpPr>
          <p:spPr>
            <a:xfrm>
              <a:off x="3945243" y="1165168"/>
              <a:ext cx="11954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FF0066"/>
                  </a:solidFill>
                </a:rPr>
                <a:t>Si </a:t>
              </a:r>
              <a:endParaRPr lang="en-US" sz="2800" b="1" dirty="0">
                <a:solidFill>
                  <a:srgbClr val="FF0066"/>
                </a:solidFill>
              </a:endParaRPr>
            </a:p>
          </p:txBody>
        </p:sp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449" y="3181086"/>
            <a:ext cx="1051735" cy="65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4" name="Group 33"/>
          <p:cNvGrpSpPr/>
          <p:nvPr/>
        </p:nvGrpSpPr>
        <p:grpSpPr>
          <a:xfrm>
            <a:off x="7246670" y="3977424"/>
            <a:ext cx="1368152" cy="587432"/>
            <a:chOff x="3851920" y="1165168"/>
            <a:chExt cx="1368152" cy="58743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1165168"/>
              <a:ext cx="864096" cy="58743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6" name="Rectangle 35"/>
            <p:cNvSpPr/>
            <p:nvPr/>
          </p:nvSpPr>
          <p:spPr>
            <a:xfrm>
              <a:off x="4024573" y="1165168"/>
              <a:ext cx="11954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FF0066"/>
                  </a:solidFill>
                </a:rPr>
                <a:t>Do </a:t>
              </a:r>
              <a:endParaRPr lang="en-US" sz="2800" b="1" dirty="0">
                <a:solidFill>
                  <a:srgbClr val="FF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758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1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8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6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1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850"/>
                            </p:stCondLst>
                            <p:childTnLst>
                              <p:par>
                                <p:cTn id="4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6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350"/>
                            </p:stCondLst>
                            <p:childTnLst>
                              <p:par>
                                <p:cTn id="5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600"/>
                            </p:stCondLst>
                            <p:childTnLst>
                              <p:par>
                                <p:cTn id="6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3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100"/>
                            </p:stCondLst>
                            <p:childTnLst>
                              <p:par>
                                <p:cTn id="8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85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600"/>
                            </p:stCondLst>
                            <p:childTnLst>
                              <p:par>
                                <p:cTn id="9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35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100"/>
                            </p:stCondLst>
                            <p:childTnLst>
                              <p:par>
                                <p:cTn id="10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" fill="hold">
                                          <p:stCondLst>
                                            <p:cond delay="44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4851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601"/>
                            </p:stCondLst>
                            <p:childTnLst>
                              <p:par>
                                <p:cTn id="1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6351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7101"/>
                            </p:stCondLst>
                            <p:childTnLst>
                              <p:par>
                                <p:cTn id="1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7851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8601"/>
                            </p:stCondLst>
                            <p:childTnLst>
                              <p:par>
                                <p:cTn id="1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9351"/>
                            </p:stCondLst>
                            <p:childTnLst>
                              <p:par>
                                <p:cTn id="1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101"/>
                            </p:stCondLst>
                            <p:childTnLst>
                              <p:par>
                                <p:cTn id="1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" fill="hold">
                                          <p:stCondLst>
                                            <p:cond delay="44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852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1602"/>
                            </p:stCondLst>
                            <p:childTnLst>
                              <p:par>
                                <p:cTn id="16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2352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3102"/>
                            </p:stCondLst>
                            <p:childTnLst>
                              <p:par>
                                <p:cTn id="17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8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0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2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3852"/>
                            </p:stCondLst>
                            <p:childTnLst>
                              <p:par>
                                <p:cTn id="1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4602"/>
                            </p:stCondLst>
                            <p:childTnLst>
                              <p:par>
                                <p:cTn id="18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5352"/>
                            </p:stCondLst>
                            <p:childTnLst>
                              <p:par>
                                <p:cTn id="1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6102"/>
                            </p:stCondLst>
                            <p:childTnLst>
                              <p:par>
                                <p:cTn id="20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4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" fill="hold">
                                          <p:stCondLst>
                                            <p:cond delay="44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6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449" y="123478"/>
            <a:ext cx="5747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C000"/>
                </a:solidFill>
              </a:rPr>
              <a:t>Tangga</a:t>
            </a:r>
            <a:r>
              <a:rPr lang="en-US" sz="2400" b="1" dirty="0">
                <a:solidFill>
                  <a:srgbClr val="FFC000"/>
                </a:solidFill>
              </a:rPr>
              <a:t> nada </a:t>
            </a:r>
            <a:r>
              <a:rPr lang="en-US" sz="2400" b="1" dirty="0" err="1">
                <a:solidFill>
                  <a:srgbClr val="008080"/>
                </a:solidFill>
              </a:rPr>
              <a:t>adalah</a:t>
            </a:r>
            <a:r>
              <a:rPr lang="en-US" sz="2400" b="1" dirty="0">
                <a:solidFill>
                  <a:srgbClr val="008080"/>
                </a:solidFill>
              </a:rPr>
              <a:t> nada yang </a:t>
            </a:r>
            <a:r>
              <a:rPr lang="en-US" sz="2400" b="1" dirty="0" err="1">
                <a:solidFill>
                  <a:srgbClr val="008080"/>
                </a:solidFill>
              </a:rPr>
              <a:t>disusun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dari</a:t>
            </a:r>
            <a:r>
              <a:rPr lang="en-US" sz="2400" b="1" dirty="0">
                <a:solidFill>
                  <a:srgbClr val="008080"/>
                </a:solidFill>
              </a:rPr>
              <a:t> nada </a:t>
            </a:r>
            <a:r>
              <a:rPr lang="en-US" sz="2400" b="1" dirty="0" err="1">
                <a:solidFill>
                  <a:srgbClr val="008080"/>
                </a:solidFill>
              </a:rPr>
              <a:t>rendah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ke</a:t>
            </a:r>
            <a:r>
              <a:rPr lang="en-US" sz="2400" b="1" dirty="0">
                <a:solidFill>
                  <a:srgbClr val="008080"/>
                </a:solidFill>
              </a:rPr>
              <a:t> nada paling </a:t>
            </a:r>
            <a:r>
              <a:rPr lang="en-US" sz="2400" b="1" dirty="0" err="1">
                <a:solidFill>
                  <a:srgbClr val="008080"/>
                </a:solidFill>
              </a:rPr>
              <a:t>tinggi</a:t>
            </a:r>
            <a:r>
              <a:rPr lang="en-US" sz="2400" b="1" dirty="0">
                <a:solidFill>
                  <a:srgbClr val="008080"/>
                </a:solidFill>
              </a:rPr>
              <a:t>.</a:t>
            </a:r>
            <a:endParaRPr lang="en-US" sz="2400" b="1" dirty="0">
              <a:solidFill>
                <a:srgbClr val="00808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5576" y="1259636"/>
            <a:ext cx="6807742" cy="1380427"/>
            <a:chOff x="755576" y="1547668"/>
            <a:chExt cx="6807742" cy="1380427"/>
          </a:xfrm>
        </p:grpSpPr>
        <p:sp>
          <p:nvSpPr>
            <p:cNvPr id="4" name="Rounded Rectangle 3"/>
            <p:cNvSpPr/>
            <p:nvPr/>
          </p:nvSpPr>
          <p:spPr>
            <a:xfrm>
              <a:off x="755576" y="1547668"/>
              <a:ext cx="6248187" cy="1380427"/>
            </a:xfrm>
            <a:prstGeom prst="roundRect">
              <a:avLst>
                <a:gd name="adj" fmla="val 6175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44208" y="1789425"/>
              <a:ext cx="1119110" cy="707886"/>
            </a:xfrm>
            <a:prstGeom prst="rect">
              <a:avLst/>
            </a:prstGeom>
            <a:solidFill>
              <a:srgbClr val="07414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  <a:latin typeface="+mj-lt"/>
                  <a:cs typeface="Arial" panose="020B0604020202020204" pitchFamily="34" charset="0"/>
                </a:rPr>
                <a:t>Not </a:t>
              </a:r>
              <a:r>
                <a:rPr lang="en-US" sz="2000" b="1" dirty="0" err="1" smtClean="0">
                  <a:solidFill>
                    <a:srgbClr val="FFFF00"/>
                  </a:solidFill>
                  <a:latin typeface="+mj-lt"/>
                  <a:cs typeface="Arial" panose="020B0604020202020204" pitchFamily="34" charset="0"/>
                </a:rPr>
                <a:t>Angka</a:t>
              </a:r>
              <a:endParaRPr lang="en-US" sz="20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993612" y="1651849"/>
            <a:ext cx="410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8586" y="2050042"/>
            <a:ext cx="5760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66"/>
                </a:solidFill>
              </a:rPr>
              <a:t>Do 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9672" y="1651849"/>
            <a:ext cx="410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2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14646" y="2050042"/>
            <a:ext cx="5760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66"/>
                </a:solidFill>
              </a:rPr>
              <a:t>Re 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03748" y="1651849"/>
            <a:ext cx="410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3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98722" y="2050042"/>
            <a:ext cx="5760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66"/>
                </a:solidFill>
              </a:rPr>
              <a:t>Mi</a:t>
            </a:r>
            <a:r>
              <a:rPr lang="en-US" sz="2600" b="1" dirty="0" smtClean="0">
                <a:solidFill>
                  <a:srgbClr val="FF0066"/>
                </a:solidFill>
              </a:rPr>
              <a:t> 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5291" y="1651849"/>
            <a:ext cx="410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4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00265" y="2050042"/>
            <a:ext cx="5760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66"/>
                </a:solidFill>
              </a:rPr>
              <a:t>Fa</a:t>
            </a:r>
            <a:r>
              <a:rPr lang="en-US" sz="2600" b="1" dirty="0" smtClean="0">
                <a:solidFill>
                  <a:srgbClr val="FF0066"/>
                </a:solidFill>
              </a:rPr>
              <a:t> 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35896" y="1651849"/>
            <a:ext cx="410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5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30870" y="2050042"/>
            <a:ext cx="7806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66"/>
                </a:solidFill>
              </a:rPr>
              <a:t>Sol 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11534" y="1651849"/>
            <a:ext cx="410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6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06508" y="2050042"/>
            <a:ext cx="5760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66"/>
                </a:solidFill>
              </a:rPr>
              <a:t>La 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73000" y="1651849"/>
            <a:ext cx="410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7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67974" y="2050042"/>
            <a:ext cx="5760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66"/>
                </a:solidFill>
              </a:rPr>
              <a:t>Si 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45119" y="1651849"/>
            <a:ext cx="410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i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40092" y="2050042"/>
            <a:ext cx="78809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66"/>
                </a:solidFill>
              </a:rPr>
              <a:t>Do’ </a:t>
            </a:r>
            <a:endParaRPr lang="en-US" sz="2600" b="1" dirty="0">
              <a:solidFill>
                <a:srgbClr val="0070C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93612" y="3059836"/>
            <a:ext cx="4961543" cy="1528138"/>
            <a:chOff x="993612" y="1547668"/>
            <a:chExt cx="4961543" cy="1528138"/>
          </a:xfrm>
        </p:grpSpPr>
        <p:sp>
          <p:nvSpPr>
            <p:cNvPr id="23" name="Rounded Rectangle 22"/>
            <p:cNvSpPr/>
            <p:nvPr/>
          </p:nvSpPr>
          <p:spPr>
            <a:xfrm>
              <a:off x="1571545" y="1547668"/>
              <a:ext cx="4383610" cy="1528138"/>
            </a:xfrm>
            <a:prstGeom prst="roundRect">
              <a:avLst>
                <a:gd name="adj" fmla="val 6175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93612" y="1957794"/>
              <a:ext cx="1058108" cy="707886"/>
            </a:xfrm>
            <a:prstGeom prst="rect">
              <a:avLst/>
            </a:prstGeom>
            <a:solidFill>
              <a:srgbClr val="07414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  <a:latin typeface="+mj-lt"/>
                  <a:cs typeface="Arial" panose="020B0604020202020204" pitchFamily="34" charset="0"/>
                </a:rPr>
                <a:t>Not </a:t>
              </a:r>
              <a:r>
                <a:rPr lang="en-US" sz="2000" b="1" dirty="0" err="1" smtClean="0">
                  <a:solidFill>
                    <a:srgbClr val="FFFF00"/>
                  </a:solidFill>
                  <a:latin typeface="+mj-lt"/>
                  <a:cs typeface="Arial" panose="020B0604020202020204" pitchFamily="34" charset="0"/>
                </a:rPr>
                <a:t>Balok</a:t>
              </a:r>
              <a:endParaRPr lang="en-US" sz="20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4" t="34794" r="3230" b="16293"/>
          <a:stretch/>
        </p:blipFill>
        <p:spPr bwMode="auto">
          <a:xfrm>
            <a:off x="2378589" y="3213725"/>
            <a:ext cx="3455548" cy="124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0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5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8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35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6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15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4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95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2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750"/>
                            </p:stCondLst>
                            <p:childTnLst>
                              <p:par>
                                <p:cTn id="76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8550"/>
                            </p:stCondLst>
                            <p:childTnLst>
                              <p:par>
                                <p:cTn id="88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98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1350"/>
                            </p:stCondLst>
                            <p:childTnLst>
                              <p:par>
                                <p:cTn id="100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260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4150"/>
                            </p:stCondLst>
                            <p:childTnLst>
                              <p:par>
                                <p:cTn id="112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400"/>
                            </p:stCondLst>
                            <p:childTnLst>
                              <p:par>
                                <p:cTn id="118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4" t="42785" r="34698" b="18034"/>
          <a:stretch/>
        </p:blipFill>
        <p:spPr bwMode="auto">
          <a:xfrm>
            <a:off x="405190" y="1679861"/>
            <a:ext cx="4447655" cy="198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699542"/>
            <a:ext cx="4680520" cy="987504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66"/>
                </a:solidFill>
              </a:rPr>
              <a:t>Interval </a:t>
            </a:r>
            <a:r>
              <a:rPr lang="en-US" sz="2600" b="1" dirty="0" err="1" smtClean="0">
                <a:solidFill>
                  <a:srgbClr val="660033"/>
                </a:solidFill>
              </a:rPr>
              <a:t>adalah</a:t>
            </a:r>
            <a:r>
              <a:rPr lang="en-US" sz="2600" b="1" dirty="0" smtClean="0">
                <a:solidFill>
                  <a:srgbClr val="660033"/>
                </a:solidFill>
              </a:rPr>
              <a:t> </a:t>
            </a:r>
            <a:r>
              <a:rPr lang="en-US" sz="2600" b="1" dirty="0" err="1" smtClean="0">
                <a:solidFill>
                  <a:srgbClr val="660033"/>
                </a:solidFill>
              </a:rPr>
              <a:t>jarak</a:t>
            </a:r>
            <a:r>
              <a:rPr lang="en-US" sz="2600" b="1" dirty="0" smtClean="0">
                <a:solidFill>
                  <a:srgbClr val="660033"/>
                </a:solidFill>
              </a:rPr>
              <a:t> </a:t>
            </a:r>
            <a:r>
              <a:rPr lang="en-US" sz="2600" b="1" dirty="0" err="1" smtClean="0">
                <a:solidFill>
                  <a:srgbClr val="660033"/>
                </a:solidFill>
              </a:rPr>
              <a:t>antara</a:t>
            </a:r>
            <a:r>
              <a:rPr lang="en-US" sz="2600" b="1" dirty="0" smtClean="0">
                <a:solidFill>
                  <a:srgbClr val="660033"/>
                </a:solidFill>
              </a:rPr>
              <a:t> </a:t>
            </a:r>
            <a:r>
              <a:rPr lang="en-US" sz="2600" b="1" dirty="0" err="1" smtClean="0">
                <a:solidFill>
                  <a:srgbClr val="660033"/>
                </a:solidFill>
              </a:rPr>
              <a:t>satu</a:t>
            </a:r>
            <a:r>
              <a:rPr lang="en-US" sz="2600" b="1" dirty="0" smtClean="0">
                <a:solidFill>
                  <a:srgbClr val="660033"/>
                </a:solidFill>
              </a:rPr>
              <a:t> nada </a:t>
            </a:r>
            <a:r>
              <a:rPr lang="en-US" sz="2600" b="1" dirty="0" err="1" smtClean="0">
                <a:solidFill>
                  <a:srgbClr val="660033"/>
                </a:solidFill>
              </a:rPr>
              <a:t>ke</a:t>
            </a:r>
            <a:r>
              <a:rPr lang="en-US" sz="2600" b="1" dirty="0" smtClean="0">
                <a:solidFill>
                  <a:srgbClr val="660033"/>
                </a:solidFill>
              </a:rPr>
              <a:t> nada lain.</a:t>
            </a:r>
            <a:endParaRPr lang="en-US" sz="2600" b="1" dirty="0">
              <a:solidFill>
                <a:srgbClr val="00808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1955616"/>
            <a:ext cx="3017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</a:rPr>
              <a:t>Nama-nama</a:t>
            </a:r>
            <a:r>
              <a:rPr lang="en-US" sz="2000" b="1" dirty="0" smtClean="0">
                <a:solidFill>
                  <a:srgbClr val="0070C0"/>
                </a:solidFill>
              </a:rPr>
              <a:t> interval: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3424" y="2451835"/>
            <a:ext cx="1679016" cy="44267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</a:rPr>
              <a:t>Sekond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479627"/>
            <a:ext cx="1296144" cy="4426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Prim 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3424" y="2965380"/>
            <a:ext cx="1679016" cy="44267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</a:rPr>
              <a:t>Kwart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2993172"/>
            <a:ext cx="1296144" cy="4426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Terts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3424" y="3507854"/>
            <a:ext cx="1679016" cy="44267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</a:rPr>
              <a:t>Sekst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3535646"/>
            <a:ext cx="1296144" cy="4426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Kwint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3424" y="4021399"/>
            <a:ext cx="1679016" cy="44267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</a:rPr>
              <a:t>Oktaf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4049191"/>
            <a:ext cx="1296144" cy="4426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Septim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63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75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75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25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25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2317</TotalTime>
  <Words>324</Words>
  <Application>Microsoft Office PowerPoint</Application>
  <PresentationFormat>On-screen Show (16:9)</PresentationFormat>
  <Paragraphs>89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Rahma Damayanti Arif</cp:lastModifiedBy>
  <cp:revision>227</cp:revision>
  <dcterms:created xsi:type="dcterms:W3CDTF">2022-01-17T01:37:52Z</dcterms:created>
  <dcterms:modified xsi:type="dcterms:W3CDTF">2022-12-13T13:25:40Z</dcterms:modified>
</cp:coreProperties>
</file>