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0" r:id="rId5"/>
    <p:sldId id="270" r:id="rId6"/>
    <p:sldId id="269" r:id="rId7"/>
    <p:sldId id="268" r:id="rId8"/>
    <p:sldId id="267" r:id="rId9"/>
    <p:sldId id="266" r:id="rId10"/>
    <p:sldId id="265" r:id="rId11"/>
    <p:sldId id="264" r:id="rId12"/>
    <p:sldId id="276" r:id="rId13"/>
    <p:sldId id="278" r:id="rId14"/>
    <p:sldId id="277" r:id="rId15"/>
    <p:sldId id="272" r:id="rId16"/>
    <p:sldId id="274" r:id="rId17"/>
    <p:sldId id="280" r:id="rId18"/>
    <p:sldId id="279" r:id="rId19"/>
    <p:sldId id="273" r:id="rId20"/>
    <p:sldId id="262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C011"/>
    <a:srgbClr val="BFD101"/>
    <a:srgbClr val="00C0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580" autoAdjust="0"/>
  </p:normalViewPr>
  <p:slideViewPr>
    <p:cSldViewPr>
      <p:cViewPr varScale="1">
        <p:scale>
          <a:sx n="80" d="100"/>
          <a:sy n="80" d="100"/>
        </p:scale>
        <p:origin x="1032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339D94-4B1C-4DEA-9948-59D69CA2DB6E}" type="doc">
      <dgm:prSet loTypeId="urn:microsoft.com/office/officeart/2005/8/layout/process4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id-ID"/>
        </a:p>
      </dgm:t>
    </dgm:pt>
    <dgm:pt modelId="{1C5D796F-3F57-435D-A99C-49D514B1D510}">
      <dgm:prSet phldrT="[Text]" custT="1"/>
      <dgm:spPr/>
      <dgm:t>
        <a:bodyPr/>
        <a:lstStyle/>
        <a:p>
          <a:r>
            <a:rPr lang="id-ID" sz="2000">
              <a:solidFill>
                <a:schemeClr val="tx1"/>
              </a:solidFill>
            </a:rPr>
            <a:t>Tulislah langkah-langkah secara berurutan.</a:t>
          </a:r>
          <a:endParaRPr lang="id-ID" sz="2000" dirty="0">
            <a:solidFill>
              <a:schemeClr val="tx1"/>
            </a:solidFill>
          </a:endParaRPr>
        </a:p>
      </dgm:t>
    </dgm:pt>
    <dgm:pt modelId="{157E75CF-9833-4D33-97C8-79BC2152A407}" type="parTrans" cxnId="{8ABD6680-63B3-4F98-9A01-89C0FC4D6738}">
      <dgm:prSet/>
      <dgm:spPr/>
      <dgm:t>
        <a:bodyPr/>
        <a:lstStyle/>
        <a:p>
          <a:endParaRPr lang="id-ID" sz="2000">
            <a:solidFill>
              <a:schemeClr val="tx1"/>
            </a:solidFill>
          </a:endParaRPr>
        </a:p>
      </dgm:t>
    </dgm:pt>
    <dgm:pt modelId="{83513CDA-2CC0-457F-A1B1-2D0278A12A80}" type="sibTrans" cxnId="{8ABD6680-63B3-4F98-9A01-89C0FC4D6738}">
      <dgm:prSet/>
      <dgm:spPr/>
      <dgm:t>
        <a:bodyPr/>
        <a:lstStyle/>
        <a:p>
          <a:endParaRPr lang="id-ID" sz="2000">
            <a:solidFill>
              <a:schemeClr val="tx1"/>
            </a:solidFill>
          </a:endParaRPr>
        </a:p>
      </dgm:t>
    </dgm:pt>
    <dgm:pt modelId="{7901431C-E520-47BB-A59F-497A275652A0}">
      <dgm:prSet phldrT="[Text]" custT="1"/>
      <dgm:spPr/>
      <dgm:t>
        <a:bodyPr/>
        <a:lstStyle/>
        <a:p>
          <a:r>
            <a:rPr lang="id-ID" sz="2000">
              <a:solidFill>
                <a:schemeClr val="tx1"/>
              </a:solidFill>
            </a:rPr>
            <a:t>Gunakan kalimat perintah dalam setiap langkah pada teks prosedur.</a:t>
          </a:r>
          <a:endParaRPr lang="id-ID" sz="2000" dirty="0">
            <a:solidFill>
              <a:schemeClr val="tx1"/>
            </a:solidFill>
          </a:endParaRPr>
        </a:p>
      </dgm:t>
    </dgm:pt>
    <dgm:pt modelId="{139E5B14-ABDF-4B82-A749-9957088062DB}" type="parTrans" cxnId="{E28D4C0E-F5A8-407D-B056-23C3F232529D}">
      <dgm:prSet/>
      <dgm:spPr/>
      <dgm:t>
        <a:bodyPr/>
        <a:lstStyle/>
        <a:p>
          <a:endParaRPr lang="id-ID" sz="2000">
            <a:solidFill>
              <a:schemeClr val="tx1"/>
            </a:solidFill>
          </a:endParaRPr>
        </a:p>
      </dgm:t>
    </dgm:pt>
    <dgm:pt modelId="{074187F5-8238-4161-941B-2C66A2B9A5A3}" type="sibTrans" cxnId="{E28D4C0E-F5A8-407D-B056-23C3F232529D}">
      <dgm:prSet/>
      <dgm:spPr/>
      <dgm:t>
        <a:bodyPr/>
        <a:lstStyle/>
        <a:p>
          <a:endParaRPr lang="id-ID" sz="2000">
            <a:solidFill>
              <a:schemeClr val="tx1"/>
            </a:solidFill>
          </a:endParaRPr>
        </a:p>
      </dgm:t>
    </dgm:pt>
    <dgm:pt modelId="{ED9A78EF-7756-4D52-A6E2-D82303B70995}">
      <dgm:prSet phldrT="[Text]" custT="1"/>
      <dgm:spPr/>
      <dgm:t>
        <a:bodyPr/>
        <a:lstStyle/>
        <a:p>
          <a:r>
            <a:rPr lang="id-ID" sz="2000">
              <a:solidFill>
                <a:schemeClr val="tx1"/>
              </a:solidFill>
            </a:rPr>
            <a:t>Gunakan bahasa yang santun dan mudah dipahami.</a:t>
          </a:r>
          <a:endParaRPr lang="id-ID" sz="2000" dirty="0">
            <a:solidFill>
              <a:schemeClr val="tx1"/>
            </a:solidFill>
          </a:endParaRPr>
        </a:p>
      </dgm:t>
    </dgm:pt>
    <dgm:pt modelId="{625F5760-4043-4206-AA69-1411C1891D63}" type="parTrans" cxnId="{85EF7EE6-79B4-42D6-B7C9-879F5B57422F}">
      <dgm:prSet/>
      <dgm:spPr/>
      <dgm:t>
        <a:bodyPr/>
        <a:lstStyle/>
        <a:p>
          <a:endParaRPr lang="id-ID" sz="2000">
            <a:solidFill>
              <a:schemeClr val="tx1"/>
            </a:solidFill>
          </a:endParaRPr>
        </a:p>
      </dgm:t>
    </dgm:pt>
    <dgm:pt modelId="{2E19D35B-C7CD-4097-9CB0-C3C4A97C910F}" type="sibTrans" cxnId="{85EF7EE6-79B4-42D6-B7C9-879F5B57422F}">
      <dgm:prSet/>
      <dgm:spPr/>
      <dgm:t>
        <a:bodyPr/>
        <a:lstStyle/>
        <a:p>
          <a:endParaRPr lang="id-ID" sz="2000">
            <a:solidFill>
              <a:schemeClr val="tx1"/>
            </a:solidFill>
          </a:endParaRPr>
        </a:p>
      </dgm:t>
    </dgm:pt>
    <dgm:pt modelId="{6867787A-53D1-43EC-953F-06AF5448C7C6}">
      <dgm:prSet phldrT="[Text]" custT="1"/>
      <dgm:spPr/>
      <dgm:t>
        <a:bodyPr/>
        <a:lstStyle/>
        <a:p>
          <a:r>
            <a:rPr lang="id-ID" sz="2000" dirty="0">
              <a:solidFill>
                <a:schemeClr val="tx1"/>
              </a:solidFill>
            </a:rPr>
            <a:t>Tulislah menggunakan tanda baca dan eja</a:t>
          </a:r>
          <a:r>
            <a:rPr lang="en-US" sz="2000" dirty="0">
              <a:solidFill>
                <a:schemeClr val="tx1"/>
              </a:solidFill>
            </a:rPr>
            <a:t>a</a:t>
          </a:r>
          <a:r>
            <a:rPr lang="id-ID" sz="2000" dirty="0">
              <a:solidFill>
                <a:schemeClr val="tx1"/>
              </a:solidFill>
            </a:rPr>
            <a:t>n yang tepat.</a:t>
          </a:r>
        </a:p>
      </dgm:t>
    </dgm:pt>
    <dgm:pt modelId="{F7D9DD1F-6B5B-4CC4-AC5B-A602D2B66C5C}" type="parTrans" cxnId="{FA888F6E-4BF5-4BC8-B4B5-95EFC950BA7A}">
      <dgm:prSet/>
      <dgm:spPr/>
      <dgm:t>
        <a:bodyPr/>
        <a:lstStyle/>
        <a:p>
          <a:endParaRPr lang="id-ID" sz="2000">
            <a:solidFill>
              <a:schemeClr val="tx1"/>
            </a:solidFill>
          </a:endParaRPr>
        </a:p>
      </dgm:t>
    </dgm:pt>
    <dgm:pt modelId="{518284C3-AA75-4B91-9568-09C6A12D9278}" type="sibTrans" cxnId="{FA888F6E-4BF5-4BC8-B4B5-95EFC950BA7A}">
      <dgm:prSet/>
      <dgm:spPr/>
      <dgm:t>
        <a:bodyPr/>
        <a:lstStyle/>
        <a:p>
          <a:endParaRPr lang="id-ID" sz="2000">
            <a:solidFill>
              <a:schemeClr val="tx1"/>
            </a:solidFill>
          </a:endParaRPr>
        </a:p>
      </dgm:t>
    </dgm:pt>
    <dgm:pt modelId="{49F4F87F-C295-4BF0-A661-E7623C3B14CA}" type="pres">
      <dgm:prSet presAssocID="{70339D94-4B1C-4DEA-9948-59D69CA2DB6E}" presName="Name0" presStyleCnt="0">
        <dgm:presLayoutVars>
          <dgm:dir/>
          <dgm:animLvl val="lvl"/>
          <dgm:resizeHandles val="exact"/>
        </dgm:presLayoutVars>
      </dgm:prSet>
      <dgm:spPr/>
    </dgm:pt>
    <dgm:pt modelId="{3119E7AF-B9E7-47BE-A36A-24A6BA723991}" type="pres">
      <dgm:prSet presAssocID="{6867787A-53D1-43EC-953F-06AF5448C7C6}" presName="boxAndChildren" presStyleCnt="0"/>
      <dgm:spPr/>
    </dgm:pt>
    <dgm:pt modelId="{770F88BF-9BE4-4805-BC6C-AA913D7B79F3}" type="pres">
      <dgm:prSet presAssocID="{6867787A-53D1-43EC-953F-06AF5448C7C6}" presName="parentTextBox" presStyleLbl="node1" presStyleIdx="0" presStyleCnt="4"/>
      <dgm:spPr/>
    </dgm:pt>
    <dgm:pt modelId="{2753604E-0865-438F-8388-C86E71A03100}" type="pres">
      <dgm:prSet presAssocID="{2E19D35B-C7CD-4097-9CB0-C3C4A97C910F}" presName="sp" presStyleCnt="0"/>
      <dgm:spPr/>
    </dgm:pt>
    <dgm:pt modelId="{5CAFB0FB-1DBD-4653-9B9A-CDC20C2EA2C8}" type="pres">
      <dgm:prSet presAssocID="{ED9A78EF-7756-4D52-A6E2-D82303B70995}" presName="arrowAndChildren" presStyleCnt="0"/>
      <dgm:spPr/>
    </dgm:pt>
    <dgm:pt modelId="{393D13E0-3657-407B-B264-42D432C8E22C}" type="pres">
      <dgm:prSet presAssocID="{ED9A78EF-7756-4D52-A6E2-D82303B70995}" presName="parentTextArrow" presStyleLbl="node1" presStyleIdx="1" presStyleCnt="4"/>
      <dgm:spPr/>
    </dgm:pt>
    <dgm:pt modelId="{1FAADED8-9A08-4A6A-8873-85602186CB05}" type="pres">
      <dgm:prSet presAssocID="{074187F5-8238-4161-941B-2C66A2B9A5A3}" presName="sp" presStyleCnt="0"/>
      <dgm:spPr/>
    </dgm:pt>
    <dgm:pt modelId="{D3C555D5-CCAC-4FAE-A41C-D02CC5F80332}" type="pres">
      <dgm:prSet presAssocID="{7901431C-E520-47BB-A59F-497A275652A0}" presName="arrowAndChildren" presStyleCnt="0"/>
      <dgm:spPr/>
    </dgm:pt>
    <dgm:pt modelId="{AB121514-BC24-4A63-8387-3BAC08055BDE}" type="pres">
      <dgm:prSet presAssocID="{7901431C-E520-47BB-A59F-497A275652A0}" presName="parentTextArrow" presStyleLbl="node1" presStyleIdx="2" presStyleCnt="4"/>
      <dgm:spPr/>
    </dgm:pt>
    <dgm:pt modelId="{BA4A1281-705E-40D4-B267-97EA6AEA8EEF}" type="pres">
      <dgm:prSet presAssocID="{83513CDA-2CC0-457F-A1B1-2D0278A12A80}" presName="sp" presStyleCnt="0"/>
      <dgm:spPr/>
    </dgm:pt>
    <dgm:pt modelId="{94DFB9F8-EC62-4798-9B7E-929C89B2F956}" type="pres">
      <dgm:prSet presAssocID="{1C5D796F-3F57-435D-A99C-49D514B1D510}" presName="arrowAndChildren" presStyleCnt="0"/>
      <dgm:spPr/>
    </dgm:pt>
    <dgm:pt modelId="{D34FAB0E-2281-4615-B583-DBFFB705BDD0}" type="pres">
      <dgm:prSet presAssocID="{1C5D796F-3F57-435D-A99C-49D514B1D510}" presName="parentTextArrow" presStyleLbl="node1" presStyleIdx="3" presStyleCnt="4"/>
      <dgm:spPr/>
    </dgm:pt>
  </dgm:ptLst>
  <dgm:cxnLst>
    <dgm:cxn modelId="{E28D4C0E-F5A8-407D-B056-23C3F232529D}" srcId="{70339D94-4B1C-4DEA-9948-59D69CA2DB6E}" destId="{7901431C-E520-47BB-A59F-497A275652A0}" srcOrd="1" destOrd="0" parTransId="{139E5B14-ABDF-4B82-A749-9957088062DB}" sibTransId="{074187F5-8238-4161-941B-2C66A2B9A5A3}"/>
    <dgm:cxn modelId="{1BC9A223-5B50-498F-89FD-BCB2600543BB}" type="presOf" srcId="{ED9A78EF-7756-4D52-A6E2-D82303B70995}" destId="{393D13E0-3657-407B-B264-42D432C8E22C}" srcOrd="0" destOrd="0" presId="urn:microsoft.com/office/officeart/2005/8/layout/process4"/>
    <dgm:cxn modelId="{9636C434-A06E-497A-8641-6A39A73BF0B2}" type="presOf" srcId="{6867787A-53D1-43EC-953F-06AF5448C7C6}" destId="{770F88BF-9BE4-4805-BC6C-AA913D7B79F3}" srcOrd="0" destOrd="0" presId="urn:microsoft.com/office/officeart/2005/8/layout/process4"/>
    <dgm:cxn modelId="{B9D1A546-FE27-4EC9-A521-CA394161F0F1}" type="presOf" srcId="{70339D94-4B1C-4DEA-9948-59D69CA2DB6E}" destId="{49F4F87F-C295-4BF0-A661-E7623C3B14CA}" srcOrd="0" destOrd="0" presId="urn:microsoft.com/office/officeart/2005/8/layout/process4"/>
    <dgm:cxn modelId="{FA888F6E-4BF5-4BC8-B4B5-95EFC950BA7A}" srcId="{70339D94-4B1C-4DEA-9948-59D69CA2DB6E}" destId="{6867787A-53D1-43EC-953F-06AF5448C7C6}" srcOrd="3" destOrd="0" parTransId="{F7D9DD1F-6B5B-4CC4-AC5B-A602D2B66C5C}" sibTransId="{518284C3-AA75-4B91-9568-09C6A12D9278}"/>
    <dgm:cxn modelId="{8ABD6680-63B3-4F98-9A01-89C0FC4D6738}" srcId="{70339D94-4B1C-4DEA-9948-59D69CA2DB6E}" destId="{1C5D796F-3F57-435D-A99C-49D514B1D510}" srcOrd="0" destOrd="0" parTransId="{157E75CF-9833-4D33-97C8-79BC2152A407}" sibTransId="{83513CDA-2CC0-457F-A1B1-2D0278A12A80}"/>
    <dgm:cxn modelId="{8D2FDC86-0626-4864-9136-AAAC89F1885E}" type="presOf" srcId="{1C5D796F-3F57-435D-A99C-49D514B1D510}" destId="{D34FAB0E-2281-4615-B583-DBFFB705BDD0}" srcOrd="0" destOrd="0" presId="urn:microsoft.com/office/officeart/2005/8/layout/process4"/>
    <dgm:cxn modelId="{D1C01B87-2E8F-4CC7-A2B6-56AD4DAFBF7D}" type="presOf" srcId="{7901431C-E520-47BB-A59F-497A275652A0}" destId="{AB121514-BC24-4A63-8387-3BAC08055BDE}" srcOrd="0" destOrd="0" presId="urn:microsoft.com/office/officeart/2005/8/layout/process4"/>
    <dgm:cxn modelId="{85EF7EE6-79B4-42D6-B7C9-879F5B57422F}" srcId="{70339D94-4B1C-4DEA-9948-59D69CA2DB6E}" destId="{ED9A78EF-7756-4D52-A6E2-D82303B70995}" srcOrd="2" destOrd="0" parTransId="{625F5760-4043-4206-AA69-1411C1891D63}" sibTransId="{2E19D35B-C7CD-4097-9CB0-C3C4A97C910F}"/>
    <dgm:cxn modelId="{AF70C79A-2DDD-46C6-AEFC-322D8631C557}" type="presParOf" srcId="{49F4F87F-C295-4BF0-A661-E7623C3B14CA}" destId="{3119E7AF-B9E7-47BE-A36A-24A6BA723991}" srcOrd="0" destOrd="0" presId="urn:microsoft.com/office/officeart/2005/8/layout/process4"/>
    <dgm:cxn modelId="{012E2CB3-4550-45ED-B4E8-D321DC446B5D}" type="presParOf" srcId="{3119E7AF-B9E7-47BE-A36A-24A6BA723991}" destId="{770F88BF-9BE4-4805-BC6C-AA913D7B79F3}" srcOrd="0" destOrd="0" presId="urn:microsoft.com/office/officeart/2005/8/layout/process4"/>
    <dgm:cxn modelId="{7221F74F-91E0-41B6-9827-1F45CE1C0A1A}" type="presParOf" srcId="{49F4F87F-C295-4BF0-A661-E7623C3B14CA}" destId="{2753604E-0865-438F-8388-C86E71A03100}" srcOrd="1" destOrd="0" presId="urn:microsoft.com/office/officeart/2005/8/layout/process4"/>
    <dgm:cxn modelId="{2DD4A83C-FA47-4CF6-98BD-77EDD04DCD56}" type="presParOf" srcId="{49F4F87F-C295-4BF0-A661-E7623C3B14CA}" destId="{5CAFB0FB-1DBD-4653-9B9A-CDC20C2EA2C8}" srcOrd="2" destOrd="0" presId="urn:microsoft.com/office/officeart/2005/8/layout/process4"/>
    <dgm:cxn modelId="{95090530-6E42-4237-9D66-08A2B029C7EA}" type="presParOf" srcId="{5CAFB0FB-1DBD-4653-9B9A-CDC20C2EA2C8}" destId="{393D13E0-3657-407B-B264-42D432C8E22C}" srcOrd="0" destOrd="0" presId="urn:microsoft.com/office/officeart/2005/8/layout/process4"/>
    <dgm:cxn modelId="{7E4D8380-E679-4EF0-927A-CC5AC6C27E83}" type="presParOf" srcId="{49F4F87F-C295-4BF0-A661-E7623C3B14CA}" destId="{1FAADED8-9A08-4A6A-8873-85602186CB05}" srcOrd="3" destOrd="0" presId="urn:microsoft.com/office/officeart/2005/8/layout/process4"/>
    <dgm:cxn modelId="{6EB46233-7324-4B24-8F8D-208339227AE8}" type="presParOf" srcId="{49F4F87F-C295-4BF0-A661-E7623C3B14CA}" destId="{D3C555D5-CCAC-4FAE-A41C-D02CC5F80332}" srcOrd="4" destOrd="0" presId="urn:microsoft.com/office/officeart/2005/8/layout/process4"/>
    <dgm:cxn modelId="{B6DE21EB-8B14-4D59-B1E1-6FD22AC3F373}" type="presParOf" srcId="{D3C555D5-CCAC-4FAE-A41C-D02CC5F80332}" destId="{AB121514-BC24-4A63-8387-3BAC08055BDE}" srcOrd="0" destOrd="0" presId="urn:microsoft.com/office/officeart/2005/8/layout/process4"/>
    <dgm:cxn modelId="{25432311-8120-44F5-9AF9-90D7AA5911BB}" type="presParOf" srcId="{49F4F87F-C295-4BF0-A661-E7623C3B14CA}" destId="{BA4A1281-705E-40D4-B267-97EA6AEA8EEF}" srcOrd="5" destOrd="0" presId="urn:microsoft.com/office/officeart/2005/8/layout/process4"/>
    <dgm:cxn modelId="{E889FEBC-E5DC-44A5-97F6-130DD948551F}" type="presParOf" srcId="{49F4F87F-C295-4BF0-A661-E7623C3B14CA}" destId="{94DFB9F8-EC62-4798-9B7E-929C89B2F956}" srcOrd="6" destOrd="0" presId="urn:microsoft.com/office/officeart/2005/8/layout/process4"/>
    <dgm:cxn modelId="{0037B8B5-502C-438E-B2E4-A68103452E93}" type="presParOf" srcId="{94DFB9F8-EC62-4798-9B7E-929C89B2F956}" destId="{D34FAB0E-2281-4615-B583-DBFFB705BDD0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0F88BF-9BE4-4805-BC6C-AA913D7B79F3}">
      <dsp:nvSpPr>
        <dsp:cNvPr id="0" name=""/>
        <dsp:cNvSpPr/>
      </dsp:nvSpPr>
      <dsp:spPr>
        <a:xfrm>
          <a:off x="0" y="2509863"/>
          <a:ext cx="7740000" cy="54909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>
              <a:solidFill>
                <a:schemeClr val="tx1"/>
              </a:solidFill>
            </a:rPr>
            <a:t>Tulislah menggunakan tanda baca dan eja</a:t>
          </a:r>
          <a:r>
            <a:rPr lang="en-US" sz="2000" kern="1200" dirty="0">
              <a:solidFill>
                <a:schemeClr val="tx1"/>
              </a:solidFill>
            </a:rPr>
            <a:t>a</a:t>
          </a:r>
          <a:r>
            <a:rPr lang="id-ID" sz="2000" kern="1200" dirty="0">
              <a:solidFill>
                <a:schemeClr val="tx1"/>
              </a:solidFill>
            </a:rPr>
            <a:t>n yang tepat.</a:t>
          </a:r>
        </a:p>
      </dsp:txBody>
      <dsp:txXfrm>
        <a:off x="0" y="2509863"/>
        <a:ext cx="7740000" cy="549096"/>
      </dsp:txXfrm>
    </dsp:sp>
    <dsp:sp modelId="{393D13E0-3657-407B-B264-42D432C8E22C}">
      <dsp:nvSpPr>
        <dsp:cNvPr id="0" name=""/>
        <dsp:cNvSpPr/>
      </dsp:nvSpPr>
      <dsp:spPr>
        <a:xfrm rot="10800000">
          <a:off x="0" y="1673588"/>
          <a:ext cx="7740000" cy="844510"/>
        </a:xfrm>
        <a:prstGeom prst="upArrowCallou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>
              <a:solidFill>
                <a:schemeClr val="tx1"/>
              </a:solidFill>
            </a:rPr>
            <a:t>Gunakan bahasa yang santun dan mudah dipahami.</a:t>
          </a:r>
          <a:endParaRPr lang="id-ID" sz="2000" kern="1200" dirty="0">
            <a:solidFill>
              <a:schemeClr val="tx1"/>
            </a:solidFill>
          </a:endParaRPr>
        </a:p>
      </dsp:txBody>
      <dsp:txXfrm rot="10800000">
        <a:off x="0" y="1673588"/>
        <a:ext cx="7740000" cy="548737"/>
      </dsp:txXfrm>
    </dsp:sp>
    <dsp:sp modelId="{AB121514-BC24-4A63-8387-3BAC08055BDE}">
      <dsp:nvSpPr>
        <dsp:cNvPr id="0" name=""/>
        <dsp:cNvSpPr/>
      </dsp:nvSpPr>
      <dsp:spPr>
        <a:xfrm rot="10800000">
          <a:off x="0" y="837314"/>
          <a:ext cx="7740000" cy="844510"/>
        </a:xfrm>
        <a:prstGeom prst="upArrowCallou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>
              <a:solidFill>
                <a:schemeClr val="tx1"/>
              </a:solidFill>
            </a:rPr>
            <a:t>Gunakan kalimat perintah dalam setiap langkah pada teks prosedur.</a:t>
          </a:r>
          <a:endParaRPr lang="id-ID" sz="2000" kern="1200" dirty="0">
            <a:solidFill>
              <a:schemeClr val="tx1"/>
            </a:solidFill>
          </a:endParaRPr>
        </a:p>
      </dsp:txBody>
      <dsp:txXfrm rot="10800000">
        <a:off x="0" y="837314"/>
        <a:ext cx="7740000" cy="548737"/>
      </dsp:txXfrm>
    </dsp:sp>
    <dsp:sp modelId="{D34FAB0E-2281-4615-B583-DBFFB705BDD0}">
      <dsp:nvSpPr>
        <dsp:cNvPr id="0" name=""/>
        <dsp:cNvSpPr/>
      </dsp:nvSpPr>
      <dsp:spPr>
        <a:xfrm rot="10800000">
          <a:off x="0" y="1040"/>
          <a:ext cx="7740000" cy="844510"/>
        </a:xfrm>
        <a:prstGeom prst="upArrowCallou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>
              <a:solidFill>
                <a:schemeClr val="tx1"/>
              </a:solidFill>
            </a:rPr>
            <a:t>Tulislah langkah-langkah secara berurutan.</a:t>
          </a:r>
          <a:endParaRPr lang="id-ID" sz="2000" kern="1200" dirty="0">
            <a:solidFill>
              <a:schemeClr val="tx1"/>
            </a:solidFill>
          </a:endParaRPr>
        </a:p>
      </dsp:txBody>
      <dsp:txXfrm rot="10800000">
        <a:off x="0" y="1040"/>
        <a:ext cx="7740000" cy="5487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8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3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74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9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3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0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/>
        </p:blipFill>
        <p:spPr>
          <a:xfrm>
            <a:off x="-9525" y="0"/>
            <a:ext cx="9153525" cy="519375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301361" y="1783077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rgbClr val="C9C011"/>
                </a:solidFill>
                <a:cs typeface="Arial" pitchFamily="34" charset="0"/>
              </a:rPr>
              <a:t>Bahasa</a:t>
            </a:r>
            <a:r>
              <a:rPr lang="en-US" b="1" dirty="0">
                <a:solidFill>
                  <a:srgbClr val="C9C011"/>
                </a:solidFill>
                <a:cs typeface="Arial" pitchFamily="34" charset="0"/>
              </a:rPr>
              <a:t> Indonesia</a:t>
            </a:r>
            <a:endParaRPr lang="id-ID" b="1" dirty="0">
              <a:solidFill>
                <a:srgbClr val="C9C01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7822" y="2865879"/>
            <a:ext cx="2070117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SD/MI KELAS 4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524000" y="763869"/>
            <a:ext cx="2454166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914638"/>
            <a:ext cx="2377967" cy="311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5791200" cy="5877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82"/>
            <a:ext cx="5562600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3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Informasi dari Berbagai Sumber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98E2C135-6D76-2807-B98A-129B5E64C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6200" y="1862137"/>
            <a:ext cx="5531400" cy="1938992"/>
          </a:xfrm>
          <a:prstGeom prst="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id-ID" altLang="id-ID" sz="2400" dirty="0">
                <a:latin typeface="+mn-lt"/>
              </a:rPr>
              <a:t>Salah satu sumber informasi dapat berupa infografik. Infografik merupakan informasi yang disajikan secara visual dengan memadukan tulisan dan gambar atau grafik serta warna yang menarik.</a:t>
            </a:r>
          </a:p>
        </p:txBody>
      </p:sp>
      <p:grpSp>
        <p:nvGrpSpPr>
          <p:cNvPr id="8" name="Group 13">
            <a:extLst>
              <a:ext uri="{FF2B5EF4-FFF2-40B4-BE49-F238E27FC236}">
                <a16:creationId xmlns:a16="http://schemas.microsoft.com/office/drawing/2014/main" id="{F3C8BEDC-9ADF-674B-F1A0-B27DFB3BB9E7}"/>
              </a:ext>
            </a:extLst>
          </p:cNvPr>
          <p:cNvGrpSpPr>
            <a:grpSpLocks/>
          </p:cNvGrpSpPr>
          <p:nvPr/>
        </p:nvGrpSpPr>
        <p:grpSpPr bwMode="auto">
          <a:xfrm>
            <a:off x="1555200" y="1504950"/>
            <a:ext cx="3962400" cy="628650"/>
            <a:chOff x="3962400" y="374362"/>
            <a:chExt cx="2840429" cy="451106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4DDB2149-31A1-219F-FDDC-017D164D7F24}"/>
                </a:ext>
              </a:extLst>
            </p:cNvPr>
            <p:cNvSpPr/>
            <p:nvPr/>
          </p:nvSpPr>
          <p:spPr>
            <a:xfrm rot="16200000">
              <a:off x="3940046" y="529997"/>
              <a:ext cx="317825" cy="273118"/>
            </a:xfrm>
            <a:prstGeom prst="triangl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 altLang="id-ID" sz="90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017BB9BB-49D0-CB5E-B23B-34608D130258}"/>
                </a:ext>
              </a:extLst>
            </p:cNvPr>
            <p:cNvSpPr/>
            <p:nvPr/>
          </p:nvSpPr>
          <p:spPr>
            <a:xfrm>
              <a:off x="3962400" y="374362"/>
              <a:ext cx="2840429" cy="292763"/>
            </a:xfrm>
            <a:prstGeom prst="roundRect">
              <a:avLst>
                <a:gd name="adj" fmla="val 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id-ID" sz="2400" b="1" dirty="0"/>
                <a:t>Informasi dari Infografik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524695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821240"/>
            <a:ext cx="3736172" cy="38192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8E2C135-6D76-2807-B98A-129B5E64C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113294"/>
            <a:ext cx="4953000" cy="2677656"/>
          </a:xfrm>
          <a:prstGeom prst="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id-ID" sz="2800" dirty="0">
                <a:latin typeface="+mn-lt"/>
              </a:rPr>
              <a:t>Ayo, </a:t>
            </a:r>
            <a:r>
              <a:rPr lang="en-US" altLang="id-ID" sz="2800" dirty="0" err="1">
                <a:latin typeface="+mn-lt"/>
              </a:rPr>
              <a:t>perhatikan</a:t>
            </a:r>
            <a:r>
              <a:rPr lang="en-US" altLang="id-ID" sz="2800" dirty="0">
                <a:latin typeface="+mn-lt"/>
              </a:rPr>
              <a:t> </a:t>
            </a:r>
            <a:r>
              <a:rPr lang="en-US" altLang="id-ID" sz="2800" dirty="0" err="1">
                <a:latin typeface="+mn-lt"/>
              </a:rPr>
              <a:t>tayangan</a:t>
            </a:r>
            <a:r>
              <a:rPr lang="en-US" altLang="id-ID" sz="2800" dirty="0">
                <a:latin typeface="+mn-lt"/>
              </a:rPr>
              <a:t> video </a:t>
            </a:r>
            <a:r>
              <a:rPr lang="en-US" altLang="id-ID" sz="2800" dirty="0" err="1">
                <a:latin typeface="+mn-lt"/>
              </a:rPr>
              <a:t>tentang</a:t>
            </a:r>
            <a:r>
              <a:rPr lang="en-US" altLang="id-ID" sz="2800" dirty="0">
                <a:latin typeface="+mn-lt"/>
              </a:rPr>
              <a:t> </a:t>
            </a:r>
            <a:r>
              <a:rPr lang="en-US" altLang="id-ID" sz="2800" dirty="0" err="1">
                <a:latin typeface="+mn-lt"/>
              </a:rPr>
              <a:t>cara</a:t>
            </a:r>
            <a:r>
              <a:rPr lang="en-US" altLang="id-ID" sz="2800" dirty="0">
                <a:latin typeface="+mn-lt"/>
              </a:rPr>
              <a:t> </a:t>
            </a:r>
            <a:r>
              <a:rPr lang="en-US" altLang="id-ID" sz="2800" dirty="0" err="1">
                <a:latin typeface="+mn-lt"/>
              </a:rPr>
              <a:t>mencari</a:t>
            </a:r>
            <a:r>
              <a:rPr lang="en-US" altLang="id-ID" sz="2800" dirty="0">
                <a:latin typeface="+mn-lt"/>
              </a:rPr>
              <a:t> dan </a:t>
            </a:r>
            <a:r>
              <a:rPr lang="en-US" altLang="id-ID" sz="2800" dirty="0" err="1">
                <a:latin typeface="+mn-lt"/>
              </a:rPr>
              <a:t>merangkum</a:t>
            </a:r>
            <a:r>
              <a:rPr lang="en-US" altLang="id-ID" sz="2800" dirty="0">
                <a:latin typeface="+mn-lt"/>
              </a:rPr>
              <a:t> </a:t>
            </a:r>
            <a:r>
              <a:rPr lang="en-US" altLang="id-ID" sz="2800" dirty="0" err="1">
                <a:latin typeface="+mn-lt"/>
              </a:rPr>
              <a:t>informasi</a:t>
            </a:r>
            <a:r>
              <a:rPr lang="en-US" altLang="id-ID" sz="2800" dirty="0">
                <a:latin typeface="+mn-lt"/>
              </a:rPr>
              <a:t> </a:t>
            </a:r>
            <a:r>
              <a:rPr lang="en-US" altLang="id-ID" sz="2800" dirty="0" err="1">
                <a:latin typeface="+mn-lt"/>
              </a:rPr>
              <a:t>dari</a:t>
            </a:r>
            <a:r>
              <a:rPr lang="en-US" altLang="id-ID" sz="2800" dirty="0">
                <a:latin typeface="+mn-lt"/>
              </a:rPr>
              <a:t> </a:t>
            </a:r>
            <a:r>
              <a:rPr lang="en-US" altLang="id-ID" sz="2800" dirty="0" err="1">
                <a:latin typeface="+mn-lt"/>
              </a:rPr>
              <a:t>berbagai</a:t>
            </a:r>
            <a:r>
              <a:rPr lang="en-US" altLang="id-ID" sz="2800" dirty="0">
                <a:latin typeface="+mn-lt"/>
              </a:rPr>
              <a:t> </a:t>
            </a:r>
            <a:r>
              <a:rPr lang="en-US" altLang="id-ID" sz="2800" dirty="0" err="1">
                <a:latin typeface="+mn-lt"/>
              </a:rPr>
              <a:t>sumber</a:t>
            </a:r>
            <a:r>
              <a:rPr lang="en-US" altLang="id-ID" sz="2800" dirty="0">
                <a:latin typeface="+mn-lt"/>
              </a:rPr>
              <a:t>.</a:t>
            </a:r>
          </a:p>
          <a:p>
            <a:pPr eaLnBrk="1" hangingPunct="1">
              <a:defRPr/>
            </a:pPr>
            <a:endParaRPr lang="en-US" altLang="id-ID" sz="2800" dirty="0">
              <a:latin typeface="+mn-lt"/>
            </a:endParaRPr>
          </a:p>
          <a:p>
            <a:pPr eaLnBrk="1" hangingPunct="1">
              <a:defRPr/>
            </a:pPr>
            <a:r>
              <a:rPr lang="en-US" altLang="id-ID" sz="2800" dirty="0" err="1">
                <a:latin typeface="+mn-lt"/>
              </a:rPr>
              <a:t>Perhatikan</a:t>
            </a:r>
            <a:r>
              <a:rPr lang="en-US" altLang="id-ID" sz="2800" dirty="0">
                <a:latin typeface="+mn-lt"/>
              </a:rPr>
              <a:t> </a:t>
            </a:r>
            <a:r>
              <a:rPr lang="en-US" altLang="id-ID" sz="2800" dirty="0" err="1">
                <a:latin typeface="+mn-lt"/>
              </a:rPr>
              <a:t>dengan</a:t>
            </a:r>
            <a:r>
              <a:rPr lang="en-US" altLang="id-ID" sz="2800" dirty="0">
                <a:latin typeface="+mn-lt"/>
              </a:rPr>
              <a:t> </a:t>
            </a:r>
            <a:r>
              <a:rPr lang="en-US" altLang="id-ID" sz="2800" dirty="0" err="1">
                <a:latin typeface="+mn-lt"/>
              </a:rPr>
              <a:t>saksama</a:t>
            </a:r>
            <a:r>
              <a:rPr lang="en-US" altLang="id-ID" sz="2800" dirty="0">
                <a:latin typeface="+mn-lt"/>
              </a:rPr>
              <a:t>, </a:t>
            </a:r>
            <a:r>
              <a:rPr lang="en-US" altLang="id-ID" sz="2800" dirty="0" err="1">
                <a:latin typeface="+mn-lt"/>
              </a:rPr>
              <a:t>ya</a:t>
            </a:r>
            <a:r>
              <a:rPr lang="en-US" altLang="id-ID" sz="2800" dirty="0">
                <a:latin typeface="+mn-lt"/>
              </a:rPr>
              <a:t>.</a:t>
            </a:r>
            <a:endParaRPr lang="id-ID" altLang="id-ID" sz="2800" dirty="0">
              <a:latin typeface="+mn-lt"/>
            </a:endParaRPr>
          </a:p>
        </p:txBody>
      </p:sp>
      <p:grpSp>
        <p:nvGrpSpPr>
          <p:cNvPr id="7" name="Group 13">
            <a:extLst>
              <a:ext uri="{FF2B5EF4-FFF2-40B4-BE49-F238E27FC236}">
                <a16:creationId xmlns:a16="http://schemas.microsoft.com/office/drawing/2014/main" id="{F3C8BEDC-9ADF-674B-F1A0-B27DFB3BB9E7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756107"/>
            <a:ext cx="4953000" cy="628650"/>
            <a:chOff x="3962400" y="374362"/>
            <a:chExt cx="2840429" cy="451106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4DDB2149-31A1-219F-FDDC-017D164D7F24}"/>
                </a:ext>
              </a:extLst>
            </p:cNvPr>
            <p:cNvSpPr/>
            <p:nvPr/>
          </p:nvSpPr>
          <p:spPr>
            <a:xfrm rot="16200000">
              <a:off x="3912735" y="557308"/>
              <a:ext cx="317825" cy="218496"/>
            </a:xfrm>
            <a:prstGeom prst="triangl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 altLang="id-ID" sz="90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017BB9BB-49D0-CB5E-B23B-34608D130258}"/>
                </a:ext>
              </a:extLst>
            </p:cNvPr>
            <p:cNvSpPr/>
            <p:nvPr/>
          </p:nvSpPr>
          <p:spPr>
            <a:xfrm>
              <a:off x="3962400" y="374362"/>
              <a:ext cx="2840429" cy="292763"/>
            </a:xfrm>
            <a:prstGeom prst="roundRect">
              <a:avLst>
                <a:gd name="adj" fmla="val 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id-ID" sz="2400" b="1" dirty="0"/>
                <a:t>Mencari dan Merangkum Informasi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85501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l 81-01">
            <a:hlinkClick r:id="" action="ppaction://media"/>
            <a:extLst>
              <a:ext uri="{FF2B5EF4-FFF2-40B4-BE49-F238E27FC236}">
                <a16:creationId xmlns:a16="http://schemas.microsoft.com/office/drawing/2014/main" id="{3D5AACBB-A2CF-C81A-78DD-542C909A48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4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8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821240"/>
            <a:ext cx="3736172" cy="38192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8E2C135-6D76-2807-B98A-129B5E64C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1" y="1035556"/>
            <a:ext cx="5486399" cy="3108543"/>
          </a:xfrm>
          <a:prstGeom prst="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id-ID" sz="2800" dirty="0">
                <a:latin typeface="+mn-lt"/>
              </a:rPr>
              <a:t>Ada </a:t>
            </a:r>
            <a:r>
              <a:rPr lang="en-US" altLang="id-ID" sz="2800" dirty="0" err="1">
                <a:latin typeface="+mn-lt"/>
              </a:rPr>
              <a:t>aturan</a:t>
            </a:r>
            <a:r>
              <a:rPr lang="en-US" altLang="id-ID" sz="2800" dirty="0">
                <a:latin typeface="+mn-lt"/>
              </a:rPr>
              <a:t> </a:t>
            </a:r>
            <a:r>
              <a:rPr lang="en-US" altLang="id-ID" sz="2800" dirty="0" err="1">
                <a:latin typeface="+mn-lt"/>
              </a:rPr>
              <a:t>penulisan</a:t>
            </a:r>
            <a:r>
              <a:rPr lang="en-US" altLang="id-ID" sz="2800" dirty="0">
                <a:latin typeface="+mn-lt"/>
              </a:rPr>
              <a:t> </a:t>
            </a:r>
            <a:r>
              <a:rPr lang="en-US" altLang="id-ID" sz="2800" dirty="0" err="1">
                <a:latin typeface="+mn-lt"/>
              </a:rPr>
              <a:t>angka</a:t>
            </a:r>
            <a:r>
              <a:rPr lang="en-US" altLang="id-ID" sz="2800" dirty="0">
                <a:latin typeface="+mn-lt"/>
              </a:rPr>
              <a:t> dan </a:t>
            </a:r>
            <a:r>
              <a:rPr lang="en-US" altLang="id-ID" sz="2800" dirty="0" err="1">
                <a:latin typeface="+mn-lt"/>
              </a:rPr>
              <a:t>nilai</a:t>
            </a:r>
            <a:r>
              <a:rPr lang="en-US" altLang="id-ID" sz="2800" dirty="0">
                <a:latin typeface="+mn-lt"/>
              </a:rPr>
              <a:t> uang </a:t>
            </a:r>
            <a:r>
              <a:rPr lang="en-US" altLang="id-ID" sz="2800" dirty="0" err="1">
                <a:latin typeface="+mn-lt"/>
              </a:rPr>
              <a:t>dalam</a:t>
            </a:r>
            <a:r>
              <a:rPr lang="en-US" altLang="id-ID" sz="2800" dirty="0">
                <a:latin typeface="+mn-lt"/>
              </a:rPr>
              <a:t> </a:t>
            </a:r>
            <a:r>
              <a:rPr lang="en-US" altLang="id-ID" sz="2800" dirty="0" err="1">
                <a:latin typeface="+mn-lt"/>
              </a:rPr>
              <a:t>bahasa</a:t>
            </a:r>
            <a:r>
              <a:rPr lang="en-US" altLang="id-ID" sz="2800" dirty="0">
                <a:latin typeface="+mn-lt"/>
              </a:rPr>
              <a:t> Indonesia.</a:t>
            </a:r>
          </a:p>
          <a:p>
            <a:pPr eaLnBrk="1" hangingPunct="1">
              <a:defRPr/>
            </a:pPr>
            <a:endParaRPr lang="en-US" altLang="id-ID" sz="2800" dirty="0">
              <a:latin typeface="+mn-lt"/>
            </a:endParaRPr>
          </a:p>
          <a:p>
            <a:pPr eaLnBrk="1" hangingPunct="1">
              <a:defRPr/>
            </a:pPr>
            <a:r>
              <a:rPr lang="en-US" altLang="id-ID" sz="2800" dirty="0">
                <a:latin typeface="+mn-lt"/>
              </a:rPr>
              <a:t>Ayo, </a:t>
            </a:r>
            <a:r>
              <a:rPr lang="en-US" altLang="id-ID" sz="2800" dirty="0" err="1">
                <a:latin typeface="+mn-lt"/>
              </a:rPr>
              <a:t>perhatikan</a:t>
            </a:r>
            <a:r>
              <a:rPr lang="en-US" altLang="id-ID" sz="2800" dirty="0">
                <a:latin typeface="+mn-lt"/>
              </a:rPr>
              <a:t> </a:t>
            </a:r>
            <a:r>
              <a:rPr lang="en-US" altLang="id-ID" sz="2800" dirty="0" err="1">
                <a:latin typeface="+mn-lt"/>
              </a:rPr>
              <a:t>tayangan</a:t>
            </a:r>
            <a:r>
              <a:rPr lang="en-US" altLang="id-ID" sz="2800" dirty="0">
                <a:latin typeface="+mn-lt"/>
              </a:rPr>
              <a:t> video </a:t>
            </a:r>
            <a:r>
              <a:rPr lang="en-US" altLang="id-ID" sz="2800" dirty="0" err="1">
                <a:latin typeface="+mn-lt"/>
              </a:rPr>
              <a:t>untuk</a:t>
            </a:r>
            <a:r>
              <a:rPr lang="en-US" altLang="id-ID" sz="2800" dirty="0">
                <a:latin typeface="+mn-lt"/>
              </a:rPr>
              <a:t> </a:t>
            </a:r>
            <a:r>
              <a:rPr lang="en-US" altLang="id-ID" sz="2800" dirty="0" err="1">
                <a:latin typeface="+mn-lt"/>
              </a:rPr>
              <a:t>mempelajari</a:t>
            </a:r>
            <a:r>
              <a:rPr lang="en-US" altLang="id-ID" sz="2800" dirty="0">
                <a:latin typeface="+mn-lt"/>
              </a:rPr>
              <a:t> </a:t>
            </a:r>
            <a:r>
              <a:rPr lang="en-US" altLang="id-ID" sz="2800" dirty="0" err="1">
                <a:latin typeface="+mn-lt"/>
              </a:rPr>
              <a:t>aturannya</a:t>
            </a:r>
            <a:r>
              <a:rPr lang="en-US" altLang="id-ID" sz="2800" dirty="0">
                <a:latin typeface="+mn-lt"/>
              </a:rPr>
              <a:t>.</a:t>
            </a:r>
          </a:p>
          <a:p>
            <a:pPr eaLnBrk="1" hangingPunct="1">
              <a:defRPr/>
            </a:pPr>
            <a:endParaRPr lang="en-US" altLang="id-ID" sz="2800" dirty="0">
              <a:latin typeface="+mn-lt"/>
            </a:endParaRPr>
          </a:p>
          <a:p>
            <a:pPr eaLnBrk="1" hangingPunct="1">
              <a:defRPr/>
            </a:pPr>
            <a:r>
              <a:rPr lang="en-US" altLang="id-ID" sz="2800" dirty="0" err="1">
                <a:latin typeface="+mn-lt"/>
              </a:rPr>
              <a:t>Perhatikan</a:t>
            </a:r>
            <a:r>
              <a:rPr lang="en-US" altLang="id-ID" sz="2800" dirty="0">
                <a:latin typeface="+mn-lt"/>
              </a:rPr>
              <a:t> </a:t>
            </a:r>
            <a:r>
              <a:rPr lang="en-US" altLang="id-ID" sz="2800" dirty="0" err="1">
                <a:latin typeface="+mn-lt"/>
              </a:rPr>
              <a:t>dengan</a:t>
            </a:r>
            <a:r>
              <a:rPr lang="en-US" altLang="id-ID" sz="2800" dirty="0">
                <a:latin typeface="+mn-lt"/>
              </a:rPr>
              <a:t> </a:t>
            </a:r>
            <a:r>
              <a:rPr lang="en-US" altLang="id-ID" sz="2800" dirty="0" err="1">
                <a:latin typeface="+mn-lt"/>
              </a:rPr>
              <a:t>saksama</a:t>
            </a:r>
            <a:r>
              <a:rPr lang="en-US" altLang="id-ID" sz="2800" dirty="0">
                <a:latin typeface="+mn-lt"/>
              </a:rPr>
              <a:t>, </a:t>
            </a:r>
            <a:r>
              <a:rPr lang="en-US" altLang="id-ID" sz="2800" dirty="0" err="1">
                <a:latin typeface="+mn-lt"/>
              </a:rPr>
              <a:t>ya</a:t>
            </a:r>
            <a:r>
              <a:rPr lang="en-US" altLang="id-ID" sz="2800" dirty="0">
                <a:latin typeface="+mn-lt"/>
              </a:rPr>
              <a:t>.</a:t>
            </a:r>
            <a:endParaRPr lang="id-ID" altLang="id-ID" sz="2800" dirty="0">
              <a:latin typeface="+mn-lt"/>
            </a:endParaRPr>
          </a:p>
        </p:txBody>
      </p:sp>
      <p:grpSp>
        <p:nvGrpSpPr>
          <p:cNvPr id="7" name="Group 13">
            <a:extLst>
              <a:ext uri="{FF2B5EF4-FFF2-40B4-BE49-F238E27FC236}">
                <a16:creationId xmlns:a16="http://schemas.microsoft.com/office/drawing/2014/main" id="{F3C8BEDC-9ADF-674B-F1A0-B27DFB3BB9E7}"/>
              </a:ext>
            </a:extLst>
          </p:cNvPr>
          <p:cNvGrpSpPr>
            <a:grpSpLocks/>
          </p:cNvGrpSpPr>
          <p:nvPr/>
        </p:nvGrpSpPr>
        <p:grpSpPr bwMode="auto">
          <a:xfrm>
            <a:off x="304801" y="361950"/>
            <a:ext cx="5486401" cy="945070"/>
            <a:chOff x="3962400" y="147306"/>
            <a:chExt cx="3146322" cy="678162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4DDB2149-31A1-219F-FDDC-017D164D7F24}"/>
                </a:ext>
              </a:extLst>
            </p:cNvPr>
            <p:cNvSpPr/>
            <p:nvPr/>
          </p:nvSpPr>
          <p:spPr>
            <a:xfrm rot="16200000">
              <a:off x="3912735" y="557308"/>
              <a:ext cx="317825" cy="218496"/>
            </a:xfrm>
            <a:prstGeom prst="triangl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 altLang="id-ID" sz="90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017BB9BB-49D0-CB5E-B23B-34608D130258}"/>
                </a:ext>
              </a:extLst>
            </p:cNvPr>
            <p:cNvSpPr/>
            <p:nvPr/>
          </p:nvSpPr>
          <p:spPr>
            <a:xfrm>
              <a:off x="3962401" y="147306"/>
              <a:ext cx="3146321" cy="519819"/>
            </a:xfrm>
            <a:prstGeom prst="roundRect">
              <a:avLst>
                <a:gd name="adj" fmla="val 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b="1" dirty="0" err="1"/>
                <a:t>Penulisan</a:t>
              </a:r>
              <a:r>
                <a:rPr lang="en-US" sz="2400" b="1" dirty="0"/>
                <a:t> Angka dan Nilai Uang (</a:t>
              </a:r>
              <a:r>
                <a:rPr lang="en-US" sz="2400" b="1" dirty="0" err="1"/>
                <a:t>Berdasarkan</a:t>
              </a:r>
              <a:r>
                <a:rPr lang="en-US" sz="2400" b="1" dirty="0"/>
                <a:t> PUEBI)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94473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l 81-02">
            <a:hlinkClick r:id="" action="ppaction://media"/>
            <a:extLst>
              <a:ext uri="{FF2B5EF4-FFF2-40B4-BE49-F238E27FC236}">
                <a16:creationId xmlns:a16="http://schemas.microsoft.com/office/drawing/2014/main" id="{E8C4221B-DE79-46B1-B72A-F22AA00F07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8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924" y="1923060"/>
            <a:ext cx="2729476" cy="43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3505200" cy="5877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82"/>
            <a:ext cx="5562600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4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Teks Prosedur</a:t>
            </a:r>
          </a:p>
        </p:txBody>
      </p:sp>
      <p:sp>
        <p:nvSpPr>
          <p:cNvPr id="11" name="Oval 10"/>
          <p:cNvSpPr/>
          <p:nvPr/>
        </p:nvSpPr>
        <p:spPr>
          <a:xfrm>
            <a:off x="937800" y="1263660"/>
            <a:ext cx="5040000" cy="28194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>
                <a:solidFill>
                  <a:schemeClr val="tx1"/>
                </a:solidFill>
              </a:rPr>
              <a:t>Tek</a:t>
            </a:r>
            <a:r>
              <a:rPr lang="en-US" sz="2400" dirty="0">
                <a:solidFill>
                  <a:schemeClr val="tx1"/>
                </a:solidFill>
              </a:rPr>
              <a:t>s</a:t>
            </a:r>
            <a:r>
              <a:rPr lang="id-ID" sz="2400" dirty="0">
                <a:solidFill>
                  <a:schemeClr val="tx1"/>
                </a:solidFill>
              </a:rPr>
              <a:t> prosedur adalah teks yang berisi cara atau tujuan untuk membuat atau melakukan sesuatu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id-ID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8017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742950"/>
            <a:ext cx="8991600" cy="381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Membeli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barang</a:t>
            </a:r>
            <a:r>
              <a:rPr lang="en-US" b="1" dirty="0">
                <a:solidFill>
                  <a:schemeClr val="tx1"/>
                </a:solidFill>
              </a:rPr>
              <a:t> di </a:t>
            </a:r>
            <a:r>
              <a:rPr lang="en-US" b="1" dirty="0" err="1">
                <a:solidFill>
                  <a:schemeClr val="tx1"/>
                </a:solidFill>
              </a:rPr>
              <a:t>Pasar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Swalayan</a:t>
            </a:r>
            <a:endParaRPr lang="id-ID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 </a:t>
            </a:r>
            <a:endParaRPr lang="id-ID" dirty="0">
              <a:solidFill>
                <a:schemeClr val="tx1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Tentukan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barang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dibeli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Jika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perlu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tulislah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barang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sesuai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kebutuhan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id-ID" dirty="0">
              <a:solidFill>
                <a:schemeClr val="tx1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Bawalah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kain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membawa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belanjaanmu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tadi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id-ID" dirty="0">
              <a:solidFill>
                <a:schemeClr val="tx1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Ambillah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keranjang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belanja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id-ID" dirty="0">
              <a:solidFill>
                <a:schemeClr val="tx1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Carilah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barang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kamu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beli</a:t>
            </a:r>
            <a:r>
              <a:rPr lang="en-US" dirty="0">
                <a:solidFill>
                  <a:schemeClr val="tx1"/>
                </a:solidFill>
              </a:rPr>
              <a:t>. </a:t>
            </a:r>
            <a:endParaRPr lang="id-ID" dirty="0">
              <a:solidFill>
                <a:schemeClr val="tx1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Setelah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menemukan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barang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dicari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letakkan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barang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tersebut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keranjang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belanjaan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id-ID" dirty="0">
              <a:solidFill>
                <a:schemeClr val="tx1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Jika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semua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barang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kamu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sudah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ditemukan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bergegaslah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kasir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id-ID" dirty="0">
              <a:solidFill>
                <a:schemeClr val="tx1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Mintalah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kasir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memasukkan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barang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belanjaanmu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kain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sudah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kamu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bawa</a:t>
            </a:r>
            <a:r>
              <a:rPr lang="en-US" dirty="0">
                <a:solidFill>
                  <a:schemeClr val="tx1"/>
                </a:solidFill>
              </a:rPr>
              <a:t>. </a:t>
            </a:r>
            <a:endParaRPr lang="id-ID" dirty="0">
              <a:solidFill>
                <a:schemeClr val="tx1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Bayarlah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belanjaanmu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sesuai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total </a:t>
            </a:r>
            <a:r>
              <a:rPr lang="en-US" dirty="0" err="1">
                <a:solidFill>
                  <a:schemeClr val="tx1"/>
                </a:solidFill>
              </a:rPr>
              <a:t>pembelanjaan</a:t>
            </a:r>
            <a:r>
              <a:rPr lang="en-US" dirty="0">
                <a:solidFill>
                  <a:schemeClr val="tx1"/>
                </a:solidFill>
              </a:rPr>
              <a:t>.  </a:t>
            </a:r>
            <a:endParaRPr lang="id-ID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Bawalah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belanjaanmu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hati-hati</a:t>
            </a:r>
            <a:r>
              <a:rPr lang="en-US" dirty="0">
                <a:solidFill>
                  <a:schemeClr val="tx1"/>
                </a:solidFill>
              </a:rPr>
              <a:t>. </a:t>
            </a:r>
            <a:endParaRPr lang="id-ID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82"/>
            <a:ext cx="5562600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id-ID" sz="2400" b="1" dirty="0">
                <a:latin typeface="+mj-lt"/>
                <a:cs typeface="Arial" pitchFamily="34" charset="0"/>
              </a:rPr>
              <a:t>Contoh Teks Prosedur</a:t>
            </a:r>
          </a:p>
        </p:txBody>
      </p:sp>
    </p:spTree>
    <p:extLst>
      <p:ext uri="{BB962C8B-B14F-4D97-AF65-F5344CB8AC3E}">
        <p14:creationId xmlns:p14="http://schemas.microsoft.com/office/powerpoint/2010/main" val="26593059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821240"/>
            <a:ext cx="3736172" cy="38192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8E2C135-6D76-2807-B98A-129B5E64C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113294"/>
            <a:ext cx="4953000" cy="2677656"/>
          </a:xfrm>
          <a:prstGeom prst="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id-ID" sz="2800" dirty="0" err="1">
                <a:latin typeface="+mn-lt"/>
              </a:rPr>
              <a:t>Dengan</a:t>
            </a:r>
            <a:r>
              <a:rPr lang="en-US" altLang="id-ID" sz="2800" dirty="0">
                <a:latin typeface="+mn-lt"/>
              </a:rPr>
              <a:t> </a:t>
            </a:r>
            <a:r>
              <a:rPr lang="en-US" altLang="id-ID" sz="2800" dirty="0" err="1">
                <a:latin typeface="+mn-lt"/>
              </a:rPr>
              <a:t>membaca</a:t>
            </a:r>
            <a:r>
              <a:rPr lang="en-US" altLang="id-ID" sz="2800" dirty="0">
                <a:latin typeface="+mn-lt"/>
              </a:rPr>
              <a:t> </a:t>
            </a:r>
            <a:r>
              <a:rPr lang="en-US" altLang="id-ID" sz="2800" dirty="0" err="1">
                <a:latin typeface="+mn-lt"/>
              </a:rPr>
              <a:t>teks</a:t>
            </a:r>
            <a:r>
              <a:rPr lang="en-US" altLang="id-ID" sz="2800" dirty="0">
                <a:latin typeface="+mn-lt"/>
              </a:rPr>
              <a:t> </a:t>
            </a:r>
            <a:r>
              <a:rPr lang="en-US" altLang="id-ID" sz="2800" dirty="0" err="1">
                <a:latin typeface="+mn-lt"/>
              </a:rPr>
              <a:t>prosedur</a:t>
            </a:r>
            <a:r>
              <a:rPr lang="en-US" altLang="id-ID" sz="2800" dirty="0">
                <a:latin typeface="+mn-lt"/>
              </a:rPr>
              <a:t>, </a:t>
            </a:r>
            <a:r>
              <a:rPr lang="en-US" altLang="id-ID" sz="2800" dirty="0" err="1">
                <a:latin typeface="+mn-lt"/>
              </a:rPr>
              <a:t>apakah</a:t>
            </a:r>
            <a:r>
              <a:rPr lang="en-US" altLang="id-ID" sz="2800" dirty="0">
                <a:latin typeface="+mn-lt"/>
              </a:rPr>
              <a:t> </a:t>
            </a:r>
            <a:r>
              <a:rPr lang="en-US" altLang="id-ID" sz="2800" dirty="0" err="1">
                <a:latin typeface="+mn-lt"/>
              </a:rPr>
              <a:t>kamu</a:t>
            </a:r>
            <a:r>
              <a:rPr lang="en-US" altLang="id-ID" sz="2800" dirty="0">
                <a:latin typeface="+mn-lt"/>
              </a:rPr>
              <a:t> </a:t>
            </a:r>
            <a:r>
              <a:rPr lang="en-US" altLang="id-ID" sz="2800" dirty="0" err="1">
                <a:latin typeface="+mn-lt"/>
              </a:rPr>
              <a:t>dapat</a:t>
            </a:r>
            <a:r>
              <a:rPr lang="en-US" altLang="id-ID" sz="2800" dirty="0">
                <a:latin typeface="+mn-lt"/>
              </a:rPr>
              <a:t> </a:t>
            </a:r>
            <a:r>
              <a:rPr lang="en-US" altLang="id-ID" sz="2800" dirty="0" err="1">
                <a:latin typeface="+mn-lt"/>
              </a:rPr>
              <a:t>mengidentifikasi</a:t>
            </a:r>
            <a:r>
              <a:rPr lang="en-US" altLang="id-ID" sz="2800" dirty="0">
                <a:latin typeface="+mn-lt"/>
              </a:rPr>
              <a:t> </a:t>
            </a:r>
            <a:r>
              <a:rPr lang="en-US" altLang="id-ID" sz="2800" dirty="0" err="1">
                <a:latin typeface="+mn-lt"/>
              </a:rPr>
              <a:t>ciri-cirinya</a:t>
            </a:r>
            <a:r>
              <a:rPr lang="en-US" altLang="id-ID" sz="2800" dirty="0">
                <a:latin typeface="+mn-lt"/>
              </a:rPr>
              <a:t>?</a:t>
            </a:r>
          </a:p>
          <a:p>
            <a:pPr eaLnBrk="1" hangingPunct="1">
              <a:defRPr/>
            </a:pPr>
            <a:endParaRPr lang="en-US" altLang="id-ID" sz="2800" dirty="0">
              <a:latin typeface="+mn-lt"/>
            </a:endParaRPr>
          </a:p>
          <a:p>
            <a:pPr eaLnBrk="1" hangingPunct="1">
              <a:defRPr/>
            </a:pPr>
            <a:r>
              <a:rPr lang="en-US" altLang="id-ID" sz="2800" dirty="0">
                <a:latin typeface="+mn-lt"/>
              </a:rPr>
              <a:t>Ayo, </a:t>
            </a:r>
            <a:r>
              <a:rPr lang="en-US" altLang="id-ID" sz="2800" dirty="0" err="1">
                <a:latin typeface="+mn-lt"/>
              </a:rPr>
              <a:t>perhatikan</a:t>
            </a:r>
            <a:r>
              <a:rPr lang="en-US" altLang="id-ID" sz="2800" dirty="0">
                <a:latin typeface="+mn-lt"/>
              </a:rPr>
              <a:t> video </a:t>
            </a:r>
            <a:r>
              <a:rPr lang="en-US" altLang="id-ID" sz="2800" dirty="0" err="1">
                <a:latin typeface="+mn-lt"/>
              </a:rPr>
              <a:t>tentang</a:t>
            </a:r>
            <a:r>
              <a:rPr lang="en-US" altLang="id-ID" sz="2800" dirty="0">
                <a:latin typeface="+mn-lt"/>
              </a:rPr>
              <a:t> </a:t>
            </a:r>
            <a:r>
              <a:rPr lang="en-US" altLang="id-ID" sz="2800" dirty="0" err="1">
                <a:latin typeface="+mn-lt"/>
              </a:rPr>
              <a:t>ciri-ciri</a:t>
            </a:r>
            <a:r>
              <a:rPr lang="en-US" altLang="id-ID" sz="2800" dirty="0">
                <a:latin typeface="+mn-lt"/>
              </a:rPr>
              <a:t> </a:t>
            </a:r>
            <a:r>
              <a:rPr lang="en-US" altLang="id-ID" sz="2800" dirty="0" err="1">
                <a:latin typeface="+mn-lt"/>
              </a:rPr>
              <a:t>teks</a:t>
            </a:r>
            <a:r>
              <a:rPr lang="en-US" altLang="id-ID" sz="2800" dirty="0">
                <a:latin typeface="+mn-lt"/>
              </a:rPr>
              <a:t> </a:t>
            </a:r>
            <a:r>
              <a:rPr lang="en-US" altLang="id-ID" sz="2800" dirty="0" err="1">
                <a:latin typeface="+mn-lt"/>
              </a:rPr>
              <a:t>prosedur</a:t>
            </a:r>
            <a:r>
              <a:rPr lang="en-US" altLang="id-ID" sz="2800" dirty="0">
                <a:latin typeface="+mn-lt"/>
              </a:rPr>
              <a:t> </a:t>
            </a:r>
            <a:r>
              <a:rPr lang="en-US" altLang="id-ID" sz="2800" dirty="0" err="1">
                <a:latin typeface="+mn-lt"/>
              </a:rPr>
              <a:t>berikut</a:t>
            </a:r>
            <a:r>
              <a:rPr lang="en-US" altLang="id-ID" sz="2800" dirty="0">
                <a:latin typeface="+mn-lt"/>
              </a:rPr>
              <a:t>.</a:t>
            </a:r>
            <a:endParaRPr lang="id-ID" altLang="id-ID" sz="2800" dirty="0">
              <a:latin typeface="+mn-lt"/>
            </a:endParaRPr>
          </a:p>
        </p:txBody>
      </p:sp>
      <p:grpSp>
        <p:nvGrpSpPr>
          <p:cNvPr id="7" name="Group 13">
            <a:extLst>
              <a:ext uri="{FF2B5EF4-FFF2-40B4-BE49-F238E27FC236}">
                <a16:creationId xmlns:a16="http://schemas.microsoft.com/office/drawing/2014/main" id="{F3C8BEDC-9ADF-674B-F1A0-B27DFB3BB9E7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439688"/>
            <a:ext cx="5486401" cy="945070"/>
            <a:chOff x="3962400" y="147306"/>
            <a:chExt cx="3146322" cy="678162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4DDB2149-31A1-219F-FDDC-017D164D7F24}"/>
                </a:ext>
              </a:extLst>
            </p:cNvPr>
            <p:cNvSpPr/>
            <p:nvPr/>
          </p:nvSpPr>
          <p:spPr>
            <a:xfrm rot="16200000">
              <a:off x="3912735" y="557308"/>
              <a:ext cx="317825" cy="218496"/>
            </a:xfrm>
            <a:prstGeom prst="triangl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 altLang="id-ID" sz="90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017BB9BB-49D0-CB5E-B23B-34608D130258}"/>
                </a:ext>
              </a:extLst>
            </p:cNvPr>
            <p:cNvSpPr/>
            <p:nvPr/>
          </p:nvSpPr>
          <p:spPr>
            <a:xfrm>
              <a:off x="3962401" y="147306"/>
              <a:ext cx="3146321" cy="519819"/>
            </a:xfrm>
            <a:prstGeom prst="roundRect">
              <a:avLst>
                <a:gd name="adj" fmla="val 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b="1" dirty="0" err="1"/>
                <a:t>Ciri-Ciri</a:t>
              </a:r>
              <a:r>
                <a:rPr lang="en-US" sz="2400" b="1" dirty="0"/>
                <a:t> Teks </a:t>
              </a:r>
              <a:r>
                <a:rPr lang="en-US" sz="2400" b="1" dirty="0" err="1"/>
                <a:t>Prosedur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6782293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l 82">
            <a:hlinkClick r:id="" action="ppaction://media"/>
            <a:extLst>
              <a:ext uri="{FF2B5EF4-FFF2-40B4-BE49-F238E27FC236}">
                <a16:creationId xmlns:a16="http://schemas.microsoft.com/office/drawing/2014/main" id="{3D7D43AD-DF26-84E1-5E64-58BC88FB80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2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821240"/>
            <a:ext cx="3736172" cy="38192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8E2C135-6D76-2807-B98A-129B5E64C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399" y="1687890"/>
            <a:ext cx="5943601" cy="1569660"/>
          </a:xfrm>
          <a:prstGeom prst="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id-ID" altLang="id-ID" sz="2400" dirty="0">
                <a:latin typeface="+mn-lt"/>
              </a:rPr>
              <a:t>Setelah informasi penting diperoleh, informasi ter</a:t>
            </a:r>
            <a:r>
              <a:rPr lang="en-US" altLang="id-ID" sz="2400" dirty="0">
                <a:latin typeface="+mn-lt"/>
              </a:rPr>
              <a:t>s</a:t>
            </a:r>
            <a:r>
              <a:rPr lang="id-ID" altLang="id-ID" sz="2400" dirty="0">
                <a:latin typeface="+mn-lt"/>
              </a:rPr>
              <a:t>ebut </a:t>
            </a:r>
            <a:r>
              <a:rPr lang="en-US" altLang="id-ID" sz="2400" dirty="0" err="1">
                <a:latin typeface="+mn-lt"/>
              </a:rPr>
              <a:t>sebaiknya</a:t>
            </a:r>
            <a:r>
              <a:rPr lang="en-US" altLang="id-ID" sz="2400" dirty="0">
                <a:latin typeface="+mn-lt"/>
              </a:rPr>
              <a:t> </a:t>
            </a:r>
            <a:r>
              <a:rPr lang="id-ID" altLang="id-ID" sz="2400" dirty="0">
                <a:latin typeface="+mn-lt"/>
              </a:rPr>
              <a:t>dicatat. Informasi terse</a:t>
            </a:r>
            <a:r>
              <a:rPr lang="en-US" altLang="id-ID" sz="2400" dirty="0">
                <a:latin typeface="+mn-lt"/>
              </a:rPr>
              <a:t>b</a:t>
            </a:r>
            <a:r>
              <a:rPr lang="id-ID" altLang="id-ID" sz="2400" dirty="0">
                <a:latin typeface="+mn-lt"/>
              </a:rPr>
              <a:t>ut dapat digunakan untuk menceritakan kembali</a:t>
            </a:r>
            <a:r>
              <a:rPr lang="en-US" altLang="id-ID" sz="2400" dirty="0">
                <a:latin typeface="+mn-lt"/>
              </a:rPr>
              <a:t> </a:t>
            </a:r>
            <a:r>
              <a:rPr lang="en-US" altLang="id-ID" sz="2400" dirty="0" err="1">
                <a:latin typeface="+mn-lt"/>
              </a:rPr>
              <a:t>isi</a:t>
            </a:r>
            <a:r>
              <a:rPr lang="en-US" altLang="id-ID" sz="2400" dirty="0">
                <a:latin typeface="+mn-lt"/>
              </a:rPr>
              <a:t> </a:t>
            </a:r>
            <a:r>
              <a:rPr lang="en-US" altLang="id-ID" sz="2400" dirty="0" err="1">
                <a:latin typeface="+mn-lt"/>
              </a:rPr>
              <a:t>teks</a:t>
            </a:r>
            <a:r>
              <a:rPr lang="en-US" altLang="id-ID" sz="2400" dirty="0">
                <a:latin typeface="+mn-lt"/>
              </a:rPr>
              <a:t> </a:t>
            </a:r>
            <a:r>
              <a:rPr lang="id-ID" altLang="id-ID" sz="2400" dirty="0">
                <a:latin typeface="+mn-lt"/>
              </a:rPr>
              <a:t>kepada orang lain.</a:t>
            </a:r>
          </a:p>
        </p:txBody>
      </p:sp>
      <p:grpSp>
        <p:nvGrpSpPr>
          <p:cNvPr id="7" name="Group 13">
            <a:extLst>
              <a:ext uri="{FF2B5EF4-FFF2-40B4-BE49-F238E27FC236}">
                <a16:creationId xmlns:a16="http://schemas.microsoft.com/office/drawing/2014/main" id="{F3C8BEDC-9ADF-674B-F1A0-B27DFB3BB9E7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1330703"/>
            <a:ext cx="5257800" cy="628650"/>
            <a:chOff x="3962400" y="374362"/>
            <a:chExt cx="3410075" cy="451106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4DDB2149-31A1-219F-FDDC-017D164D7F24}"/>
                </a:ext>
              </a:extLst>
            </p:cNvPr>
            <p:cNvSpPr/>
            <p:nvPr/>
          </p:nvSpPr>
          <p:spPr>
            <a:xfrm rot="16200000">
              <a:off x="3940046" y="529997"/>
              <a:ext cx="317825" cy="273118"/>
            </a:xfrm>
            <a:prstGeom prst="triangl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 altLang="id-ID" sz="240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017BB9BB-49D0-CB5E-B23B-34608D130258}"/>
                </a:ext>
              </a:extLst>
            </p:cNvPr>
            <p:cNvSpPr/>
            <p:nvPr/>
          </p:nvSpPr>
          <p:spPr>
            <a:xfrm>
              <a:off x="3962400" y="374362"/>
              <a:ext cx="3410075" cy="292763"/>
            </a:xfrm>
            <a:prstGeom prst="roundRect">
              <a:avLst>
                <a:gd name="adj" fmla="val 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id-ID" sz="2400" b="1" dirty="0"/>
                <a:t>Menceritakan Kembali Isi Teks Prosedur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762387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304800" y="139064"/>
            <a:ext cx="4626963" cy="1430001"/>
            <a:chOff x="457199" y="-126500"/>
            <a:chExt cx="4626765" cy="1429517"/>
          </a:xfrm>
        </p:grpSpPr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457199" y="287698"/>
              <a:ext cx="4626765" cy="1015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id-ID" sz="3000" b="1" dirty="0">
                  <a:ln w="0"/>
                  <a:latin typeface="+mj-lt"/>
                  <a:cs typeface="Arial" panose="020B0604020202020204" pitchFamily="34" charset="0"/>
                </a:rPr>
                <a:t>PERTUKARAN DAN PEMBAYARAN</a:t>
              </a:r>
            </a:p>
          </p:txBody>
        </p:sp>
        <p:sp>
          <p:nvSpPr>
            <p:cNvPr id="9" name="Rectangle 16"/>
            <p:cNvSpPr>
              <a:spLocks noChangeArrowheads="1"/>
            </p:cNvSpPr>
            <p:nvPr/>
          </p:nvSpPr>
          <p:spPr bwMode="auto">
            <a:xfrm>
              <a:off x="457200" y="-126500"/>
              <a:ext cx="1263433" cy="523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BAB </a:t>
              </a:r>
              <a:r>
                <a:rPr lang="id-ID" altLang="id-ID" sz="2800" b="1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5</a:t>
              </a:r>
              <a:endParaRPr lang="en-US" altLang="id-ID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1" y="243481"/>
            <a:ext cx="77341" cy="1417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21573" y="1484352"/>
            <a:ext cx="5469627" cy="3032343"/>
            <a:chOff x="157161" y="1721882"/>
            <a:chExt cx="5469627" cy="3032343"/>
          </a:xfrm>
        </p:grpSpPr>
        <p:sp>
          <p:nvSpPr>
            <p:cNvPr id="4" name="Rectangle 3"/>
            <p:cNvSpPr/>
            <p:nvPr/>
          </p:nvSpPr>
          <p:spPr>
            <a:xfrm>
              <a:off x="157161" y="1818680"/>
              <a:ext cx="3119439" cy="381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65705" y="1721882"/>
              <a:ext cx="289675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000" b="1" noProof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TUJUAN PEMBELAJARAN:</a:t>
              </a:r>
              <a:endParaRPr lang="en-US" sz="2000" b="1" noProof="1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165704" y="2199680"/>
              <a:ext cx="5461084" cy="2554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id-ID" altLang="id-ID" sz="1600" dirty="0">
                  <a:latin typeface="+mj-lt"/>
                </a:rPr>
                <a:t>mengidentifikasi pesan dan tujuan dalam dongeng, menyampaikan ulasan dongeng, dan menulis ringkasan isi dongeng yang dibaca;</a:t>
              </a: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id-ID" altLang="id-ID" sz="1600" dirty="0">
                  <a:latin typeface="+mj-lt"/>
                </a:rPr>
                <a:t>membuat teks percakapan serta mengidentifikasi gagasan pokok dan informasi dari teks percakapan yang disimak;</a:t>
              </a: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id-ID" altLang="id-ID" sz="1600" dirty="0">
                  <a:latin typeface="+mj-lt"/>
                </a:rPr>
                <a:t>menjelaskan informasi dari infografik, merangkum informasi dari berbagai sumber bacaan, dan menjelaskan penulisan angka dan nilai uang sesuai dengan </a:t>
              </a:r>
              <a:r>
                <a:rPr lang="en-US" altLang="id-ID" sz="1600" dirty="0">
                  <a:latin typeface="+mj-lt"/>
                </a:rPr>
                <a:t>PUEBI;</a:t>
              </a:r>
              <a:endParaRPr lang="id-ID" altLang="id-ID" sz="1600" dirty="0">
                <a:latin typeface="+mj-lt"/>
              </a:endParaRP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id-ID" altLang="id-ID" sz="1600" dirty="0">
                  <a:latin typeface="+mj-lt"/>
                </a:rPr>
                <a:t>menceritakan kembali isi teks prosedur yang dibaca dan menulis teks prosedur.</a:t>
              </a:r>
              <a:endParaRPr lang="en-US" altLang="id-ID" sz="1600" dirty="0">
                <a:latin typeface="+mj-lt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7" r="9000"/>
          <a:stretch/>
        </p:blipFill>
        <p:spPr>
          <a:xfrm>
            <a:off x="5744082" y="1352550"/>
            <a:ext cx="3480352" cy="27623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301745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0" y="611084"/>
            <a:ext cx="3053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400" b="1" dirty="0"/>
              <a:t>Menulis Teks Prosedur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65960984"/>
              </p:ext>
            </p:extLst>
          </p:nvPr>
        </p:nvGraphicFramePr>
        <p:xfrm>
          <a:off x="718200" y="1250950"/>
          <a:ext cx="7740000" cy="30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007493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2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2895600" cy="5877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82"/>
            <a:ext cx="5562600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Dongeng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276350"/>
            <a:ext cx="4164601" cy="243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1885950"/>
            <a:ext cx="411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00" dirty="0"/>
              <a:t>Dongeng termasuk jenis karangan atau cerita yang bersifat khayalan</a:t>
            </a:r>
            <a:r>
              <a:rPr lang="en-US" sz="2800" dirty="0"/>
              <a:t>. </a:t>
            </a:r>
            <a:endParaRPr lang="id-ID" sz="2800" dirty="0"/>
          </a:p>
        </p:txBody>
      </p:sp>
    </p:spTree>
    <p:extLst>
      <p:ext uri="{BB962C8B-B14F-4D97-AF65-F5344CB8AC3E}">
        <p14:creationId xmlns:p14="http://schemas.microsoft.com/office/powerpoint/2010/main" val="23834515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81200" y="361950"/>
            <a:ext cx="5220000" cy="72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id-ID" sz="2800" b="1" dirty="0">
                <a:latin typeface="+mj-lt"/>
                <a:cs typeface="Arial" pitchFamily="34" charset="0"/>
              </a:rPr>
              <a:t>Pesan dan Tujuan dalam Dongeng</a:t>
            </a:r>
            <a:endParaRPr lang="en-US" sz="2800" b="1" dirty="0">
              <a:latin typeface="+mj-lt"/>
              <a:cs typeface="Arial" pitchFamily="34" charset="0"/>
            </a:endParaRPr>
          </a:p>
        </p:txBody>
      </p:sp>
      <p:sp>
        <p:nvSpPr>
          <p:cNvPr id="2" name="Folded Corner 1"/>
          <p:cNvSpPr/>
          <p:nvPr/>
        </p:nvSpPr>
        <p:spPr>
          <a:xfrm>
            <a:off x="1152525" y="1200150"/>
            <a:ext cx="6781801" cy="3092958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id-ID" sz="2400" dirty="0">
                <a:solidFill>
                  <a:schemeClr val="tx1"/>
                </a:solidFill>
              </a:rPr>
              <a:t>Tema dongeng bermacam-macam. Misalnya</a:t>
            </a:r>
            <a:r>
              <a:rPr lang="en-US" sz="2400" dirty="0">
                <a:solidFill>
                  <a:schemeClr val="tx1"/>
                </a:solidFill>
              </a:rPr>
              <a:t>,</a:t>
            </a:r>
            <a:r>
              <a:rPr lang="id-ID" sz="2400" dirty="0">
                <a:solidFill>
                  <a:schemeClr val="tx1"/>
                </a:solidFill>
              </a:rPr>
              <a:t> tentang kegiatan ekonomi. 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id-ID" sz="2400" dirty="0">
                <a:solidFill>
                  <a:schemeClr val="tx1"/>
                </a:solidFill>
              </a:rPr>
              <a:t>Pesan adalah amanat yang dapat ditemukan setelah membaca keseluruhan </a:t>
            </a:r>
            <a:r>
              <a:rPr lang="en-US" sz="2400" dirty="0" err="1">
                <a:solidFill>
                  <a:schemeClr val="tx1"/>
                </a:solidFill>
              </a:rPr>
              <a:t>isi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id-ID" sz="2400" dirty="0">
                <a:solidFill>
                  <a:schemeClr val="tx1"/>
                </a:solidFill>
              </a:rPr>
              <a:t>cerita.</a:t>
            </a:r>
          </a:p>
          <a:p>
            <a:r>
              <a:rPr lang="id-ID" sz="2400" dirty="0">
                <a:solidFill>
                  <a:schemeClr val="tx1"/>
                </a:solidFill>
              </a:rPr>
              <a:t>Tujuan adalah latar belakang pengarang menuliskan cerita. Misalnya, untuk menghibur, mengisahkan pengalaman pribadi, menjelaskan asal-usul suatu peristiwa, atau menjadi inspirasi hidup pembaca.</a:t>
            </a:r>
          </a:p>
        </p:txBody>
      </p:sp>
    </p:spTree>
    <p:extLst>
      <p:ext uri="{BB962C8B-B14F-4D97-AF65-F5344CB8AC3E}">
        <p14:creationId xmlns:p14="http://schemas.microsoft.com/office/powerpoint/2010/main" val="3893417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23900" y="653347"/>
            <a:ext cx="7696200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buSzPct val="100000"/>
            </a:pPr>
            <a:r>
              <a:rPr lang="id-ID" sz="2800" b="1" dirty="0">
                <a:latin typeface="+mj-lt"/>
                <a:cs typeface="Arial" pitchFamily="34" charset="0"/>
              </a:rPr>
              <a:t>Jenis-</a:t>
            </a:r>
            <a:r>
              <a:rPr lang="en-US" sz="2800" b="1" dirty="0">
                <a:latin typeface="+mj-lt"/>
                <a:cs typeface="Arial" pitchFamily="34" charset="0"/>
              </a:rPr>
              <a:t>J</a:t>
            </a:r>
            <a:r>
              <a:rPr lang="id-ID" sz="2800" b="1" dirty="0">
                <a:latin typeface="+mj-lt"/>
                <a:cs typeface="Arial" pitchFamily="34" charset="0"/>
              </a:rPr>
              <a:t>enis Dongeng</a:t>
            </a:r>
            <a:endParaRPr lang="en-US" sz="2800" b="1" dirty="0">
              <a:latin typeface="+mj-lt"/>
              <a:cs typeface="Arial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403881"/>
              </p:ext>
            </p:extLst>
          </p:nvPr>
        </p:nvGraphicFramePr>
        <p:xfrm>
          <a:off x="1524000" y="1657350"/>
          <a:ext cx="6096000" cy="1920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d-ID" sz="2400" dirty="0">
                          <a:solidFill>
                            <a:schemeClr val="tx1"/>
                          </a:solidFill>
                        </a:rPr>
                        <a:t>Fabel, yaitu</a:t>
                      </a:r>
                      <a:r>
                        <a:rPr lang="id-ID" sz="2400" baseline="0" dirty="0">
                          <a:solidFill>
                            <a:schemeClr val="tx1"/>
                          </a:solidFill>
                        </a:rPr>
                        <a:t> dongeng dengan tokoh hewan yang diceritakan memiliki sifat seperti manusia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id-ID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3">
                            <a:tint val="66000"/>
                            <a:satMod val="160000"/>
                          </a:schemeClr>
                        </a:gs>
                        <a:gs pos="50000">
                          <a:schemeClr val="accent3">
                            <a:tint val="44500"/>
                            <a:satMod val="160000"/>
                          </a:schemeClr>
                        </a:gs>
                        <a:gs pos="100000">
                          <a:schemeClr val="accent3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id-ID" sz="2400" dirty="0">
                          <a:solidFill>
                            <a:schemeClr val="tx1"/>
                          </a:solidFill>
                        </a:rPr>
                        <a:t>Dongeng jenaka, yaitu cerita tentang peristiwa</a:t>
                      </a:r>
                      <a:r>
                        <a:rPr lang="id-ID" sz="2400" baseline="0" dirty="0">
                          <a:solidFill>
                            <a:schemeClr val="tx1"/>
                          </a:solidFill>
                        </a:rPr>
                        <a:t> yang dapat menimbulkan tawa.</a:t>
                      </a:r>
                      <a:endParaRPr lang="id-ID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3">
                            <a:tint val="66000"/>
                            <a:satMod val="160000"/>
                          </a:schemeClr>
                        </a:gs>
                        <a:gs pos="50000">
                          <a:schemeClr val="accent3">
                            <a:tint val="44500"/>
                            <a:satMod val="160000"/>
                          </a:schemeClr>
                        </a:gs>
                        <a:gs pos="100000">
                          <a:schemeClr val="accent3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97671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924" y="1923060"/>
            <a:ext cx="2729476" cy="43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82"/>
            <a:ext cx="8001000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buSzPct val="100000"/>
            </a:pPr>
            <a:r>
              <a:rPr lang="id-ID" sz="2800" b="1" dirty="0">
                <a:latin typeface="+mj-lt"/>
                <a:cs typeface="Arial" pitchFamily="34" charset="0"/>
              </a:rPr>
              <a:t>Ulasan Dongeng</a:t>
            </a:r>
            <a:endParaRPr lang="en-US" sz="2800" b="1" dirty="0">
              <a:latin typeface="+mj-lt"/>
              <a:cs typeface="Arial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937800" y="1263660"/>
            <a:ext cx="5040000" cy="2819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>
                <a:solidFill>
                  <a:schemeClr val="tx1"/>
                </a:solidFill>
              </a:rPr>
              <a:t>Ulasan dongeng berarti penilaian atau pendapat terhadap dongeng yang dibaca dengan disertai alasan yang sesuai fakta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id-ID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5116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68600" y="895350"/>
            <a:ext cx="6480000" cy="3352800"/>
            <a:chOff x="1600200" y="940308"/>
            <a:chExt cx="6480000" cy="3352800"/>
          </a:xfrm>
        </p:grpSpPr>
        <p:sp>
          <p:nvSpPr>
            <p:cNvPr id="2" name="Frame 1"/>
            <p:cNvSpPr/>
            <p:nvPr/>
          </p:nvSpPr>
          <p:spPr>
            <a:xfrm>
              <a:off x="1600200" y="940308"/>
              <a:ext cx="6480000" cy="3352800"/>
            </a:xfrm>
            <a:prstGeom prst="frame">
              <a:avLst>
                <a:gd name="adj1" fmla="val 4250"/>
              </a:avLst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752600" y="1200150"/>
              <a:ext cx="6172200" cy="280076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wrap="square" rtlCol="0">
              <a:spAutoFit/>
            </a:bodyPr>
            <a:lstStyle/>
            <a:p>
              <a:r>
                <a:rPr lang="id-ID" sz="2200" dirty="0"/>
                <a:t>Hal-hal yang perlu diperhatikan:</a:t>
              </a:r>
            </a:p>
            <a:p>
              <a:pPr marL="177800" indent="-177800">
                <a:buFont typeface="Arial" pitchFamily="34" charset="0"/>
                <a:buChar char="•"/>
              </a:pPr>
              <a:r>
                <a:rPr lang="id-ID" sz="2200" dirty="0"/>
                <a:t>Identitas cerita, seperti judul dan nama pengarang</a:t>
              </a:r>
              <a:r>
                <a:rPr lang="en-US" sz="2200" dirty="0"/>
                <a:t>.</a:t>
              </a:r>
              <a:endParaRPr lang="id-ID" sz="2200" dirty="0"/>
            </a:p>
            <a:p>
              <a:pPr marL="177800" indent="-177800">
                <a:buFont typeface="Arial" pitchFamily="34" charset="0"/>
                <a:buChar char="•"/>
              </a:pPr>
              <a:r>
                <a:rPr lang="id-ID" sz="2200" dirty="0"/>
                <a:t>Isi cerita secara ringkas</a:t>
              </a:r>
              <a:r>
                <a:rPr lang="en-US" sz="2200" dirty="0"/>
                <a:t>.</a:t>
              </a:r>
              <a:endParaRPr lang="id-ID" sz="2200" dirty="0"/>
            </a:p>
            <a:p>
              <a:pPr marL="177800" indent="-177800">
                <a:buFont typeface="Arial" pitchFamily="34" charset="0"/>
                <a:buChar char="•"/>
              </a:pPr>
              <a:r>
                <a:rPr lang="id-ID" sz="2200" dirty="0"/>
                <a:t>Kelebihan dan kekurangan cerita dari berbagai aspek, seperti bahasa dan jalan cerita</a:t>
              </a:r>
              <a:r>
                <a:rPr lang="en-US" sz="2200" dirty="0"/>
                <a:t>.</a:t>
              </a:r>
              <a:endParaRPr lang="id-ID" sz="2200" dirty="0"/>
            </a:p>
            <a:p>
              <a:pPr marL="177800" indent="-177800">
                <a:buFont typeface="Arial" pitchFamily="34" charset="0"/>
                <a:buChar char="•"/>
              </a:pPr>
              <a:r>
                <a:rPr lang="id-ID" sz="2200" dirty="0"/>
                <a:t>Pendapat tentang isi cerita. Misalnya, tentang pesan yang disampaikan melalui cerita patut ditiru atau tidak.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61116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09600" y="895350"/>
            <a:ext cx="6172200" cy="3505200"/>
          </a:xfrm>
          <a:prstGeom prst="roundRect">
            <a:avLst>
              <a:gd name="adj" fmla="val 10673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2400" dirty="0">
                <a:solidFill>
                  <a:schemeClr val="tx1"/>
                </a:solidFill>
              </a:rPr>
              <a:t>Meringkas berarti menyajikan dengan singkat dan efektif. Cara meringkas isi cerita adalah sebagai berikut.</a:t>
            </a:r>
          </a:p>
          <a:p>
            <a:pPr marL="273050" indent="-273050">
              <a:buFont typeface="+mj-lt"/>
              <a:buAutoNum type="alphaLcPeriod"/>
            </a:pPr>
            <a:r>
              <a:rPr lang="id-ID" sz="2400" dirty="0">
                <a:solidFill>
                  <a:schemeClr val="tx1"/>
                </a:solidFill>
              </a:rPr>
              <a:t>Temukan pokok-pokok pikiran dari cerita.</a:t>
            </a:r>
          </a:p>
          <a:p>
            <a:pPr marL="273050" indent="-273050">
              <a:buFont typeface="+mj-lt"/>
              <a:buAutoNum type="alphaLcPeriod"/>
            </a:pPr>
            <a:r>
              <a:rPr lang="id-ID" sz="2400" dirty="0">
                <a:solidFill>
                  <a:schemeClr val="tx1"/>
                </a:solidFill>
              </a:rPr>
              <a:t>Tulislah pokok-pokok pikiran tersebut dalam beberapa kalimat.</a:t>
            </a:r>
          </a:p>
          <a:p>
            <a:pPr marL="273050" indent="-273050">
              <a:buFont typeface="+mj-lt"/>
              <a:buAutoNum type="alphaLcPeriod"/>
            </a:pPr>
            <a:r>
              <a:rPr lang="id-ID" sz="2400" dirty="0">
                <a:solidFill>
                  <a:schemeClr val="tx1"/>
                </a:solidFill>
              </a:rPr>
              <a:t>Rangkailah kalimat-kalimat tersebut dalam sebuah paragraf sehingga menjadi sebuah ringkasan yang runtut.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57350"/>
            <a:ext cx="2730500" cy="432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82"/>
            <a:ext cx="8077200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buSzPct val="100000"/>
            </a:pPr>
            <a:r>
              <a:rPr lang="id-ID" sz="2800" b="1" dirty="0">
                <a:latin typeface="+mj-lt"/>
                <a:cs typeface="Arial" pitchFamily="34" charset="0"/>
              </a:rPr>
              <a:t>Ringkasan Isi Dongeng</a:t>
            </a:r>
            <a:endParaRPr lang="en-US" sz="2800" b="1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2044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3733800" cy="5877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82"/>
            <a:ext cx="5562600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2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Teks Percakapan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6" name="Folded Corner 5"/>
          <p:cNvSpPr/>
          <p:nvPr/>
        </p:nvSpPr>
        <p:spPr>
          <a:xfrm>
            <a:off x="1100327" y="1200150"/>
            <a:ext cx="6976873" cy="3092958"/>
          </a:xfrm>
          <a:prstGeom prst="foldedCorner">
            <a:avLst>
              <a:gd name="adj" fmla="val 31843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id-ID" sz="2400" dirty="0">
                <a:solidFill>
                  <a:schemeClr val="tx1"/>
                </a:solidFill>
              </a:rPr>
              <a:t>Setiap teks percakapan mengandung gagasan pokok. Gagasan pokok disebut juga ide pokok, yaitu ide utama yang dibahas dalam suatu teks. Berikut cara menemukan gagasan pokok dari sebuah percakapan:</a:t>
            </a:r>
          </a:p>
          <a:p>
            <a:pPr marL="273050" indent="-273050">
              <a:buFont typeface="+mj-lt"/>
              <a:buAutoNum type="arabicPeriod"/>
            </a:pPr>
            <a:r>
              <a:rPr lang="id-ID" sz="2400" dirty="0">
                <a:solidFill>
                  <a:schemeClr val="tx1"/>
                </a:solidFill>
              </a:rPr>
              <a:t>Simaklah percakapan dengan saksama.</a:t>
            </a:r>
          </a:p>
          <a:p>
            <a:pPr marL="273050" indent="-273050">
              <a:buFont typeface="+mj-lt"/>
              <a:buAutoNum type="arabicPeriod"/>
            </a:pPr>
            <a:r>
              <a:rPr lang="id-ID" sz="2400" dirty="0">
                <a:solidFill>
                  <a:schemeClr val="tx1"/>
                </a:solidFill>
              </a:rPr>
              <a:t>Temukan topik dalam percakapan tersebut.</a:t>
            </a:r>
          </a:p>
          <a:p>
            <a:pPr marL="273050" indent="-273050">
              <a:buFont typeface="+mj-lt"/>
              <a:buAutoNum type="arabicPeriod"/>
            </a:pPr>
            <a:r>
              <a:rPr lang="id-ID" sz="2400" dirty="0">
                <a:solidFill>
                  <a:schemeClr val="tx1"/>
                </a:solidFill>
              </a:rPr>
              <a:t>Catatlah informasi-informasi penting yang </a:t>
            </a:r>
            <a:r>
              <a:rPr lang="en-US" sz="2400" dirty="0">
                <a:solidFill>
                  <a:schemeClr val="tx1"/>
                </a:solidFill>
              </a:rPr>
              <a:t>         </a:t>
            </a:r>
            <a:r>
              <a:rPr lang="id-ID" sz="2400" dirty="0">
                <a:solidFill>
                  <a:schemeClr val="tx1"/>
                </a:solidFill>
              </a:rPr>
              <a:t>terdapat dalam percakapan tersebut.</a:t>
            </a:r>
          </a:p>
        </p:txBody>
      </p:sp>
    </p:spTree>
    <p:extLst>
      <p:ext uri="{BB962C8B-B14F-4D97-AF65-F5344CB8AC3E}">
        <p14:creationId xmlns:p14="http://schemas.microsoft.com/office/powerpoint/2010/main" val="31200881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653</Words>
  <Application>Microsoft Office PowerPoint</Application>
  <PresentationFormat>On-screen Show (16:9)</PresentationFormat>
  <Paragraphs>74</Paragraphs>
  <Slides>20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08_points ZeroEight Points</cp:lastModifiedBy>
  <cp:revision>40</cp:revision>
  <dcterms:created xsi:type="dcterms:W3CDTF">2022-01-17T01:37:52Z</dcterms:created>
  <dcterms:modified xsi:type="dcterms:W3CDTF">2023-03-17T05:24:55Z</dcterms:modified>
</cp:coreProperties>
</file>