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20"/>
  </p:notesMasterIdLst>
  <p:sldIdLst>
    <p:sldId id="274" r:id="rId4"/>
    <p:sldId id="304" r:id="rId5"/>
    <p:sldId id="259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8080"/>
    <a:srgbClr val="FF0066"/>
    <a:srgbClr val="F1EFEC"/>
    <a:srgbClr val="F9F7F8"/>
    <a:srgbClr val="FFFF99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0ED48-96D7-4E84-B63B-C3EA33C06670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A40E4-7D2F-42F8-85A0-F506EAEB5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3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9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EA237-A359-4CC0-951A-F3A14D13DA26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72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11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2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81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104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3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65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82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7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5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68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9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51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75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7267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3833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867"/>
            <a:ext cx="7315200" cy="804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69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520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167"/>
            <a:ext cx="2743200" cy="58504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167"/>
            <a:ext cx="8026400" cy="585046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0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91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38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6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4584"/>
            <a:ext cx="5386917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5934"/>
            <a:ext cx="5386917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4584"/>
            <a:ext cx="5389033" cy="641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5934"/>
            <a:ext cx="5389033" cy="39497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3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3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7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2"/>
            <a:ext cx="4011084" cy="116204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2583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0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D28AFCA0-8392-426D-B17B-44E436961E4E}" type="datetimeFigureOut">
              <a:rPr lang="en-US">
                <a:solidFill>
                  <a:prstClr val="black"/>
                </a:solidFill>
              </a:rPr>
              <a:pPr/>
              <a:t>5/12/2022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F5173EB-D75B-49DC-8703-0B33855A70D3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1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6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264"/>
            <a:ext cx="12192000" cy="7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9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cxnSp>
        <p:nvCxnSpPr>
          <p:cNvPr id="9" name="直線コネクタ 9"/>
          <p:cNvCxnSpPr/>
          <p:nvPr/>
        </p:nvCxnSpPr>
        <p:spPr>
          <a:xfrm>
            <a:off x="6096000" y="3835400"/>
            <a:ext cx="49784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5080000" y="1782462"/>
            <a:ext cx="6765157" cy="625359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2176896">
              <a:defRPr/>
            </a:pPr>
            <a:r>
              <a:rPr kumimoji="1" lang="en-US" altLang="ja-JP" sz="4267" b="1" spc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4267" b="1" spc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239" y="4024373"/>
            <a:ext cx="2752678" cy="4205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133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UNTUK SD/MI KELAS </a:t>
            </a:r>
            <a:r>
              <a:rPr lang="en-US" sz="2133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4</a:t>
            </a:r>
            <a:endParaRPr lang="id-ID" sz="2133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2379933" y="1193800"/>
            <a:ext cx="3106468" cy="4383581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テキスト プレースホルダー 11"/>
          <p:cNvSpPr txBox="1">
            <a:spLocks/>
          </p:cNvSpPr>
          <p:nvPr/>
        </p:nvSpPr>
        <p:spPr>
          <a:xfrm>
            <a:off x="5441507" y="2674581"/>
            <a:ext cx="5994400" cy="754420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733" b="1" dirty="0" err="1">
                <a:solidFill>
                  <a:srgbClr val="8E9D01"/>
                </a:solidFill>
                <a:cs typeface="Arial" pitchFamily="34" charset="0"/>
              </a:rPr>
              <a:t>Seni</a:t>
            </a:r>
            <a:r>
              <a:rPr lang="en-US" sz="3733" b="1" dirty="0">
                <a:solidFill>
                  <a:srgbClr val="8E9D01"/>
                </a:solidFill>
                <a:cs typeface="Arial" pitchFamily="34" charset="0"/>
              </a:rPr>
              <a:t> </a:t>
            </a:r>
            <a:r>
              <a:rPr lang="en-US" sz="3733" b="1" dirty="0" err="1">
                <a:solidFill>
                  <a:srgbClr val="8E9D01"/>
                </a:solidFill>
                <a:cs typeface="Arial" pitchFamily="34" charset="0"/>
              </a:rPr>
              <a:t>Budaya</a:t>
            </a:r>
            <a:endParaRPr lang="en-US" sz="3733" b="1" dirty="0">
              <a:solidFill>
                <a:srgbClr val="8E9D01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052" y="1360932"/>
            <a:ext cx="2935154" cy="421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6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95" y="1139868"/>
            <a:ext cx="5769338" cy="38267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2082" y="1252602"/>
            <a:ext cx="56297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Membuat</a:t>
            </a:r>
            <a:r>
              <a:rPr lang="en-US" sz="3400" b="1" dirty="0" smtClean="0"/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sketsa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gambar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/>
              <a:t>dengan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menggunakan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pensil</a:t>
            </a:r>
            <a:r>
              <a:rPr lang="en-US" sz="3400" b="1" dirty="0" smtClean="0"/>
              <a:t>. </a:t>
            </a:r>
            <a:r>
              <a:rPr lang="en-US" sz="3400" b="1" dirty="0" err="1" smtClean="0"/>
              <a:t>Tebalkan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sketsa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menggunakan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spidol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hitam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355452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6" y="1052187"/>
            <a:ext cx="5989008" cy="4039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1873" y="1227551"/>
            <a:ext cx="56297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CC0099"/>
                </a:solidFill>
              </a:rPr>
              <a:t>Warnailah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sketsa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komik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/>
              <a:t>dengan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pensil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warna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atau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krayon</a:t>
            </a:r>
            <a:r>
              <a:rPr lang="en-US" sz="3400" b="1" dirty="0" smtClean="0"/>
              <a:t>. </a:t>
            </a:r>
            <a:r>
              <a:rPr lang="en-US" sz="3400" b="1" dirty="0" err="1" smtClean="0"/>
              <a:t>Berilah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warna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semenarik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mungkin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0207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28" y="1265128"/>
            <a:ext cx="6749345" cy="3895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4607" y="1027711"/>
            <a:ext cx="56297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70C0"/>
                </a:solidFill>
              </a:rPr>
              <a:t>Berikan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teks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percakapan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pada</a:t>
            </a:r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</a:rPr>
              <a:t>balon</a:t>
            </a:r>
            <a:r>
              <a:rPr lang="en-US" sz="3400" b="1" dirty="0" smtClean="0">
                <a:solidFill>
                  <a:srgbClr val="0070C0"/>
                </a:solidFill>
              </a:rPr>
              <a:t> kata</a:t>
            </a:r>
            <a:r>
              <a:rPr lang="en-US" sz="3400" b="1" dirty="0" smtClean="0"/>
              <a:t>. </a:t>
            </a:r>
            <a:r>
              <a:rPr lang="en-US" sz="3400" b="1" dirty="0" err="1" smtClean="0"/>
              <a:t>Gunakan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bahasa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singkat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mudah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dipahami</a:t>
            </a:r>
            <a:r>
              <a:rPr lang="en-US" sz="3400" b="1" dirty="0" smtClean="0"/>
              <a:t>. 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3808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8668" y="425164"/>
            <a:ext cx="4957524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3. </a:t>
            </a:r>
            <a:r>
              <a:rPr lang="en-ID" sz="3200" b="1" dirty="0" err="1" smtClean="0">
                <a:solidFill>
                  <a:schemeClr val="bg1"/>
                </a:solidFill>
              </a:rPr>
              <a:t>Kreasi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Jadwal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Pelajaran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057" y="1302706"/>
            <a:ext cx="562975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FF0066"/>
                </a:solidFill>
              </a:rPr>
              <a:t>Jadwal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pelajaran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/>
              <a:t>berisi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daftar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mata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pelajaran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kita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pelajari</a:t>
            </a:r>
            <a:r>
              <a:rPr lang="en-US" sz="3400" b="1" dirty="0" smtClean="0"/>
              <a:t> di </a:t>
            </a:r>
            <a:r>
              <a:rPr lang="en-US" sz="3400" b="1" dirty="0" err="1" smtClean="0"/>
              <a:t>sekolah</a:t>
            </a:r>
            <a:r>
              <a:rPr lang="en-US" sz="3400" b="1" dirty="0" smtClean="0"/>
              <a:t>. </a:t>
            </a: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5160" y="3127537"/>
            <a:ext cx="6205951" cy="1661993"/>
          </a:xfrm>
          <a:prstGeom prst="rect">
            <a:avLst/>
          </a:prstGeom>
          <a:solidFill>
            <a:srgbClr val="008080"/>
          </a:solidFill>
          <a:ln w="28575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chemeClr val="bg1"/>
                </a:solidFill>
              </a:rPr>
              <a:t>Jadwal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pelajaran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biasanya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dibuat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pada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selembar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kertas</a:t>
            </a:r>
            <a:r>
              <a:rPr lang="en-US" sz="3400" b="1" dirty="0" smtClean="0">
                <a:solidFill>
                  <a:schemeClr val="bg1"/>
                </a:solidFill>
              </a:rPr>
              <a:t>, </a:t>
            </a:r>
            <a:r>
              <a:rPr lang="en-US" sz="3400" b="1" dirty="0" err="1" smtClean="0">
                <a:solidFill>
                  <a:schemeClr val="bg1"/>
                </a:solidFill>
              </a:rPr>
              <a:t>kemudian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ditempel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pada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</a:rPr>
              <a:t>dinding</a:t>
            </a:r>
            <a:r>
              <a:rPr lang="en-US" sz="3400" b="1" dirty="0" smtClean="0">
                <a:solidFill>
                  <a:schemeClr val="bg1"/>
                </a:solidFill>
              </a:rPr>
              <a:t>. </a:t>
            </a:r>
            <a:endParaRPr lang="en-US" sz="3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02" y="804121"/>
            <a:ext cx="3142513" cy="53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6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110" y="300624"/>
            <a:ext cx="897420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Saat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membuat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jadwal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pelajaran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kita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sebaiknya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memperhatikan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hal-hal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berikut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5020" y="1720559"/>
            <a:ext cx="7649320" cy="33239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FF6699"/>
            </a:solidFill>
            <a:prstDash val="lg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en-ID" sz="3000" b="1" dirty="0" err="1" smtClean="0">
                <a:solidFill>
                  <a:srgbClr val="FF0066"/>
                </a:solidFill>
              </a:rPr>
              <a:t>Daftar</a:t>
            </a:r>
            <a:r>
              <a:rPr lang="en-ID" sz="3000" b="1" dirty="0" smtClean="0">
                <a:solidFill>
                  <a:srgbClr val="FF0066"/>
                </a:solidFill>
              </a:rPr>
              <a:t> </a:t>
            </a:r>
            <a:r>
              <a:rPr lang="en-ID" sz="3000" b="1" dirty="0" err="1" smtClean="0">
                <a:solidFill>
                  <a:srgbClr val="FF0066"/>
                </a:solidFill>
              </a:rPr>
              <a:t>isi</a:t>
            </a:r>
            <a:r>
              <a:rPr lang="en-ID" sz="3000" dirty="0" smtClean="0"/>
              <a:t>, </a:t>
            </a:r>
            <a:r>
              <a:rPr lang="en-ID" sz="3000" dirty="0" err="1" smtClean="0"/>
              <a:t>berisi</a:t>
            </a:r>
            <a:r>
              <a:rPr lang="en-ID" sz="3000" dirty="0" smtClean="0"/>
              <a:t> </a:t>
            </a:r>
            <a:r>
              <a:rPr lang="en-ID" sz="3000" dirty="0" err="1" smtClean="0"/>
              <a:t>nama</a:t>
            </a:r>
            <a:r>
              <a:rPr lang="en-ID" sz="3000" dirty="0" smtClean="0"/>
              <a:t> </a:t>
            </a:r>
            <a:r>
              <a:rPr lang="en-ID" sz="3000" dirty="0" err="1" smtClean="0"/>
              <a:t>hari</a:t>
            </a:r>
            <a:r>
              <a:rPr lang="en-ID" sz="3000" dirty="0" smtClean="0"/>
              <a:t> </a:t>
            </a:r>
            <a:r>
              <a:rPr lang="en-ID" sz="3000" dirty="0" err="1" smtClean="0"/>
              <a:t>kita</a:t>
            </a:r>
            <a:r>
              <a:rPr lang="en-ID" sz="3000" dirty="0" smtClean="0"/>
              <a:t> </a:t>
            </a:r>
            <a:r>
              <a:rPr lang="en-ID" sz="3000" dirty="0" err="1" smtClean="0"/>
              <a:t>bersekolah</a:t>
            </a:r>
            <a:r>
              <a:rPr lang="en-ID" sz="3000" dirty="0" smtClean="0"/>
              <a:t> </a:t>
            </a:r>
            <a:r>
              <a:rPr lang="en-ID" sz="3000" dirty="0" err="1" smtClean="0"/>
              <a:t>selama</a:t>
            </a:r>
            <a:r>
              <a:rPr lang="en-ID" sz="3000" dirty="0" smtClean="0"/>
              <a:t> </a:t>
            </a:r>
            <a:r>
              <a:rPr lang="en-ID" sz="3000" dirty="0" err="1" smtClean="0"/>
              <a:t>satu</a:t>
            </a:r>
            <a:r>
              <a:rPr lang="en-ID" sz="3000" dirty="0" smtClean="0"/>
              <a:t> </a:t>
            </a:r>
            <a:r>
              <a:rPr lang="en-ID" sz="3000" dirty="0" err="1" smtClean="0"/>
              <a:t>minggu</a:t>
            </a:r>
            <a:r>
              <a:rPr lang="en-ID" sz="3000" dirty="0" smtClean="0"/>
              <a:t>.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ID" sz="3000" b="1" dirty="0" err="1" smtClean="0">
                <a:solidFill>
                  <a:srgbClr val="008080"/>
                </a:solidFill>
              </a:rPr>
              <a:t>Waktu</a:t>
            </a:r>
            <a:r>
              <a:rPr lang="en-ID" sz="3000" dirty="0" smtClean="0"/>
              <a:t>, </a:t>
            </a:r>
            <a:r>
              <a:rPr lang="en-ID" sz="3000" dirty="0" err="1" smtClean="0"/>
              <a:t>berisi</a:t>
            </a:r>
            <a:r>
              <a:rPr lang="en-ID" sz="3000" dirty="0" smtClean="0"/>
              <a:t> </a:t>
            </a:r>
            <a:r>
              <a:rPr lang="en-ID" sz="3000" dirty="0" err="1" smtClean="0"/>
              <a:t>lamanya</a:t>
            </a:r>
            <a:r>
              <a:rPr lang="en-ID" sz="3000" dirty="0" smtClean="0"/>
              <a:t> </a:t>
            </a:r>
            <a:r>
              <a:rPr lang="en-ID" sz="3000" dirty="0" err="1" smtClean="0"/>
              <a:t>sebuah</a:t>
            </a:r>
            <a:r>
              <a:rPr lang="en-ID" sz="3000" dirty="0" smtClean="0"/>
              <a:t> </a:t>
            </a:r>
            <a:r>
              <a:rPr lang="en-ID" sz="3000" dirty="0" err="1" smtClean="0"/>
              <a:t>mata</a:t>
            </a:r>
            <a:r>
              <a:rPr lang="en-ID" sz="3000" dirty="0" smtClean="0"/>
              <a:t> </a:t>
            </a:r>
            <a:r>
              <a:rPr lang="en-ID" sz="3000" dirty="0" err="1" smtClean="0"/>
              <a:t>pelajaran</a:t>
            </a:r>
            <a:r>
              <a:rPr lang="en-ID" sz="3000" dirty="0" smtClean="0"/>
              <a:t> </a:t>
            </a:r>
            <a:r>
              <a:rPr lang="en-ID" sz="3000" dirty="0" err="1" smtClean="0"/>
              <a:t>dipelajari</a:t>
            </a:r>
            <a:r>
              <a:rPr lang="en-ID" sz="3000" dirty="0" smtClean="0"/>
              <a:t> di </a:t>
            </a:r>
            <a:r>
              <a:rPr lang="en-ID" sz="3000" dirty="0" err="1" smtClean="0"/>
              <a:t>sekolah</a:t>
            </a:r>
            <a:r>
              <a:rPr lang="en-ID" sz="3000" dirty="0" smtClean="0"/>
              <a:t> </a:t>
            </a:r>
            <a:r>
              <a:rPr lang="en-ID" sz="3000" dirty="0" err="1" smtClean="0"/>
              <a:t>selama</a:t>
            </a:r>
            <a:r>
              <a:rPr lang="en-ID" sz="3000" dirty="0" smtClean="0"/>
              <a:t> </a:t>
            </a:r>
            <a:r>
              <a:rPr lang="en-ID" sz="3000" dirty="0" err="1" smtClean="0"/>
              <a:t>satu</a:t>
            </a:r>
            <a:r>
              <a:rPr lang="en-ID" sz="3000" dirty="0" smtClean="0"/>
              <a:t> </a:t>
            </a:r>
            <a:r>
              <a:rPr lang="en-ID" sz="3000" dirty="0" err="1" smtClean="0"/>
              <a:t>minggu</a:t>
            </a:r>
            <a:r>
              <a:rPr lang="en-ID" sz="3000" dirty="0" smtClean="0"/>
              <a:t>.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en-ID" sz="3000" b="1" dirty="0" err="1" smtClean="0">
                <a:solidFill>
                  <a:srgbClr val="CC0099"/>
                </a:solidFill>
              </a:rPr>
              <a:t>Daftar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mata</a:t>
            </a:r>
            <a:r>
              <a:rPr lang="en-ID" sz="3000" b="1" dirty="0" smtClean="0">
                <a:solidFill>
                  <a:srgbClr val="CC0099"/>
                </a:solidFill>
              </a:rPr>
              <a:t> </a:t>
            </a:r>
            <a:r>
              <a:rPr lang="en-ID" sz="3000" b="1" dirty="0" err="1" smtClean="0">
                <a:solidFill>
                  <a:srgbClr val="CC0099"/>
                </a:solidFill>
              </a:rPr>
              <a:t>pelajaran</a:t>
            </a:r>
            <a:r>
              <a:rPr lang="en-ID" sz="3000" dirty="0" smtClean="0"/>
              <a:t>, </a:t>
            </a:r>
            <a:r>
              <a:rPr lang="en-ID" sz="3000" dirty="0" err="1" smtClean="0"/>
              <a:t>berisi</a:t>
            </a:r>
            <a:r>
              <a:rPr lang="en-ID" sz="3000" dirty="0" smtClean="0"/>
              <a:t> </a:t>
            </a:r>
            <a:r>
              <a:rPr lang="en-ID" sz="3000" dirty="0" err="1" smtClean="0"/>
              <a:t>judul-judul</a:t>
            </a:r>
            <a:r>
              <a:rPr lang="en-ID" sz="3000" dirty="0" smtClean="0"/>
              <a:t> </a:t>
            </a:r>
            <a:r>
              <a:rPr lang="en-ID" sz="3000" dirty="0" err="1" smtClean="0"/>
              <a:t>mata</a:t>
            </a:r>
            <a:r>
              <a:rPr lang="en-ID" sz="3000" dirty="0" smtClean="0"/>
              <a:t> </a:t>
            </a:r>
            <a:r>
              <a:rPr lang="en-ID" sz="3000" dirty="0" err="1" smtClean="0"/>
              <a:t>pelajaran</a:t>
            </a:r>
            <a:r>
              <a:rPr lang="en-ID" sz="3000" dirty="0" smtClean="0"/>
              <a:t> yang </a:t>
            </a:r>
            <a:r>
              <a:rPr lang="en-ID" sz="3000" dirty="0" err="1" smtClean="0"/>
              <a:t>dipelajari</a:t>
            </a:r>
            <a:r>
              <a:rPr lang="en-ID" sz="3000" dirty="0" smtClean="0"/>
              <a:t> </a:t>
            </a:r>
            <a:r>
              <a:rPr lang="en-ID" sz="3000" dirty="0" err="1" smtClean="0"/>
              <a:t>selama</a:t>
            </a:r>
            <a:r>
              <a:rPr lang="en-ID" sz="3000" dirty="0" smtClean="0"/>
              <a:t> </a:t>
            </a:r>
            <a:r>
              <a:rPr lang="en-ID" sz="3000" dirty="0" err="1" smtClean="0"/>
              <a:t>satu</a:t>
            </a:r>
            <a:r>
              <a:rPr lang="en-ID" sz="3000" dirty="0" smtClean="0"/>
              <a:t> </a:t>
            </a:r>
            <a:r>
              <a:rPr lang="en-ID" sz="3000" dirty="0" err="1" smtClean="0"/>
              <a:t>minggu</a:t>
            </a:r>
            <a:r>
              <a:rPr lang="en-ID" sz="3000" dirty="0" smtClean="0"/>
              <a:t> di </a:t>
            </a:r>
            <a:r>
              <a:rPr lang="en-ID" sz="3000" dirty="0" err="1" smtClean="0"/>
              <a:t>sekolah</a:t>
            </a:r>
            <a:r>
              <a:rPr lang="en-ID" sz="3000" dirty="0" smtClean="0"/>
              <a:t>.</a:t>
            </a:r>
            <a:endParaRPr lang="id-ID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117" y="729960"/>
            <a:ext cx="3142513" cy="53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5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8668" y="425164"/>
            <a:ext cx="5107836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4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Membuat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Celengan</a:t>
            </a:r>
            <a:r>
              <a:rPr lang="en-ID" sz="3200" b="1" dirty="0" smtClean="0">
                <a:solidFill>
                  <a:schemeClr val="bg1"/>
                </a:solidFill>
              </a:rPr>
              <a:t> Indah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056" y="1365336"/>
            <a:ext cx="62811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CC0099"/>
                </a:solidFill>
              </a:rPr>
              <a:t>Celengan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/>
              <a:t>biasanya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digunakan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sebagai</a:t>
            </a:r>
            <a:r>
              <a:rPr lang="en-US" sz="3400" b="1" dirty="0" smtClean="0"/>
              <a:t> tempat </a:t>
            </a:r>
            <a:r>
              <a:rPr lang="en-US" sz="3400" b="1" dirty="0" err="1" smtClean="0"/>
              <a:t>untuk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menabung</a:t>
            </a:r>
            <a:r>
              <a:rPr lang="en-US" sz="3400" b="1" dirty="0" smtClean="0"/>
              <a:t>. </a:t>
            </a: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5056" y="2607500"/>
            <a:ext cx="673204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Celengan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terbuat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berbagai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jenis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bahan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seperti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tanah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liat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kaleng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kayu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bambu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kardus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plastik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07" y="628757"/>
            <a:ext cx="3142513" cy="53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8355" y="361324"/>
            <a:ext cx="7450203" cy="615553"/>
            <a:chOff x="264542" y="1485475"/>
            <a:chExt cx="7450203" cy="615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2" y="1487570"/>
              <a:ext cx="7450203" cy="61345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3553" y="1485475"/>
              <a:ext cx="724098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400" b="1" dirty="0">
                  <a:solidFill>
                    <a:srgbClr val="0070C0"/>
                  </a:solidFill>
                </a:rPr>
                <a:t>C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.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Apresiasi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terhadap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Kerajinan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Seni</a:t>
              </a:r>
              <a:endParaRPr lang="en-US" sz="3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78355" y="1330261"/>
            <a:ext cx="60347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Saat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melihat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karya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seni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kita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dapat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memberikan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apresiasi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8" name="Rectangle 7"/>
          <p:cNvSpPr/>
          <p:nvPr/>
        </p:nvSpPr>
        <p:spPr>
          <a:xfrm>
            <a:off x="387366" y="2637889"/>
            <a:ext cx="6322861" cy="1077218"/>
          </a:xfrm>
          <a:prstGeom prst="rect">
            <a:avLst/>
          </a:prstGeom>
          <a:solidFill>
            <a:srgbClr val="FFFFCC"/>
          </a:solidFill>
          <a:ln w="19050">
            <a:solidFill>
              <a:srgbClr val="00999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C0099"/>
                </a:solidFill>
              </a:rPr>
              <a:t>Apresiasi</a:t>
            </a:r>
            <a:r>
              <a:rPr lang="en-US" sz="3200" b="1" dirty="0">
                <a:solidFill>
                  <a:srgbClr val="CC0099"/>
                </a:solidFill>
              </a:rPr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penilaian</a:t>
            </a:r>
            <a:r>
              <a:rPr lang="en-US" sz="3200" b="1" dirty="0"/>
              <a:t> </a:t>
            </a:r>
            <a:r>
              <a:rPr lang="en-US" sz="3200" b="1" dirty="0" err="1"/>
              <a:t>terhadap</a:t>
            </a:r>
            <a:r>
              <a:rPr lang="en-US" sz="3200" b="1" dirty="0"/>
              <a:t> </a:t>
            </a:r>
            <a:r>
              <a:rPr lang="en-US" sz="3200" b="1" dirty="0" err="1"/>
              <a:t>suatu</a:t>
            </a:r>
            <a:r>
              <a:rPr lang="en-US" sz="3200" b="1" dirty="0"/>
              <a:t> </a:t>
            </a:r>
            <a:r>
              <a:rPr lang="en-US" sz="3200" b="1" dirty="0" err="1"/>
              <a:t>karya</a:t>
            </a:r>
            <a:r>
              <a:rPr lang="en-US" sz="3200" b="1" dirty="0"/>
              <a:t> </a:t>
            </a:r>
            <a:r>
              <a:rPr lang="en-US" sz="3200" b="1" dirty="0" err="1"/>
              <a:t>seni</a:t>
            </a:r>
            <a:r>
              <a:rPr lang="en-US" sz="3200" b="1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366" y="4024878"/>
            <a:ext cx="7917390" cy="1661993"/>
          </a:xfrm>
          <a:prstGeom prst="rect">
            <a:avLst/>
          </a:prstGeom>
          <a:solidFill>
            <a:srgbClr val="F1EFEC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FF0066"/>
                </a:solidFill>
              </a:rPr>
              <a:t>Apresiasi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diwujudkan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dengan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menghargai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suatu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karya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seni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dan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memberikan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pujian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kepada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seniman</a:t>
            </a:r>
            <a:r>
              <a:rPr lang="en-US" sz="3400" b="1" dirty="0" smtClean="0">
                <a:solidFill>
                  <a:srgbClr val="FF0066"/>
                </a:solidFill>
              </a:rPr>
              <a:t> yang </a:t>
            </a:r>
            <a:r>
              <a:rPr lang="en-US" sz="3400" b="1" dirty="0" err="1" smtClean="0">
                <a:solidFill>
                  <a:srgbClr val="FF0066"/>
                </a:solidFill>
              </a:rPr>
              <a:t>menciptakannya</a:t>
            </a:r>
            <a:r>
              <a:rPr lang="en-US" sz="3400" b="1" dirty="0" smtClean="0">
                <a:solidFill>
                  <a:srgbClr val="FF0066"/>
                </a:solidFill>
              </a:rPr>
              <a:t>.</a:t>
            </a:r>
            <a:endParaRPr lang="en-US" sz="3400" b="1" dirty="0">
              <a:solidFill>
                <a:srgbClr val="FF006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596" y="804121"/>
            <a:ext cx="3142513" cy="530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6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21352" y="447737"/>
            <a:ext cx="8171503" cy="1543911"/>
            <a:chOff x="421352" y="447737"/>
            <a:chExt cx="8171503" cy="1543911"/>
          </a:xfrm>
        </p:grpSpPr>
        <p:grpSp>
          <p:nvGrpSpPr>
            <p:cNvPr id="12" name="Group 11"/>
            <p:cNvGrpSpPr/>
            <p:nvPr/>
          </p:nvGrpSpPr>
          <p:grpSpPr>
            <a:xfrm>
              <a:off x="1410552" y="690683"/>
              <a:ext cx="7182303" cy="1057917"/>
              <a:chOff x="1547607" y="3368313"/>
              <a:chExt cx="5011287" cy="612226"/>
            </a:xfrm>
          </p:grpSpPr>
          <p:sp>
            <p:nvSpPr>
              <p:cNvPr id="30" name="Parallelogram 29"/>
              <p:cNvSpPr/>
              <p:nvPr/>
            </p:nvSpPr>
            <p:spPr>
              <a:xfrm>
                <a:off x="1547607" y="3371295"/>
                <a:ext cx="5011287" cy="609244"/>
              </a:xfrm>
              <a:prstGeom prst="parallelogram">
                <a:avLst>
                  <a:gd name="adj" fmla="val 45313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67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テキスト プレースホルダー 17"/>
              <p:cNvSpPr txBox="1">
                <a:spLocks/>
              </p:cNvSpPr>
              <p:nvPr/>
            </p:nvSpPr>
            <p:spPr>
              <a:xfrm>
                <a:off x="2521788" y="3368313"/>
                <a:ext cx="3573899" cy="609600"/>
              </a:xfrm>
              <a:prstGeom prst="rect">
                <a:avLst/>
              </a:prstGeom>
            </p:spPr>
            <p:txBody>
              <a:bodyPr vert="horz" lIns="48000" tIns="48000" rIns="48000" bIns="48000" rtlCol="0" anchor="ctr">
                <a:noAutofit/>
              </a:bodyPr>
              <a:lstStyle>
                <a:lvl1pPr marL="342900" indent="-342900" algn="l" defTabSz="1632753" rtl="0" eaLnBrk="1" latinLnBrk="0" hangingPunct="1">
                  <a:lnSpc>
                    <a:spcPct val="120000"/>
                  </a:lnSpc>
                  <a:spcBef>
                    <a:spcPts val="1200"/>
                  </a:spcBef>
                  <a:buClr>
                    <a:schemeClr val="accent5"/>
                  </a:buClr>
                  <a:buFont typeface="Wingdings" panose="05000000000000000000" pitchFamily="2" charset="2"/>
                  <a:buChar char="l"/>
                  <a:defRPr kumimoji="1" sz="20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1326612" indent="-510235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5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2040941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4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857317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73693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490070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306446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122822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939199" indent="-408188" algn="l" defTabSz="1632753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rgbClr val="FFA513"/>
                  </a:buClr>
                  <a:buFont typeface="Wingdings" panose="05000000000000000000" pitchFamily="2" charset="2"/>
                  <a:buNone/>
                  <a:defRPr/>
                </a:pPr>
                <a:r>
                  <a:rPr lang="nn-NO" sz="3300" b="1" dirty="0" smtClean="0">
                    <a:solidFill>
                      <a:prstClr val="black"/>
                    </a:solidFill>
                  </a:rPr>
                  <a:t>Mengenal Kreasi Seni Rupa</a:t>
                </a:r>
                <a:endParaRPr lang="nn-NO" sz="33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" name="直角三角形 28"/>
            <p:cNvSpPr/>
            <p:nvPr/>
          </p:nvSpPr>
          <p:spPr>
            <a:xfrm rot="2700000">
              <a:off x="421352" y="447737"/>
              <a:ext cx="1543896" cy="1543896"/>
            </a:xfrm>
            <a:prstGeom prst="rtTriangle">
              <a:avLst/>
            </a:prstGeom>
            <a:solidFill>
              <a:schemeClr val="accent4">
                <a:lumMod val="75000"/>
              </a:scheme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625519">
                <a:defRPr/>
              </a:pPr>
              <a:endParaRPr kumimoji="1" lang="ja-JP" altLang="en-US" sz="2400" kern="0" dirty="0">
                <a:solidFill>
                  <a:srgbClr val="5BB8D1"/>
                </a:solidFill>
                <a:latin typeface="Open Sans"/>
              </a:endParaRPr>
            </a:p>
          </p:txBody>
        </p:sp>
        <p:sp>
          <p:nvSpPr>
            <p:cNvPr id="15" name="直角三角形 8"/>
            <p:cNvSpPr/>
            <p:nvPr/>
          </p:nvSpPr>
          <p:spPr>
            <a:xfrm rot="2700000">
              <a:off x="718392" y="447752"/>
              <a:ext cx="1543896" cy="1543896"/>
            </a:xfrm>
            <a:prstGeom prst="rt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625519">
                <a:defRPr/>
              </a:pPr>
              <a:endParaRPr kumimoji="1" lang="ja-JP" altLang="en-US" sz="2400" kern="0" dirty="0">
                <a:solidFill>
                  <a:srgbClr val="5BB8D1"/>
                </a:solidFill>
                <a:latin typeface="Open Sans"/>
              </a:endParaRPr>
            </a:p>
          </p:txBody>
        </p:sp>
        <p:sp>
          <p:nvSpPr>
            <p:cNvPr id="16" name="直角三角形 4"/>
            <p:cNvSpPr/>
            <p:nvPr/>
          </p:nvSpPr>
          <p:spPr>
            <a:xfrm rot="13500000">
              <a:off x="718392" y="447751"/>
              <a:ext cx="1543896" cy="1543896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ysDot"/>
            </a:ln>
            <a:effectLst/>
          </p:spPr>
          <p:txBody>
            <a:bodyPr rot="0" spcFirstLastPara="0" vertOverflow="overflow" horzOverflow="overflow" vert="horz" wrap="square" lIns="162556" tIns="81277" rIns="162556" bIns="8127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625519">
                <a:defRPr/>
              </a:pPr>
              <a:endParaRPr kumimoji="1" lang="ja-JP" altLang="en-US" sz="2400" kern="0">
                <a:solidFill>
                  <a:srgbClr val="5BB8D1"/>
                </a:solidFill>
                <a:latin typeface="Open San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21727" y="599236"/>
              <a:ext cx="1337221" cy="1339140"/>
              <a:chOff x="2895601" y="-542991"/>
              <a:chExt cx="960519" cy="96189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2895601" y="-542991"/>
                <a:ext cx="960519" cy="960519"/>
                <a:chOff x="2895601" y="-542991"/>
                <a:chExt cx="960519" cy="960519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2895601" y="-542991"/>
                  <a:ext cx="960519" cy="960519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67" dirty="0">
                    <a:solidFill>
                      <a:srgbClr val="4F81BD"/>
                    </a:solidFill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2926336" y="-512255"/>
                  <a:ext cx="898263" cy="898263"/>
                </a:xfrm>
                <a:prstGeom prst="ellipse">
                  <a:avLst/>
                </a:prstGeom>
                <a:solidFill>
                  <a:srgbClr val="008080"/>
                </a:solidFill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67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2979751" y="-463129"/>
                <a:ext cx="757870" cy="53799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267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Bab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218454" y="-119089"/>
                <a:ext cx="331842" cy="53799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ID" sz="4267" b="1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5</a:t>
                </a:r>
                <a:endParaRPr lang="en-US" sz="4267" b="1" dirty="0">
                  <a:ln w="0"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85940" y="2551839"/>
            <a:ext cx="5332711" cy="754629"/>
            <a:chOff x="385940" y="2551839"/>
            <a:chExt cx="5332711" cy="754629"/>
          </a:xfrm>
        </p:grpSpPr>
        <p:grpSp>
          <p:nvGrpSpPr>
            <p:cNvPr id="33" name="Group 32"/>
            <p:cNvGrpSpPr/>
            <p:nvPr/>
          </p:nvGrpSpPr>
          <p:grpSpPr>
            <a:xfrm>
              <a:off x="477574" y="2551839"/>
              <a:ext cx="5241077" cy="610111"/>
              <a:chOff x="298981" y="2086583"/>
              <a:chExt cx="3930808" cy="457583"/>
            </a:xfrm>
            <a:solidFill>
              <a:schemeClr val="accent4">
                <a:lumMod val="40000"/>
                <a:lumOff val="60000"/>
              </a:schemeClr>
            </a:solidFill>
          </p:grpSpPr>
          <p:sp>
            <p:nvSpPr>
              <p:cNvPr id="38" name="Rectangle 37"/>
              <p:cNvSpPr/>
              <p:nvPr/>
            </p:nvSpPr>
            <p:spPr>
              <a:xfrm>
                <a:off x="298981" y="2086966"/>
                <a:ext cx="3434820" cy="4572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Right Triangle 38"/>
              <p:cNvSpPr/>
              <p:nvPr/>
            </p:nvSpPr>
            <p:spPr>
              <a:xfrm flipV="1">
                <a:off x="3733800" y="2086583"/>
                <a:ext cx="495989" cy="457582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85940" y="2696357"/>
              <a:ext cx="5241077" cy="610111"/>
              <a:chOff x="298981" y="2086583"/>
              <a:chExt cx="3930808" cy="457583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98981" y="2086966"/>
                <a:ext cx="3434820" cy="4572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flipV="1">
                <a:off x="3733800" y="2086583"/>
                <a:ext cx="495989" cy="457582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520700" y="2692333"/>
              <a:ext cx="43560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prstClr val="white"/>
                  </a:solidFill>
                </a:rPr>
                <a:t>Tujuan</a:t>
              </a:r>
              <a:r>
                <a:rPr lang="en-US" sz="3200" b="1" dirty="0">
                  <a:solidFill>
                    <a:prstClr val="white"/>
                  </a:solidFill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</a:rPr>
                <a:t>Pembelajaran</a:t>
              </a:r>
              <a:endParaRPr lang="en-US" sz="3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76488" y="3310317"/>
            <a:ext cx="52505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sz="1500" dirty="0" err="1" smtClean="0">
                <a:solidFill>
                  <a:prstClr val="black"/>
                </a:solidFill>
              </a:rPr>
              <a:t>Mengidentifikasi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limbah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plastik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sebagai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sumber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pencemaran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lingkungan</a:t>
            </a:r>
            <a:r>
              <a:rPr lang="en-ID" sz="1500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sz="1500" dirty="0" err="1" smtClean="0">
                <a:solidFill>
                  <a:prstClr val="black"/>
                </a:solidFill>
              </a:rPr>
              <a:t>Membuat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kerajinan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menggunakan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limbah</a:t>
            </a:r>
            <a:r>
              <a:rPr lang="en-ID" sz="1500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sz="1500" dirty="0" err="1" smtClean="0">
                <a:solidFill>
                  <a:prstClr val="black"/>
                </a:solidFill>
              </a:rPr>
              <a:t>Mengidentifikasi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desain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wayang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kulit</a:t>
            </a:r>
            <a:r>
              <a:rPr lang="en-ID" sz="1500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sz="1500" dirty="0" err="1" smtClean="0">
                <a:solidFill>
                  <a:prstClr val="black"/>
                </a:solidFill>
              </a:rPr>
              <a:t>Membuat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kreasi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wayang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sesuai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desain</a:t>
            </a:r>
            <a:r>
              <a:rPr lang="en-ID" sz="1500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sz="1500" dirty="0" err="1" smtClean="0">
                <a:solidFill>
                  <a:prstClr val="black"/>
                </a:solidFill>
              </a:rPr>
              <a:t>Memainkan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wayang</a:t>
            </a:r>
            <a:r>
              <a:rPr lang="en-ID" sz="1500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sz="1500" dirty="0" err="1" smtClean="0">
                <a:solidFill>
                  <a:prstClr val="black"/>
                </a:solidFill>
              </a:rPr>
              <a:t>Menjelaskan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pengertian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komik</a:t>
            </a:r>
            <a:r>
              <a:rPr lang="en-ID" sz="1500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sz="1500" dirty="0" err="1" smtClean="0">
                <a:solidFill>
                  <a:prstClr val="black"/>
                </a:solidFill>
              </a:rPr>
              <a:t>Membuat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komik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sederhana</a:t>
            </a:r>
            <a:r>
              <a:rPr lang="en-ID" sz="1500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sz="1500" dirty="0" err="1" smtClean="0">
                <a:solidFill>
                  <a:prstClr val="black"/>
                </a:solidFill>
              </a:rPr>
              <a:t>Menjelaskan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desain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jadwal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pelajaran</a:t>
            </a:r>
            <a:r>
              <a:rPr lang="en-ID" sz="1500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sz="1500" dirty="0" err="1" smtClean="0">
                <a:solidFill>
                  <a:prstClr val="black"/>
                </a:solidFill>
              </a:rPr>
              <a:t>Menghias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jadwal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pelajaran</a:t>
            </a:r>
            <a:r>
              <a:rPr lang="en-ID" sz="1500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sz="1500" dirty="0" err="1" smtClean="0">
                <a:solidFill>
                  <a:prstClr val="black"/>
                </a:solidFill>
              </a:rPr>
              <a:t>Menjelaskan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rancangan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sederhana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celengan</a:t>
            </a:r>
            <a:r>
              <a:rPr lang="en-ID" sz="1500" dirty="0" smtClean="0">
                <a:solidFill>
                  <a:prstClr val="black"/>
                </a:solidFill>
              </a:rPr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ID" sz="1500" dirty="0" err="1" smtClean="0">
                <a:solidFill>
                  <a:prstClr val="black"/>
                </a:solidFill>
              </a:rPr>
              <a:t>Membuat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celengan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sesuai</a:t>
            </a:r>
            <a:r>
              <a:rPr lang="en-ID" sz="1500" dirty="0" smtClean="0">
                <a:solidFill>
                  <a:prstClr val="black"/>
                </a:solidFill>
              </a:rPr>
              <a:t> </a:t>
            </a:r>
            <a:r>
              <a:rPr lang="en-ID" sz="1500" dirty="0" err="1" smtClean="0">
                <a:solidFill>
                  <a:prstClr val="black"/>
                </a:solidFill>
              </a:rPr>
              <a:t>rancangan</a:t>
            </a:r>
            <a:r>
              <a:rPr lang="en-ID" sz="1500" dirty="0" smtClean="0">
                <a:solidFill>
                  <a:prstClr val="black"/>
                </a:solidFill>
              </a:rPr>
              <a:t>.</a:t>
            </a:r>
            <a:endParaRPr lang="en-US" sz="1500" dirty="0">
              <a:solidFill>
                <a:prstClr val="black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057" y="2177421"/>
            <a:ext cx="5862887" cy="399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5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428667" y="361324"/>
            <a:ext cx="10243508" cy="615553"/>
            <a:chOff x="264542" y="1485475"/>
            <a:chExt cx="10243508" cy="61555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2" y="1487571"/>
              <a:ext cx="9817623" cy="60941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73553" y="1485475"/>
              <a:ext cx="1013449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400" b="1" dirty="0" smtClean="0">
                  <a:solidFill>
                    <a:srgbClr val="0070C0"/>
                  </a:solidFill>
                </a:rPr>
                <a:t>A.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Mengenal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Karya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Seni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Kriya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dari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Limbah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Plastik</a:t>
              </a:r>
              <a:endParaRPr lang="en-US" sz="3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15933" y="1414720"/>
            <a:ext cx="10155826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1. </a:t>
            </a:r>
            <a:r>
              <a:rPr lang="en-ID" sz="3200" b="1" dirty="0" err="1" smtClean="0">
                <a:solidFill>
                  <a:schemeClr val="bg1"/>
                </a:solidFill>
              </a:rPr>
              <a:t>Limbah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Plastik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sebagai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Sumber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Pencemaran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Lingkungan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778" y="2424960"/>
            <a:ext cx="8026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Limbah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plastik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merupakan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salah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satu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sumber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pencemaran</a:t>
            </a:r>
            <a:r>
              <a:rPr lang="en-US" sz="3400" b="1" dirty="0" smtClean="0"/>
              <a:t> di </a:t>
            </a:r>
            <a:r>
              <a:rPr lang="en-US" sz="3400" b="1" dirty="0" err="1" smtClean="0"/>
              <a:t>lingkungan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3197" y="3602684"/>
            <a:ext cx="77132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8080"/>
                </a:solidFill>
              </a:rPr>
              <a:t>Limbah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plastik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biasanya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berasal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dari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kemasan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makanan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atau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minuman</a:t>
            </a:r>
            <a:r>
              <a:rPr lang="en-US" sz="3400" b="1" dirty="0" smtClean="0">
                <a:solidFill>
                  <a:srgbClr val="008080"/>
                </a:solidFill>
              </a:rPr>
              <a:t>.</a:t>
            </a:r>
            <a:endParaRPr lang="en-US" sz="3400" b="1" dirty="0">
              <a:solidFill>
                <a:srgbClr val="00808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196" y="4755356"/>
            <a:ext cx="77132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FF0066"/>
                </a:solidFill>
              </a:rPr>
              <a:t>Limbah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plastik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sulit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>
                <a:solidFill>
                  <a:srgbClr val="FF0066"/>
                </a:solidFill>
              </a:rPr>
              <a:t>terurai</a:t>
            </a:r>
            <a:r>
              <a:rPr lang="en-US" sz="3400" b="1" dirty="0" smtClean="0">
                <a:solidFill>
                  <a:srgbClr val="FF0066"/>
                </a:solidFill>
              </a:rPr>
              <a:t> di </a:t>
            </a:r>
            <a:r>
              <a:rPr lang="en-US" sz="3400" b="1" dirty="0" err="1" smtClean="0">
                <a:solidFill>
                  <a:srgbClr val="FF0066"/>
                </a:solidFill>
              </a:rPr>
              <a:t>tanah</a:t>
            </a:r>
            <a:r>
              <a:rPr lang="en-US" sz="3400" b="1" dirty="0" smtClean="0">
                <a:solidFill>
                  <a:srgbClr val="FF0066"/>
                </a:solidFill>
              </a:rPr>
              <a:t>.</a:t>
            </a:r>
            <a:endParaRPr lang="en-US" sz="3400" b="1" dirty="0">
              <a:solidFill>
                <a:srgbClr val="FF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6447" y="4830150"/>
            <a:ext cx="41461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solidFill>
                  <a:srgbClr val="0070C0"/>
                </a:solidFill>
              </a:rPr>
              <a:t>Kemasan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plastik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menghasilkan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limbah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plastik</a:t>
            </a:r>
            <a:r>
              <a:rPr lang="en-ID" sz="2400" b="1" dirty="0" smtClean="0">
                <a:solidFill>
                  <a:srgbClr val="0070C0"/>
                </a:solidFill>
              </a:rPr>
              <a:t> yang </a:t>
            </a:r>
            <a:r>
              <a:rPr lang="en-ID" sz="2400" b="1" dirty="0" err="1" smtClean="0">
                <a:solidFill>
                  <a:srgbClr val="0070C0"/>
                </a:solidFill>
              </a:rPr>
              <a:t>sulit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terurai</a:t>
            </a:r>
            <a:r>
              <a:rPr lang="en-ID" sz="2400" b="1" dirty="0" smtClean="0">
                <a:solidFill>
                  <a:srgbClr val="0070C0"/>
                </a:solidFill>
              </a:rPr>
              <a:t> di </a:t>
            </a:r>
            <a:r>
              <a:rPr lang="en-ID" sz="2400" b="1" dirty="0" err="1" smtClean="0">
                <a:solidFill>
                  <a:srgbClr val="0070C0"/>
                </a:solidFill>
              </a:rPr>
              <a:t>tanah</a:t>
            </a:r>
            <a:r>
              <a:rPr lang="en-ID" sz="2400" b="1" dirty="0" smtClean="0">
                <a:solidFill>
                  <a:srgbClr val="0070C0"/>
                </a:solidFill>
              </a:rPr>
              <a:t>.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575" y="2693096"/>
            <a:ext cx="5051367" cy="19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8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1089" y="450216"/>
            <a:ext cx="7500308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2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Berkreasi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Menggunakan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Limbah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Plastik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934" y="1460456"/>
            <a:ext cx="8026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CC0099"/>
                </a:solidFill>
              </a:rPr>
              <a:t>Sedotan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>
                <a:solidFill>
                  <a:srgbClr val="CC0099"/>
                </a:solidFill>
              </a:rPr>
              <a:t>plastik</a:t>
            </a:r>
            <a:r>
              <a:rPr lang="en-US" sz="3400" b="1" dirty="0" smtClean="0">
                <a:solidFill>
                  <a:srgbClr val="CC0099"/>
                </a:solidFill>
              </a:rPr>
              <a:t> </a:t>
            </a:r>
            <a:r>
              <a:rPr lang="en-US" sz="3400" b="1" dirty="0" err="1" smtClean="0"/>
              <a:t>merupakan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salah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satu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limbah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dapat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diolah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menjadi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sebuah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kerajinan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anyam</a:t>
            </a:r>
            <a:r>
              <a:rPr lang="en-US" sz="3400" b="1" dirty="0" smtClean="0"/>
              <a:t>. </a:t>
            </a:r>
            <a:endParaRPr lang="en-US" sz="3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7" r="48985"/>
          <a:stretch/>
        </p:blipFill>
        <p:spPr>
          <a:xfrm>
            <a:off x="8730642" y="908473"/>
            <a:ext cx="2903442" cy="44279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4620" y="3285286"/>
            <a:ext cx="8026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Sedotan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plastik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dapat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diolah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dengan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menggunakan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teknik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anyaman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naik-turun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atau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teknik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atas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satu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bawah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satu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416713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8356" y="361324"/>
            <a:ext cx="5295728" cy="615553"/>
            <a:chOff x="264543" y="1485475"/>
            <a:chExt cx="5295728" cy="61555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43" y="1487571"/>
              <a:ext cx="5295728" cy="60941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73553" y="1485475"/>
              <a:ext cx="457294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3400" b="1" dirty="0">
                  <a:solidFill>
                    <a:srgbClr val="0070C0"/>
                  </a:solidFill>
                </a:rPr>
                <a:t>B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.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Membuat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Kreasi</a:t>
              </a:r>
              <a:r>
                <a:rPr lang="en-ID" sz="3400" b="1" dirty="0" smtClean="0">
                  <a:solidFill>
                    <a:srgbClr val="0070C0"/>
                  </a:solidFill>
                </a:rPr>
                <a:t> </a:t>
              </a:r>
              <a:r>
                <a:rPr lang="en-ID" sz="3400" b="1" dirty="0" err="1" smtClean="0">
                  <a:solidFill>
                    <a:srgbClr val="0070C0"/>
                  </a:solidFill>
                </a:rPr>
                <a:t>Seni</a:t>
              </a:r>
              <a:endParaRPr lang="en-US" sz="3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315933" y="1226830"/>
            <a:ext cx="4093229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1. </a:t>
            </a:r>
            <a:r>
              <a:rPr lang="en-ID" sz="3200" b="1" dirty="0" err="1" smtClean="0">
                <a:solidFill>
                  <a:schemeClr val="bg1"/>
                </a:solidFill>
              </a:rPr>
              <a:t>Mengenal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Wayang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778" y="2174440"/>
            <a:ext cx="60347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smtClean="0">
                <a:solidFill>
                  <a:srgbClr val="CC0099"/>
                </a:solidFill>
              </a:rPr>
              <a:t>Shadow puppet </a:t>
            </a:r>
            <a:r>
              <a:rPr lang="en-US" sz="3400" b="1" dirty="0" err="1" smtClean="0"/>
              <a:t>dikenal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juga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sebagai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wayang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45" y="1414720"/>
            <a:ext cx="5209834" cy="347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9792" y="3359477"/>
            <a:ext cx="603476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8080"/>
                </a:solidFill>
              </a:rPr>
              <a:t>Wayang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kulit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/>
              <a:t>merupakan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kesenian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tradisional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sudah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diakui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sebagai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budaya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nasional</a:t>
            </a:r>
            <a:r>
              <a:rPr lang="en-US" sz="3400" b="1" dirty="0" smtClean="0"/>
              <a:t> Indonesia.</a:t>
            </a:r>
            <a:endParaRPr lang="en-US" sz="3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90146" y="5157468"/>
            <a:ext cx="414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solidFill>
                  <a:srgbClr val="0070C0"/>
                </a:solidFill>
              </a:rPr>
              <a:t>Wayang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kulit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khas</a:t>
            </a:r>
            <a:r>
              <a:rPr lang="en-ID" sz="2400" b="1" dirty="0" smtClean="0">
                <a:solidFill>
                  <a:srgbClr val="0070C0"/>
                </a:solidFill>
              </a:rPr>
              <a:t> Indonesia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6141" y="500320"/>
            <a:ext cx="4093229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2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Mendesain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Wayang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985" y="1447930"/>
            <a:ext cx="6448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Sebelum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memainkan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wayang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kita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dapat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membuat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wayang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sendiri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0985" y="2624281"/>
            <a:ext cx="60222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Wayang</a:t>
            </a:r>
            <a:r>
              <a:rPr lang="en-US" sz="3400" b="1" dirty="0" smtClean="0"/>
              <a:t> Indonesia </a:t>
            </a:r>
            <a:r>
              <a:rPr lang="en-US" sz="3400" b="1" dirty="0" err="1" smtClean="0"/>
              <a:t>memiliki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desain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unik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beragam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93" y="1020440"/>
            <a:ext cx="4271297" cy="427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73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6141" y="500320"/>
            <a:ext cx="4331223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 smtClean="0">
                <a:solidFill>
                  <a:schemeClr val="bg1"/>
                </a:solidFill>
              </a:rPr>
              <a:t>3. </a:t>
            </a:r>
            <a:r>
              <a:rPr lang="en-ID" sz="3200" b="1" dirty="0" err="1" smtClean="0">
                <a:solidFill>
                  <a:schemeClr val="bg1"/>
                </a:solidFill>
              </a:rPr>
              <a:t>Memainkan</a:t>
            </a:r>
            <a:r>
              <a:rPr lang="en-ID" sz="3200" b="1" dirty="0" smtClean="0">
                <a:solidFill>
                  <a:schemeClr val="bg1"/>
                </a:solidFill>
              </a:rPr>
              <a:t> </a:t>
            </a:r>
            <a:r>
              <a:rPr lang="en-ID" sz="3200" b="1" dirty="0" err="1" smtClean="0">
                <a:solidFill>
                  <a:schemeClr val="bg1"/>
                </a:solidFill>
              </a:rPr>
              <a:t>Wayang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985" y="1447930"/>
            <a:ext cx="64481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rgbClr val="008080"/>
                </a:solidFill>
              </a:rPr>
              <a:t>Pertunjukan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wayang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>
                <a:solidFill>
                  <a:srgbClr val="008080"/>
                </a:solidFill>
              </a:rPr>
              <a:t>kulit</a:t>
            </a:r>
            <a:r>
              <a:rPr lang="en-US" sz="3400" b="1" dirty="0" smtClean="0">
                <a:solidFill>
                  <a:srgbClr val="008080"/>
                </a:solidFill>
              </a:rPr>
              <a:t> </a:t>
            </a:r>
            <a:r>
              <a:rPr lang="en-US" sz="3400" b="1" dirty="0" err="1" smtClean="0"/>
              <a:t>menggunakan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layar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dari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kain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putih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disebut</a:t>
            </a:r>
            <a:r>
              <a:rPr lang="en-US" sz="3400" b="1" dirty="0" smtClean="0"/>
              <a:t> </a:t>
            </a:r>
            <a:r>
              <a:rPr lang="en-US" sz="3400" b="1" i="1" dirty="0" err="1" smtClean="0"/>
              <a:t>kelir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atau</a:t>
            </a:r>
            <a:r>
              <a:rPr lang="en-US" sz="3400" b="1" dirty="0" smtClean="0"/>
              <a:t> </a:t>
            </a:r>
            <a:r>
              <a:rPr lang="en-US" sz="3400" b="1" i="1" dirty="0" err="1" smtClean="0"/>
              <a:t>geber</a:t>
            </a:r>
            <a:r>
              <a:rPr lang="en-US" sz="3400" b="1" dirty="0" smtClean="0"/>
              <a:t>. </a:t>
            </a:r>
            <a:endParaRPr lang="en-US" sz="3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354" y="500320"/>
            <a:ext cx="3366485" cy="506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0985" y="3222657"/>
            <a:ext cx="68489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Di </a:t>
            </a:r>
            <a:r>
              <a:rPr lang="en-US" sz="3400" b="1" dirty="0" err="1" smtClean="0"/>
              <a:t>depan</a:t>
            </a:r>
            <a:r>
              <a:rPr lang="en-US" sz="3400" b="1" dirty="0" smtClean="0"/>
              <a:t> </a:t>
            </a:r>
            <a:r>
              <a:rPr lang="en-US" sz="3400" b="1" i="1" dirty="0" err="1" smtClean="0"/>
              <a:t>kelir</a:t>
            </a:r>
            <a:r>
              <a:rPr lang="en-US" sz="3400" b="1" dirty="0" smtClean="0"/>
              <a:t>, </a:t>
            </a:r>
            <a:r>
              <a:rPr lang="en-US" sz="3400" b="1" dirty="0" err="1" smtClean="0"/>
              <a:t>ada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batang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pohon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pisang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berfungsi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sebagai</a:t>
            </a:r>
            <a:r>
              <a:rPr lang="en-US" sz="3400" b="1" dirty="0" smtClean="0"/>
              <a:t> tempat </a:t>
            </a:r>
            <a:r>
              <a:rPr lang="en-US" sz="3400" b="1" dirty="0" err="1" smtClean="0"/>
              <a:t>untuk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menancapkan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wayang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38385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8668" y="425164"/>
            <a:ext cx="1913700" cy="646986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ID" sz="3200" b="1" dirty="0">
                <a:solidFill>
                  <a:schemeClr val="bg1"/>
                </a:solidFill>
              </a:rPr>
              <a:t>2</a:t>
            </a:r>
            <a:r>
              <a:rPr lang="en-ID" sz="3200" b="1" dirty="0" smtClean="0">
                <a:solidFill>
                  <a:schemeClr val="bg1"/>
                </a:solidFill>
              </a:rPr>
              <a:t>. </a:t>
            </a:r>
            <a:r>
              <a:rPr lang="en-ID" sz="3200" b="1" dirty="0" err="1" smtClean="0">
                <a:solidFill>
                  <a:schemeClr val="bg1"/>
                </a:solidFill>
              </a:rPr>
              <a:t>Komik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512" y="2199490"/>
            <a:ext cx="678632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Komik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adalah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karya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seni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rupa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menyajikan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gambar-gambar</a:t>
            </a:r>
            <a:r>
              <a:rPr lang="en-US" sz="3400" b="1" dirty="0" smtClean="0"/>
              <a:t> yang </a:t>
            </a:r>
            <a:r>
              <a:rPr lang="en-US" sz="3400" b="1" dirty="0" err="1" smtClean="0"/>
              <a:t>disusun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secara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berurutan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239386" y="1234856"/>
            <a:ext cx="4470400" cy="783616"/>
            <a:chOff x="441194" y="313316"/>
            <a:chExt cx="4470400" cy="7836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94" y="313316"/>
              <a:ext cx="4470400" cy="78361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11200" y="359044"/>
              <a:ext cx="3810697" cy="639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400" b="1" dirty="0">
                  <a:solidFill>
                    <a:prstClr val="white"/>
                  </a:solidFill>
                  <a:cs typeface="Arial" pitchFamily="34" charset="0"/>
                </a:rPr>
                <a:t>a</a:t>
              </a:r>
              <a:r>
                <a:rPr lang="en-US" sz="3400" b="1" dirty="0" smtClean="0">
                  <a:solidFill>
                    <a:prstClr val="white"/>
                  </a:solidFill>
                  <a:cs typeface="Arial" pitchFamily="34" charset="0"/>
                </a:rPr>
                <a:t>. </a:t>
              </a:r>
              <a:r>
                <a:rPr lang="en-US" sz="3400" b="1" dirty="0" err="1" smtClean="0">
                  <a:solidFill>
                    <a:prstClr val="white"/>
                  </a:solidFill>
                  <a:cs typeface="Arial" pitchFamily="34" charset="0"/>
                </a:rPr>
                <a:t>Pengertian</a:t>
              </a:r>
              <a:r>
                <a:rPr lang="en-US" sz="340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sz="3400" b="1" dirty="0" err="1" smtClean="0">
                  <a:solidFill>
                    <a:prstClr val="white"/>
                  </a:solidFill>
                  <a:cs typeface="Arial" pitchFamily="34" charset="0"/>
                </a:rPr>
                <a:t>Komik</a:t>
              </a:r>
              <a:endParaRPr lang="en-US" sz="3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42" y="1443761"/>
            <a:ext cx="4119333" cy="2747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96450" y="4343277"/>
            <a:ext cx="414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400" b="1" dirty="0" err="1" smtClean="0">
                <a:solidFill>
                  <a:srgbClr val="0070C0"/>
                </a:solidFill>
              </a:rPr>
              <a:t>Contoh-contoh</a:t>
            </a:r>
            <a:r>
              <a:rPr lang="en-ID" sz="2400" b="1" dirty="0" smtClean="0">
                <a:solidFill>
                  <a:srgbClr val="0070C0"/>
                </a:solidFill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</a:rPr>
              <a:t>komik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669" y="4053330"/>
            <a:ext cx="5997184" cy="1077218"/>
          </a:xfrm>
          <a:prstGeom prst="rect">
            <a:avLst/>
          </a:prstGeom>
          <a:solidFill>
            <a:srgbClr val="FFFFCC"/>
          </a:solidFill>
          <a:ln w="19050">
            <a:solidFill>
              <a:srgbClr val="009999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</a:rPr>
              <a:t>Susunan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gambar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membentuk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alur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cerita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pada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</a:rPr>
              <a:t>komik</a:t>
            </a:r>
            <a:r>
              <a:rPr lang="en-US" sz="3200" b="1" dirty="0" smtClean="0">
                <a:solidFill>
                  <a:srgbClr val="FF0066"/>
                </a:solidFill>
              </a:rPr>
              <a:t>. </a:t>
            </a:r>
            <a:endParaRPr lang="en-US" sz="32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1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9140" y="1941533"/>
            <a:ext cx="55420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/>
              <a:t>Membuat</a:t>
            </a:r>
            <a:r>
              <a:rPr lang="en-US" sz="3400" b="1" dirty="0" smtClean="0"/>
              <a:t> </a:t>
            </a:r>
            <a:r>
              <a:rPr lang="en-US" sz="3400" b="1" dirty="0" smtClean="0">
                <a:solidFill>
                  <a:srgbClr val="FF0066"/>
                </a:solidFill>
              </a:rPr>
              <a:t>panel </a:t>
            </a:r>
            <a:r>
              <a:rPr lang="en-US" sz="3400" b="1" dirty="0" err="1" smtClean="0">
                <a:solidFill>
                  <a:srgbClr val="FF0066"/>
                </a:solidFill>
              </a:rPr>
              <a:t>komik</a:t>
            </a:r>
            <a:r>
              <a:rPr lang="en-US" sz="3400" b="1" dirty="0" smtClean="0">
                <a:solidFill>
                  <a:srgbClr val="FF0066"/>
                </a:solidFill>
              </a:rPr>
              <a:t> </a:t>
            </a:r>
            <a:r>
              <a:rPr lang="en-US" sz="3400" b="1" dirty="0" err="1" smtClean="0"/>
              <a:t>pada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kertas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gambar</a:t>
            </a:r>
            <a:r>
              <a:rPr lang="en-US" sz="3400" b="1" dirty="0" smtClean="0"/>
              <a:t>. </a:t>
            </a:r>
            <a:r>
              <a:rPr lang="en-US" sz="3400" b="1" dirty="0" err="1" smtClean="0"/>
              <a:t>Jumlah</a:t>
            </a:r>
            <a:r>
              <a:rPr lang="en-US" sz="3400" b="1" dirty="0" smtClean="0"/>
              <a:t> panel </a:t>
            </a:r>
            <a:r>
              <a:rPr lang="en-US" sz="3400" b="1" dirty="0" err="1" smtClean="0"/>
              <a:t>dapaat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disesuaikan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dengan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isi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cerita</a:t>
            </a:r>
            <a:r>
              <a:rPr lang="en-US" sz="3400" b="1" dirty="0" smtClean="0"/>
              <a:t>.</a:t>
            </a:r>
            <a:endParaRPr lang="en-US" sz="3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51911" y="383087"/>
            <a:ext cx="8165579" cy="783616"/>
            <a:chOff x="441194" y="313316"/>
            <a:chExt cx="6900450" cy="7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94" y="313316"/>
              <a:ext cx="6413526" cy="78361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11200" y="359044"/>
              <a:ext cx="6630444" cy="667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3400" b="1" dirty="0" smtClean="0">
                  <a:solidFill>
                    <a:prstClr val="white"/>
                  </a:solidFill>
                  <a:cs typeface="Arial" pitchFamily="34" charset="0"/>
                </a:rPr>
                <a:t>b. </a:t>
              </a:r>
              <a:r>
                <a:rPr lang="en-US" sz="3400" b="1" dirty="0" err="1" smtClean="0">
                  <a:solidFill>
                    <a:prstClr val="white"/>
                  </a:solidFill>
                  <a:cs typeface="Arial" pitchFamily="34" charset="0"/>
                </a:rPr>
                <a:t>Langkah-langkah</a:t>
              </a:r>
              <a:r>
                <a:rPr lang="en-US" sz="340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sz="3400" b="1" dirty="0" err="1" smtClean="0">
                  <a:solidFill>
                    <a:prstClr val="white"/>
                  </a:solidFill>
                  <a:cs typeface="Arial" pitchFamily="34" charset="0"/>
                </a:rPr>
                <a:t>membuat</a:t>
              </a:r>
              <a:r>
                <a:rPr lang="en-US" sz="3400" b="1" dirty="0" smtClean="0">
                  <a:solidFill>
                    <a:prstClr val="white"/>
                  </a:solidFill>
                  <a:cs typeface="Arial" pitchFamily="34" charset="0"/>
                </a:rPr>
                <a:t> </a:t>
              </a:r>
              <a:r>
                <a:rPr lang="en-US" sz="3400" b="1" dirty="0" err="1">
                  <a:solidFill>
                    <a:prstClr val="white"/>
                  </a:solidFill>
                  <a:cs typeface="Arial" pitchFamily="34" charset="0"/>
                </a:rPr>
                <a:t>k</a:t>
              </a:r>
              <a:r>
                <a:rPr lang="en-US" sz="3400" b="1" dirty="0" err="1" smtClean="0">
                  <a:solidFill>
                    <a:prstClr val="white"/>
                  </a:solidFill>
                  <a:cs typeface="Arial" pitchFamily="34" charset="0"/>
                </a:rPr>
                <a:t>omik</a:t>
              </a:r>
              <a:endParaRPr lang="en-US" sz="3400" b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0" y="1941533"/>
            <a:ext cx="5445772" cy="353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503</Words>
  <Application>Microsoft Office PowerPoint</Application>
  <PresentationFormat>Widescreen</PresentationFormat>
  <Paragraphs>65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Open Sans</vt:lpstr>
      <vt:lpstr>Wingdings</vt:lpstr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Alivia Arianda</dc:creator>
  <cp:lastModifiedBy>Nur Alivia Arianda</cp:lastModifiedBy>
  <cp:revision>63</cp:revision>
  <dcterms:created xsi:type="dcterms:W3CDTF">2022-04-28T01:27:10Z</dcterms:created>
  <dcterms:modified xsi:type="dcterms:W3CDTF">2022-05-12T03:12:52Z</dcterms:modified>
</cp:coreProperties>
</file>