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8" r:id="rId2"/>
    <p:sldId id="257" r:id="rId3"/>
    <p:sldId id="259" r:id="rId4"/>
    <p:sldId id="260" r:id="rId5"/>
    <p:sldId id="266" r:id="rId6"/>
    <p:sldId id="267" r:id="rId7"/>
    <p:sldId id="268" r:id="rId8"/>
    <p:sldId id="281" r:id="rId9"/>
    <p:sldId id="280" r:id="rId10"/>
    <p:sldId id="282" r:id="rId11"/>
    <p:sldId id="283" r:id="rId12"/>
    <p:sldId id="265" r:id="rId13"/>
    <p:sldId id="287" r:id="rId1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B1C7"/>
    <a:srgbClr val="C5B9D5"/>
    <a:srgbClr val="8CD48E"/>
    <a:srgbClr val="C188D8"/>
    <a:srgbClr val="008680"/>
    <a:srgbClr val="00C06A"/>
    <a:srgbClr val="C9C011"/>
    <a:srgbClr val="BFD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474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558F95-DAF5-47A1-8A2E-377C01D2BF66}" type="datetimeFigureOut">
              <a:rPr lang="id-ID" smtClean="0"/>
              <a:t>13/03/2023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83F1B1-D4B4-46B9-BA75-E3433C929413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3466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81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85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93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9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39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74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22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07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797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639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606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2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" r="2812"/>
          <a:stretch/>
        </p:blipFill>
        <p:spPr>
          <a:xfrm>
            <a:off x="-9525" y="0"/>
            <a:ext cx="9153525" cy="5193750"/>
          </a:xfrm>
          <a:prstGeom prst="rect">
            <a:avLst/>
          </a:prstGeom>
        </p:spPr>
      </p:pic>
      <p:sp>
        <p:nvSpPr>
          <p:cNvPr id="8" name="テキスト プレースホルダー 11"/>
          <p:cNvSpPr txBox="1">
            <a:spLocks/>
          </p:cNvSpPr>
          <p:nvPr/>
        </p:nvSpPr>
        <p:spPr>
          <a:xfrm>
            <a:off x="4301361" y="1783077"/>
            <a:ext cx="4274018" cy="788673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err="1">
                <a:solidFill>
                  <a:srgbClr val="C9C011"/>
                </a:solidFill>
                <a:cs typeface="Arial" pitchFamily="34" charset="0"/>
              </a:rPr>
              <a:t>Bahasa</a:t>
            </a:r>
            <a:r>
              <a:rPr lang="en-US" b="1" dirty="0">
                <a:solidFill>
                  <a:srgbClr val="C9C011"/>
                </a:solidFill>
                <a:cs typeface="Arial" pitchFamily="34" charset="0"/>
              </a:rPr>
              <a:t> Indonesia</a:t>
            </a:r>
            <a:endParaRPr lang="id-ID" b="1" dirty="0">
              <a:solidFill>
                <a:srgbClr val="C9C011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直線コネクタ 9"/>
          <p:cNvCxnSpPr/>
          <p:nvPr/>
        </p:nvCxnSpPr>
        <p:spPr>
          <a:xfrm>
            <a:off x="4572000" y="2800350"/>
            <a:ext cx="37338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3901966" y="1200150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27822" y="2865879"/>
            <a:ext cx="2070117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SD/MI KELAS 4</a:t>
            </a:r>
            <a:endParaRPr lang="id-ID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Cube 12"/>
          <p:cNvSpPr/>
          <p:nvPr/>
        </p:nvSpPr>
        <p:spPr>
          <a:xfrm>
            <a:off x="1524000" y="763869"/>
            <a:ext cx="2454166" cy="3287686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914638"/>
            <a:ext cx="2377967" cy="311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7104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62000" y="1238250"/>
            <a:ext cx="5791647" cy="2458220"/>
            <a:chOff x="761553" y="377189"/>
            <a:chExt cx="6652011" cy="3108961"/>
          </a:xfrm>
        </p:grpSpPr>
        <p:pic>
          <p:nvPicPr>
            <p:cNvPr id="6" name="Picture 4" descr="E:\ELISA\MEDIA ESPS IPS KELAS 4\BAB 4\Post it pink.png">
              <a:extLst>
                <a:ext uri="{FF2B5EF4-FFF2-40B4-BE49-F238E27FC236}">
                  <a16:creationId xmlns:a16="http://schemas.microsoft.com/office/drawing/2014/main" id="{1666DD56-2004-DABF-39EA-2A26C3BF6C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553" y="377189"/>
              <a:ext cx="6652011" cy="3108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066800" y="538699"/>
              <a:ext cx="6172200" cy="24522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Mari, </a:t>
              </a:r>
              <a:r>
                <a:rPr lang="en-US" sz="2400" dirty="0" err="1"/>
                <a:t>berlatih</a:t>
              </a:r>
              <a:r>
                <a:rPr lang="en-US" sz="2400" dirty="0"/>
                <a:t> </a:t>
              </a:r>
              <a:r>
                <a:rPr lang="en-US" sz="2400" dirty="0" err="1"/>
                <a:t>membandingkan</a:t>
              </a:r>
              <a:r>
                <a:rPr lang="en-US" sz="2400" dirty="0"/>
                <a:t> dua </a:t>
              </a:r>
              <a:r>
                <a:rPr lang="en-US" sz="2400" dirty="0" err="1"/>
                <a:t>teks</a:t>
              </a:r>
              <a:r>
                <a:rPr lang="en-US" sz="2400" dirty="0"/>
                <a:t> yang </a:t>
              </a:r>
              <a:r>
                <a:rPr lang="en-US" sz="2400" dirty="0" err="1"/>
                <a:t>berbeda</a:t>
              </a:r>
              <a:r>
                <a:rPr lang="en-US" sz="2400" dirty="0"/>
                <a:t>.</a:t>
              </a:r>
            </a:p>
            <a:p>
              <a:endParaRPr lang="en-US" sz="2400" dirty="0"/>
            </a:p>
            <a:p>
              <a:r>
                <a:rPr lang="en-US" sz="2400" dirty="0" err="1"/>
                <a:t>Bacalah</a:t>
              </a:r>
              <a:r>
                <a:rPr lang="en-US" sz="2400" dirty="0"/>
                <a:t> </a:t>
              </a:r>
              <a:r>
                <a:rPr lang="en-US" sz="2400" dirty="0" err="1"/>
                <a:t>teks</a:t>
              </a:r>
              <a:r>
                <a:rPr lang="en-US" sz="2400" dirty="0"/>
                <a:t> </a:t>
              </a:r>
              <a:r>
                <a:rPr lang="en-US" sz="2400" dirty="0" err="1"/>
                <a:t>dalam</a:t>
              </a:r>
              <a:r>
                <a:rPr lang="en-US" sz="2400" dirty="0"/>
                <a:t> </a:t>
              </a:r>
              <a:r>
                <a:rPr lang="en-US" sz="2400" dirty="0" err="1"/>
                <a:t>tayangan</a:t>
              </a:r>
              <a:r>
                <a:rPr lang="en-US" sz="2400" dirty="0"/>
                <a:t> video </a:t>
              </a:r>
              <a:r>
                <a:rPr lang="en-US" sz="2400" dirty="0" err="1"/>
                <a:t>berikut</a:t>
              </a:r>
              <a:r>
                <a:rPr lang="en-US" sz="2400" dirty="0"/>
                <a:t> </a:t>
              </a:r>
              <a:r>
                <a:rPr lang="en-US" sz="2400" dirty="0" err="1"/>
                <a:t>dengan</a:t>
              </a:r>
              <a:r>
                <a:rPr lang="en-US" sz="2400" dirty="0"/>
                <a:t> </a:t>
              </a:r>
              <a:r>
                <a:rPr lang="en-US" sz="2400" dirty="0" err="1"/>
                <a:t>saksama</a:t>
              </a:r>
              <a:r>
                <a:rPr lang="en-US" sz="2400" dirty="0"/>
                <a:t>.</a:t>
              </a:r>
              <a:endParaRPr lang="id-ID" sz="2400" dirty="0"/>
            </a:p>
          </p:txBody>
        </p:sp>
      </p:grpSp>
      <p:grpSp>
        <p:nvGrpSpPr>
          <p:cNvPr id="16" name="Group 12">
            <a:extLst>
              <a:ext uri="{FF2B5EF4-FFF2-40B4-BE49-F238E27FC236}">
                <a16:creationId xmlns:a16="http://schemas.microsoft.com/office/drawing/2014/main" id="{F7745CC6-30D9-3E52-C55B-DC2AEA52C56D}"/>
              </a:ext>
            </a:extLst>
          </p:cNvPr>
          <p:cNvGrpSpPr>
            <a:grpSpLocks/>
          </p:cNvGrpSpPr>
          <p:nvPr/>
        </p:nvGrpSpPr>
        <p:grpSpPr bwMode="auto">
          <a:xfrm>
            <a:off x="6150582" y="1105350"/>
            <a:ext cx="2052000" cy="3600000"/>
            <a:chOff x="5522086" y="455336"/>
            <a:chExt cx="2322234" cy="4128779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67B8FC9-4016-2B91-20AA-76B221EE3F5C}"/>
                </a:ext>
              </a:extLst>
            </p:cNvPr>
            <p:cNvSpPr/>
            <p:nvPr/>
          </p:nvSpPr>
          <p:spPr>
            <a:xfrm>
              <a:off x="6058468" y="4019550"/>
              <a:ext cx="1785852" cy="56456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altLang="id-ID">
                <a:solidFill>
                  <a:srgbClr val="FFFFFF"/>
                </a:solidFill>
              </a:endParaRPr>
            </a:p>
          </p:txBody>
        </p:sp>
        <p:pic>
          <p:nvPicPr>
            <p:cNvPr id="18" name="Picture 2" descr="C:\Users\P1846\Desktop\4.14 ibu guru berkata.png">
              <a:extLst>
                <a:ext uri="{FF2B5EF4-FFF2-40B4-BE49-F238E27FC236}">
                  <a16:creationId xmlns:a16="http://schemas.microsoft.com/office/drawing/2014/main" id="{96173679-87AC-6171-7680-886514DDC4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24" r="27933"/>
            <a:stretch>
              <a:fillRect/>
            </a:stretch>
          </p:blipFill>
          <p:spPr bwMode="auto">
            <a:xfrm>
              <a:off x="5522086" y="455336"/>
              <a:ext cx="2139955" cy="3925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372410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l 135">
            <a:hlinkClick r:id="" action="ppaction://media"/>
            <a:extLst>
              <a:ext uri="{FF2B5EF4-FFF2-40B4-BE49-F238E27FC236}">
                <a16:creationId xmlns:a16="http://schemas.microsoft.com/office/drawing/2014/main" id="{9194E833-68E5-8177-570F-9B4D25AEA0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830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5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303315"/>
            <a:ext cx="3429000" cy="24073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1E820B7-009A-B055-8CC1-13A46EE22DA6}"/>
              </a:ext>
            </a:extLst>
          </p:cNvPr>
          <p:cNvSpPr/>
          <p:nvPr/>
        </p:nvSpPr>
        <p:spPr bwMode="auto">
          <a:xfrm>
            <a:off x="381000" y="876750"/>
            <a:ext cx="6220800" cy="3600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softEdge rad="1270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id-ID" altLang="id-ID" sz="2800" dirty="0">
                <a:latin typeface="+mn-lt"/>
              </a:rPr>
              <a:t>Ayo, ingat kembali langkah-langkah menulis teks narasi. </a:t>
            </a:r>
            <a:endParaRPr lang="en-US" altLang="id-ID" sz="2800" dirty="0">
              <a:latin typeface="+mn-lt"/>
            </a:endParaRPr>
          </a:p>
          <a:p>
            <a:pPr algn="ctr" eaLnBrk="1" hangingPunct="1">
              <a:defRPr/>
            </a:pPr>
            <a:endParaRPr lang="en-US" altLang="id-ID" sz="2800" dirty="0">
              <a:latin typeface="+mn-lt"/>
            </a:endParaRPr>
          </a:p>
          <a:p>
            <a:pPr algn="ctr" eaLnBrk="1" hangingPunct="1">
              <a:defRPr/>
            </a:pPr>
            <a:r>
              <a:rPr lang="en-US" altLang="id-ID" sz="2800" dirty="0" err="1">
                <a:latin typeface="+mn-lt"/>
              </a:rPr>
              <a:t>Perhatikan</a:t>
            </a:r>
            <a:r>
              <a:rPr lang="en-US" altLang="id-ID" sz="2800" dirty="0">
                <a:latin typeface="+mn-lt"/>
              </a:rPr>
              <a:t> </a:t>
            </a:r>
            <a:r>
              <a:rPr lang="en-US" altLang="id-ID" sz="2800" dirty="0" err="1">
                <a:latin typeface="+mn-lt"/>
              </a:rPr>
              <a:t>tayangan</a:t>
            </a:r>
            <a:r>
              <a:rPr lang="en-US" altLang="id-ID" sz="2800" dirty="0">
                <a:latin typeface="+mn-lt"/>
              </a:rPr>
              <a:t> video </a:t>
            </a:r>
            <a:r>
              <a:rPr lang="en-US" altLang="id-ID" sz="2800" dirty="0" err="1">
                <a:latin typeface="+mn-lt"/>
              </a:rPr>
              <a:t>berikut</a:t>
            </a:r>
            <a:r>
              <a:rPr lang="en-US" altLang="id-ID" sz="2800" dirty="0">
                <a:latin typeface="+mn-lt"/>
              </a:rPr>
              <a:t> </a:t>
            </a:r>
            <a:r>
              <a:rPr lang="en-US" altLang="id-ID" sz="2800" dirty="0" err="1">
                <a:latin typeface="+mn-lt"/>
              </a:rPr>
              <a:t>dengan</a:t>
            </a:r>
            <a:r>
              <a:rPr lang="en-US" altLang="id-ID" sz="2800" dirty="0">
                <a:latin typeface="+mn-lt"/>
              </a:rPr>
              <a:t> </a:t>
            </a:r>
            <a:r>
              <a:rPr lang="en-US" altLang="id-ID" sz="2800" dirty="0" err="1">
                <a:latin typeface="+mn-lt"/>
              </a:rPr>
              <a:t>saksama</a:t>
            </a:r>
            <a:r>
              <a:rPr lang="en-US" altLang="id-ID" sz="2800" dirty="0">
                <a:latin typeface="+mn-lt"/>
              </a:rPr>
              <a:t>, </a:t>
            </a:r>
            <a:r>
              <a:rPr lang="en-US" altLang="id-ID" sz="2800" dirty="0" err="1">
                <a:latin typeface="+mn-lt"/>
              </a:rPr>
              <a:t>ya</a:t>
            </a:r>
            <a:r>
              <a:rPr lang="en-US" altLang="id-ID" sz="2800" dirty="0">
                <a:latin typeface="+mn-lt"/>
              </a:rPr>
              <a:t>.</a:t>
            </a:r>
            <a:endParaRPr lang="id-ID" altLang="id-ID" sz="2800" dirty="0">
              <a:latin typeface="+mn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7070"/>
            <a:ext cx="5791200" cy="58771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33400" y="269282"/>
            <a:ext cx="5562600" cy="478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buSzPct val="100000"/>
              <a:buFont typeface="+mj-lt"/>
              <a:buAutoNum type="alphaUcPeriod" startAt="4"/>
            </a:pPr>
            <a:r>
              <a:rPr lang="id-ID" sz="2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Menulis Cerita Pengalaman</a:t>
            </a:r>
            <a:endParaRPr lang="en-US" sz="2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519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l 136">
            <a:hlinkClick r:id="" action="ppaction://media"/>
            <a:extLst>
              <a:ext uri="{FF2B5EF4-FFF2-40B4-BE49-F238E27FC236}">
                <a16:creationId xmlns:a16="http://schemas.microsoft.com/office/drawing/2014/main" id="{DC735390-DA5F-E34F-D131-B1A2C02C3F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782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304800" y="139064"/>
            <a:ext cx="4626963" cy="968336"/>
            <a:chOff x="457199" y="-126500"/>
            <a:chExt cx="4626765" cy="968008"/>
          </a:xfrm>
        </p:grpSpPr>
        <p:sp>
          <p:nvSpPr>
            <p:cNvPr id="8" name="Rectangle 15"/>
            <p:cNvSpPr>
              <a:spLocks noChangeArrowheads="1"/>
            </p:cNvSpPr>
            <p:nvPr/>
          </p:nvSpPr>
          <p:spPr bwMode="auto">
            <a:xfrm>
              <a:off x="457199" y="287698"/>
              <a:ext cx="4626765" cy="553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id-ID" sz="3000" b="1" dirty="0">
                  <a:ln w="0"/>
                  <a:latin typeface="+mj-lt"/>
                  <a:cs typeface="Arial" panose="020B0604020202020204" pitchFamily="34" charset="0"/>
                </a:rPr>
                <a:t>Hidup Sehat</a:t>
              </a:r>
            </a:p>
          </p:txBody>
        </p:sp>
        <p:sp>
          <p:nvSpPr>
            <p:cNvPr id="9" name="Rectangle 16"/>
            <p:cNvSpPr>
              <a:spLocks noChangeArrowheads="1"/>
            </p:cNvSpPr>
            <p:nvPr/>
          </p:nvSpPr>
          <p:spPr bwMode="auto">
            <a:xfrm>
              <a:off x="457200" y="-126500"/>
              <a:ext cx="1263433" cy="523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id-ID" sz="2800" b="1" dirty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BAB </a:t>
              </a:r>
              <a:r>
                <a:rPr lang="id-ID" altLang="id-ID" sz="2800" b="1" dirty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8</a:t>
              </a:r>
              <a:endParaRPr lang="en-US" altLang="id-ID" sz="28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1" y="243481"/>
            <a:ext cx="77341" cy="1417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04801" y="1103352"/>
            <a:ext cx="4416671" cy="3373398"/>
            <a:chOff x="157162" y="1636752"/>
            <a:chExt cx="2905297" cy="3373398"/>
          </a:xfrm>
        </p:grpSpPr>
        <p:sp>
          <p:nvSpPr>
            <p:cNvPr id="4" name="Rectangle 3"/>
            <p:cNvSpPr/>
            <p:nvPr/>
          </p:nvSpPr>
          <p:spPr>
            <a:xfrm>
              <a:off x="157162" y="1733550"/>
              <a:ext cx="2115470" cy="3810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165705" y="1636752"/>
              <a:ext cx="2896754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id-ID" sz="2000" b="1" noProof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TUJUAN PEMBELAJARAN:</a:t>
              </a:r>
              <a:endParaRPr lang="en-US" sz="2000" b="1" noProof="1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165706" y="2209383"/>
              <a:ext cx="2597932" cy="2800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id-ID" altLang="id-ID" sz="1600" dirty="0">
                  <a:latin typeface="+mj-lt"/>
                </a:rPr>
                <a:t>mengidentifikasi tokoh, isi permasalahan, dan informasi dalam cerita yang disimak;</a:t>
              </a:r>
            </a:p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id-ID" altLang="id-ID" sz="1600" dirty="0">
                  <a:latin typeface="+mj-lt"/>
                </a:rPr>
                <a:t>membandingkan watak tokoh-tokoh dalam cerita;</a:t>
              </a:r>
            </a:p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id-ID" altLang="id-ID" sz="1600" dirty="0">
                  <a:latin typeface="+mj-lt"/>
                </a:rPr>
                <a:t>menentukan informasi berupa fakta dan opini dari teks visual;</a:t>
              </a:r>
            </a:p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id-ID" altLang="id-ID" sz="1600" dirty="0">
                  <a:latin typeface="+mj-lt"/>
                </a:rPr>
                <a:t>menyampaikan secara lisan perbandingan ide pokok, informasi, dan simpulan dari dua teks yang berbeda;</a:t>
              </a:r>
            </a:p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id-ID" altLang="id-ID" sz="1600" dirty="0">
                  <a:latin typeface="+mj-lt"/>
                </a:rPr>
                <a:t>menulis cerita pengalaman menggunakan ejaan bahasa </a:t>
              </a:r>
              <a:r>
                <a:rPr lang="en-US" altLang="id-ID" sz="1600" dirty="0">
                  <a:latin typeface="+mj-lt"/>
                </a:rPr>
                <a:t>I</a:t>
              </a:r>
              <a:r>
                <a:rPr lang="id-ID" altLang="id-ID" sz="1600" dirty="0">
                  <a:latin typeface="+mj-lt"/>
                </a:rPr>
                <a:t>ndonesia yang tepat.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72"/>
          <a:stretch/>
        </p:blipFill>
        <p:spPr>
          <a:xfrm>
            <a:off x="4132991" y="830401"/>
            <a:ext cx="4972909" cy="36134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3301745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7070"/>
            <a:ext cx="4114800" cy="5877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3400" y="269282"/>
            <a:ext cx="5562600" cy="478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buSzPct val="100000"/>
              <a:buFont typeface="+mj-lt"/>
              <a:buAutoNum type="alphaUcPeriod"/>
            </a:pPr>
            <a:r>
              <a:rPr lang="id-ID" sz="2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Menyimak Cerita</a:t>
            </a:r>
            <a:endParaRPr lang="en-US" sz="2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1E820B7-009A-B055-8CC1-13A46EE22DA6}"/>
              </a:ext>
            </a:extLst>
          </p:cNvPr>
          <p:cNvSpPr/>
          <p:nvPr/>
        </p:nvSpPr>
        <p:spPr bwMode="auto">
          <a:xfrm>
            <a:off x="1292400" y="1520550"/>
            <a:ext cx="6480000" cy="28800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76200">
              <a:srgbClr val="7030A0">
                <a:alpha val="46000"/>
              </a:srgbClr>
            </a:glow>
            <a:softEdge rad="342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id-ID" altLang="id-ID" sz="2000" dirty="0">
                <a:latin typeface="+mn-lt"/>
              </a:rPr>
              <a:t>Cerita tentu mengandung unsur pembangun. Salah satu unsur pembangun cerita adalah konflik atau permasalahan yang dialami tokoh. Permasalahan dalam cerita terjadi karena sebab tertentu.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24153" y="952950"/>
            <a:ext cx="3816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000" b="1" dirty="0"/>
              <a:t>Permasalahan yang Dialami Tokoh</a:t>
            </a:r>
          </a:p>
        </p:txBody>
      </p:sp>
    </p:spTree>
    <p:extLst>
      <p:ext uri="{BB962C8B-B14F-4D97-AF65-F5344CB8AC3E}">
        <p14:creationId xmlns:p14="http://schemas.microsoft.com/office/powerpoint/2010/main" val="23834515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257300" y="895350"/>
            <a:ext cx="6629400" cy="3600001"/>
            <a:chOff x="609600" y="895350"/>
            <a:chExt cx="8000000" cy="3600001"/>
          </a:xfrm>
        </p:grpSpPr>
        <p:pic>
          <p:nvPicPr>
            <p:cNvPr id="11" name="Picture 4" descr="E:\ELISA\MEDIA ESPS IPS KELAS 4\BAB 4\Post it pink.png">
              <a:extLst>
                <a:ext uri="{FF2B5EF4-FFF2-40B4-BE49-F238E27FC236}">
                  <a16:creationId xmlns:a16="http://schemas.microsoft.com/office/drawing/2014/main" id="{1666DD56-2004-DABF-39EA-2A26C3BF6C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895350"/>
              <a:ext cx="8000000" cy="360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990600" y="1047750"/>
              <a:ext cx="7239000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2400" dirty="0"/>
                <a:t>Kamu dapat menemukan penyebab dan cara tokoh menghadapi permasalahan dalam cerita yang disimak. Berikut langkah-langkahnya.</a:t>
              </a:r>
            </a:p>
            <a:p>
              <a:pPr marL="361950" indent="-361950">
                <a:buFont typeface="+mj-lt"/>
                <a:buAutoNum type="alphaLcPeriod"/>
              </a:pPr>
              <a:r>
                <a:rPr lang="id-ID" sz="2400" dirty="0"/>
                <a:t>Dengarkan cerita dengan saksama.</a:t>
              </a:r>
            </a:p>
            <a:p>
              <a:pPr marL="361950" indent="-361950">
                <a:buFont typeface="+mj-lt"/>
                <a:buAutoNum type="alphaLcPeriod"/>
              </a:pPr>
              <a:r>
                <a:rPr lang="id-ID" sz="2400" dirty="0"/>
                <a:t>Catatlah unsur pembangun cerita.</a:t>
              </a:r>
            </a:p>
            <a:p>
              <a:pPr marL="361950" indent="-361950">
                <a:buFont typeface="+mj-lt"/>
                <a:buAutoNum type="alphaLcPeriod"/>
              </a:pPr>
              <a:r>
                <a:rPr lang="id-ID" sz="2400" dirty="0"/>
                <a:t>Catatlah pula informasi tentang penyebab terjadinya permasalahan dan cara tokoh menghadapi permasalahan</a:t>
              </a:r>
              <a:r>
                <a:rPr lang="en-US" sz="2400" dirty="0"/>
                <a:t>.</a:t>
              </a:r>
              <a:endParaRPr lang="id-ID" sz="2400" dirty="0"/>
            </a:p>
            <a:p>
              <a:pPr algn="just"/>
              <a:endParaRPr lang="id-ID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520743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E:\ELISA\MEDIA ESPS IPS KELAS 4\BAB 4\Post it pink.png">
            <a:extLst>
              <a:ext uri="{FF2B5EF4-FFF2-40B4-BE49-F238E27FC236}">
                <a16:creationId xmlns:a16="http://schemas.microsoft.com/office/drawing/2014/main" id="{1666DD56-2004-DABF-39EA-2A26C3BF6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34" y="1018398"/>
            <a:ext cx="7006066" cy="344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18734" y="1157228"/>
            <a:ext cx="6172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000" dirty="0"/>
              <a:t>Biasanya, jumlah tokoh dalam cerita lebih dari satu. Ada tokoh utama dan tokoh tambahan. Tiap tokoh juga memiliki wataknya masing-masing. Watak adalah sifat yang memengaruhi cara berpikir dan tindakan tokoh dalam cerita. Cara mengetahui watak tokoh</a:t>
            </a:r>
            <a:r>
              <a:rPr lang="en-US" sz="2000" dirty="0"/>
              <a:t>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id-ID" sz="2000" dirty="0"/>
              <a:t>perhatikan tuturan langsung dari pengarang cerita,</a:t>
            </a:r>
            <a:endParaRPr lang="en-US" sz="2000" dirty="0"/>
          </a:p>
          <a:p>
            <a:pPr marL="342900" indent="-342900">
              <a:buFont typeface="Arial" pitchFamily="34" charset="0"/>
              <a:buChar char="•"/>
            </a:pPr>
            <a:r>
              <a:rPr lang="id-ID" sz="2000" dirty="0"/>
              <a:t>perhatikan gambaran lingkungan di sekitar tokoh, </a:t>
            </a:r>
            <a:endParaRPr lang="en-US" sz="2000" dirty="0"/>
          </a:p>
          <a:p>
            <a:pPr marL="342900" indent="-342900">
              <a:buFont typeface="Arial" pitchFamily="34" charset="0"/>
              <a:buChar char="•"/>
            </a:pPr>
            <a:r>
              <a:rPr lang="id-ID" sz="2000" dirty="0"/>
              <a:t>perhatikan perilaku yang ditunjukkan oleh tokoh</a:t>
            </a:r>
            <a:r>
              <a:rPr lang="en-US" sz="2000" dirty="0"/>
              <a:t>, </a:t>
            </a:r>
            <a:r>
              <a:rPr lang="en-US" sz="2000" dirty="0" err="1"/>
              <a:t>dan</a:t>
            </a:r>
            <a:r>
              <a:rPr lang="id-ID" sz="2000" dirty="0"/>
              <a:t> </a:t>
            </a:r>
            <a:endParaRPr lang="en-US" sz="2000" dirty="0"/>
          </a:p>
          <a:p>
            <a:pPr marL="342900" indent="-342900">
              <a:buFont typeface="Arial" pitchFamily="34" charset="0"/>
              <a:buChar char="•"/>
            </a:pPr>
            <a:r>
              <a:rPr lang="id-ID" sz="2000" dirty="0"/>
              <a:t>perhatikan percakapan antartokoh dalam cerita.</a:t>
            </a:r>
          </a:p>
        </p:txBody>
      </p:sp>
      <p:grpSp>
        <p:nvGrpSpPr>
          <p:cNvPr id="16" name="Group 12">
            <a:extLst>
              <a:ext uri="{FF2B5EF4-FFF2-40B4-BE49-F238E27FC236}">
                <a16:creationId xmlns:a16="http://schemas.microsoft.com/office/drawing/2014/main" id="{F7745CC6-30D9-3E52-C55B-DC2AEA52C56D}"/>
              </a:ext>
            </a:extLst>
          </p:cNvPr>
          <p:cNvGrpSpPr>
            <a:grpSpLocks/>
          </p:cNvGrpSpPr>
          <p:nvPr/>
        </p:nvGrpSpPr>
        <p:grpSpPr bwMode="auto">
          <a:xfrm>
            <a:off x="6670200" y="1105350"/>
            <a:ext cx="2052000" cy="3600000"/>
            <a:chOff x="5522086" y="455336"/>
            <a:chExt cx="2322234" cy="4128779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67B8FC9-4016-2B91-20AA-76B221EE3F5C}"/>
                </a:ext>
              </a:extLst>
            </p:cNvPr>
            <p:cNvSpPr/>
            <p:nvPr/>
          </p:nvSpPr>
          <p:spPr>
            <a:xfrm>
              <a:off x="6058468" y="4019550"/>
              <a:ext cx="1785852" cy="56456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altLang="id-ID">
                <a:solidFill>
                  <a:srgbClr val="FFFFFF"/>
                </a:solidFill>
              </a:endParaRPr>
            </a:p>
          </p:txBody>
        </p:sp>
        <p:pic>
          <p:nvPicPr>
            <p:cNvPr id="18" name="Picture 2" descr="C:\Users\P1846\Desktop\4.14 ibu guru berkata.png">
              <a:extLst>
                <a:ext uri="{FF2B5EF4-FFF2-40B4-BE49-F238E27FC236}">
                  <a16:creationId xmlns:a16="http://schemas.microsoft.com/office/drawing/2014/main" id="{96173679-87AC-6171-7680-886514DDC4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24" r="27933"/>
            <a:stretch>
              <a:fillRect/>
            </a:stretch>
          </p:blipFill>
          <p:spPr bwMode="auto">
            <a:xfrm>
              <a:off x="5522086" y="455336"/>
              <a:ext cx="2139955" cy="3925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2735600" y="361950"/>
            <a:ext cx="3672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2400" b="1" dirty="0"/>
              <a:t>Perbandingan</a:t>
            </a:r>
            <a:r>
              <a:rPr lang="en-US" sz="2400" b="1" dirty="0"/>
              <a:t> </a:t>
            </a:r>
            <a:r>
              <a:rPr lang="en-US" sz="2400" b="1" dirty="0" err="1"/>
              <a:t>Watak</a:t>
            </a:r>
            <a:r>
              <a:rPr lang="id-ID" sz="2400" b="1" dirty="0"/>
              <a:t> Tokoh</a:t>
            </a:r>
          </a:p>
        </p:txBody>
      </p:sp>
    </p:spTree>
    <p:extLst>
      <p:ext uri="{BB962C8B-B14F-4D97-AF65-F5344CB8AC3E}">
        <p14:creationId xmlns:p14="http://schemas.microsoft.com/office/powerpoint/2010/main" val="40305580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14400" y="1352550"/>
            <a:ext cx="7862888" cy="4038600"/>
            <a:chOff x="914400" y="1352550"/>
            <a:chExt cx="7862888" cy="4038600"/>
          </a:xfrm>
        </p:grpSpPr>
        <p:pic>
          <p:nvPicPr>
            <p:cNvPr id="7" name="Picture 4" descr="E:\ELISA\PPT ESPS\2016\ESPS edisi kurnas\PERINTILAN ESPS KURNAS\papan tulis kecil.png">
              <a:extLst>
                <a:ext uri="{FF2B5EF4-FFF2-40B4-BE49-F238E27FC236}">
                  <a16:creationId xmlns:a16="http://schemas.microsoft.com/office/drawing/2014/main" id="{81386D72-BB38-8ACD-96EE-A4EF758C9E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1352550"/>
              <a:ext cx="6159500" cy="3886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BDA1F86C-F762-15B3-1598-0E4696807C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53200" y="1546225"/>
              <a:ext cx="2224088" cy="3844925"/>
              <a:chOff x="3601351" y="544266"/>
              <a:chExt cx="2223101" cy="3845214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830ED28B-FC85-E86C-114F-F833B4FE1D76}"/>
                  </a:ext>
                </a:extLst>
              </p:cNvPr>
              <p:cNvSpPr/>
              <p:nvPr/>
            </p:nvSpPr>
            <p:spPr>
              <a:xfrm>
                <a:off x="4038600" y="3824915"/>
                <a:ext cx="1785852" cy="564565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id-ID" altLang="id-ID">
                  <a:solidFill>
                    <a:srgbClr val="FFFFFF"/>
                  </a:solidFill>
                </a:endParaRPr>
              </a:p>
            </p:txBody>
          </p:sp>
          <p:pic>
            <p:nvPicPr>
              <p:cNvPr id="12" name="Picture 12" descr="E:\ELISA\PPT ESPS\ibu guru.png">
                <a:extLst>
                  <a:ext uri="{FF2B5EF4-FFF2-40B4-BE49-F238E27FC236}">
                    <a16:creationId xmlns:a16="http://schemas.microsoft.com/office/drawing/2014/main" id="{59D71E82-BB8E-CF08-EB97-AB07DD1AE1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471" t="6506" r="25594"/>
              <a:stretch>
                <a:fillRect/>
              </a:stretch>
            </p:blipFill>
            <p:spPr bwMode="auto">
              <a:xfrm>
                <a:off x="3601351" y="544266"/>
                <a:ext cx="1920735" cy="36530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1772781"/>
            <a:ext cx="53530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00" dirty="0">
                <a:solidFill>
                  <a:schemeClr val="bg1"/>
                </a:solidFill>
              </a:rPr>
              <a:t>Dengan membaca cerita, artikel, ataupun bacaan lain, kamu dapat memperoleh informasi. Informasi tersebut dapat berupa fakta atau opini. </a:t>
            </a:r>
            <a:r>
              <a:rPr lang="id-ID" sz="2000" b="1" dirty="0">
                <a:solidFill>
                  <a:schemeClr val="bg1"/>
                </a:solidFill>
              </a:rPr>
              <a:t>Fakta</a:t>
            </a:r>
            <a:r>
              <a:rPr lang="id-ID" sz="2000" dirty="0">
                <a:solidFill>
                  <a:schemeClr val="bg1"/>
                </a:solidFill>
              </a:rPr>
              <a:t> adalah hal berupa keadaan atau peristiwa yang benar-benar ada atau terjadi. </a:t>
            </a:r>
            <a:endParaRPr lang="en-US" sz="2000" dirty="0">
              <a:solidFill>
                <a:schemeClr val="bg1"/>
              </a:solidFill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O</a:t>
            </a:r>
            <a:r>
              <a:rPr lang="id-ID" sz="2000" b="1" dirty="0">
                <a:solidFill>
                  <a:schemeClr val="bg1"/>
                </a:solidFill>
              </a:rPr>
              <a:t>pini</a:t>
            </a:r>
            <a:r>
              <a:rPr lang="id-ID" sz="2000" dirty="0">
                <a:solidFill>
                  <a:schemeClr val="bg1"/>
                </a:solidFill>
              </a:rPr>
              <a:t> adalah sikap atau pendapat seseorang mengenal sebuah keadaan.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7070"/>
            <a:ext cx="3786554" cy="58771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01515" y="269282"/>
            <a:ext cx="3637085" cy="478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buSzPct val="100000"/>
              <a:buFont typeface="+mj-lt"/>
              <a:buAutoNum type="alphaUcPeriod" startAt="2"/>
            </a:pPr>
            <a:r>
              <a:rPr lang="id-ID" sz="2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Fakta dan Opini</a:t>
            </a:r>
            <a:endParaRPr lang="en-US" sz="2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95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698100"/>
            <a:ext cx="4442429" cy="3140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2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990600" y="2571750"/>
            <a:ext cx="5181600" cy="1959904"/>
          </a:xfrm>
          <a:prstGeom prst="roundRect">
            <a:avLst/>
          </a:prstGeom>
          <a:solidFill>
            <a:srgbClr val="DDB1C7"/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>
                <a:solidFill>
                  <a:schemeClr val="tx1"/>
                </a:solidFill>
              </a:rPr>
              <a:t>Kalimat (1) dan (2) merupakan fakta. Hal ini karena keadaan tersebut merupakan kenyataan</a:t>
            </a:r>
            <a:r>
              <a:rPr lang="en-US" dirty="0">
                <a:solidFill>
                  <a:schemeClr val="tx1"/>
                </a:solidFill>
              </a:rPr>
              <a:t>,</a:t>
            </a:r>
            <a:r>
              <a:rPr lang="id-ID" dirty="0">
                <a:solidFill>
                  <a:schemeClr val="tx1"/>
                </a:solidFill>
              </a:rPr>
              <a:t> yakni jahe merupakan tumbuhan berakar serabut dan digunakan untuk bumbu dapur. Namun</a:t>
            </a:r>
            <a:r>
              <a:rPr lang="en-US" dirty="0">
                <a:solidFill>
                  <a:schemeClr val="tx1"/>
                </a:solidFill>
              </a:rPr>
              <a:t>,</a:t>
            </a:r>
            <a:r>
              <a:rPr lang="id-ID" dirty="0">
                <a:solidFill>
                  <a:schemeClr val="tx1"/>
                </a:solidFill>
              </a:rPr>
              <a:t> kalimat (3) merupakan opini karena merupakan pendapat pribadi yang bel</a:t>
            </a:r>
            <a:r>
              <a:rPr lang="en-US" dirty="0">
                <a:solidFill>
                  <a:schemeClr val="tx1"/>
                </a:solidFill>
              </a:rPr>
              <a:t>u</a:t>
            </a:r>
            <a:r>
              <a:rPr lang="id-ID" dirty="0">
                <a:solidFill>
                  <a:schemeClr val="tx1"/>
                </a:solidFill>
              </a:rPr>
              <a:t>m mutlak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kebenarannya</a:t>
            </a:r>
            <a:r>
              <a:rPr lang="id-ID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8" name="Curved Left Arrow 7"/>
          <p:cNvSpPr/>
          <p:nvPr/>
        </p:nvSpPr>
        <p:spPr>
          <a:xfrm rot="20313102">
            <a:off x="5449123" y="967778"/>
            <a:ext cx="762000" cy="1524000"/>
          </a:xfrm>
          <a:prstGeom prst="curvedLeftArrow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76200" y="133350"/>
            <a:ext cx="5036834" cy="229287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>
              <a:schemeClr val="accent1"/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/>
            <a:r>
              <a:rPr lang="id-ID" dirty="0">
                <a:solidFill>
                  <a:schemeClr val="tx1"/>
                </a:solidFill>
              </a:rPr>
              <a:t>(1) Jahe adalah tumbuhan yang memiliki akar serabut. (2) </a:t>
            </a:r>
            <a:r>
              <a:rPr lang="en-US" dirty="0" err="1">
                <a:solidFill>
                  <a:schemeClr val="tx1"/>
                </a:solidFill>
              </a:rPr>
              <a:t>Jahe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dapat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id-ID" dirty="0">
                <a:solidFill>
                  <a:schemeClr val="tx1"/>
                </a:solidFill>
              </a:rPr>
              <a:t>digunakan </a:t>
            </a:r>
            <a:r>
              <a:rPr lang="en-US" dirty="0" err="1">
                <a:solidFill>
                  <a:schemeClr val="tx1"/>
                </a:solidFill>
              </a:rPr>
              <a:t>sebagai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id-ID" dirty="0">
                <a:solidFill>
                  <a:schemeClr val="tx1"/>
                </a:solidFill>
              </a:rPr>
              <a:t>bumbu dapur. (3) </a:t>
            </a:r>
            <a:r>
              <a:rPr lang="en-US" dirty="0" err="1">
                <a:solidFill>
                  <a:schemeClr val="tx1"/>
                </a:solidFill>
              </a:rPr>
              <a:t>Makanan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minuman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mengandung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jahe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cocok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dikonsumsi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saat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cuaca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dingin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id-ID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9232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905000" y="1352550"/>
            <a:ext cx="6751638" cy="3997325"/>
            <a:chOff x="1905000" y="1352550"/>
            <a:chExt cx="6751638" cy="3997325"/>
          </a:xfrm>
        </p:grpSpPr>
        <p:pic>
          <p:nvPicPr>
            <p:cNvPr id="7" name="Picture 4" descr="E:\ELISA\PPT ESPS\2016\ESPS edisi kurnas\PERINTILAN ESPS KURNAS\papan tulis kecil.png">
              <a:extLst>
                <a:ext uri="{FF2B5EF4-FFF2-40B4-BE49-F238E27FC236}">
                  <a16:creationId xmlns:a16="http://schemas.microsoft.com/office/drawing/2014/main" id="{81386D72-BB38-8ACD-96EE-A4EF758C9E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0" y="1352550"/>
              <a:ext cx="5168900" cy="3886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BDA1F86C-F762-15B3-1598-0E4696807C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32550" y="1504950"/>
              <a:ext cx="2224088" cy="3844925"/>
              <a:chOff x="3601351" y="544266"/>
              <a:chExt cx="2223101" cy="3845214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830ED28B-FC85-E86C-114F-F833B4FE1D76}"/>
                  </a:ext>
                </a:extLst>
              </p:cNvPr>
              <p:cNvSpPr/>
              <p:nvPr/>
            </p:nvSpPr>
            <p:spPr>
              <a:xfrm>
                <a:off x="4038600" y="3824915"/>
                <a:ext cx="1785852" cy="564565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id-ID" altLang="id-ID">
                  <a:solidFill>
                    <a:srgbClr val="FFFFFF"/>
                  </a:solidFill>
                </a:endParaRPr>
              </a:p>
            </p:txBody>
          </p:sp>
          <p:pic>
            <p:nvPicPr>
              <p:cNvPr id="12" name="Picture 12" descr="E:\ELISA\PPT ESPS\ibu guru.png">
                <a:extLst>
                  <a:ext uri="{FF2B5EF4-FFF2-40B4-BE49-F238E27FC236}">
                    <a16:creationId xmlns:a16="http://schemas.microsoft.com/office/drawing/2014/main" id="{59D71E82-BB8E-CF08-EB97-AB07DD1AE1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471" t="6506" r="25594"/>
              <a:stretch>
                <a:fillRect/>
              </a:stretch>
            </p:blipFill>
            <p:spPr bwMode="auto">
              <a:xfrm>
                <a:off x="3601351" y="544266"/>
                <a:ext cx="1920735" cy="36530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62200" y="1733550"/>
            <a:ext cx="4212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800" dirty="0">
                <a:solidFill>
                  <a:schemeClr val="bg1"/>
                </a:solidFill>
              </a:rPr>
              <a:t>Kegiatan membandingkan </a:t>
            </a:r>
            <a:r>
              <a:rPr lang="en-US" sz="2800" dirty="0" err="1">
                <a:solidFill>
                  <a:schemeClr val="bg1"/>
                </a:solidFill>
              </a:rPr>
              <a:t>isi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dua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id-ID" sz="2800" dirty="0">
                <a:solidFill>
                  <a:schemeClr val="bg1"/>
                </a:solidFill>
              </a:rPr>
              <a:t>teks bertujuan untuk mengetahui persamaan atau perbedaan informasi yang terdapat pada teks.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7070"/>
            <a:ext cx="5791200" cy="58771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33400" y="269282"/>
            <a:ext cx="5562600" cy="478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buSzPct val="100000"/>
              <a:buFont typeface="+mj-lt"/>
              <a:buAutoNum type="alphaUcPeriod" startAt="3"/>
            </a:pPr>
            <a:r>
              <a:rPr lang="id-ID" sz="2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Membandingkan Isi Dua Teks</a:t>
            </a:r>
            <a:endParaRPr lang="en-US" sz="2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8553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62000" y="1238250"/>
            <a:ext cx="5791647" cy="2458220"/>
            <a:chOff x="761553" y="377189"/>
            <a:chExt cx="6652011" cy="3108961"/>
          </a:xfrm>
        </p:grpSpPr>
        <p:pic>
          <p:nvPicPr>
            <p:cNvPr id="6" name="Picture 4" descr="E:\ELISA\MEDIA ESPS IPS KELAS 4\BAB 4\Post it pink.png">
              <a:extLst>
                <a:ext uri="{FF2B5EF4-FFF2-40B4-BE49-F238E27FC236}">
                  <a16:creationId xmlns:a16="http://schemas.microsoft.com/office/drawing/2014/main" id="{1666DD56-2004-DABF-39EA-2A26C3BF6C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553" y="377189"/>
              <a:ext cx="6652011" cy="3108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066800" y="538699"/>
              <a:ext cx="6172200" cy="1655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2400" dirty="0"/>
                <a:t>Berikut cara membandingkan isi dua teks.</a:t>
              </a:r>
            </a:p>
            <a:p>
              <a:pPr marL="355600" indent="-355600">
                <a:buFont typeface="+mj-lt"/>
                <a:buAutoNum type="arabicPeriod"/>
              </a:pPr>
              <a:r>
                <a:rPr lang="id-ID" sz="2400" dirty="0"/>
                <a:t>Mambaca teks dengan saksama.</a:t>
              </a:r>
            </a:p>
            <a:p>
              <a:pPr marL="355600" indent="-355600">
                <a:buFont typeface="+mj-lt"/>
                <a:buAutoNum type="arabicPeriod"/>
              </a:pPr>
              <a:r>
                <a:rPr lang="id-ID" sz="2400" dirty="0"/>
                <a:t>Mengidentifikasi persamaan dan perbedaan pada teks yang dibaca.</a:t>
              </a:r>
            </a:p>
            <a:p>
              <a:pPr marL="355600" indent="-355600">
                <a:buFont typeface="+mj-lt"/>
                <a:buAutoNum type="arabicPeriod"/>
              </a:pPr>
              <a:r>
                <a:rPr lang="id-ID" sz="2400" dirty="0"/>
                <a:t>Menyimpulkan informasi pada teks.</a:t>
              </a:r>
            </a:p>
          </p:txBody>
        </p:sp>
      </p:grpSp>
      <p:grpSp>
        <p:nvGrpSpPr>
          <p:cNvPr id="16" name="Group 12">
            <a:extLst>
              <a:ext uri="{FF2B5EF4-FFF2-40B4-BE49-F238E27FC236}">
                <a16:creationId xmlns:a16="http://schemas.microsoft.com/office/drawing/2014/main" id="{F7745CC6-30D9-3E52-C55B-DC2AEA52C56D}"/>
              </a:ext>
            </a:extLst>
          </p:cNvPr>
          <p:cNvGrpSpPr>
            <a:grpSpLocks/>
          </p:cNvGrpSpPr>
          <p:nvPr/>
        </p:nvGrpSpPr>
        <p:grpSpPr bwMode="auto">
          <a:xfrm>
            <a:off x="6150582" y="1105350"/>
            <a:ext cx="2052000" cy="3600000"/>
            <a:chOff x="5522086" y="455336"/>
            <a:chExt cx="2322234" cy="4128779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67B8FC9-4016-2B91-20AA-76B221EE3F5C}"/>
                </a:ext>
              </a:extLst>
            </p:cNvPr>
            <p:cNvSpPr/>
            <p:nvPr/>
          </p:nvSpPr>
          <p:spPr>
            <a:xfrm>
              <a:off x="6058468" y="4019550"/>
              <a:ext cx="1785852" cy="56456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altLang="id-ID">
                <a:solidFill>
                  <a:srgbClr val="FFFFFF"/>
                </a:solidFill>
              </a:endParaRPr>
            </a:p>
          </p:txBody>
        </p:sp>
        <p:pic>
          <p:nvPicPr>
            <p:cNvPr id="18" name="Picture 2" descr="C:\Users\P1846\Desktop\4.14 ibu guru berkata.png">
              <a:extLst>
                <a:ext uri="{FF2B5EF4-FFF2-40B4-BE49-F238E27FC236}">
                  <a16:creationId xmlns:a16="http://schemas.microsoft.com/office/drawing/2014/main" id="{96173679-87AC-6171-7680-886514DDC4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24" r="27933"/>
            <a:stretch>
              <a:fillRect/>
            </a:stretch>
          </p:blipFill>
          <p:spPr bwMode="auto">
            <a:xfrm>
              <a:off x="5522086" y="455336"/>
              <a:ext cx="2139955" cy="3925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376071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656</TotalTime>
  <Words>442</Words>
  <Application>Microsoft Office PowerPoint</Application>
  <PresentationFormat>On-screen Show (16:9)</PresentationFormat>
  <Paragraphs>42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Aulia Dwiningtyas Putri</dc:creator>
  <cp:lastModifiedBy>08_points ZeroEight Points</cp:lastModifiedBy>
  <cp:revision>53</cp:revision>
  <dcterms:created xsi:type="dcterms:W3CDTF">2022-01-17T01:37:52Z</dcterms:created>
  <dcterms:modified xsi:type="dcterms:W3CDTF">2023-03-13T15:25:12Z</dcterms:modified>
</cp:coreProperties>
</file>