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70" r:id="rId3"/>
    <p:sldId id="271" r:id="rId4"/>
    <p:sldId id="257" r:id="rId5"/>
    <p:sldId id="273" r:id="rId6"/>
    <p:sldId id="274" r:id="rId7"/>
    <p:sldId id="260" r:id="rId8"/>
    <p:sldId id="259" r:id="rId9"/>
    <p:sldId id="261" r:id="rId10"/>
    <p:sldId id="262" r:id="rId11"/>
    <p:sldId id="263" r:id="rId12"/>
    <p:sldId id="264" r:id="rId13"/>
    <p:sldId id="265" r:id="rId14"/>
    <p:sldId id="266" r:id="rId15"/>
    <p:sldId id="275" r:id="rId16"/>
    <p:sldId id="268" r:id="rId17"/>
    <p:sldId id="269" r:id="rId18"/>
    <p:sldId id="276" r:id="rId19"/>
    <p:sldId id="267" r:id="rId20"/>
    <p:sldId id="277" r:id="rId21"/>
    <p:sldId id="278" r:id="rId22"/>
    <p:sldId id="279" r:id="rId23"/>
    <p:sldId id="280" r:id="rId24"/>
    <p:sldId id="28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1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38D54F-176C-4C9A-AC93-DBE430BEAAD3}" type="doc">
      <dgm:prSet loTypeId="urn:microsoft.com/office/officeart/2005/8/layout/arrow2" loCatId="process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id-ID"/>
        </a:p>
      </dgm:t>
    </dgm:pt>
    <dgm:pt modelId="{168DA6F7-4A27-448C-A48B-42605BBCB361}">
      <dgm:prSet phldrT="[Text]" custT="1"/>
      <dgm:spPr/>
      <dgm:t>
        <a:bodyPr/>
        <a:lstStyle/>
        <a:p>
          <a:pPr algn="ctr"/>
          <a:r>
            <a:rPr lang="id-ID" sz="1600" dirty="0" smtClean="0"/>
            <a:t>Produsen</a:t>
          </a:r>
          <a:endParaRPr lang="id-ID" sz="1300" dirty="0"/>
        </a:p>
      </dgm:t>
    </dgm:pt>
    <dgm:pt modelId="{F00C2EE1-44CB-4A40-B253-759EA0F6A325}" type="sibTrans" cxnId="{75B37460-6ACF-4E1F-93EC-80050F942FBF}">
      <dgm:prSet/>
      <dgm:spPr/>
      <dgm:t>
        <a:bodyPr/>
        <a:lstStyle/>
        <a:p>
          <a:endParaRPr lang="id-ID"/>
        </a:p>
      </dgm:t>
    </dgm:pt>
    <dgm:pt modelId="{964ADED0-DE3F-46FA-AFB9-B759E56FDF19}" type="parTrans" cxnId="{75B37460-6ACF-4E1F-93EC-80050F942FBF}">
      <dgm:prSet/>
      <dgm:spPr/>
      <dgm:t>
        <a:bodyPr/>
        <a:lstStyle/>
        <a:p>
          <a:endParaRPr lang="id-ID"/>
        </a:p>
      </dgm:t>
    </dgm:pt>
    <dgm:pt modelId="{08C619BD-300F-4B69-B40B-AEA5A3F7F82D}">
      <dgm:prSet phldrT="[Text]" custT="1"/>
      <dgm:spPr/>
      <dgm:t>
        <a:bodyPr/>
        <a:lstStyle/>
        <a:p>
          <a:r>
            <a:rPr lang="id-ID" sz="1600" dirty="0" smtClean="0"/>
            <a:t>Konsumen tingkat 1</a:t>
          </a:r>
          <a:endParaRPr lang="id-ID" sz="1600" dirty="0"/>
        </a:p>
      </dgm:t>
    </dgm:pt>
    <dgm:pt modelId="{72C772A7-D879-411C-A925-DF07A649F9AA}" type="sibTrans" cxnId="{DC6A01FC-2E18-4A9F-8D18-A9EB2451AE58}">
      <dgm:prSet/>
      <dgm:spPr/>
      <dgm:t>
        <a:bodyPr/>
        <a:lstStyle/>
        <a:p>
          <a:endParaRPr lang="id-ID"/>
        </a:p>
      </dgm:t>
    </dgm:pt>
    <dgm:pt modelId="{77D55387-2AA4-4084-A8CA-D40E6C4B66D9}" type="parTrans" cxnId="{DC6A01FC-2E18-4A9F-8D18-A9EB2451AE58}">
      <dgm:prSet/>
      <dgm:spPr/>
      <dgm:t>
        <a:bodyPr/>
        <a:lstStyle/>
        <a:p>
          <a:endParaRPr lang="id-ID"/>
        </a:p>
      </dgm:t>
    </dgm:pt>
    <dgm:pt modelId="{55ABC829-6ACD-44B5-AB9A-88A0E885B493}">
      <dgm:prSet custT="1"/>
      <dgm:spPr/>
      <dgm:t>
        <a:bodyPr/>
        <a:lstStyle/>
        <a:p>
          <a:r>
            <a:rPr lang="id-ID" sz="1600" dirty="0" smtClean="0"/>
            <a:t>Konsumen tingkat 3</a:t>
          </a:r>
          <a:endParaRPr lang="id-ID" sz="1600" dirty="0"/>
        </a:p>
      </dgm:t>
    </dgm:pt>
    <dgm:pt modelId="{43725ECF-2967-4A19-9620-E77973B8A702}" type="parTrans" cxnId="{E0F096A7-7EA7-4200-B1A7-D90480C8881A}">
      <dgm:prSet/>
      <dgm:spPr/>
      <dgm:t>
        <a:bodyPr/>
        <a:lstStyle/>
        <a:p>
          <a:endParaRPr lang="id-ID"/>
        </a:p>
      </dgm:t>
    </dgm:pt>
    <dgm:pt modelId="{6D9DE18E-002A-4EEE-9622-4F093EB728C4}" type="sibTrans" cxnId="{E0F096A7-7EA7-4200-B1A7-D90480C8881A}">
      <dgm:prSet/>
      <dgm:spPr/>
      <dgm:t>
        <a:bodyPr/>
        <a:lstStyle/>
        <a:p>
          <a:endParaRPr lang="id-ID"/>
        </a:p>
      </dgm:t>
    </dgm:pt>
    <dgm:pt modelId="{7E36070D-D9C1-40EC-9F5C-9513627E6E29}">
      <dgm:prSet custT="1"/>
      <dgm:spPr/>
      <dgm:t>
        <a:bodyPr/>
        <a:lstStyle/>
        <a:p>
          <a:r>
            <a:rPr lang="id-ID" sz="1600" dirty="0" smtClean="0"/>
            <a:t>Konsumen puncak</a:t>
          </a:r>
          <a:endParaRPr lang="id-ID" sz="1600" dirty="0"/>
        </a:p>
      </dgm:t>
    </dgm:pt>
    <dgm:pt modelId="{2BBE42CA-7938-4833-9AD4-17075EFA9C65}" type="parTrans" cxnId="{D5F5FDEE-D3C7-4553-9F2C-54F01B38B166}">
      <dgm:prSet/>
      <dgm:spPr/>
      <dgm:t>
        <a:bodyPr/>
        <a:lstStyle/>
        <a:p>
          <a:endParaRPr lang="id-ID"/>
        </a:p>
      </dgm:t>
    </dgm:pt>
    <dgm:pt modelId="{F39A9DA9-C1DC-426F-9F11-F5C9749C80BF}" type="sibTrans" cxnId="{D5F5FDEE-D3C7-4553-9F2C-54F01B38B166}">
      <dgm:prSet/>
      <dgm:spPr/>
      <dgm:t>
        <a:bodyPr/>
        <a:lstStyle/>
        <a:p>
          <a:endParaRPr lang="id-ID"/>
        </a:p>
      </dgm:t>
    </dgm:pt>
    <dgm:pt modelId="{F6115A01-F6F3-4749-8D7A-3FA3F3DE6335}">
      <dgm:prSet phldrT="[Text]" custT="1"/>
      <dgm:spPr/>
      <dgm:t>
        <a:bodyPr/>
        <a:lstStyle/>
        <a:p>
          <a:r>
            <a:rPr lang="id-ID" sz="1600" dirty="0" smtClean="0"/>
            <a:t>Konsumen tingkat 2</a:t>
          </a:r>
          <a:endParaRPr lang="id-ID" sz="1600" dirty="0"/>
        </a:p>
      </dgm:t>
    </dgm:pt>
    <dgm:pt modelId="{48B1A834-8FE2-40C7-BC6F-533DE58AA5FD}" type="sibTrans" cxnId="{A4AF0812-22F3-456A-935F-5505DA3F2F31}">
      <dgm:prSet/>
      <dgm:spPr/>
      <dgm:t>
        <a:bodyPr/>
        <a:lstStyle/>
        <a:p>
          <a:endParaRPr lang="id-ID"/>
        </a:p>
      </dgm:t>
    </dgm:pt>
    <dgm:pt modelId="{4EC535C1-5333-455E-A9F2-35A2F890A9CD}" type="parTrans" cxnId="{A4AF0812-22F3-456A-935F-5505DA3F2F31}">
      <dgm:prSet/>
      <dgm:spPr/>
      <dgm:t>
        <a:bodyPr/>
        <a:lstStyle/>
        <a:p>
          <a:endParaRPr lang="id-ID"/>
        </a:p>
      </dgm:t>
    </dgm:pt>
    <dgm:pt modelId="{E54E887A-F32A-4FEA-85CE-2DC7AAA2E446}">
      <dgm:prSet phldrT="[Text]" custScaleY="16680" custLinFactNeighborX="-15519" custLinFactNeighborY="-32655"/>
      <dgm:spPr/>
      <dgm:t>
        <a:bodyPr/>
        <a:lstStyle/>
        <a:p>
          <a:endParaRPr lang="id-ID"/>
        </a:p>
      </dgm:t>
    </dgm:pt>
    <dgm:pt modelId="{35EE1376-0EA9-4538-A316-CC7F2458F0B6}" type="parTrans" cxnId="{6134FEBE-589A-40FF-B140-CEAF318D44B2}">
      <dgm:prSet/>
      <dgm:spPr/>
      <dgm:t>
        <a:bodyPr/>
        <a:lstStyle/>
        <a:p>
          <a:endParaRPr lang="id-ID"/>
        </a:p>
      </dgm:t>
    </dgm:pt>
    <dgm:pt modelId="{F7761AFD-650A-4B86-A625-F8313430B572}" type="sibTrans" cxnId="{6134FEBE-589A-40FF-B140-CEAF318D44B2}">
      <dgm:prSet/>
      <dgm:spPr/>
      <dgm:t>
        <a:bodyPr/>
        <a:lstStyle/>
        <a:p>
          <a:endParaRPr lang="id-ID"/>
        </a:p>
      </dgm:t>
    </dgm:pt>
    <dgm:pt modelId="{B5D24FC6-9A51-4352-A527-CF9A6B2FEFE2}">
      <dgm:prSet/>
      <dgm:spPr/>
      <dgm:t>
        <a:bodyPr/>
        <a:lstStyle/>
        <a:p>
          <a:endParaRPr lang="en-US"/>
        </a:p>
      </dgm:t>
    </dgm:pt>
    <dgm:pt modelId="{CF9DBEF0-204C-4865-81E2-2AD8249B1322}" type="parTrans" cxnId="{F985150D-FCD5-4AEF-B1E2-0FBF315F293E}">
      <dgm:prSet/>
      <dgm:spPr/>
      <dgm:t>
        <a:bodyPr/>
        <a:lstStyle/>
        <a:p>
          <a:endParaRPr lang="en-US"/>
        </a:p>
      </dgm:t>
    </dgm:pt>
    <dgm:pt modelId="{40819DE2-E512-4A8A-B95B-4A094B2C0AF8}" type="sibTrans" cxnId="{F985150D-FCD5-4AEF-B1E2-0FBF315F293E}">
      <dgm:prSet/>
      <dgm:spPr/>
      <dgm:t>
        <a:bodyPr/>
        <a:lstStyle/>
        <a:p>
          <a:endParaRPr lang="en-US"/>
        </a:p>
      </dgm:t>
    </dgm:pt>
    <dgm:pt modelId="{B4D7626D-0350-481D-925E-55B8603BF772}">
      <dgm:prSet/>
      <dgm:spPr/>
      <dgm:t>
        <a:bodyPr/>
        <a:lstStyle/>
        <a:p>
          <a:endParaRPr lang="en-US"/>
        </a:p>
      </dgm:t>
    </dgm:pt>
    <dgm:pt modelId="{2E72C024-08F9-43B0-BFDB-1239ECC41020}" type="parTrans" cxnId="{81745212-B708-4628-9D31-083152C7F35E}">
      <dgm:prSet/>
      <dgm:spPr/>
      <dgm:t>
        <a:bodyPr/>
        <a:lstStyle/>
        <a:p>
          <a:endParaRPr lang="en-US"/>
        </a:p>
      </dgm:t>
    </dgm:pt>
    <dgm:pt modelId="{9FE1A4C4-E4F7-430A-A3FC-D2C3CC0D42ED}" type="sibTrans" cxnId="{81745212-B708-4628-9D31-083152C7F35E}">
      <dgm:prSet/>
      <dgm:spPr/>
      <dgm:t>
        <a:bodyPr/>
        <a:lstStyle/>
        <a:p>
          <a:endParaRPr lang="en-US"/>
        </a:p>
      </dgm:t>
    </dgm:pt>
    <dgm:pt modelId="{085E4B2D-5D0D-494A-89D4-14792242B47B}" type="pres">
      <dgm:prSet presAssocID="{9A38D54F-176C-4C9A-AC93-DBE430BEAAD3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94BC7E93-5CE3-419A-8861-DA3CF5688590}" type="pres">
      <dgm:prSet presAssocID="{9A38D54F-176C-4C9A-AC93-DBE430BEAAD3}" presName="arrow" presStyleLbl="bgShp" presStyleIdx="0" presStyleCnt="1" custLinFactNeighborX="-5568" custLinFactNeighborY="-11463"/>
      <dgm:spPr/>
      <dgm:t>
        <a:bodyPr/>
        <a:lstStyle/>
        <a:p>
          <a:endParaRPr lang="id-ID"/>
        </a:p>
      </dgm:t>
    </dgm:pt>
    <dgm:pt modelId="{1A524CC9-0E8F-477C-AEFD-2012E3380AE5}" type="pres">
      <dgm:prSet presAssocID="{9A38D54F-176C-4C9A-AC93-DBE430BEAAD3}" presName="arrowDiagram5" presStyleCnt="0"/>
      <dgm:spPr/>
    </dgm:pt>
    <dgm:pt modelId="{E88FCEC8-8446-4BFF-B21F-BD5552427F19}" type="pres">
      <dgm:prSet presAssocID="{168DA6F7-4A27-448C-A48B-42605BBCB361}" presName="bullet5a" presStyleLbl="node1" presStyleIdx="0" presStyleCnt="5"/>
      <dgm:spPr/>
    </dgm:pt>
    <dgm:pt modelId="{3A6FDC27-FB20-4EAA-B530-55165D3A39C9}" type="pres">
      <dgm:prSet presAssocID="{168DA6F7-4A27-448C-A48B-42605BBCB361}" presName="textBox5a" presStyleLbl="revTx" presStyleIdx="0" presStyleCnt="5" custScaleX="126913" custScaleY="17894" custLinFactNeighborX="-66028" custLinFactNeighborY="20788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5DD1AEFD-6710-450E-9DD2-ECFDAC9CF821}" type="pres">
      <dgm:prSet presAssocID="{08C619BD-300F-4B69-B40B-AEA5A3F7F82D}" presName="bullet5b" presStyleLbl="node1" presStyleIdx="1" presStyleCnt="5"/>
      <dgm:spPr/>
    </dgm:pt>
    <dgm:pt modelId="{7160AC1A-3A35-4312-9E9B-CFEB08CEE873}" type="pres">
      <dgm:prSet presAssocID="{08C619BD-300F-4B69-B40B-AEA5A3F7F82D}" presName="textBox5b" presStyleLbl="revTx" presStyleIdx="1" presStyleCnt="5" custScaleY="24326" custLinFactNeighborX="-29143" custLinFactNeighborY="-5537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BCE79CD7-2841-41CE-BF64-CBF8A185A332}" type="pres">
      <dgm:prSet presAssocID="{F6115A01-F6F3-4749-8D7A-3FA3F3DE6335}" presName="bullet5c" presStyleLbl="node1" presStyleIdx="2" presStyleCnt="5"/>
      <dgm:spPr/>
    </dgm:pt>
    <dgm:pt modelId="{1BD64D8C-DC46-430F-A86B-96BDD42B62B0}" type="pres">
      <dgm:prSet presAssocID="{F6115A01-F6F3-4749-8D7A-3FA3F3DE6335}" presName="textBox5c" presStyleLbl="revTx" presStyleIdx="2" presStyleCnt="5" custScaleY="16680" custLinFactNeighborX="-25270" custLinFactNeighborY="-20165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8C187447-9384-4F99-AD7B-EF24685E87E1}" type="pres">
      <dgm:prSet presAssocID="{55ABC829-6ACD-44B5-AB9A-88A0E885B493}" presName="bullet5d" presStyleLbl="node1" presStyleIdx="3" presStyleCnt="5"/>
      <dgm:spPr/>
    </dgm:pt>
    <dgm:pt modelId="{F5A98584-1619-450E-AC60-AB049A912EBB}" type="pres">
      <dgm:prSet presAssocID="{55ABC829-6ACD-44B5-AB9A-88A0E885B493}" presName="textBox5d" presStyleLbl="revTx" presStyleIdx="3" presStyleCnt="5" custScaleY="15856" custLinFactNeighborX="-14139" custLinFactNeighborY="-22522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FB0E5376-6190-4994-85B4-705B25803BFB}" type="pres">
      <dgm:prSet presAssocID="{7E36070D-D9C1-40EC-9F5C-9513627E6E29}" presName="bullet5e" presStyleLbl="node1" presStyleIdx="4" presStyleCnt="5" custLinFactX="44441" custLinFactNeighborX="100000" custLinFactNeighborY="-26831"/>
      <dgm:spPr/>
    </dgm:pt>
    <dgm:pt modelId="{A54D7AF3-06BE-44D3-A738-B7AAB0FA3AE1}" type="pres">
      <dgm:prSet presAssocID="{7E36070D-D9C1-40EC-9F5C-9513627E6E29}" presName="textBox5e" presStyleLbl="revTx" presStyleIdx="4" presStyleCnt="5" custScaleY="10037" custLinFactNeighborX="22427" custLinFactNeighborY="-2207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C7ECCC72-25F9-4558-BA25-E7D0CA7C90BC}" type="presOf" srcId="{F6115A01-F6F3-4749-8D7A-3FA3F3DE6335}" destId="{1BD64D8C-DC46-430F-A86B-96BDD42B62B0}" srcOrd="0" destOrd="0" presId="urn:microsoft.com/office/officeart/2005/8/layout/arrow2"/>
    <dgm:cxn modelId="{F985150D-FCD5-4AEF-B1E2-0FBF315F293E}" srcId="{9A38D54F-176C-4C9A-AC93-DBE430BEAAD3}" destId="{B5D24FC6-9A51-4352-A527-CF9A6B2FEFE2}" srcOrd="6" destOrd="0" parTransId="{CF9DBEF0-204C-4865-81E2-2AD8249B1322}" sibTransId="{40819DE2-E512-4A8A-B95B-4A094B2C0AF8}"/>
    <dgm:cxn modelId="{FA9F3A8E-DC01-49ED-A7C6-F56051C94D7C}" type="presOf" srcId="{9A38D54F-176C-4C9A-AC93-DBE430BEAAD3}" destId="{085E4B2D-5D0D-494A-89D4-14792242B47B}" srcOrd="0" destOrd="0" presId="urn:microsoft.com/office/officeart/2005/8/layout/arrow2"/>
    <dgm:cxn modelId="{D5F5FDEE-D3C7-4553-9F2C-54F01B38B166}" srcId="{9A38D54F-176C-4C9A-AC93-DBE430BEAAD3}" destId="{7E36070D-D9C1-40EC-9F5C-9513627E6E29}" srcOrd="4" destOrd="0" parTransId="{2BBE42CA-7938-4833-9AD4-17075EFA9C65}" sibTransId="{F39A9DA9-C1DC-426F-9F11-F5C9749C80BF}"/>
    <dgm:cxn modelId="{5208E632-7846-4C4C-B95E-71FBEE39A3C9}" type="presOf" srcId="{7E36070D-D9C1-40EC-9F5C-9513627E6E29}" destId="{A54D7AF3-06BE-44D3-A738-B7AAB0FA3AE1}" srcOrd="0" destOrd="0" presId="urn:microsoft.com/office/officeart/2005/8/layout/arrow2"/>
    <dgm:cxn modelId="{81745212-B708-4628-9D31-083152C7F35E}" srcId="{9A38D54F-176C-4C9A-AC93-DBE430BEAAD3}" destId="{B4D7626D-0350-481D-925E-55B8603BF772}" srcOrd="7" destOrd="0" parTransId="{2E72C024-08F9-43B0-BFDB-1239ECC41020}" sibTransId="{9FE1A4C4-E4F7-430A-A3FC-D2C3CC0D42ED}"/>
    <dgm:cxn modelId="{75B37460-6ACF-4E1F-93EC-80050F942FBF}" srcId="{9A38D54F-176C-4C9A-AC93-DBE430BEAAD3}" destId="{168DA6F7-4A27-448C-A48B-42605BBCB361}" srcOrd="0" destOrd="0" parTransId="{964ADED0-DE3F-46FA-AFB9-B759E56FDF19}" sibTransId="{F00C2EE1-44CB-4A40-B253-759EA0F6A325}"/>
    <dgm:cxn modelId="{E0F096A7-7EA7-4200-B1A7-D90480C8881A}" srcId="{9A38D54F-176C-4C9A-AC93-DBE430BEAAD3}" destId="{55ABC829-6ACD-44B5-AB9A-88A0E885B493}" srcOrd="3" destOrd="0" parTransId="{43725ECF-2967-4A19-9620-E77973B8A702}" sibTransId="{6D9DE18E-002A-4EEE-9622-4F093EB728C4}"/>
    <dgm:cxn modelId="{4F30CC17-F42A-4016-9C02-01BB0267AFA1}" type="presOf" srcId="{08C619BD-300F-4B69-B40B-AEA5A3F7F82D}" destId="{7160AC1A-3A35-4312-9E9B-CFEB08CEE873}" srcOrd="0" destOrd="0" presId="urn:microsoft.com/office/officeart/2005/8/layout/arrow2"/>
    <dgm:cxn modelId="{DC6A01FC-2E18-4A9F-8D18-A9EB2451AE58}" srcId="{9A38D54F-176C-4C9A-AC93-DBE430BEAAD3}" destId="{08C619BD-300F-4B69-B40B-AEA5A3F7F82D}" srcOrd="1" destOrd="0" parTransId="{77D55387-2AA4-4084-A8CA-D40E6C4B66D9}" sibTransId="{72C772A7-D879-411C-A925-DF07A649F9AA}"/>
    <dgm:cxn modelId="{A4AF0812-22F3-456A-935F-5505DA3F2F31}" srcId="{9A38D54F-176C-4C9A-AC93-DBE430BEAAD3}" destId="{F6115A01-F6F3-4749-8D7A-3FA3F3DE6335}" srcOrd="2" destOrd="0" parTransId="{4EC535C1-5333-455E-A9F2-35A2F890A9CD}" sibTransId="{48B1A834-8FE2-40C7-BC6F-533DE58AA5FD}"/>
    <dgm:cxn modelId="{6134FEBE-589A-40FF-B140-CEAF318D44B2}" srcId="{9A38D54F-176C-4C9A-AC93-DBE430BEAAD3}" destId="{E54E887A-F32A-4FEA-85CE-2DC7AAA2E446}" srcOrd="5" destOrd="0" parTransId="{35EE1376-0EA9-4538-A316-CC7F2458F0B6}" sibTransId="{F7761AFD-650A-4B86-A625-F8313430B572}"/>
    <dgm:cxn modelId="{76D487C6-7D94-458F-9D7C-8394F5369FE3}" type="presOf" srcId="{168DA6F7-4A27-448C-A48B-42605BBCB361}" destId="{3A6FDC27-FB20-4EAA-B530-55165D3A39C9}" srcOrd="0" destOrd="0" presId="urn:microsoft.com/office/officeart/2005/8/layout/arrow2"/>
    <dgm:cxn modelId="{BBC2FDB4-4C06-4EAB-B0EB-4551D784DD9A}" type="presOf" srcId="{55ABC829-6ACD-44B5-AB9A-88A0E885B493}" destId="{F5A98584-1619-450E-AC60-AB049A912EBB}" srcOrd="0" destOrd="0" presId="urn:microsoft.com/office/officeart/2005/8/layout/arrow2"/>
    <dgm:cxn modelId="{43AC7720-C2EE-427C-B3B6-81890D4DA2DC}" type="presParOf" srcId="{085E4B2D-5D0D-494A-89D4-14792242B47B}" destId="{94BC7E93-5CE3-419A-8861-DA3CF5688590}" srcOrd="0" destOrd="0" presId="urn:microsoft.com/office/officeart/2005/8/layout/arrow2"/>
    <dgm:cxn modelId="{1ACF1565-9D8F-4FCA-A546-6DF5D5B122EF}" type="presParOf" srcId="{085E4B2D-5D0D-494A-89D4-14792242B47B}" destId="{1A524CC9-0E8F-477C-AEFD-2012E3380AE5}" srcOrd="1" destOrd="0" presId="urn:microsoft.com/office/officeart/2005/8/layout/arrow2"/>
    <dgm:cxn modelId="{EF01B883-C701-43C7-B26F-F92A792A4BDE}" type="presParOf" srcId="{1A524CC9-0E8F-477C-AEFD-2012E3380AE5}" destId="{E88FCEC8-8446-4BFF-B21F-BD5552427F19}" srcOrd="0" destOrd="0" presId="urn:microsoft.com/office/officeart/2005/8/layout/arrow2"/>
    <dgm:cxn modelId="{96CB0CFE-8923-4F1F-9379-373B4E34964B}" type="presParOf" srcId="{1A524CC9-0E8F-477C-AEFD-2012E3380AE5}" destId="{3A6FDC27-FB20-4EAA-B530-55165D3A39C9}" srcOrd="1" destOrd="0" presId="urn:microsoft.com/office/officeart/2005/8/layout/arrow2"/>
    <dgm:cxn modelId="{4A75FE9C-BB18-4667-9BFF-87CA296D685B}" type="presParOf" srcId="{1A524CC9-0E8F-477C-AEFD-2012E3380AE5}" destId="{5DD1AEFD-6710-450E-9DD2-ECFDAC9CF821}" srcOrd="2" destOrd="0" presId="urn:microsoft.com/office/officeart/2005/8/layout/arrow2"/>
    <dgm:cxn modelId="{E2E25881-F190-43B1-8B0C-745DD50EF357}" type="presParOf" srcId="{1A524CC9-0E8F-477C-AEFD-2012E3380AE5}" destId="{7160AC1A-3A35-4312-9E9B-CFEB08CEE873}" srcOrd="3" destOrd="0" presId="urn:microsoft.com/office/officeart/2005/8/layout/arrow2"/>
    <dgm:cxn modelId="{B3CEAFA1-D3D4-4D81-9279-71B49ABC0349}" type="presParOf" srcId="{1A524CC9-0E8F-477C-AEFD-2012E3380AE5}" destId="{BCE79CD7-2841-41CE-BF64-CBF8A185A332}" srcOrd="4" destOrd="0" presId="urn:microsoft.com/office/officeart/2005/8/layout/arrow2"/>
    <dgm:cxn modelId="{D65D1C31-0544-421F-93F1-D447EB732964}" type="presParOf" srcId="{1A524CC9-0E8F-477C-AEFD-2012E3380AE5}" destId="{1BD64D8C-DC46-430F-A86B-96BDD42B62B0}" srcOrd="5" destOrd="0" presId="urn:microsoft.com/office/officeart/2005/8/layout/arrow2"/>
    <dgm:cxn modelId="{0AB22203-FED4-40BB-BC26-43726EDF8832}" type="presParOf" srcId="{1A524CC9-0E8F-477C-AEFD-2012E3380AE5}" destId="{8C187447-9384-4F99-AD7B-EF24685E87E1}" srcOrd="6" destOrd="0" presId="urn:microsoft.com/office/officeart/2005/8/layout/arrow2"/>
    <dgm:cxn modelId="{F055A904-686C-4E45-843F-57E38F2979CE}" type="presParOf" srcId="{1A524CC9-0E8F-477C-AEFD-2012E3380AE5}" destId="{F5A98584-1619-450E-AC60-AB049A912EBB}" srcOrd="7" destOrd="0" presId="urn:microsoft.com/office/officeart/2005/8/layout/arrow2"/>
    <dgm:cxn modelId="{14CA5D2F-69A1-4364-A31F-5FB26F080657}" type="presParOf" srcId="{1A524CC9-0E8F-477C-AEFD-2012E3380AE5}" destId="{FB0E5376-6190-4994-85B4-705B25803BFB}" srcOrd="8" destOrd="0" presId="urn:microsoft.com/office/officeart/2005/8/layout/arrow2"/>
    <dgm:cxn modelId="{2B192B04-B856-4702-B670-4A756D836E40}" type="presParOf" srcId="{1A524CC9-0E8F-477C-AEFD-2012E3380AE5}" destId="{A54D7AF3-06BE-44D3-A738-B7AAB0FA3AE1}" srcOrd="9" destOrd="0" presId="urn:microsoft.com/office/officeart/2005/8/layout/arrow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BC7E93-5CE3-419A-8861-DA3CF5688590}">
      <dsp:nvSpPr>
        <dsp:cNvPr id="0" name=""/>
        <dsp:cNvSpPr/>
      </dsp:nvSpPr>
      <dsp:spPr>
        <a:xfrm>
          <a:off x="133784" y="0"/>
          <a:ext cx="7395316" cy="4622073"/>
        </a:xfrm>
        <a:prstGeom prst="swooshArrow">
          <a:avLst>
            <a:gd name="adj1" fmla="val 25000"/>
            <a:gd name="adj2" fmla="val 25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8FCEC8-8446-4BFF-B21F-BD5552427F19}">
      <dsp:nvSpPr>
        <dsp:cNvPr id="0" name=""/>
        <dsp:cNvSpPr/>
      </dsp:nvSpPr>
      <dsp:spPr>
        <a:xfrm>
          <a:off x="1273994" y="3436973"/>
          <a:ext cx="170092" cy="17009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A6FDC27-FB20-4EAA-B530-55165D3A39C9}">
      <dsp:nvSpPr>
        <dsp:cNvPr id="0" name=""/>
        <dsp:cNvSpPr/>
      </dsp:nvSpPr>
      <dsp:spPr>
        <a:xfrm>
          <a:off x="589005" y="4202303"/>
          <a:ext cx="1229516" cy="1968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128" tIns="0" rIns="0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600" kern="1200" dirty="0" smtClean="0"/>
            <a:t>Produsen</a:t>
          </a:r>
          <a:endParaRPr lang="id-ID" sz="1300" kern="1200" dirty="0"/>
        </a:p>
      </dsp:txBody>
      <dsp:txXfrm>
        <a:off x="589005" y="4202303"/>
        <a:ext cx="1229516" cy="196843"/>
      </dsp:txXfrm>
    </dsp:sp>
    <dsp:sp modelId="{5DD1AEFD-6710-450E-9DD2-ECFDAC9CF821}">
      <dsp:nvSpPr>
        <dsp:cNvPr id="0" name=""/>
        <dsp:cNvSpPr/>
      </dsp:nvSpPr>
      <dsp:spPr>
        <a:xfrm>
          <a:off x="2194711" y="2552308"/>
          <a:ext cx="266231" cy="26623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160AC1A-3A35-4312-9E9B-CFEB08CEE873}">
      <dsp:nvSpPr>
        <dsp:cNvPr id="0" name=""/>
        <dsp:cNvSpPr/>
      </dsp:nvSpPr>
      <dsp:spPr>
        <a:xfrm>
          <a:off x="1970061" y="3310961"/>
          <a:ext cx="1227622" cy="4711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071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600" kern="1200" dirty="0" smtClean="0"/>
            <a:t>Konsumen tingkat 1</a:t>
          </a:r>
          <a:endParaRPr lang="id-ID" sz="1600" kern="1200" dirty="0"/>
        </a:p>
      </dsp:txBody>
      <dsp:txXfrm>
        <a:off x="1970061" y="3310961"/>
        <a:ext cx="1227622" cy="471109"/>
      </dsp:txXfrm>
    </dsp:sp>
    <dsp:sp modelId="{BCE79CD7-2841-41CE-BF64-CBF8A185A332}">
      <dsp:nvSpPr>
        <dsp:cNvPr id="0" name=""/>
        <dsp:cNvSpPr/>
      </dsp:nvSpPr>
      <dsp:spPr>
        <a:xfrm>
          <a:off x="3377962" y="1846980"/>
          <a:ext cx="354975" cy="35497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BD64D8C-DC46-430F-A86B-96BDD42B62B0}">
      <dsp:nvSpPr>
        <dsp:cNvPr id="0" name=""/>
        <dsp:cNvSpPr/>
      </dsp:nvSpPr>
      <dsp:spPr>
        <a:xfrm>
          <a:off x="3194772" y="2582823"/>
          <a:ext cx="1427296" cy="433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8094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600" kern="1200" dirty="0" smtClean="0"/>
            <a:t>Konsumen tingkat 2</a:t>
          </a:r>
          <a:endParaRPr lang="id-ID" sz="1600" kern="1200" dirty="0"/>
        </a:p>
      </dsp:txBody>
      <dsp:txXfrm>
        <a:off x="3194772" y="2582823"/>
        <a:ext cx="1427296" cy="433280"/>
      </dsp:txXfrm>
    </dsp:sp>
    <dsp:sp modelId="{8C187447-9384-4F99-AD7B-EF24685E87E1}">
      <dsp:nvSpPr>
        <dsp:cNvPr id="0" name=""/>
        <dsp:cNvSpPr/>
      </dsp:nvSpPr>
      <dsp:spPr>
        <a:xfrm>
          <a:off x="4753491" y="1296029"/>
          <a:ext cx="458509" cy="4585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5A98584-1619-450E-AC60-AB049A912EBB}">
      <dsp:nvSpPr>
        <dsp:cNvPr id="0" name=""/>
        <dsp:cNvSpPr/>
      </dsp:nvSpPr>
      <dsp:spPr>
        <a:xfrm>
          <a:off x="4773621" y="2130706"/>
          <a:ext cx="1479063" cy="4910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2955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600" kern="1200" dirty="0" smtClean="0"/>
            <a:t>Konsumen tingkat 3</a:t>
          </a:r>
          <a:endParaRPr lang="id-ID" sz="1600" kern="1200" dirty="0"/>
        </a:p>
      </dsp:txBody>
      <dsp:txXfrm>
        <a:off x="4773621" y="2130706"/>
        <a:ext cx="1479063" cy="491026"/>
      </dsp:txXfrm>
    </dsp:sp>
    <dsp:sp modelId="{FB0E5376-6190-4994-85B4-705B25803BFB}">
      <dsp:nvSpPr>
        <dsp:cNvPr id="0" name=""/>
        <dsp:cNvSpPr/>
      </dsp:nvSpPr>
      <dsp:spPr>
        <a:xfrm>
          <a:off x="7013562" y="771357"/>
          <a:ext cx="584230" cy="5842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54D7AF3-06BE-44D3-A738-B7AAB0FA3AE1}">
      <dsp:nvSpPr>
        <dsp:cNvPr id="0" name=""/>
        <dsp:cNvSpPr/>
      </dsp:nvSpPr>
      <dsp:spPr>
        <a:xfrm>
          <a:off x="6793519" y="1999505"/>
          <a:ext cx="1479063" cy="3414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9571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600" kern="1200" dirty="0" smtClean="0"/>
            <a:t>Konsumen puncak</a:t>
          </a:r>
          <a:endParaRPr lang="id-ID" sz="1600" kern="1200" dirty="0"/>
        </a:p>
      </dsp:txBody>
      <dsp:txXfrm>
        <a:off x="6793519" y="1999505"/>
        <a:ext cx="1479063" cy="3414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83CD1C-2713-44E7-8A66-156D784679EE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1FED39-FE4F-4156-9C57-38F84FDBE3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207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2F82A-F11F-40EE-9AC4-549935F514A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665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FED39-FE4F-4156-9C57-38F84FDBE38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927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2F99B1-0FDA-4DCA-8E31-B9718A2191FA}" type="slidenum">
              <a:rPr lang="id-ID" smtClean="0"/>
              <a:t>19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23687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75D67-CEC2-4091-8A72-0AEC91E22C6F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6D4DE-1812-429B-AC07-7E7370EE0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820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75D67-CEC2-4091-8A72-0AEC91E22C6F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6D4DE-1812-429B-AC07-7E7370EE0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699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75D67-CEC2-4091-8A72-0AEC91E22C6F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6D4DE-1812-429B-AC07-7E7370EE0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0509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3308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24144"/>
            <a:ext cx="12192000" cy="11338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601" y="198120"/>
            <a:ext cx="1942596" cy="79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8622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24144"/>
            <a:ext cx="12192000" cy="11338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601" y="198120"/>
            <a:ext cx="1942596" cy="79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991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75D67-CEC2-4091-8A72-0AEC91E22C6F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6D4DE-1812-429B-AC07-7E7370EE0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201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75D67-CEC2-4091-8A72-0AEC91E22C6F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6D4DE-1812-429B-AC07-7E7370EE0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800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75D67-CEC2-4091-8A72-0AEC91E22C6F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6D4DE-1812-429B-AC07-7E7370EE0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857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75D67-CEC2-4091-8A72-0AEC91E22C6F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6D4DE-1812-429B-AC07-7E7370EE0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73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75D67-CEC2-4091-8A72-0AEC91E22C6F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6D4DE-1812-429B-AC07-7E7370EE0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427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75D67-CEC2-4091-8A72-0AEC91E22C6F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6D4DE-1812-429B-AC07-7E7370EE0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476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75D67-CEC2-4091-8A72-0AEC91E22C6F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6D4DE-1812-429B-AC07-7E7370EE0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874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75D67-CEC2-4091-8A72-0AEC91E22C6F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6D4DE-1812-429B-AC07-7E7370EE0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451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A75D67-CEC2-4091-8A72-0AEC91E22C6F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6D4DE-1812-429B-AC07-7E7370EE0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28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image" Target="../media/image32.png"/><Relationship Id="rId4" Type="http://schemas.openxmlformats.org/officeDocument/2006/relationships/image" Target="../media/image3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40.emf"/><Relationship Id="rId10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40.emf"/><Relationship Id="rId7" Type="http://schemas.openxmlformats.org/officeDocument/2006/relationships/image" Target="../media/image4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2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5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54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53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21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image" Target="../media/image60.jpg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21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21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70.jpg"/><Relationship Id="rId7" Type="http://schemas.openxmlformats.org/officeDocument/2006/relationships/image" Target="../media/image1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1.gif"/><Relationship Id="rId7" Type="http://schemas.openxmlformats.org/officeDocument/2006/relationships/image" Target="../media/image1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11" Type="http://schemas.openxmlformats.org/officeDocument/2006/relationships/image" Target="../media/image16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" r="2812"/>
          <a:stretch/>
        </p:blipFill>
        <p:spPr>
          <a:xfrm>
            <a:off x="-12699" y="0"/>
            <a:ext cx="12204700" cy="6925000"/>
          </a:xfrm>
          <a:prstGeom prst="rect">
            <a:avLst/>
          </a:prstGeom>
        </p:spPr>
      </p:pic>
      <p:sp>
        <p:nvSpPr>
          <p:cNvPr id="3" name="テキスト プレースホルダー 11"/>
          <p:cNvSpPr txBox="1">
            <a:spLocks/>
          </p:cNvSpPr>
          <p:nvPr/>
        </p:nvSpPr>
        <p:spPr>
          <a:xfrm>
            <a:off x="5735148" y="2377437"/>
            <a:ext cx="5698691" cy="1051564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0" b="1" dirty="0">
                <a:solidFill>
                  <a:srgbClr val="B1CE37"/>
                </a:solidFill>
                <a:cs typeface="Arial" pitchFamily="34" charset="0"/>
              </a:rPr>
              <a:t>IPAS</a:t>
            </a:r>
            <a:endParaRPr lang="id-ID" sz="8000" b="1" dirty="0">
              <a:solidFill>
                <a:srgbClr val="B1CE37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4" name="直線コネクタ 9"/>
          <p:cNvCxnSpPr/>
          <p:nvPr/>
        </p:nvCxnSpPr>
        <p:spPr>
          <a:xfrm>
            <a:off x="6096000" y="3733800"/>
            <a:ext cx="49784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5" name="タイトル 1"/>
          <p:cNvSpPr txBox="1">
            <a:spLocks/>
          </p:cNvSpPr>
          <p:nvPr/>
        </p:nvSpPr>
        <p:spPr>
          <a:xfrm>
            <a:off x="5202622" y="1600201"/>
            <a:ext cx="6765157" cy="625359"/>
          </a:xfrm>
          <a:prstGeom prst="rect">
            <a:avLst/>
          </a:prstGeom>
        </p:spPr>
        <p:txBody>
          <a:bodyPr lIns="91440" tIns="45720" rIns="91440" bIns="4572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176896">
              <a:defRPr/>
            </a:pPr>
            <a:r>
              <a:rPr kumimoji="1" lang="en-US" altLang="ja-JP" sz="4267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4267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240836" y="3821173"/>
            <a:ext cx="2752677" cy="420564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133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SD/MI KELAS 5</a:t>
            </a:r>
            <a:endParaRPr lang="id-ID" sz="2133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Cube 6"/>
          <p:cNvSpPr/>
          <p:nvPr/>
        </p:nvSpPr>
        <p:spPr>
          <a:xfrm>
            <a:off x="2038774" y="1121665"/>
            <a:ext cx="3170621" cy="4136136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41713" t="13984" r="22921" b="3758"/>
          <a:stretch/>
        </p:blipFill>
        <p:spPr>
          <a:xfrm>
            <a:off x="2055466" y="1295400"/>
            <a:ext cx="3030071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8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26" r="12506"/>
          <a:stretch/>
        </p:blipFill>
        <p:spPr>
          <a:xfrm>
            <a:off x="3191485" y="1092200"/>
            <a:ext cx="9000516" cy="57658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08000" y="853750"/>
            <a:ext cx="5998817" cy="225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id-ID" sz="3200" dirty="0">
                <a:cs typeface="Arial" pitchFamily="34" charset="0"/>
              </a:rPr>
              <a:t>Hubungan timbal balik yang </a:t>
            </a:r>
            <a:r>
              <a:rPr lang="id-ID" sz="3200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menguntungkan </a:t>
            </a:r>
            <a:r>
              <a:rPr lang="id-ID" sz="3200" dirty="0">
                <a:cs typeface="Arial" pitchFamily="34" charset="0"/>
              </a:rPr>
              <a:t>salah satu makhluk hidup, namun </a:t>
            </a:r>
            <a:r>
              <a:rPr lang="id-ID" sz="3200" dirty="0">
                <a:solidFill>
                  <a:srgbClr val="FF0000"/>
                </a:solidFill>
                <a:cs typeface="Arial" pitchFamily="34" charset="0"/>
              </a:rPr>
              <a:t>merugikan</a:t>
            </a:r>
            <a:r>
              <a:rPr lang="id-ID" sz="3200" dirty="0">
                <a:cs typeface="Arial" pitchFamily="34" charset="0"/>
              </a:rPr>
              <a:t> makhluk hidup lainnya.</a:t>
            </a:r>
            <a:endParaRPr lang="en-US" sz="3200" dirty="0">
              <a:solidFill>
                <a:schemeClr val="accent6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03201" y="190653"/>
            <a:ext cx="4525476" cy="606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3200" b="1" dirty="0" smtClean="0">
                <a:solidFill>
                  <a:srgbClr val="00B050"/>
                </a:solidFill>
                <a:cs typeface="Arial" pitchFamily="34" charset="0"/>
              </a:rPr>
              <a:t>b</a:t>
            </a:r>
            <a:r>
              <a:rPr lang="id-ID" sz="3200" b="1" dirty="0" smtClean="0">
                <a:solidFill>
                  <a:srgbClr val="00B050"/>
                </a:solidFill>
                <a:cs typeface="Arial" pitchFamily="34" charset="0"/>
              </a:rPr>
              <a:t>. </a:t>
            </a:r>
            <a:r>
              <a:rPr lang="id-ID" sz="3200" b="1" dirty="0">
                <a:solidFill>
                  <a:srgbClr val="00B050"/>
                </a:solidFill>
                <a:cs typeface="Arial" pitchFamily="34" charset="0"/>
              </a:rPr>
              <a:t>Simbiosis parasitisme</a:t>
            </a:r>
            <a:endParaRPr lang="en-US" sz="3200" b="1" dirty="0">
              <a:solidFill>
                <a:srgbClr val="00B050"/>
              </a:solidFill>
              <a:cs typeface="Arial" pitchFamily="34" charset="0"/>
            </a:endParaRPr>
          </a:p>
        </p:txBody>
      </p:sp>
      <p:sp>
        <p:nvSpPr>
          <p:cNvPr id="28" name="Arc 27"/>
          <p:cNvSpPr/>
          <p:nvPr/>
        </p:nvSpPr>
        <p:spPr>
          <a:xfrm rot="14985196" flipH="1" flipV="1">
            <a:off x="7725442" y="1731787"/>
            <a:ext cx="1851026" cy="2497043"/>
          </a:xfrm>
          <a:prstGeom prst="arc">
            <a:avLst>
              <a:gd name="adj1" fmla="val 17870921"/>
              <a:gd name="adj2" fmla="val 1446269"/>
            </a:avLst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d-ID" sz="2400"/>
          </a:p>
        </p:txBody>
      </p:sp>
      <p:sp>
        <p:nvSpPr>
          <p:cNvPr id="29" name="Rectangle 28"/>
          <p:cNvSpPr/>
          <p:nvPr/>
        </p:nvSpPr>
        <p:spPr>
          <a:xfrm>
            <a:off x="6826008" y="894206"/>
            <a:ext cx="4293704" cy="225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id-ID" sz="3200" dirty="0">
                <a:cs typeface="Arial" pitchFamily="34" charset="0"/>
              </a:rPr>
              <a:t>Nyamuk mendapatkan </a:t>
            </a:r>
            <a:r>
              <a:rPr lang="id-ID" sz="3200" dirty="0">
                <a:solidFill>
                  <a:schemeClr val="accent2">
                    <a:lumMod val="75000"/>
                  </a:schemeClr>
                </a:solidFill>
                <a:cs typeface="Arial" pitchFamily="34" charset="0"/>
              </a:rPr>
              <a:t>makanan</a:t>
            </a:r>
            <a:r>
              <a:rPr lang="id-ID" sz="3200" dirty="0">
                <a:cs typeface="Arial" pitchFamily="34" charset="0"/>
              </a:rPr>
              <a:t> dari darah, </a:t>
            </a:r>
            <a:r>
              <a:rPr lang="en-US" sz="3200" dirty="0" err="1" smtClean="0">
                <a:cs typeface="Arial" pitchFamily="34" charset="0"/>
              </a:rPr>
              <a:t>sementara</a:t>
            </a:r>
            <a:r>
              <a:rPr lang="en-US" sz="3200" dirty="0" smtClean="0">
                <a:cs typeface="Arial" pitchFamily="34" charset="0"/>
              </a:rPr>
              <a:t> </a:t>
            </a:r>
            <a:r>
              <a:rPr lang="id-ID" sz="3200" dirty="0" smtClean="0">
                <a:cs typeface="Arial" pitchFamily="34" charset="0"/>
              </a:rPr>
              <a:t>manusia </a:t>
            </a:r>
            <a:r>
              <a:rPr lang="id-ID" sz="3200" dirty="0">
                <a:cs typeface="Arial" pitchFamily="34" charset="0"/>
              </a:rPr>
              <a:t>mendapatkan </a:t>
            </a:r>
            <a:r>
              <a:rPr lang="id-ID" sz="3200" dirty="0" smtClean="0">
                <a:solidFill>
                  <a:srgbClr val="FF0000"/>
                </a:solidFill>
                <a:cs typeface="Arial" pitchFamily="34" charset="0"/>
              </a:rPr>
              <a:t>penyakit</a:t>
            </a:r>
            <a:r>
              <a:rPr lang="en-US" sz="3200" dirty="0" smtClean="0">
                <a:solidFill>
                  <a:srgbClr val="FF0000"/>
                </a:solidFill>
                <a:cs typeface="Arial" pitchFamily="34" charset="0"/>
              </a:rPr>
              <a:t>.</a:t>
            </a:r>
            <a:endParaRPr lang="en-US" sz="3200" dirty="0">
              <a:solidFill>
                <a:srgbClr val="FF0000"/>
              </a:solidFill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4775" y="3168966"/>
            <a:ext cx="3132516" cy="32499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28390"/>
            <a:ext cx="12192000" cy="113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627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965" y="0"/>
            <a:ext cx="5132071" cy="68580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08001" y="831455"/>
            <a:ext cx="3582036" cy="4967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id-ID" sz="3200" dirty="0">
                <a:cs typeface="Arial" pitchFamily="34" charset="0"/>
              </a:rPr>
              <a:t>Hubungan timbal balik yang </a:t>
            </a:r>
            <a:r>
              <a:rPr lang="id-ID" sz="3200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menguntungkan </a:t>
            </a:r>
            <a:r>
              <a:rPr lang="id-ID" sz="3200" dirty="0">
                <a:cs typeface="Arial" pitchFamily="34" charset="0"/>
              </a:rPr>
              <a:t>salah satu makhluk hidup, namun tidak </a:t>
            </a:r>
            <a:r>
              <a:rPr lang="id-ID" sz="3200" dirty="0">
                <a:solidFill>
                  <a:srgbClr val="FF0000"/>
                </a:solidFill>
                <a:cs typeface="Arial" pitchFamily="34" charset="0"/>
              </a:rPr>
              <a:t>merugikan</a:t>
            </a:r>
            <a:r>
              <a:rPr lang="id-ID" sz="3200" dirty="0">
                <a:cs typeface="Arial" pitchFamily="34" charset="0"/>
              </a:rPr>
              <a:t> ataupun </a:t>
            </a:r>
            <a:r>
              <a:rPr lang="id-ID" sz="3200" dirty="0">
                <a:solidFill>
                  <a:schemeClr val="accent4">
                    <a:lumMod val="50000"/>
                  </a:schemeClr>
                </a:solidFill>
                <a:cs typeface="Arial" pitchFamily="34" charset="0"/>
              </a:rPr>
              <a:t>menguntungkan</a:t>
            </a:r>
            <a:r>
              <a:rPr lang="id-ID" sz="3200" dirty="0">
                <a:cs typeface="Arial" pitchFamily="34" charset="0"/>
              </a:rPr>
              <a:t> makhluk hidup lainnya.</a:t>
            </a:r>
            <a:endParaRPr lang="en-US" sz="3200" dirty="0">
              <a:solidFill>
                <a:schemeClr val="accent6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03200" y="190653"/>
            <a:ext cx="4830275" cy="606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3200" b="1" dirty="0" smtClean="0">
                <a:solidFill>
                  <a:srgbClr val="00B050"/>
                </a:solidFill>
                <a:cs typeface="Arial" pitchFamily="34" charset="0"/>
              </a:rPr>
              <a:t>c</a:t>
            </a:r>
            <a:r>
              <a:rPr lang="id-ID" sz="3200" b="1" dirty="0" smtClean="0">
                <a:solidFill>
                  <a:srgbClr val="00B050"/>
                </a:solidFill>
                <a:cs typeface="Arial" pitchFamily="34" charset="0"/>
              </a:rPr>
              <a:t>. </a:t>
            </a:r>
            <a:r>
              <a:rPr lang="id-ID" sz="3200" b="1" dirty="0">
                <a:solidFill>
                  <a:srgbClr val="00B050"/>
                </a:solidFill>
                <a:cs typeface="Arial" pitchFamily="34" charset="0"/>
              </a:rPr>
              <a:t>Simbiosis komensalisme</a:t>
            </a:r>
            <a:endParaRPr lang="en-US" sz="3200" b="1" dirty="0">
              <a:solidFill>
                <a:srgbClr val="00B050"/>
              </a:solidFill>
              <a:cs typeface="Arial" pitchFamily="34" charset="0"/>
            </a:endParaRPr>
          </a:p>
        </p:txBody>
      </p:sp>
      <p:sp>
        <p:nvSpPr>
          <p:cNvPr id="28" name="Arc 27"/>
          <p:cNvSpPr/>
          <p:nvPr/>
        </p:nvSpPr>
        <p:spPr>
          <a:xfrm rot="15799325" flipV="1">
            <a:off x="6042618" y="883554"/>
            <a:ext cx="2598575" cy="3730385"/>
          </a:xfrm>
          <a:prstGeom prst="arc">
            <a:avLst>
              <a:gd name="adj1" fmla="val 16497111"/>
              <a:gd name="adj2" fmla="val 1446269"/>
            </a:avLst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d-ID" sz="2400"/>
          </a:p>
        </p:txBody>
      </p:sp>
      <p:sp>
        <p:nvSpPr>
          <p:cNvPr id="29" name="Rectangle 28"/>
          <p:cNvSpPr/>
          <p:nvPr/>
        </p:nvSpPr>
        <p:spPr>
          <a:xfrm>
            <a:off x="7620000" y="2386637"/>
            <a:ext cx="419482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id-ID" sz="3200" dirty="0">
                <a:cs typeface="Arial" pitchFamily="34" charset="0"/>
              </a:rPr>
              <a:t>Paku mendapatkan </a:t>
            </a:r>
            <a:r>
              <a:rPr lang="id-ID" sz="3200" dirty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tempat hidup</a:t>
            </a:r>
            <a:r>
              <a:rPr lang="id-ID" sz="3200" dirty="0">
                <a:cs typeface="Arial" pitchFamily="34" charset="0"/>
              </a:rPr>
              <a:t>, </a:t>
            </a:r>
            <a:r>
              <a:rPr lang="en-US" sz="3200" dirty="0" err="1" smtClean="0">
                <a:cs typeface="Arial" pitchFamily="34" charset="0"/>
              </a:rPr>
              <a:t>sementara</a:t>
            </a:r>
            <a:r>
              <a:rPr lang="en-US" sz="3200" dirty="0" smtClean="0">
                <a:cs typeface="Arial" pitchFamily="34" charset="0"/>
              </a:rPr>
              <a:t> </a:t>
            </a:r>
            <a:r>
              <a:rPr lang="id-ID" sz="3200" dirty="0" smtClean="0">
                <a:cs typeface="Arial" pitchFamily="34" charset="0"/>
              </a:rPr>
              <a:t>pohon </a:t>
            </a:r>
            <a:r>
              <a:rPr lang="id-ID" sz="3200" dirty="0">
                <a:solidFill>
                  <a:srgbClr val="C00000"/>
                </a:solidFill>
                <a:cs typeface="Arial" pitchFamily="34" charset="0"/>
              </a:rPr>
              <a:t>tidak terganggu</a:t>
            </a:r>
            <a:r>
              <a:rPr lang="id-ID" sz="3200" dirty="0">
                <a:cs typeface="Arial" pitchFamily="34" charset="0"/>
              </a:rPr>
              <a:t> atau </a:t>
            </a:r>
            <a:r>
              <a:rPr lang="id-ID" sz="320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diuntungkan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.</a:t>
            </a:r>
            <a:endParaRPr lang="en-US" sz="3200" dirty="0">
              <a:solidFill>
                <a:schemeClr val="accent5">
                  <a:lumMod val="50000"/>
                </a:schemeClr>
              </a:solidFill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1065"/>
            <a:ext cx="12192000" cy="11338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08285" y="3626114"/>
            <a:ext cx="2206174" cy="277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186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507999" y="831455"/>
            <a:ext cx="5495236" cy="252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id-ID" sz="3600" dirty="0">
                <a:cs typeface="Arial" pitchFamily="34" charset="0"/>
              </a:rPr>
              <a:t>Hubungan antara makhluk hidup, dimana satu makhluk hidup </a:t>
            </a:r>
            <a:r>
              <a:rPr lang="id-ID" sz="3600" dirty="0">
                <a:solidFill>
                  <a:srgbClr val="C00000"/>
                </a:solidFill>
                <a:cs typeface="Arial" pitchFamily="34" charset="0"/>
              </a:rPr>
              <a:t>memangsa</a:t>
            </a:r>
            <a:r>
              <a:rPr lang="id-ID" sz="3600" dirty="0">
                <a:cs typeface="Arial" pitchFamily="34" charset="0"/>
              </a:rPr>
              <a:t> makhluk hidup lainnya.</a:t>
            </a:r>
            <a:endParaRPr lang="en-US" sz="3600" dirty="0">
              <a:solidFill>
                <a:schemeClr val="accent6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03200" y="190653"/>
            <a:ext cx="4830275" cy="606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3200" b="1" dirty="0" smtClean="0">
                <a:solidFill>
                  <a:srgbClr val="00B050"/>
                </a:solidFill>
                <a:cs typeface="Arial" pitchFamily="34" charset="0"/>
              </a:rPr>
              <a:t>d</a:t>
            </a:r>
            <a:r>
              <a:rPr lang="id-ID" sz="3200" b="1" dirty="0" smtClean="0">
                <a:solidFill>
                  <a:srgbClr val="00B050"/>
                </a:solidFill>
                <a:cs typeface="Arial" pitchFamily="34" charset="0"/>
              </a:rPr>
              <a:t>. </a:t>
            </a:r>
            <a:r>
              <a:rPr lang="id-ID" sz="3200" b="1" dirty="0">
                <a:solidFill>
                  <a:srgbClr val="00B050"/>
                </a:solidFill>
                <a:cs typeface="Arial" pitchFamily="34" charset="0"/>
              </a:rPr>
              <a:t>Predasi</a:t>
            </a:r>
            <a:endParaRPr lang="en-US" sz="3200" b="1" dirty="0">
              <a:solidFill>
                <a:srgbClr val="00B050"/>
              </a:solidFill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1" t="8759" r="17468"/>
          <a:stretch/>
        </p:blipFill>
        <p:spPr>
          <a:xfrm rot="194494">
            <a:off x="6204328" y="1380637"/>
            <a:ext cx="5380383" cy="45303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6" r="33256"/>
          <a:stretch/>
        </p:blipFill>
        <p:spPr>
          <a:xfrm>
            <a:off x="4241491" y="2661169"/>
            <a:ext cx="3523488" cy="3523488"/>
          </a:xfrm>
          <a:prstGeom prst="ellipse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00" y="3280795"/>
            <a:ext cx="3858669" cy="30271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1065"/>
            <a:ext cx="12192000" cy="113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576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3" b="10001"/>
          <a:stretch/>
        </p:blipFill>
        <p:spPr>
          <a:xfrm>
            <a:off x="3718923" y="1544560"/>
            <a:ext cx="8473077" cy="543689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32719" y="911598"/>
            <a:ext cx="3971235" cy="225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id-ID" sz="3200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Persaingan</a:t>
            </a:r>
            <a:r>
              <a:rPr lang="id-ID" sz="3200" dirty="0">
                <a:cs typeface="Arial" pitchFamily="34" charset="0"/>
              </a:rPr>
              <a:t> dua atau lebih makhluk hidup yang memiliki </a:t>
            </a:r>
            <a:r>
              <a:rPr lang="id-ID" sz="3200" dirty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kebutuhan yang </a:t>
            </a:r>
            <a:r>
              <a:rPr lang="id-ID" sz="3200" dirty="0" smtClean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sama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.</a:t>
            </a:r>
            <a:endParaRPr lang="en-US" sz="3200" dirty="0">
              <a:solidFill>
                <a:schemeClr val="accent6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03200" y="190653"/>
            <a:ext cx="4830275" cy="606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3200" b="1" dirty="0" smtClean="0">
                <a:solidFill>
                  <a:srgbClr val="00B050"/>
                </a:solidFill>
                <a:cs typeface="Arial" pitchFamily="34" charset="0"/>
              </a:rPr>
              <a:t>e</a:t>
            </a:r>
            <a:r>
              <a:rPr lang="id-ID" sz="3200" b="1" dirty="0" smtClean="0">
                <a:solidFill>
                  <a:srgbClr val="00B050"/>
                </a:solidFill>
                <a:cs typeface="Arial" pitchFamily="34" charset="0"/>
              </a:rPr>
              <a:t>. </a:t>
            </a:r>
            <a:r>
              <a:rPr lang="id-ID" sz="3200" b="1" dirty="0">
                <a:solidFill>
                  <a:srgbClr val="00B050"/>
                </a:solidFill>
                <a:cs typeface="Arial" pitchFamily="34" charset="0"/>
              </a:rPr>
              <a:t>Kompetisi</a:t>
            </a:r>
            <a:endParaRPr lang="en-US" sz="3200" b="1" dirty="0">
              <a:solidFill>
                <a:srgbClr val="00B050"/>
              </a:solidFill>
              <a:cs typeface="Arial" pitchFamily="34" charset="0"/>
            </a:endParaRPr>
          </a:p>
        </p:txBody>
      </p:sp>
      <p:sp>
        <p:nvSpPr>
          <p:cNvPr id="10" name="Arc 9"/>
          <p:cNvSpPr/>
          <p:nvPr/>
        </p:nvSpPr>
        <p:spPr>
          <a:xfrm rot="4845792">
            <a:off x="5641575" y="1097809"/>
            <a:ext cx="4131763" cy="2636235"/>
          </a:xfrm>
          <a:prstGeom prst="arc">
            <a:avLst>
              <a:gd name="adj1" fmla="val 16337149"/>
              <a:gd name="adj2" fmla="val 1446269"/>
            </a:avLst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d-ID" sz="2400"/>
          </a:p>
        </p:txBody>
      </p:sp>
      <p:sp>
        <p:nvSpPr>
          <p:cNvPr id="11" name="Rectangle 10"/>
          <p:cNvSpPr/>
          <p:nvPr/>
        </p:nvSpPr>
        <p:spPr>
          <a:xfrm>
            <a:off x="6705601" y="911598"/>
            <a:ext cx="4815476" cy="1148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buSzPct val="100000"/>
            </a:pPr>
            <a:r>
              <a:rPr lang="id-ID" sz="3200" i="1" dirty="0">
                <a:cs typeface="Arial" pitchFamily="34" charset="0"/>
              </a:rPr>
              <a:t>Hyena </a:t>
            </a:r>
            <a:r>
              <a:rPr lang="id-ID" sz="3200" dirty="0">
                <a:solidFill>
                  <a:srgbClr val="FF0000"/>
                </a:solidFill>
                <a:cs typeface="Arial" pitchFamily="34" charset="0"/>
              </a:rPr>
              <a:t>berkompetisi</a:t>
            </a:r>
            <a:r>
              <a:rPr lang="id-ID" sz="3200" dirty="0">
                <a:cs typeface="Arial" pitchFamily="34" charset="0"/>
              </a:rPr>
              <a:t> dengan singa saat makan</a:t>
            </a:r>
            <a:endParaRPr lang="en-US" sz="3200" i="1" dirty="0">
              <a:solidFill>
                <a:schemeClr val="accent5">
                  <a:lumMod val="50000"/>
                </a:schemeClr>
              </a:solidFill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1065"/>
            <a:ext cx="12192000" cy="11338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46285" y="3170678"/>
            <a:ext cx="2557669" cy="321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277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>
          <a:xfrm>
            <a:off x="2594219" y="4686751"/>
            <a:ext cx="1294139" cy="129413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1712" y="2537736"/>
            <a:ext cx="2440112" cy="4141304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400"/>
          </a:p>
        </p:txBody>
      </p:sp>
      <p:sp>
        <p:nvSpPr>
          <p:cNvPr id="18" name="Rectangle 17"/>
          <p:cNvSpPr/>
          <p:nvPr/>
        </p:nvSpPr>
        <p:spPr>
          <a:xfrm>
            <a:off x="-1712" y="-4804"/>
            <a:ext cx="12193712" cy="2542540"/>
          </a:xfrm>
          <a:prstGeom prst="rect">
            <a:avLst/>
          </a:prstGeom>
          <a:solidFill>
            <a:srgbClr val="C00000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400"/>
          </a:p>
        </p:txBody>
      </p:sp>
      <p:sp>
        <p:nvSpPr>
          <p:cNvPr id="28" name="Rectangle 27"/>
          <p:cNvSpPr/>
          <p:nvPr/>
        </p:nvSpPr>
        <p:spPr>
          <a:xfrm>
            <a:off x="184675" y="-11003"/>
            <a:ext cx="8461784" cy="735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4000" b="1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B. </a:t>
            </a:r>
            <a:r>
              <a:rPr lang="en-US" sz="4000" b="1" dirty="0" err="1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Peristiwa</a:t>
            </a:r>
            <a:r>
              <a:rPr lang="en-US" sz="4000" b="1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Makan</a:t>
            </a:r>
            <a:r>
              <a:rPr lang="en-US" sz="4000" b="1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dan</a:t>
            </a:r>
            <a:r>
              <a:rPr lang="en-US" sz="4000" b="1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Dimakan</a:t>
            </a:r>
            <a:endParaRPr lang="en-US" sz="4000" b="1" dirty="0">
              <a:solidFill>
                <a:schemeClr val="accent1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68244" y="1223455"/>
            <a:ext cx="10956347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3200" dirty="0" smtClean="0"/>
              <a:t>Proses </a:t>
            </a:r>
            <a:r>
              <a:rPr lang="en-US" sz="3200" dirty="0" err="1"/>
              <a:t>makan</a:t>
            </a:r>
            <a:r>
              <a:rPr lang="en-US" sz="3200" dirty="0"/>
              <a:t> </a:t>
            </a:r>
            <a:r>
              <a:rPr lang="en-US" sz="3200" dirty="0" err="1"/>
              <a:t>dan</a:t>
            </a:r>
            <a:r>
              <a:rPr lang="en-US" sz="3200" dirty="0"/>
              <a:t> </a:t>
            </a:r>
            <a:r>
              <a:rPr lang="en-US" sz="3200" dirty="0" err="1"/>
              <a:t>dimakan</a:t>
            </a:r>
            <a:r>
              <a:rPr lang="en-US" sz="3200" dirty="0"/>
              <a:t> </a:t>
            </a:r>
            <a:r>
              <a:rPr lang="en-US" sz="3200" dirty="0" err="1"/>
              <a:t>dari</a:t>
            </a:r>
            <a:r>
              <a:rPr lang="en-US" sz="3200" dirty="0"/>
              <a:t> </a:t>
            </a:r>
            <a:r>
              <a:rPr lang="en-US" sz="3200" dirty="0" err="1"/>
              <a:t>produsen</a:t>
            </a:r>
            <a:r>
              <a:rPr lang="en-US" sz="3200" dirty="0"/>
              <a:t> </a:t>
            </a:r>
            <a:r>
              <a:rPr lang="en-US" sz="3200" dirty="0" err="1"/>
              <a:t>hingga</a:t>
            </a:r>
            <a:r>
              <a:rPr lang="en-US" sz="3200" dirty="0"/>
              <a:t> </a:t>
            </a:r>
            <a:r>
              <a:rPr lang="en-US" sz="3200" dirty="0" err="1"/>
              <a:t>konsumen</a:t>
            </a:r>
            <a:r>
              <a:rPr lang="en-US" sz="3200" dirty="0"/>
              <a:t> </a:t>
            </a:r>
            <a:r>
              <a:rPr lang="en-US" sz="3200" dirty="0" err="1" smtClean="0"/>
              <a:t>puncak</a:t>
            </a:r>
            <a:r>
              <a:rPr lang="en-US" sz="3200" dirty="0"/>
              <a:t> </a:t>
            </a:r>
            <a:r>
              <a:rPr lang="en-US" sz="3200" dirty="0" err="1"/>
              <a:t>dalam</a:t>
            </a:r>
            <a:r>
              <a:rPr lang="en-US" sz="3200" dirty="0"/>
              <a:t> </a:t>
            </a:r>
            <a:r>
              <a:rPr lang="en-US" sz="3200" dirty="0" err="1"/>
              <a:t>bagan</a:t>
            </a:r>
            <a:r>
              <a:rPr lang="en-US" sz="3200" dirty="0"/>
              <a:t> </a:t>
            </a:r>
            <a:r>
              <a:rPr lang="en-US" sz="3200" dirty="0" err="1"/>
              <a:t>seperti</a:t>
            </a:r>
            <a:r>
              <a:rPr lang="en-US" sz="3200" dirty="0"/>
              <a:t> </a:t>
            </a:r>
            <a:r>
              <a:rPr lang="en-US" sz="3200" dirty="0" err="1"/>
              <a:t>rantai</a:t>
            </a:r>
            <a:r>
              <a:rPr lang="en-US" sz="3200" dirty="0"/>
              <a:t> yang </a:t>
            </a:r>
            <a:r>
              <a:rPr lang="en-US" sz="3200" dirty="0" err="1"/>
              <a:t>memanjang</a:t>
            </a:r>
            <a:r>
              <a:rPr lang="en-US" sz="3200" dirty="0"/>
              <a:t>. </a:t>
            </a:r>
            <a:r>
              <a:rPr lang="en-US" sz="3200" dirty="0" smtClean="0"/>
              <a:t> </a:t>
            </a:r>
            <a:endParaRPr lang="en-US" sz="3733" dirty="0">
              <a:solidFill>
                <a:schemeClr val="accent6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752744" y="2537736"/>
            <a:ext cx="2440112" cy="4141304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400"/>
          </a:p>
        </p:txBody>
      </p:sp>
      <p:grpSp>
        <p:nvGrpSpPr>
          <p:cNvPr id="9" name="Group 8"/>
          <p:cNvGrpSpPr/>
          <p:nvPr/>
        </p:nvGrpSpPr>
        <p:grpSpPr>
          <a:xfrm>
            <a:off x="0" y="2631945"/>
            <a:ext cx="2440112" cy="1955653"/>
            <a:chOff x="0" y="1727116"/>
            <a:chExt cx="1830084" cy="1466740"/>
          </a:xfrm>
        </p:grpSpPr>
        <p:sp>
          <p:nvSpPr>
            <p:cNvPr id="21" name="Rectangle 20"/>
            <p:cNvSpPr/>
            <p:nvPr/>
          </p:nvSpPr>
          <p:spPr>
            <a:xfrm>
              <a:off x="227958" y="1727116"/>
              <a:ext cx="1371600" cy="455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  <a:buSzPct val="100000"/>
              </a:pPr>
              <a:r>
                <a:rPr lang="id-ID" sz="3200" b="1" dirty="0">
                  <a:solidFill>
                    <a:schemeClr val="accent3">
                      <a:lumMod val="50000"/>
                    </a:schemeClr>
                  </a:solidFill>
                  <a:cs typeface="Arial" pitchFamily="34" charset="0"/>
                </a:rPr>
                <a:t>Produsen</a:t>
              </a:r>
              <a:endParaRPr lang="en-US" sz="3733" b="1" dirty="0">
                <a:solidFill>
                  <a:schemeClr val="accent3">
                    <a:lumMod val="50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2225754"/>
              <a:ext cx="1830084" cy="9681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  <a:buSzPct val="100000"/>
              </a:pPr>
              <a:r>
                <a:rPr lang="id-ID" sz="2400" dirty="0">
                  <a:cs typeface="Arial" pitchFamily="34" charset="0"/>
                </a:rPr>
                <a:t>Makhluk hidup yang dapat berfotosintesis</a:t>
              </a:r>
              <a:endParaRPr lang="en-US" sz="2800" dirty="0">
                <a:solidFill>
                  <a:schemeClr val="accent6">
                    <a:lumMod val="7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599152" y="2633098"/>
            <a:ext cx="7013829" cy="1549389"/>
            <a:chOff x="1941172" y="1727116"/>
            <a:chExt cx="5260372" cy="1162042"/>
          </a:xfrm>
        </p:grpSpPr>
        <p:sp>
          <p:nvSpPr>
            <p:cNvPr id="22" name="Rectangle 21"/>
            <p:cNvSpPr/>
            <p:nvPr/>
          </p:nvSpPr>
          <p:spPr>
            <a:xfrm>
              <a:off x="3808716" y="1727116"/>
              <a:ext cx="1525284" cy="455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  <a:buSzPct val="100000"/>
              </a:pPr>
              <a:r>
                <a:rPr lang="id-ID" sz="3200" b="1" dirty="0">
                  <a:solidFill>
                    <a:srgbClr val="C00000"/>
                  </a:solidFill>
                  <a:cs typeface="Arial" pitchFamily="34" charset="0"/>
                </a:rPr>
                <a:t>Konsumen</a:t>
              </a:r>
              <a:endParaRPr lang="en-US" sz="3733" b="1" dirty="0">
                <a:solidFill>
                  <a:srgbClr val="C00000"/>
                </a:solidFill>
                <a:cs typeface="Arial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941172" y="2225754"/>
              <a:ext cx="5260372" cy="6634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  <a:buSzPct val="100000"/>
              </a:pPr>
              <a:r>
                <a:rPr lang="id-ID" sz="2400" dirty="0">
                  <a:cs typeface="Arial" pitchFamily="34" charset="0"/>
                </a:rPr>
                <a:t>Semua makhluk hidup yang tidak dapat menghasilkan makanannya sendiri (hewan)</a:t>
              </a:r>
              <a:endParaRPr lang="en-US" sz="2800" dirty="0">
                <a:solidFill>
                  <a:schemeClr val="accent6">
                    <a:lumMod val="7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752744" y="2631944"/>
            <a:ext cx="2440112" cy="2191300"/>
            <a:chOff x="7315732" y="1694307"/>
            <a:chExt cx="1830084" cy="1643475"/>
          </a:xfrm>
        </p:grpSpPr>
        <p:sp>
          <p:nvSpPr>
            <p:cNvPr id="23" name="Rectangle 22"/>
            <p:cNvSpPr/>
            <p:nvPr/>
          </p:nvSpPr>
          <p:spPr>
            <a:xfrm>
              <a:off x="7584731" y="1694307"/>
              <a:ext cx="1371600" cy="455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  <a:buSzPct val="100000"/>
              </a:pPr>
              <a:r>
                <a:rPr lang="id-ID" sz="3200" b="1" dirty="0">
                  <a:solidFill>
                    <a:schemeClr val="accent6">
                      <a:lumMod val="50000"/>
                    </a:schemeClr>
                  </a:solidFill>
                  <a:cs typeface="Arial" pitchFamily="34" charset="0"/>
                </a:rPr>
                <a:t>Pengurai</a:t>
              </a:r>
              <a:endParaRPr lang="en-US" sz="3733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315732" y="2064981"/>
              <a:ext cx="1830084" cy="12728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  <a:buSzPct val="100000"/>
              </a:pPr>
              <a:r>
                <a:rPr lang="id-ID" sz="2400" dirty="0">
                  <a:cs typeface="Arial" pitchFamily="34" charset="0"/>
                </a:rPr>
                <a:t>Makhluk hidup yang dapat mengurai makhluk hidup</a:t>
              </a:r>
              <a:endParaRPr lang="en-US" sz="2800" dirty="0">
                <a:solidFill>
                  <a:schemeClr val="accent6">
                    <a:lumMod val="7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268244" y="698432"/>
            <a:ext cx="8461784" cy="606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1. </a:t>
            </a:r>
            <a:r>
              <a:rPr lang="id-ID" sz="3200" b="1" dirty="0" smtClean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Rantai </a:t>
            </a:r>
            <a:r>
              <a:rPr lang="id-ID" sz="3200" b="1" dirty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Makanan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cs typeface="Arial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1065"/>
            <a:ext cx="12192000" cy="11338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664" y="190011"/>
            <a:ext cx="1970588" cy="8039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974" y="4686751"/>
            <a:ext cx="1250573" cy="1238809"/>
          </a:xfrm>
          <a:prstGeom prst="ellipse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099" y="4882113"/>
            <a:ext cx="1642930" cy="1021999"/>
          </a:xfrm>
          <a:prstGeom prst="rect">
            <a:avLst/>
          </a:prstGeom>
        </p:spPr>
      </p:pic>
      <p:sp>
        <p:nvSpPr>
          <p:cNvPr id="33" name="Oval 32"/>
          <p:cNvSpPr/>
          <p:nvPr/>
        </p:nvSpPr>
        <p:spPr>
          <a:xfrm>
            <a:off x="4101377" y="4686751"/>
            <a:ext cx="1294139" cy="129413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674716" y="4682721"/>
            <a:ext cx="1294139" cy="129413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7613531" y="4704494"/>
            <a:ext cx="1294139" cy="129413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36000" y="4344365"/>
            <a:ext cx="2053439" cy="175683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950" y="4522507"/>
            <a:ext cx="1938815" cy="183325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86711" y="4765167"/>
            <a:ext cx="2093429" cy="1138946"/>
          </a:xfrm>
          <a:prstGeom prst="rect">
            <a:avLst/>
          </a:prstGeom>
        </p:spPr>
      </p:pic>
      <p:sp>
        <p:nvSpPr>
          <p:cNvPr id="36" name="Oval 35"/>
          <p:cNvSpPr/>
          <p:nvPr/>
        </p:nvSpPr>
        <p:spPr>
          <a:xfrm>
            <a:off x="10316001" y="4877594"/>
            <a:ext cx="1294139" cy="129413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309" y="4931710"/>
            <a:ext cx="1624528" cy="118590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433" y="5194770"/>
            <a:ext cx="844934" cy="46065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656" y="5182728"/>
            <a:ext cx="844934" cy="46065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136" y="5208808"/>
            <a:ext cx="844934" cy="46065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379" y="5244609"/>
            <a:ext cx="844934" cy="46065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285" y="5273594"/>
            <a:ext cx="844934" cy="46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864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000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 animBg="1"/>
      <p:bldP spid="18" grpId="0" animBg="1"/>
      <p:bldP spid="28" grpId="0"/>
      <p:bldP spid="16" grpId="0"/>
      <p:bldP spid="20" grpId="0" animBg="1"/>
      <p:bldP spid="27" grpId="0"/>
      <p:bldP spid="33" grpId="0" animBg="1"/>
      <p:bldP spid="34" grpId="0" animBg="1"/>
      <p:bldP spid="35" grpId="0" animBg="1"/>
      <p:bldP spid="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572" y="3458817"/>
            <a:ext cx="2375393" cy="30546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9"/>
          <a:stretch/>
        </p:blipFill>
        <p:spPr>
          <a:xfrm>
            <a:off x="5498925" y="356661"/>
            <a:ext cx="1621612" cy="59786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1"/>
          <a:stretch/>
        </p:blipFill>
        <p:spPr>
          <a:xfrm>
            <a:off x="7429170" y="256538"/>
            <a:ext cx="2332382" cy="597860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81477" y="30811"/>
            <a:ext cx="4920767" cy="3186179"/>
            <a:chOff x="81477" y="30811"/>
            <a:chExt cx="4920767" cy="318617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30" r="46568" b="57851"/>
            <a:stretch/>
          </p:blipFill>
          <p:spPr>
            <a:xfrm rot="183464">
              <a:off x="81477" y="30811"/>
              <a:ext cx="4920767" cy="3186179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67685" y="1105401"/>
              <a:ext cx="4315792" cy="17173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3200" dirty="0" err="1" smtClean="0">
                  <a:cs typeface="Arial" pitchFamily="34" charset="0"/>
                </a:rPr>
                <a:t>Apa</a:t>
              </a:r>
              <a:r>
                <a:rPr lang="en-US" sz="3200" dirty="0" smtClean="0">
                  <a:cs typeface="Arial" pitchFamily="34" charset="0"/>
                </a:rPr>
                <a:t> </a:t>
              </a:r>
              <a:r>
                <a:rPr lang="en-US" sz="3200" dirty="0" err="1" smtClean="0">
                  <a:cs typeface="Arial" pitchFamily="34" charset="0"/>
                </a:rPr>
                <a:t>nama</a:t>
              </a:r>
              <a:r>
                <a:rPr lang="en-US" sz="3200" dirty="0" smtClean="0">
                  <a:cs typeface="Arial" pitchFamily="34" charset="0"/>
                </a:rPr>
                <a:t> </a:t>
              </a:r>
              <a:r>
                <a:rPr lang="en-US" sz="3200" dirty="0" err="1" smtClean="0">
                  <a:cs typeface="Arial" pitchFamily="34" charset="0"/>
                </a:rPr>
                <a:t>ekosistem</a:t>
              </a:r>
              <a:r>
                <a:rPr lang="en-US" sz="3200" dirty="0" smtClean="0">
                  <a:cs typeface="Arial" pitchFamily="34" charset="0"/>
                </a:rPr>
                <a:t> yang </a:t>
              </a:r>
              <a:r>
                <a:rPr lang="en-US" sz="3200" dirty="0" err="1" smtClean="0">
                  <a:cs typeface="Arial" pitchFamily="34" charset="0"/>
                </a:rPr>
                <a:t>memiliki</a:t>
              </a:r>
              <a:r>
                <a:rPr lang="en-US" sz="3200" dirty="0" smtClean="0">
                  <a:cs typeface="Arial" pitchFamily="34" charset="0"/>
                </a:rPr>
                <a:t> </a:t>
              </a:r>
              <a:r>
                <a:rPr lang="en-US" sz="3200" dirty="0" err="1" smtClean="0">
                  <a:cs typeface="Arial" pitchFamily="34" charset="0"/>
                </a:rPr>
                <a:t>rantai</a:t>
              </a:r>
              <a:r>
                <a:rPr lang="en-US" sz="3200" dirty="0" smtClean="0">
                  <a:cs typeface="Arial" pitchFamily="34" charset="0"/>
                </a:rPr>
                <a:t> </a:t>
              </a:r>
              <a:r>
                <a:rPr lang="en-US" sz="3200" dirty="0" err="1" smtClean="0">
                  <a:cs typeface="Arial" pitchFamily="34" charset="0"/>
                </a:rPr>
                <a:t>makanan</a:t>
              </a:r>
              <a:r>
                <a:rPr lang="en-US" sz="3200" dirty="0" smtClean="0">
                  <a:cs typeface="Arial" pitchFamily="34" charset="0"/>
                </a:rPr>
                <a:t> A?</a:t>
              </a:r>
              <a:endParaRPr lang="en-US" sz="3200" dirty="0">
                <a:solidFill>
                  <a:schemeClr val="accent6">
                    <a:lumMod val="7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04844" y="2898813"/>
            <a:ext cx="4920767" cy="3111298"/>
            <a:chOff x="104844" y="2898813"/>
            <a:chExt cx="4920767" cy="311129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30" r="46568" b="57851"/>
            <a:stretch/>
          </p:blipFill>
          <p:spPr>
            <a:xfrm rot="183464">
              <a:off x="104844" y="2898813"/>
              <a:ext cx="4920767" cy="3111298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646425" y="3924356"/>
              <a:ext cx="4024245" cy="17173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3200" dirty="0" err="1" smtClean="0">
                  <a:cs typeface="Arial" pitchFamily="34" charset="0"/>
                </a:rPr>
                <a:t>Apa</a:t>
              </a:r>
              <a:r>
                <a:rPr lang="en-US" sz="3200" dirty="0" smtClean="0">
                  <a:cs typeface="Arial" pitchFamily="34" charset="0"/>
                </a:rPr>
                <a:t> </a:t>
              </a:r>
              <a:r>
                <a:rPr lang="en-US" sz="3200" dirty="0" err="1" smtClean="0">
                  <a:cs typeface="Arial" pitchFamily="34" charset="0"/>
                </a:rPr>
                <a:t>nama</a:t>
              </a:r>
              <a:r>
                <a:rPr lang="en-US" sz="3200" dirty="0" smtClean="0">
                  <a:cs typeface="Arial" pitchFamily="34" charset="0"/>
                </a:rPr>
                <a:t> </a:t>
              </a:r>
              <a:r>
                <a:rPr lang="en-US" sz="3200" dirty="0" err="1" smtClean="0">
                  <a:cs typeface="Arial" pitchFamily="34" charset="0"/>
                </a:rPr>
                <a:t>ekosistem</a:t>
              </a:r>
              <a:r>
                <a:rPr lang="en-US" sz="3200" dirty="0" smtClean="0">
                  <a:cs typeface="Arial" pitchFamily="34" charset="0"/>
                </a:rPr>
                <a:t> yang </a:t>
              </a:r>
              <a:r>
                <a:rPr lang="en-US" sz="3200" dirty="0" err="1" smtClean="0">
                  <a:cs typeface="Arial" pitchFamily="34" charset="0"/>
                </a:rPr>
                <a:t>memiliki</a:t>
              </a:r>
              <a:r>
                <a:rPr lang="en-US" sz="3200" dirty="0" smtClean="0">
                  <a:cs typeface="Arial" pitchFamily="34" charset="0"/>
                </a:rPr>
                <a:t> </a:t>
              </a:r>
              <a:r>
                <a:rPr lang="en-US" sz="3200" dirty="0" err="1" smtClean="0">
                  <a:cs typeface="Arial" pitchFamily="34" charset="0"/>
                </a:rPr>
                <a:t>rantai</a:t>
              </a:r>
              <a:r>
                <a:rPr lang="en-US" sz="3200" dirty="0" smtClean="0">
                  <a:cs typeface="Arial" pitchFamily="34" charset="0"/>
                </a:rPr>
                <a:t> </a:t>
              </a:r>
              <a:r>
                <a:rPr lang="en-US" sz="3200" dirty="0" err="1" smtClean="0">
                  <a:cs typeface="Arial" pitchFamily="34" charset="0"/>
                </a:rPr>
                <a:t>makanan</a:t>
              </a:r>
              <a:r>
                <a:rPr lang="en-US" sz="3200" dirty="0" smtClean="0">
                  <a:cs typeface="Arial" pitchFamily="34" charset="0"/>
                </a:rPr>
                <a:t> B?</a:t>
              </a:r>
              <a:endParaRPr lang="en-US" sz="3200" dirty="0">
                <a:solidFill>
                  <a:schemeClr val="accent6">
                    <a:lumMod val="7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7" name="Oval 6"/>
          <p:cNvSpPr/>
          <p:nvPr/>
        </p:nvSpPr>
        <p:spPr>
          <a:xfrm>
            <a:off x="4926509" y="5184793"/>
            <a:ext cx="863600" cy="748323"/>
          </a:xfrm>
          <a:prstGeom prst="ellipse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002060"/>
                </a:solidFill>
              </a:rPr>
              <a:t>A</a:t>
            </a:r>
            <a:endParaRPr lang="en-US" sz="4800" dirty="0">
              <a:solidFill>
                <a:srgbClr val="00206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7133753" y="5184794"/>
            <a:ext cx="863600" cy="748323"/>
          </a:xfrm>
          <a:prstGeom prst="ellipse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002060"/>
                </a:solidFill>
              </a:rPr>
              <a:t>B</a:t>
            </a:r>
            <a:endParaRPr lang="en-US" sz="4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805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4457" y="190011"/>
            <a:ext cx="5863086" cy="6123668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74216" y="90411"/>
            <a:ext cx="8461784" cy="778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4267" b="1" dirty="0" smtClean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2. </a:t>
            </a:r>
            <a:r>
              <a:rPr lang="id-ID" sz="4267" b="1" dirty="0" smtClean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Jaring-Jaring </a:t>
            </a:r>
            <a:r>
              <a:rPr lang="id-ID" sz="4267" b="1" dirty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Makanan</a:t>
            </a:r>
            <a:endParaRPr lang="en-US" sz="4267" b="1" dirty="0">
              <a:solidFill>
                <a:schemeClr val="accent6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74216" y="743264"/>
            <a:ext cx="563972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3200" dirty="0"/>
              <a:t>Dalam lingkungan, </a:t>
            </a:r>
            <a:r>
              <a:rPr lang="id-ID" sz="3200" dirty="0" smtClean="0"/>
              <a:t>rantai </a:t>
            </a:r>
            <a:r>
              <a:rPr lang="id-ID" sz="3200" dirty="0"/>
              <a:t>makanan dapat membentuk hubungan yang </a:t>
            </a:r>
            <a:r>
              <a:rPr lang="id-ID" sz="3200" dirty="0" smtClean="0"/>
              <a:t>kompleks</a:t>
            </a:r>
            <a:r>
              <a:rPr lang="en-US" sz="3200" dirty="0" smtClean="0"/>
              <a:t> </a:t>
            </a:r>
            <a:r>
              <a:rPr lang="en-US" sz="3200" dirty="0" err="1" smtClean="0"/>
              <a:t>dengan</a:t>
            </a:r>
            <a:r>
              <a:rPr lang="en-US" sz="3200" dirty="0" smtClean="0"/>
              <a:t> </a:t>
            </a:r>
            <a:r>
              <a:rPr lang="en-US" sz="3200" dirty="0" err="1" smtClean="0"/>
              <a:t>rantai</a:t>
            </a:r>
            <a:r>
              <a:rPr lang="en-US" sz="3200" dirty="0" smtClean="0"/>
              <a:t> </a:t>
            </a:r>
            <a:r>
              <a:rPr lang="en-US" sz="3200" dirty="0" err="1" smtClean="0"/>
              <a:t>makanan</a:t>
            </a:r>
            <a:r>
              <a:rPr lang="en-US" sz="3200" dirty="0" smtClean="0"/>
              <a:t> lain </a:t>
            </a:r>
            <a:r>
              <a:rPr lang="en-US" sz="3200" dirty="0" err="1" smtClean="0"/>
              <a:t>sehingga</a:t>
            </a:r>
            <a:r>
              <a:rPr lang="en-US" sz="3200" dirty="0" smtClean="0"/>
              <a:t> </a:t>
            </a:r>
            <a:r>
              <a:rPr lang="en-US" sz="3200" dirty="0" err="1" smtClean="0"/>
              <a:t>membentuk</a:t>
            </a:r>
            <a:r>
              <a:rPr lang="en-US" sz="3200" dirty="0" smtClean="0"/>
              <a:t> </a:t>
            </a:r>
            <a:r>
              <a:rPr lang="en-US" sz="3200" dirty="0" err="1" smtClean="0"/>
              <a:t>jaring-jaring</a:t>
            </a:r>
            <a:r>
              <a:rPr lang="en-US" sz="3200" dirty="0" smtClean="0"/>
              <a:t> </a:t>
            </a:r>
            <a:r>
              <a:rPr lang="en-US" sz="3200" dirty="0" err="1" smtClean="0"/>
              <a:t>makanan</a:t>
            </a:r>
            <a:r>
              <a:rPr lang="en-US" sz="3200" dirty="0" smtClean="0"/>
              <a:t>.</a:t>
            </a:r>
            <a:endParaRPr lang="id-ID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664" y="190011"/>
            <a:ext cx="1970588" cy="8039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108" y="4270626"/>
            <a:ext cx="1588756" cy="2043053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608859" y="3953737"/>
            <a:ext cx="3251200" cy="2049615"/>
          </a:xfrm>
          <a:prstGeom prst="wedgeEllipseCallout">
            <a:avLst>
              <a:gd name="adj1" fmla="val 65309"/>
              <a:gd name="adj2" fmla="val 1037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Ada </a:t>
            </a:r>
            <a:r>
              <a:rPr lang="en-US" sz="2400" dirty="0" err="1" smtClean="0"/>
              <a:t>berapa</a:t>
            </a:r>
            <a:r>
              <a:rPr lang="en-US" sz="2400" dirty="0" smtClean="0"/>
              <a:t> </a:t>
            </a:r>
            <a:r>
              <a:rPr lang="en-US" sz="2400" dirty="0" err="1" smtClean="0"/>
              <a:t>rantai</a:t>
            </a:r>
            <a:r>
              <a:rPr lang="en-US" sz="2400" dirty="0" smtClean="0"/>
              <a:t> </a:t>
            </a:r>
            <a:r>
              <a:rPr lang="en-US" sz="2400" dirty="0" err="1" smtClean="0"/>
              <a:t>makanan</a:t>
            </a:r>
            <a:r>
              <a:rPr lang="en-US" sz="2400" dirty="0" smtClean="0"/>
              <a:t> </a:t>
            </a:r>
            <a:r>
              <a:rPr lang="en-US" sz="2400" dirty="0" err="1" smtClean="0"/>
              <a:t>dalm</a:t>
            </a:r>
            <a:r>
              <a:rPr lang="en-US" sz="2400" dirty="0" smtClean="0"/>
              <a:t> </a:t>
            </a:r>
            <a:r>
              <a:rPr lang="en-US" sz="2400" dirty="0" err="1" smtClean="0"/>
              <a:t>jaring-jaring</a:t>
            </a:r>
            <a:r>
              <a:rPr lang="en-US" sz="2400" dirty="0" smtClean="0"/>
              <a:t> </a:t>
            </a:r>
            <a:r>
              <a:rPr lang="en-US" sz="2400" dirty="0" err="1" smtClean="0"/>
              <a:t>makanan</a:t>
            </a:r>
            <a:r>
              <a:rPr lang="en-US" sz="2400" dirty="0" smtClean="0"/>
              <a:t> </a:t>
            </a:r>
            <a:r>
              <a:rPr lang="en-US" sz="2400" dirty="0" err="1" smtClean="0"/>
              <a:t>tersebut</a:t>
            </a:r>
            <a:r>
              <a:rPr lang="en-US" sz="2400" dirty="0" smtClean="0"/>
              <a:t>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55676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val 37"/>
          <p:cNvSpPr/>
          <p:nvPr/>
        </p:nvSpPr>
        <p:spPr>
          <a:xfrm>
            <a:off x="9912633" y="2989437"/>
            <a:ext cx="1294139" cy="129413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941" y="3043553"/>
            <a:ext cx="1624528" cy="1185906"/>
          </a:xfrm>
          <a:prstGeom prst="rect">
            <a:avLst/>
          </a:prstGeom>
        </p:spPr>
      </p:pic>
      <p:sp>
        <p:nvSpPr>
          <p:cNvPr id="37" name="Oval 36"/>
          <p:cNvSpPr/>
          <p:nvPr/>
        </p:nvSpPr>
        <p:spPr>
          <a:xfrm>
            <a:off x="8027352" y="2965053"/>
            <a:ext cx="1294139" cy="129413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74216" y="90411"/>
            <a:ext cx="10037214" cy="814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4267" b="1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C. </a:t>
            </a:r>
            <a:r>
              <a:rPr lang="en-US" sz="4267" b="1" dirty="0" err="1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Aliran</a:t>
            </a:r>
            <a:r>
              <a:rPr lang="en-US" sz="4267" b="1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en-US" sz="4267" b="1" dirty="0" err="1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Energi</a:t>
            </a:r>
            <a:r>
              <a:rPr lang="en-US" sz="4267" b="1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en-US" sz="4267" b="1" dirty="0" err="1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dan</a:t>
            </a:r>
            <a:r>
              <a:rPr lang="en-US" sz="4267" b="1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id-ID" sz="4267" b="1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Piramida </a:t>
            </a:r>
            <a:r>
              <a:rPr lang="id-ID" sz="4267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Makanan</a:t>
            </a:r>
            <a:endParaRPr lang="en-US" sz="4267" b="1" dirty="0">
              <a:solidFill>
                <a:schemeClr val="accent1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97046" y="858928"/>
            <a:ext cx="8461784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3200" b="1" dirty="0" smtClean="0">
                <a:cs typeface="Arial" pitchFamily="34" charset="0"/>
              </a:rPr>
              <a:t>1. </a:t>
            </a:r>
            <a:r>
              <a:rPr lang="en-US" sz="3200" b="1" dirty="0" err="1" smtClean="0">
                <a:cs typeface="Arial" pitchFamily="34" charset="0"/>
              </a:rPr>
              <a:t>Aliran</a:t>
            </a:r>
            <a:r>
              <a:rPr lang="en-US" sz="3200" b="1" dirty="0" smtClean="0">
                <a:cs typeface="Arial" pitchFamily="34" charset="0"/>
              </a:rPr>
              <a:t> </a:t>
            </a:r>
            <a:r>
              <a:rPr lang="en-US" sz="3200" b="1" dirty="0" err="1" smtClean="0">
                <a:cs typeface="Arial" pitchFamily="34" charset="0"/>
              </a:rPr>
              <a:t>Energi</a:t>
            </a:r>
            <a:endParaRPr lang="en-US" sz="3200" b="1" dirty="0"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31145" y="1427164"/>
            <a:ext cx="66579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211D1E"/>
                </a:solidFill>
              </a:rPr>
              <a:t>Melalui</a:t>
            </a:r>
            <a:r>
              <a:rPr lang="en-US" sz="2400" dirty="0">
                <a:solidFill>
                  <a:srgbClr val="211D1E"/>
                </a:solidFill>
              </a:rPr>
              <a:t> proses </a:t>
            </a:r>
            <a:r>
              <a:rPr lang="en-US" sz="2400" dirty="0" err="1">
                <a:solidFill>
                  <a:srgbClr val="211D1E"/>
                </a:solidFill>
              </a:rPr>
              <a:t>makan</a:t>
            </a:r>
            <a:r>
              <a:rPr lang="en-US" sz="2400" dirty="0">
                <a:solidFill>
                  <a:srgbClr val="211D1E"/>
                </a:solidFill>
              </a:rPr>
              <a:t> </a:t>
            </a:r>
            <a:r>
              <a:rPr lang="en-US" sz="2400" dirty="0" err="1">
                <a:solidFill>
                  <a:srgbClr val="211D1E"/>
                </a:solidFill>
              </a:rPr>
              <a:t>dan</a:t>
            </a:r>
            <a:r>
              <a:rPr lang="en-US" sz="2400" dirty="0">
                <a:solidFill>
                  <a:srgbClr val="211D1E"/>
                </a:solidFill>
              </a:rPr>
              <a:t> </a:t>
            </a:r>
            <a:r>
              <a:rPr lang="en-US" sz="2400" dirty="0" err="1">
                <a:solidFill>
                  <a:srgbClr val="211D1E"/>
                </a:solidFill>
              </a:rPr>
              <a:t>dimakan</a:t>
            </a:r>
            <a:r>
              <a:rPr lang="en-US" sz="2400" dirty="0">
                <a:solidFill>
                  <a:srgbClr val="211D1E"/>
                </a:solidFill>
              </a:rPr>
              <a:t>, </a:t>
            </a:r>
            <a:r>
              <a:rPr lang="en-US" sz="2400" dirty="0" err="1">
                <a:solidFill>
                  <a:srgbClr val="211D1E"/>
                </a:solidFill>
              </a:rPr>
              <a:t>energi</a:t>
            </a:r>
            <a:r>
              <a:rPr lang="en-US" sz="2400" dirty="0">
                <a:solidFill>
                  <a:srgbClr val="211D1E"/>
                </a:solidFill>
              </a:rPr>
              <a:t> </a:t>
            </a:r>
            <a:r>
              <a:rPr lang="en-US" sz="2400" dirty="0" err="1">
                <a:solidFill>
                  <a:srgbClr val="211D1E"/>
                </a:solidFill>
              </a:rPr>
              <a:t>berpindah</a:t>
            </a:r>
            <a:r>
              <a:rPr lang="en-US" sz="2400" dirty="0">
                <a:solidFill>
                  <a:srgbClr val="211D1E"/>
                </a:solidFill>
              </a:rPr>
              <a:t> </a:t>
            </a:r>
            <a:r>
              <a:rPr lang="en-US" sz="2400" dirty="0" err="1">
                <a:solidFill>
                  <a:srgbClr val="211D1E"/>
                </a:solidFill>
              </a:rPr>
              <a:t>dari</a:t>
            </a:r>
            <a:r>
              <a:rPr lang="en-US" sz="2400" dirty="0">
                <a:solidFill>
                  <a:srgbClr val="211D1E"/>
                </a:solidFill>
              </a:rPr>
              <a:t> </a:t>
            </a:r>
            <a:r>
              <a:rPr lang="en-US" sz="2400" dirty="0" err="1" smtClean="0">
                <a:solidFill>
                  <a:srgbClr val="211D1E"/>
                </a:solidFill>
              </a:rPr>
              <a:t>matahari</a:t>
            </a:r>
            <a:r>
              <a:rPr lang="en-US" sz="2400" dirty="0" smtClean="0">
                <a:solidFill>
                  <a:srgbClr val="211D1E"/>
                </a:solidFill>
              </a:rPr>
              <a:t> </a:t>
            </a:r>
            <a:r>
              <a:rPr lang="en-US" sz="2400" dirty="0" err="1" smtClean="0">
                <a:solidFill>
                  <a:srgbClr val="211D1E"/>
                </a:solidFill>
              </a:rPr>
              <a:t>ke</a:t>
            </a:r>
            <a:r>
              <a:rPr lang="en-US" sz="2400" dirty="0" smtClean="0">
                <a:solidFill>
                  <a:srgbClr val="211D1E"/>
                </a:solidFill>
              </a:rPr>
              <a:t> </a:t>
            </a:r>
            <a:r>
              <a:rPr lang="en-US" sz="2400" dirty="0" err="1" smtClean="0">
                <a:solidFill>
                  <a:srgbClr val="211D1E"/>
                </a:solidFill>
              </a:rPr>
              <a:t>produsen</a:t>
            </a:r>
            <a:r>
              <a:rPr lang="en-US" sz="2400" dirty="0" smtClean="0">
                <a:solidFill>
                  <a:srgbClr val="211D1E"/>
                </a:solidFill>
              </a:rPr>
              <a:t> </a:t>
            </a:r>
            <a:r>
              <a:rPr lang="en-US" sz="2400" dirty="0" err="1" smtClean="0">
                <a:solidFill>
                  <a:srgbClr val="211D1E"/>
                </a:solidFill>
              </a:rPr>
              <a:t>lalu</a:t>
            </a:r>
            <a:r>
              <a:rPr lang="en-US" sz="2400" dirty="0" smtClean="0">
                <a:solidFill>
                  <a:srgbClr val="211D1E"/>
                </a:solidFill>
              </a:rPr>
              <a:t> </a:t>
            </a:r>
            <a:r>
              <a:rPr lang="en-US" sz="2400" dirty="0" err="1" smtClean="0">
                <a:solidFill>
                  <a:srgbClr val="211D1E"/>
                </a:solidFill>
              </a:rPr>
              <a:t>ke</a:t>
            </a:r>
            <a:r>
              <a:rPr lang="en-US" sz="2400" dirty="0" smtClean="0">
                <a:solidFill>
                  <a:srgbClr val="211D1E"/>
                </a:solidFill>
              </a:rPr>
              <a:t> </a:t>
            </a:r>
            <a:r>
              <a:rPr lang="en-US" sz="2400" dirty="0" err="1" smtClean="0">
                <a:solidFill>
                  <a:srgbClr val="211D1E"/>
                </a:solidFill>
              </a:rPr>
              <a:t>makhluk</a:t>
            </a:r>
            <a:r>
              <a:rPr lang="en-US" sz="2400" dirty="0" smtClean="0">
                <a:solidFill>
                  <a:srgbClr val="211D1E"/>
                </a:solidFill>
              </a:rPr>
              <a:t> </a:t>
            </a:r>
            <a:r>
              <a:rPr lang="en-US" sz="2400" dirty="0" err="1">
                <a:solidFill>
                  <a:srgbClr val="211D1E"/>
                </a:solidFill>
              </a:rPr>
              <a:t>hidup</a:t>
            </a:r>
            <a:r>
              <a:rPr lang="en-US" sz="2400" dirty="0">
                <a:solidFill>
                  <a:srgbClr val="211D1E"/>
                </a:solidFill>
              </a:rPr>
              <a:t> </a:t>
            </a:r>
            <a:r>
              <a:rPr lang="en-US" sz="2400" dirty="0" err="1">
                <a:solidFill>
                  <a:srgbClr val="211D1E"/>
                </a:solidFill>
              </a:rPr>
              <a:t>lainnya</a:t>
            </a:r>
            <a:r>
              <a:rPr lang="en-US" sz="2400" dirty="0">
                <a:solidFill>
                  <a:srgbClr val="211D1E"/>
                </a:solidFill>
              </a:rPr>
              <a:t>. 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626369" y="4623511"/>
            <a:ext cx="61187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>
                <a:solidFill>
                  <a:srgbClr val="211D1E"/>
                </a:solidFill>
              </a:rPr>
              <a:t>Nutrien</a:t>
            </a:r>
            <a:r>
              <a:rPr lang="en-US" sz="2400" dirty="0" smtClean="0">
                <a:solidFill>
                  <a:srgbClr val="211D1E"/>
                </a:solidFill>
              </a:rPr>
              <a:t> </a:t>
            </a:r>
            <a:r>
              <a:rPr lang="en-US" sz="2400" dirty="0" err="1">
                <a:solidFill>
                  <a:srgbClr val="211D1E"/>
                </a:solidFill>
              </a:rPr>
              <a:t>berpindah</a:t>
            </a:r>
            <a:r>
              <a:rPr lang="en-US" sz="2400" dirty="0">
                <a:solidFill>
                  <a:srgbClr val="211D1E"/>
                </a:solidFill>
              </a:rPr>
              <a:t> </a:t>
            </a:r>
            <a:r>
              <a:rPr lang="en-US" sz="2400" dirty="0" err="1">
                <a:solidFill>
                  <a:srgbClr val="211D1E"/>
                </a:solidFill>
              </a:rPr>
              <a:t>dari</a:t>
            </a:r>
            <a:r>
              <a:rPr lang="en-US" sz="2400" dirty="0">
                <a:solidFill>
                  <a:srgbClr val="211D1E"/>
                </a:solidFill>
              </a:rPr>
              <a:t> </a:t>
            </a:r>
            <a:r>
              <a:rPr lang="en-US" sz="2400" dirty="0" err="1">
                <a:solidFill>
                  <a:srgbClr val="211D1E"/>
                </a:solidFill>
              </a:rPr>
              <a:t>produsen</a:t>
            </a:r>
            <a:r>
              <a:rPr lang="en-US" sz="2400" dirty="0">
                <a:solidFill>
                  <a:srgbClr val="211D1E"/>
                </a:solidFill>
              </a:rPr>
              <a:t> </a:t>
            </a:r>
            <a:r>
              <a:rPr lang="en-US" sz="2400" dirty="0" err="1">
                <a:solidFill>
                  <a:srgbClr val="211D1E"/>
                </a:solidFill>
              </a:rPr>
              <a:t>ke</a:t>
            </a:r>
            <a:r>
              <a:rPr lang="en-US" sz="2400" dirty="0">
                <a:solidFill>
                  <a:srgbClr val="211D1E"/>
                </a:solidFill>
              </a:rPr>
              <a:t> </a:t>
            </a:r>
            <a:r>
              <a:rPr lang="en-US" sz="2400" dirty="0" err="1">
                <a:solidFill>
                  <a:srgbClr val="211D1E"/>
                </a:solidFill>
              </a:rPr>
              <a:t>konsumen</a:t>
            </a:r>
            <a:r>
              <a:rPr lang="en-US" sz="2400" dirty="0">
                <a:solidFill>
                  <a:srgbClr val="211D1E"/>
                </a:solidFill>
              </a:rPr>
              <a:t>, </a:t>
            </a:r>
            <a:r>
              <a:rPr lang="en-US" sz="2400" dirty="0" err="1">
                <a:solidFill>
                  <a:srgbClr val="211D1E"/>
                </a:solidFill>
              </a:rPr>
              <a:t>lalu</a:t>
            </a:r>
            <a:r>
              <a:rPr lang="en-US" sz="2400" dirty="0">
                <a:solidFill>
                  <a:srgbClr val="211D1E"/>
                </a:solidFill>
              </a:rPr>
              <a:t> </a:t>
            </a:r>
            <a:r>
              <a:rPr lang="en-US" sz="2400" dirty="0" err="1">
                <a:solidFill>
                  <a:srgbClr val="211D1E"/>
                </a:solidFill>
              </a:rPr>
              <a:t>ke</a:t>
            </a:r>
            <a:r>
              <a:rPr lang="en-US" sz="2400" dirty="0">
                <a:solidFill>
                  <a:srgbClr val="211D1E"/>
                </a:solidFill>
              </a:rPr>
              <a:t> </a:t>
            </a:r>
            <a:r>
              <a:rPr lang="en-US" sz="2400" dirty="0" err="1">
                <a:solidFill>
                  <a:srgbClr val="211D1E"/>
                </a:solidFill>
              </a:rPr>
              <a:t>pengurai</a:t>
            </a:r>
            <a:r>
              <a:rPr lang="en-US" sz="2400" dirty="0">
                <a:solidFill>
                  <a:srgbClr val="211D1E"/>
                </a:solidFill>
              </a:rPr>
              <a:t>, </a:t>
            </a:r>
            <a:r>
              <a:rPr lang="en-US" sz="2400" dirty="0" err="1">
                <a:solidFill>
                  <a:srgbClr val="211D1E"/>
                </a:solidFill>
              </a:rPr>
              <a:t>dan</a:t>
            </a:r>
            <a:r>
              <a:rPr lang="en-US" sz="2400" dirty="0">
                <a:solidFill>
                  <a:srgbClr val="211D1E"/>
                </a:solidFill>
              </a:rPr>
              <a:t> </a:t>
            </a:r>
            <a:r>
              <a:rPr lang="en-US" sz="2400" dirty="0" err="1">
                <a:solidFill>
                  <a:srgbClr val="211D1E"/>
                </a:solidFill>
              </a:rPr>
              <a:t>kembali</a:t>
            </a:r>
            <a:r>
              <a:rPr lang="en-US" sz="2400" dirty="0">
                <a:solidFill>
                  <a:srgbClr val="211D1E"/>
                </a:solidFill>
              </a:rPr>
              <a:t> </a:t>
            </a:r>
            <a:r>
              <a:rPr lang="en-US" sz="2400" dirty="0" err="1">
                <a:solidFill>
                  <a:srgbClr val="211D1E"/>
                </a:solidFill>
              </a:rPr>
              <a:t>lagi</a:t>
            </a:r>
            <a:r>
              <a:rPr lang="en-US" sz="2400" dirty="0">
                <a:solidFill>
                  <a:srgbClr val="211D1E"/>
                </a:solidFill>
              </a:rPr>
              <a:t> </a:t>
            </a:r>
            <a:r>
              <a:rPr lang="en-US" sz="2400" dirty="0" err="1">
                <a:solidFill>
                  <a:srgbClr val="211D1E"/>
                </a:solidFill>
              </a:rPr>
              <a:t>digunakan</a:t>
            </a:r>
            <a:r>
              <a:rPr lang="en-US" sz="2400" dirty="0">
                <a:solidFill>
                  <a:srgbClr val="211D1E"/>
                </a:solidFill>
              </a:rPr>
              <a:t> </a:t>
            </a:r>
            <a:r>
              <a:rPr lang="en-US" sz="2400" dirty="0" err="1">
                <a:solidFill>
                  <a:srgbClr val="211D1E"/>
                </a:solidFill>
              </a:rPr>
              <a:t>produsen</a:t>
            </a:r>
            <a:r>
              <a:rPr lang="en-US" sz="2400" dirty="0">
                <a:solidFill>
                  <a:srgbClr val="211D1E"/>
                </a:solidFill>
              </a:rPr>
              <a:t> </a:t>
            </a:r>
            <a:r>
              <a:rPr lang="en-US" sz="2400" dirty="0" err="1">
                <a:solidFill>
                  <a:srgbClr val="211D1E"/>
                </a:solidFill>
              </a:rPr>
              <a:t>sebagai</a:t>
            </a:r>
            <a:r>
              <a:rPr lang="en-US" sz="2400" dirty="0">
                <a:solidFill>
                  <a:srgbClr val="211D1E"/>
                </a:solidFill>
              </a:rPr>
              <a:t> </a:t>
            </a:r>
            <a:r>
              <a:rPr lang="en-US" sz="2400" dirty="0" err="1">
                <a:solidFill>
                  <a:srgbClr val="211D1E"/>
                </a:solidFill>
              </a:rPr>
              <a:t>sumber</a:t>
            </a:r>
            <a:r>
              <a:rPr lang="en-US" sz="2400" dirty="0">
                <a:solidFill>
                  <a:srgbClr val="211D1E"/>
                </a:solidFill>
              </a:rPr>
              <a:t> </a:t>
            </a:r>
            <a:r>
              <a:rPr lang="en-US" sz="2400" dirty="0" err="1">
                <a:solidFill>
                  <a:srgbClr val="211D1E"/>
                </a:solidFill>
              </a:rPr>
              <a:t>nutrisinya</a:t>
            </a:r>
            <a:r>
              <a:rPr lang="en-US" sz="2400" dirty="0">
                <a:solidFill>
                  <a:srgbClr val="211D1E"/>
                </a:solidFill>
              </a:rPr>
              <a:t>. </a:t>
            </a:r>
            <a:endParaRPr lang="en-US" sz="2400" dirty="0"/>
          </a:p>
        </p:txBody>
      </p:sp>
      <p:sp>
        <p:nvSpPr>
          <p:cNvPr id="26" name="Oval 25"/>
          <p:cNvSpPr/>
          <p:nvPr/>
        </p:nvSpPr>
        <p:spPr>
          <a:xfrm>
            <a:off x="4426238" y="2881503"/>
            <a:ext cx="1294139" cy="129413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8159" y="2931032"/>
            <a:ext cx="1250573" cy="1238809"/>
          </a:xfrm>
          <a:prstGeom prst="ellipse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118" y="3076865"/>
            <a:ext cx="1642930" cy="1021999"/>
          </a:xfrm>
          <a:prstGeom prst="rect">
            <a:avLst/>
          </a:prstGeom>
        </p:spPr>
      </p:pic>
      <p:sp>
        <p:nvSpPr>
          <p:cNvPr id="31" name="Oval 30"/>
          <p:cNvSpPr/>
          <p:nvPr/>
        </p:nvSpPr>
        <p:spPr>
          <a:xfrm>
            <a:off x="6314785" y="2976125"/>
            <a:ext cx="1294139" cy="129413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924" y="2989437"/>
            <a:ext cx="1938815" cy="18332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96482" y="3054540"/>
            <a:ext cx="2197067" cy="119533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651" y="3713127"/>
            <a:ext cx="844934" cy="46065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474" y="3763758"/>
            <a:ext cx="844934" cy="46065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111" y="3695953"/>
            <a:ext cx="844934" cy="46065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48" y="2740148"/>
            <a:ext cx="1695431" cy="169543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217" y="3668496"/>
            <a:ext cx="844934" cy="46065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844" y="3703983"/>
            <a:ext cx="844934" cy="460656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8758830" y="2319573"/>
            <a:ext cx="24170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>
                <a:solidFill>
                  <a:srgbClr val="211D1E"/>
                </a:solidFill>
              </a:rPr>
              <a:t>Arah</a:t>
            </a:r>
            <a:r>
              <a:rPr lang="en-US" sz="2400" dirty="0" smtClean="0">
                <a:solidFill>
                  <a:srgbClr val="211D1E"/>
                </a:solidFill>
              </a:rPr>
              <a:t> </a:t>
            </a:r>
            <a:r>
              <a:rPr lang="en-US" sz="2400" dirty="0" err="1" smtClean="0">
                <a:solidFill>
                  <a:srgbClr val="211D1E"/>
                </a:solidFill>
              </a:rPr>
              <a:t>aliran</a:t>
            </a:r>
            <a:r>
              <a:rPr lang="en-US" sz="2400" dirty="0" smtClean="0">
                <a:solidFill>
                  <a:srgbClr val="211D1E"/>
                </a:solidFill>
              </a:rPr>
              <a:t> </a:t>
            </a:r>
            <a:r>
              <a:rPr lang="en-US" sz="2400" dirty="0" err="1" smtClean="0">
                <a:solidFill>
                  <a:srgbClr val="211D1E"/>
                </a:solidFill>
              </a:rPr>
              <a:t>energi</a:t>
            </a:r>
            <a:endParaRPr lang="en-US" sz="2400" dirty="0"/>
          </a:p>
        </p:txBody>
      </p:sp>
      <p:sp>
        <p:nvSpPr>
          <p:cNvPr id="45" name="Rectangle 44"/>
          <p:cNvSpPr/>
          <p:nvPr/>
        </p:nvSpPr>
        <p:spPr>
          <a:xfrm>
            <a:off x="8726938" y="4598960"/>
            <a:ext cx="27235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>
                <a:solidFill>
                  <a:srgbClr val="211D1E"/>
                </a:solidFill>
              </a:rPr>
              <a:t>Arah</a:t>
            </a:r>
            <a:r>
              <a:rPr lang="en-US" sz="2400" dirty="0" smtClean="0">
                <a:solidFill>
                  <a:srgbClr val="211D1E"/>
                </a:solidFill>
              </a:rPr>
              <a:t> </a:t>
            </a:r>
            <a:r>
              <a:rPr lang="en-US" sz="2400" dirty="0" err="1" smtClean="0">
                <a:solidFill>
                  <a:srgbClr val="211D1E"/>
                </a:solidFill>
              </a:rPr>
              <a:t>aliran</a:t>
            </a:r>
            <a:r>
              <a:rPr lang="en-US" sz="2400" dirty="0" smtClean="0">
                <a:solidFill>
                  <a:srgbClr val="211D1E"/>
                </a:solidFill>
              </a:rPr>
              <a:t> </a:t>
            </a:r>
            <a:r>
              <a:rPr lang="en-US" sz="2400" dirty="0" err="1" smtClean="0">
                <a:solidFill>
                  <a:srgbClr val="211D1E"/>
                </a:solidFill>
              </a:rPr>
              <a:t>nutrien</a:t>
            </a:r>
            <a:endParaRPr lang="en-US" sz="2400" dirty="0"/>
          </a:p>
        </p:txBody>
      </p:sp>
      <p:cxnSp>
        <p:nvCxnSpPr>
          <p:cNvPr id="46" name="Straight Arrow Connector 45"/>
          <p:cNvCxnSpPr/>
          <p:nvPr/>
        </p:nvCxnSpPr>
        <p:spPr>
          <a:xfrm flipH="1" flipV="1">
            <a:off x="7560184" y="4742030"/>
            <a:ext cx="969578" cy="12717"/>
          </a:xfrm>
          <a:prstGeom prst="straightConnector1">
            <a:avLst/>
          </a:prstGeom>
          <a:ln w="50800">
            <a:solidFill>
              <a:srgbClr val="0070C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2034023" y="3524734"/>
            <a:ext cx="785941" cy="3838"/>
          </a:xfrm>
          <a:prstGeom prst="straightConnector1">
            <a:avLst/>
          </a:prstGeom>
          <a:ln w="50800">
            <a:solidFill>
              <a:srgbClr val="0070C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3904861" y="3524734"/>
            <a:ext cx="785941" cy="3838"/>
          </a:xfrm>
          <a:prstGeom prst="straightConnector1">
            <a:avLst/>
          </a:prstGeom>
          <a:ln w="50800">
            <a:solidFill>
              <a:srgbClr val="0070C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5775720" y="3589564"/>
            <a:ext cx="785941" cy="3838"/>
          </a:xfrm>
          <a:prstGeom prst="straightConnector1">
            <a:avLst/>
          </a:prstGeom>
          <a:ln w="50800">
            <a:solidFill>
              <a:srgbClr val="0070C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7508722" y="3631170"/>
            <a:ext cx="785941" cy="3838"/>
          </a:xfrm>
          <a:prstGeom prst="straightConnector1">
            <a:avLst/>
          </a:prstGeom>
          <a:ln w="50800">
            <a:solidFill>
              <a:srgbClr val="0070C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9367835" y="3625589"/>
            <a:ext cx="785941" cy="3838"/>
          </a:xfrm>
          <a:prstGeom prst="straightConnector1">
            <a:avLst/>
          </a:prstGeom>
          <a:ln w="50800">
            <a:solidFill>
              <a:srgbClr val="0070C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 flipV="1">
            <a:off x="9317888" y="3432559"/>
            <a:ext cx="785941" cy="3838"/>
          </a:xfrm>
          <a:prstGeom prst="straightConnector1">
            <a:avLst/>
          </a:prstGeom>
          <a:ln w="50800">
            <a:solidFill>
              <a:srgbClr val="0070C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 flipV="1">
            <a:off x="7449756" y="3432559"/>
            <a:ext cx="785941" cy="3838"/>
          </a:xfrm>
          <a:prstGeom prst="straightConnector1">
            <a:avLst/>
          </a:prstGeom>
          <a:ln w="50800">
            <a:solidFill>
              <a:srgbClr val="0070C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 flipV="1">
            <a:off x="5728889" y="3432559"/>
            <a:ext cx="785941" cy="3838"/>
          </a:xfrm>
          <a:prstGeom prst="straightConnector1">
            <a:avLst/>
          </a:prstGeom>
          <a:ln w="50800">
            <a:solidFill>
              <a:srgbClr val="0070C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H="1" flipV="1">
            <a:off x="3843803" y="3390599"/>
            <a:ext cx="785941" cy="3838"/>
          </a:xfrm>
          <a:prstGeom prst="straightConnector1">
            <a:avLst/>
          </a:prstGeom>
          <a:ln w="50800">
            <a:solidFill>
              <a:srgbClr val="0070C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 flipV="1">
            <a:off x="2084690" y="3390599"/>
            <a:ext cx="785941" cy="3838"/>
          </a:xfrm>
          <a:prstGeom prst="straightConnector1">
            <a:avLst/>
          </a:prstGeom>
          <a:ln w="50800">
            <a:solidFill>
              <a:srgbClr val="0070C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8" name="Picture 5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123" y="2330202"/>
            <a:ext cx="844934" cy="460656"/>
          </a:xfrm>
          <a:prstGeom prst="rect">
            <a:avLst/>
          </a:prstGeom>
        </p:spPr>
      </p:pic>
      <p:cxnSp>
        <p:nvCxnSpPr>
          <p:cNvPr id="60" name="Straight Arrow Connector 59"/>
          <p:cNvCxnSpPr/>
          <p:nvPr/>
        </p:nvCxnSpPr>
        <p:spPr>
          <a:xfrm flipV="1">
            <a:off x="7571549" y="4930022"/>
            <a:ext cx="969578" cy="12717"/>
          </a:xfrm>
          <a:prstGeom prst="straightConnector1">
            <a:avLst/>
          </a:prstGeom>
          <a:ln w="50800">
            <a:solidFill>
              <a:srgbClr val="0070C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6832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7" grpId="0" animBg="1"/>
      <p:bldP spid="4" grpId="0"/>
      <p:bldP spid="26" grpId="0" animBg="1"/>
      <p:bldP spid="31" grpId="0" animBg="1"/>
      <p:bldP spid="44" grpId="0"/>
      <p:bldP spid="4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0" y="932515"/>
            <a:ext cx="6452229" cy="49793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2293" y="1131564"/>
            <a:ext cx="41748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3200" dirty="0"/>
              <a:t>Piramida makanan menggambarkan ekosistem yang lebih seimbang antara </a:t>
            </a:r>
            <a:r>
              <a:rPr lang="id-ID" sz="3200" dirty="0">
                <a:solidFill>
                  <a:srgbClr val="C00000"/>
                </a:solidFill>
              </a:rPr>
              <a:t>jumlah produsen </a:t>
            </a:r>
            <a:r>
              <a:rPr lang="id-ID" sz="3200" dirty="0"/>
              <a:t>dan </a:t>
            </a:r>
            <a:r>
              <a:rPr lang="id-ID" sz="3200" dirty="0">
                <a:solidFill>
                  <a:schemeClr val="tx2">
                    <a:lumMod val="75000"/>
                  </a:schemeClr>
                </a:solidFill>
              </a:rPr>
              <a:t>konsumen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63429" y="1419664"/>
            <a:ext cx="4190371" cy="502765"/>
            <a:chOff x="5372572" y="1064748"/>
            <a:chExt cx="3142778" cy="377074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5372572" y="1276350"/>
              <a:ext cx="9144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/>
            <p:cNvSpPr/>
            <p:nvPr/>
          </p:nvSpPr>
          <p:spPr>
            <a:xfrm>
              <a:off x="6286972" y="1064748"/>
              <a:ext cx="2228378" cy="3770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d-ID" sz="2667" dirty="0"/>
                <a:t>Konsumen puncak</a:t>
              </a:r>
              <a:endParaRPr lang="id-ID" sz="2667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163429" y="2655058"/>
            <a:ext cx="4543552" cy="502766"/>
            <a:chOff x="5372572" y="1991292"/>
            <a:chExt cx="3407664" cy="377074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5372572" y="2191347"/>
              <a:ext cx="11430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/>
            <p:cNvSpPr/>
            <p:nvPr/>
          </p:nvSpPr>
          <p:spPr>
            <a:xfrm>
              <a:off x="6551858" y="1991292"/>
              <a:ext cx="2228378" cy="3770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d-ID" sz="2667" dirty="0"/>
                <a:t>Konsumen III</a:t>
              </a:r>
              <a:endParaRPr lang="id-ID" sz="2667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417429" y="3561974"/>
            <a:ext cx="4495171" cy="502766"/>
            <a:chOff x="5563072" y="2671478"/>
            <a:chExt cx="3371378" cy="377074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5563072" y="2876550"/>
              <a:ext cx="11430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6706072" y="2671478"/>
              <a:ext cx="2228378" cy="3770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d-ID" sz="2667" dirty="0"/>
                <a:t>Konsumen II</a:t>
              </a:r>
              <a:endParaRPr lang="id-ID" sz="2667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925429" y="4375146"/>
            <a:ext cx="3555371" cy="502765"/>
            <a:chOff x="5944072" y="3281362"/>
            <a:chExt cx="2666528" cy="377074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5944072" y="3481417"/>
              <a:ext cx="11430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>
              <a:off x="7106122" y="3281362"/>
              <a:ext cx="1504478" cy="3770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d-ID" sz="2667" dirty="0"/>
                <a:t>Konsumen I</a:t>
              </a:r>
              <a:endParaRPr lang="id-ID" sz="2667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687430" y="5232316"/>
            <a:ext cx="3077911" cy="502765"/>
            <a:chOff x="6515572" y="3924240"/>
            <a:chExt cx="2308433" cy="37707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6515572" y="4124295"/>
              <a:ext cx="11430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/>
            <p:cNvSpPr/>
            <p:nvPr/>
          </p:nvSpPr>
          <p:spPr>
            <a:xfrm>
              <a:off x="7616616" y="3924240"/>
              <a:ext cx="1207389" cy="3770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d-ID" sz="2667" dirty="0"/>
                <a:t>Produsen</a:t>
              </a:r>
              <a:endParaRPr lang="id-ID" sz="2667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356229" y="130519"/>
            <a:ext cx="8461784" cy="606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3200" b="1" dirty="0" smtClean="0">
                <a:cs typeface="Arial" pitchFamily="34" charset="0"/>
              </a:rPr>
              <a:t>2. </a:t>
            </a:r>
            <a:r>
              <a:rPr lang="en-US" sz="3200" b="1" dirty="0" err="1" smtClean="0">
                <a:cs typeface="Arial" pitchFamily="34" charset="0"/>
              </a:rPr>
              <a:t>Piramida</a:t>
            </a:r>
            <a:r>
              <a:rPr lang="en-US" sz="3200" b="1" dirty="0" smtClean="0">
                <a:cs typeface="Arial" pitchFamily="34" charset="0"/>
              </a:rPr>
              <a:t> </a:t>
            </a:r>
            <a:r>
              <a:rPr lang="en-US" sz="3200" b="1" dirty="0" err="1" smtClean="0">
                <a:cs typeface="Arial" pitchFamily="34" charset="0"/>
              </a:rPr>
              <a:t>Makanan</a:t>
            </a:r>
            <a:endParaRPr lang="en-US" sz="3200" b="1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792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8619125" y="5431818"/>
            <a:ext cx="31664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400" dirty="0">
                <a:solidFill>
                  <a:schemeClr val="bg1"/>
                </a:solidFill>
              </a:rPr>
              <a:t>Energi kimia menjadi energi panas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658815302"/>
              </p:ext>
            </p:extLst>
          </p:nvPr>
        </p:nvGraphicFramePr>
        <p:xfrm>
          <a:off x="3441148" y="1510748"/>
          <a:ext cx="8486429" cy="46220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1" b="31919"/>
          <a:stretch/>
        </p:blipFill>
        <p:spPr>
          <a:xfrm>
            <a:off x="4127324" y="4455775"/>
            <a:ext cx="976043" cy="976043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4" t="9259" r="35546" b="21482"/>
          <a:stretch/>
        </p:blipFill>
        <p:spPr>
          <a:xfrm>
            <a:off x="5103367" y="3368843"/>
            <a:ext cx="1086932" cy="1086932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6651" r="25286" b="11196"/>
          <a:stretch/>
        </p:blipFill>
        <p:spPr>
          <a:xfrm>
            <a:off x="7943910" y="2159817"/>
            <a:ext cx="1350430" cy="1350430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5" t="6640" r="25001" b="14063"/>
          <a:stretch/>
        </p:blipFill>
        <p:spPr>
          <a:xfrm>
            <a:off x="10202363" y="1677553"/>
            <a:ext cx="1544324" cy="154432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4" r="11980"/>
          <a:stretch/>
        </p:blipFill>
        <p:spPr>
          <a:xfrm>
            <a:off x="6429747" y="2691113"/>
            <a:ext cx="1251618" cy="125161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8" name="Rectangle 27"/>
          <p:cNvSpPr/>
          <p:nvPr/>
        </p:nvSpPr>
        <p:spPr>
          <a:xfrm>
            <a:off x="271999" y="3398558"/>
            <a:ext cx="415422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dirty="0" smtClean="0"/>
              <a:t>Setiap peran </a:t>
            </a:r>
            <a:r>
              <a:rPr lang="en-US" sz="2800" dirty="0" err="1" smtClean="0"/>
              <a:t>dalam</a:t>
            </a:r>
            <a:r>
              <a:rPr lang="en-US" sz="2800" dirty="0" smtClean="0"/>
              <a:t> </a:t>
            </a:r>
            <a:r>
              <a:rPr lang="en-US" sz="2800" dirty="0" err="1" smtClean="0"/>
              <a:t>ekosistem</a:t>
            </a:r>
            <a:r>
              <a:rPr lang="en-US" sz="2800" dirty="0" smtClean="0"/>
              <a:t> </a:t>
            </a:r>
            <a:r>
              <a:rPr lang="id-ID" sz="2800" dirty="0" smtClean="0"/>
              <a:t>berfungsi dalam </a:t>
            </a:r>
            <a:r>
              <a:rPr lang="id-ID" sz="2800" dirty="0" smtClean="0">
                <a:solidFill>
                  <a:schemeClr val="accent2">
                    <a:lumMod val="75000"/>
                  </a:schemeClr>
                </a:solidFill>
              </a:rPr>
              <a:t>menjaga keseimbangan </a:t>
            </a:r>
            <a:r>
              <a:rPr lang="id-ID" sz="2800" dirty="0" smtClean="0"/>
              <a:t>rantai makanan di alam</a:t>
            </a:r>
            <a:r>
              <a:rPr lang="en-US" sz="2800" dirty="0" smtClean="0"/>
              <a:t>.</a:t>
            </a:r>
            <a:endParaRPr lang="id-ID" sz="2800" dirty="0"/>
          </a:p>
        </p:txBody>
      </p:sp>
      <p:sp>
        <p:nvSpPr>
          <p:cNvPr id="29" name="Rectangle 28"/>
          <p:cNvSpPr/>
          <p:nvPr/>
        </p:nvSpPr>
        <p:spPr>
          <a:xfrm>
            <a:off x="7026012" y="4696122"/>
            <a:ext cx="453665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2800" dirty="0"/>
              <a:t>Misalnya, jika ular terus diburu, maka elang akan kekurangan sumber makanan</a:t>
            </a:r>
          </a:p>
        </p:txBody>
      </p:sp>
      <p:sp>
        <p:nvSpPr>
          <p:cNvPr id="14" name="Arc 13"/>
          <p:cNvSpPr/>
          <p:nvPr/>
        </p:nvSpPr>
        <p:spPr>
          <a:xfrm rot="1676472" flipH="1" flipV="1">
            <a:off x="8279307" y="2161211"/>
            <a:ext cx="1717078" cy="3067529"/>
          </a:xfrm>
          <a:prstGeom prst="arc">
            <a:avLst>
              <a:gd name="adj1" fmla="val 17549734"/>
              <a:gd name="adj2" fmla="val 21122915"/>
            </a:avLst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d-ID" sz="240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664" y="190011"/>
            <a:ext cx="1970588" cy="8039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3304" y="183502"/>
            <a:ext cx="50082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2F7BC0"/>
                </a:solidFill>
              </a:rPr>
              <a:t>D. </a:t>
            </a:r>
            <a:r>
              <a:rPr lang="en-US" sz="3200" b="1" dirty="0" err="1">
                <a:solidFill>
                  <a:srgbClr val="2F7BC0"/>
                </a:solidFill>
              </a:rPr>
              <a:t>Keseimbangan</a:t>
            </a:r>
            <a:r>
              <a:rPr lang="en-US" sz="3200" b="1" dirty="0">
                <a:solidFill>
                  <a:srgbClr val="2F7BC0"/>
                </a:solidFill>
              </a:rPr>
              <a:t> </a:t>
            </a:r>
            <a:r>
              <a:rPr lang="en-US" sz="3200" b="1" dirty="0" err="1">
                <a:solidFill>
                  <a:srgbClr val="2F7BC0"/>
                </a:solidFill>
              </a:rPr>
              <a:t>Ekosistem</a:t>
            </a:r>
            <a:r>
              <a:rPr lang="en-US" sz="3200" b="1" dirty="0">
                <a:solidFill>
                  <a:srgbClr val="2F7BC0"/>
                </a:solidFill>
              </a:rPr>
              <a:t> 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289704" y="774632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/>
              <a:t>1. </a:t>
            </a:r>
            <a:r>
              <a:rPr lang="en-US" sz="2800" b="1" dirty="0" err="1"/>
              <a:t>Pengaruh</a:t>
            </a:r>
            <a:r>
              <a:rPr lang="en-US" sz="2800" b="1" dirty="0"/>
              <a:t> </a:t>
            </a:r>
            <a:r>
              <a:rPr lang="en-US" sz="2800" b="1" dirty="0" err="1"/>
              <a:t>Perubahan</a:t>
            </a:r>
            <a:r>
              <a:rPr lang="en-US" sz="2800" b="1" dirty="0"/>
              <a:t> </a:t>
            </a:r>
            <a:r>
              <a:rPr lang="en-US" sz="2800" b="1" dirty="0" err="1"/>
              <a:t>Lingkungan</a:t>
            </a:r>
            <a:r>
              <a:rPr lang="en-US" sz="2800" b="1" dirty="0"/>
              <a:t> </a:t>
            </a:r>
            <a:r>
              <a:rPr lang="en-US" sz="2800" b="1" dirty="0" err="1"/>
              <a:t>terhadap</a:t>
            </a:r>
            <a:r>
              <a:rPr lang="en-US" sz="2800" b="1" dirty="0"/>
              <a:t> </a:t>
            </a:r>
            <a:r>
              <a:rPr lang="en-US" sz="2800" b="1" dirty="0" err="1"/>
              <a:t>Keseimbangan</a:t>
            </a:r>
            <a:r>
              <a:rPr lang="en-US" sz="2800" b="1" dirty="0"/>
              <a:t> </a:t>
            </a:r>
            <a:r>
              <a:rPr lang="en-US" sz="2800" b="1" dirty="0" err="1"/>
              <a:t>Ekosistem</a:t>
            </a:r>
            <a:r>
              <a:rPr lang="en-US" sz="2800" b="1" dirty="0"/>
              <a:t> </a:t>
            </a:r>
            <a:endParaRPr lang="en-US" sz="2800" dirty="0"/>
          </a:p>
        </p:txBody>
      </p:sp>
      <p:sp>
        <p:nvSpPr>
          <p:cNvPr id="16" name="Rectangle 15"/>
          <p:cNvSpPr/>
          <p:nvPr/>
        </p:nvSpPr>
        <p:spPr>
          <a:xfrm>
            <a:off x="272503" y="1886312"/>
            <a:ext cx="52095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</a:rPr>
              <a:t>Keseimbangan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lingkungan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3B3835"/>
                </a:solidFill>
              </a:rPr>
              <a:t>adalah</a:t>
            </a:r>
            <a:r>
              <a:rPr lang="en-US" sz="2800" dirty="0">
                <a:solidFill>
                  <a:srgbClr val="3B3835"/>
                </a:solidFill>
              </a:rPr>
              <a:t> </a:t>
            </a:r>
            <a:r>
              <a:rPr lang="en-US" sz="2800" dirty="0" err="1">
                <a:solidFill>
                  <a:srgbClr val="3B3835"/>
                </a:solidFill>
              </a:rPr>
              <a:t>kemampuan</a:t>
            </a:r>
            <a:r>
              <a:rPr lang="en-US" sz="2800" dirty="0">
                <a:solidFill>
                  <a:srgbClr val="3B3835"/>
                </a:solidFill>
              </a:rPr>
              <a:t> </a:t>
            </a:r>
            <a:r>
              <a:rPr lang="en-US" sz="2800" dirty="0" err="1">
                <a:solidFill>
                  <a:srgbClr val="3B3835"/>
                </a:solidFill>
              </a:rPr>
              <a:t>lingkungan</a:t>
            </a:r>
            <a:r>
              <a:rPr lang="en-US" sz="2800" dirty="0">
                <a:solidFill>
                  <a:srgbClr val="3B3835"/>
                </a:solidFill>
              </a:rPr>
              <a:t> </a:t>
            </a:r>
            <a:r>
              <a:rPr lang="en-US" sz="2800" dirty="0" err="1">
                <a:solidFill>
                  <a:srgbClr val="3B3835"/>
                </a:solidFill>
              </a:rPr>
              <a:t>dalam</a:t>
            </a:r>
            <a:r>
              <a:rPr lang="en-US" sz="2800" dirty="0">
                <a:solidFill>
                  <a:srgbClr val="3B3835"/>
                </a:solidFill>
              </a:rPr>
              <a:t> </a:t>
            </a:r>
            <a:r>
              <a:rPr lang="en-US" sz="2800" dirty="0" err="1">
                <a:solidFill>
                  <a:srgbClr val="3B3835"/>
                </a:solidFill>
              </a:rPr>
              <a:t>menjaga</a:t>
            </a:r>
            <a:r>
              <a:rPr lang="en-US" sz="2800" dirty="0">
                <a:solidFill>
                  <a:srgbClr val="3B3835"/>
                </a:solidFill>
              </a:rPr>
              <a:t> </a:t>
            </a:r>
            <a:r>
              <a:rPr lang="en-US" sz="2800" dirty="0" err="1" smtClean="0">
                <a:solidFill>
                  <a:srgbClr val="3B3835"/>
                </a:solidFill>
              </a:rPr>
              <a:t>faktor</a:t>
            </a:r>
            <a:r>
              <a:rPr lang="en-US" sz="2800" dirty="0" smtClean="0">
                <a:solidFill>
                  <a:srgbClr val="3B3835"/>
                </a:solidFill>
              </a:rPr>
              <a:t> </a:t>
            </a:r>
            <a:r>
              <a:rPr lang="en-US" sz="2800" dirty="0" err="1" smtClean="0">
                <a:solidFill>
                  <a:srgbClr val="3B3835"/>
                </a:solidFill>
              </a:rPr>
              <a:t>biotik</a:t>
            </a:r>
            <a:r>
              <a:rPr lang="en-US" sz="2800" dirty="0" smtClean="0">
                <a:solidFill>
                  <a:srgbClr val="3B3835"/>
                </a:solidFill>
              </a:rPr>
              <a:t> </a:t>
            </a:r>
            <a:r>
              <a:rPr lang="en-US" sz="2800" dirty="0" err="1" smtClean="0">
                <a:solidFill>
                  <a:srgbClr val="3B3835"/>
                </a:solidFill>
              </a:rPr>
              <a:t>dan</a:t>
            </a:r>
            <a:r>
              <a:rPr lang="en-US" sz="2800" dirty="0" smtClean="0">
                <a:solidFill>
                  <a:srgbClr val="3B3835"/>
                </a:solidFill>
              </a:rPr>
              <a:t> </a:t>
            </a:r>
            <a:r>
              <a:rPr lang="en-US" sz="2800" dirty="0" err="1" smtClean="0">
                <a:solidFill>
                  <a:srgbClr val="3B3835"/>
                </a:solidFill>
              </a:rPr>
              <a:t>abiotik</a:t>
            </a:r>
            <a:r>
              <a:rPr lang="en-US" sz="2800" dirty="0" smtClean="0">
                <a:solidFill>
                  <a:srgbClr val="3B3835"/>
                </a:solidFill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61688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28" grpId="0"/>
      <p:bldP spid="29" grpId="0"/>
      <p:bldP spid="14" grpId="0" animBg="1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81368" y="311541"/>
            <a:ext cx="7234688" cy="1369768"/>
            <a:chOff x="1330583" y="3352296"/>
            <a:chExt cx="5344813" cy="839333"/>
          </a:xfrm>
        </p:grpSpPr>
        <p:sp>
          <p:nvSpPr>
            <p:cNvPr id="3" name="Parallelogram 2"/>
            <p:cNvSpPr/>
            <p:nvPr/>
          </p:nvSpPr>
          <p:spPr>
            <a:xfrm>
              <a:off x="1330583" y="3352296"/>
              <a:ext cx="5344813" cy="839333"/>
            </a:xfrm>
            <a:prstGeom prst="parallelogram">
              <a:avLst>
                <a:gd name="adj" fmla="val 4531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33"/>
            </a:p>
          </p:txBody>
        </p:sp>
        <p:sp>
          <p:nvSpPr>
            <p:cNvPr id="4" name="テキスト プレースホルダー 17"/>
            <p:cNvSpPr txBox="1">
              <a:spLocks/>
            </p:cNvSpPr>
            <p:nvPr/>
          </p:nvSpPr>
          <p:spPr>
            <a:xfrm>
              <a:off x="2673519" y="3437521"/>
              <a:ext cx="3056985" cy="609600"/>
            </a:xfrm>
            <a:prstGeom prst="rect">
              <a:avLst/>
            </a:prstGeom>
          </p:spPr>
          <p:txBody>
            <a:bodyPr vert="horz" lIns="48000" tIns="48000" rIns="48000" bIns="48000" rtlCol="0" anchor="ctr">
              <a:noAutofit/>
            </a:bodyPr>
            <a:lstStyle>
              <a:lvl1pPr marL="342900" indent="-342900" algn="l" defTabSz="1632753" rtl="0" eaLnBrk="1" latinLnBrk="0" hangingPunct="1">
                <a:lnSpc>
                  <a:spcPct val="120000"/>
                </a:lnSpc>
                <a:spcBef>
                  <a:spcPts val="1200"/>
                </a:spcBef>
                <a:buClr>
                  <a:schemeClr val="accent5"/>
                </a:buClr>
                <a:buFont typeface="Wingdings" panose="05000000000000000000" pitchFamily="2" charset="2"/>
                <a:buChar char="l"/>
                <a:defRPr kumimoji="1" sz="20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326612" indent="-510235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5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040941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57317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73693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490070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306446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122822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939199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4000" b="1" dirty="0" err="1" smtClean="0">
                  <a:ln w="0"/>
                  <a:solidFill>
                    <a:schemeClr val="accent1"/>
                  </a:solidFill>
                  <a:cs typeface="Arial" panose="020B0604020202020204" pitchFamily="34" charset="0"/>
                </a:rPr>
                <a:t>Ekosistem</a:t>
              </a:r>
              <a:r>
                <a:rPr lang="en-US" sz="4000" b="1" dirty="0" smtClean="0">
                  <a:ln w="0"/>
                  <a:solidFill>
                    <a:schemeClr val="accent1"/>
                  </a:solidFill>
                  <a:cs typeface="Arial" panose="020B0604020202020204" pitchFamily="34" charset="0"/>
                </a:rPr>
                <a:t> yang </a:t>
              </a:r>
              <a:r>
                <a:rPr lang="en-US" sz="4000" b="1" dirty="0" err="1" smtClean="0">
                  <a:ln w="0"/>
                  <a:solidFill>
                    <a:schemeClr val="accent1"/>
                  </a:solidFill>
                  <a:cs typeface="Arial" panose="020B0604020202020204" pitchFamily="34" charset="0"/>
                </a:rPr>
                <a:t>Seimbang</a:t>
              </a:r>
              <a:endParaRPr lang="id-ID" sz="4000" b="1" dirty="0">
                <a:ln w="0"/>
                <a:solidFill>
                  <a:schemeClr val="accent1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5" name="直角三角形 28"/>
          <p:cNvSpPr/>
          <p:nvPr/>
        </p:nvSpPr>
        <p:spPr>
          <a:xfrm rot="2700000">
            <a:off x="491639" y="323998"/>
            <a:ext cx="1458111" cy="1458111"/>
          </a:xfrm>
          <a:prstGeom prst="rtTriangle">
            <a:avLst/>
          </a:prstGeom>
          <a:solidFill>
            <a:schemeClr val="accent4">
              <a:lumMod val="75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216736" tIns="108367" rIns="216736" bIns="1083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167304">
              <a:defRPr/>
            </a:pPr>
            <a:endParaRPr kumimoji="1" lang="ja-JP" altLang="en-US" sz="2400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6" name="直角三角形 8"/>
          <p:cNvSpPr/>
          <p:nvPr/>
        </p:nvSpPr>
        <p:spPr>
          <a:xfrm rot="2700000">
            <a:off x="726679" y="324001"/>
            <a:ext cx="1458111" cy="1458111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216736" tIns="108367" rIns="216736" bIns="1083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167304">
              <a:defRPr/>
            </a:pPr>
            <a:endParaRPr kumimoji="1" lang="ja-JP" altLang="en-US" sz="2400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7" name="直角三角形 4"/>
          <p:cNvSpPr/>
          <p:nvPr/>
        </p:nvSpPr>
        <p:spPr>
          <a:xfrm rot="13500000">
            <a:off x="726679" y="323999"/>
            <a:ext cx="1458111" cy="1458111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216736" tIns="108367" rIns="216736" bIns="1083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167304">
              <a:defRPr/>
            </a:pPr>
            <a:endParaRPr kumimoji="1" lang="ja-JP" altLang="en-US" sz="2400" kern="0">
              <a:solidFill>
                <a:srgbClr val="5BB8D1"/>
              </a:solidFill>
              <a:latin typeface="Open San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24273" y="418386"/>
            <a:ext cx="1262921" cy="1262923"/>
            <a:chOff x="2895601" y="-542991"/>
            <a:chExt cx="960519" cy="960519"/>
          </a:xfrm>
        </p:grpSpPr>
        <p:grpSp>
          <p:nvGrpSpPr>
            <p:cNvPr id="9" name="Group 8"/>
            <p:cNvGrpSpPr/>
            <p:nvPr/>
          </p:nvGrpSpPr>
          <p:grpSpPr>
            <a:xfrm>
              <a:off x="2895601" y="-542991"/>
              <a:ext cx="960519" cy="960519"/>
              <a:chOff x="2895601" y="-542991"/>
              <a:chExt cx="960519" cy="960519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2895601" y="-542991"/>
                <a:ext cx="960519" cy="9605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00" dirty="0">
                  <a:solidFill>
                    <a:srgbClr val="4F81BD"/>
                  </a:solidFill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2926336" y="-512255"/>
                <a:ext cx="898264" cy="898263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00" dirty="0"/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3016299" y="-488577"/>
              <a:ext cx="718334" cy="50712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733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Bab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231852" y="-119089"/>
              <a:ext cx="305036" cy="46030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333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2</a:t>
              </a:r>
              <a:endParaRPr lang="en-US" sz="3333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30104" y="1851593"/>
            <a:ext cx="6602000" cy="3908763"/>
            <a:chOff x="157161" y="1733550"/>
            <a:chExt cx="5736494" cy="2931572"/>
          </a:xfrm>
        </p:grpSpPr>
        <p:grpSp>
          <p:nvGrpSpPr>
            <p:cNvPr id="15" name="Group 14"/>
            <p:cNvGrpSpPr/>
            <p:nvPr/>
          </p:nvGrpSpPr>
          <p:grpSpPr>
            <a:xfrm>
              <a:off x="157161" y="1735291"/>
              <a:ext cx="3370144" cy="492230"/>
              <a:chOff x="157161" y="1735291"/>
              <a:chExt cx="3370144" cy="492230"/>
            </a:xfrm>
          </p:grpSpPr>
          <p:sp>
            <p:nvSpPr>
              <p:cNvPr id="18" name="Isosceles Triangle 17"/>
              <p:cNvSpPr/>
              <p:nvPr/>
            </p:nvSpPr>
            <p:spPr>
              <a:xfrm rot="3600000">
                <a:off x="3123480" y="1756519"/>
                <a:ext cx="425053" cy="382597"/>
              </a:xfrm>
              <a:prstGeom prst="triangl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57161" y="1846521"/>
                <a:ext cx="3119439" cy="38100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sp>
          <p:nvSpPr>
            <p:cNvPr id="16" name="Rectangle 15"/>
            <p:cNvSpPr/>
            <p:nvPr/>
          </p:nvSpPr>
          <p:spPr bwMode="auto">
            <a:xfrm>
              <a:off x="165705" y="1733550"/>
              <a:ext cx="3126009" cy="5310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id-ID" sz="2667" b="1" noProof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TUJUAN PEMBELAJARAN:</a:t>
              </a:r>
              <a:endParaRPr lang="en-US" sz="2667" b="1" noProof="1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17" name="Rectangle 14"/>
            <p:cNvSpPr>
              <a:spLocks noChangeArrowheads="1"/>
            </p:cNvSpPr>
            <p:nvPr/>
          </p:nvSpPr>
          <p:spPr bwMode="auto">
            <a:xfrm>
              <a:off x="165705" y="2287548"/>
              <a:ext cx="5727950" cy="2377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461422" indent="-461422"/>
              <a:r>
                <a:rPr lang="en-US" sz="2000" dirty="0" err="1"/>
                <a:t>Peserta</a:t>
              </a:r>
              <a:r>
                <a:rPr lang="en-US" sz="2000" dirty="0"/>
                <a:t> </a:t>
              </a:r>
              <a:r>
                <a:rPr lang="en-US" sz="2000" dirty="0" err="1"/>
                <a:t>didik</a:t>
              </a:r>
              <a:r>
                <a:rPr lang="en-US" sz="2000" dirty="0"/>
                <a:t> </a:t>
              </a:r>
              <a:r>
                <a:rPr lang="en-US" sz="2000" dirty="0" err="1"/>
                <a:t>diharapkan</a:t>
              </a:r>
              <a:r>
                <a:rPr lang="en-US" sz="2000" dirty="0"/>
                <a:t> </a:t>
              </a:r>
              <a:r>
                <a:rPr lang="en-US" sz="2000" dirty="0" err="1"/>
                <a:t>dapat</a:t>
              </a:r>
              <a:r>
                <a:rPr lang="en-US" sz="2000" dirty="0"/>
                <a:t>:</a:t>
              </a:r>
            </a:p>
            <a:p>
              <a:r>
                <a:rPr lang="en-US" sz="2000" dirty="0"/>
                <a:t>2.1 </a:t>
              </a:r>
              <a:r>
                <a:rPr lang="en-US" sz="2000" dirty="0" err="1"/>
                <a:t>menjelaskan</a:t>
              </a:r>
              <a:r>
                <a:rPr lang="en-US" sz="2000" dirty="0"/>
                <a:t> </a:t>
              </a:r>
              <a:r>
                <a:rPr lang="en-US" sz="2000" dirty="0" err="1"/>
                <a:t>pengertian</a:t>
              </a:r>
              <a:r>
                <a:rPr lang="en-US" sz="2000" dirty="0"/>
                <a:t> </a:t>
              </a:r>
              <a:r>
                <a:rPr lang="en-US" sz="2000" dirty="0" err="1" smtClean="0"/>
                <a:t>ekosistem</a:t>
              </a:r>
              <a:r>
                <a:rPr lang="en-US" sz="2000" dirty="0"/>
                <a:t>.</a:t>
              </a:r>
            </a:p>
            <a:p>
              <a:r>
                <a:rPr lang="en-US" sz="2000" dirty="0"/>
                <a:t>2.2 </a:t>
              </a:r>
              <a:r>
                <a:rPr lang="en-US" sz="2000" dirty="0" err="1"/>
                <a:t>menjelaskan</a:t>
              </a:r>
              <a:r>
                <a:rPr lang="en-US" sz="2000" dirty="0"/>
                <a:t> </a:t>
              </a:r>
              <a:r>
                <a:rPr lang="en-US" sz="2000" dirty="0" err="1"/>
                <a:t>hubungan</a:t>
              </a:r>
              <a:r>
                <a:rPr lang="en-US" sz="2000" dirty="0"/>
                <a:t> </a:t>
              </a:r>
              <a:r>
                <a:rPr lang="en-US" sz="2000" dirty="0" err="1"/>
                <a:t>antarkomponen</a:t>
              </a:r>
              <a:r>
                <a:rPr lang="en-US" sz="2000" dirty="0"/>
                <a:t> </a:t>
              </a:r>
              <a:r>
                <a:rPr lang="en-US" sz="2000" dirty="0" err="1"/>
                <a:t>ekosistem</a:t>
              </a:r>
              <a:r>
                <a:rPr lang="en-US" sz="2000" dirty="0"/>
                <a:t>, </a:t>
              </a:r>
              <a:r>
                <a:rPr lang="en-US" sz="2000" dirty="0" err="1"/>
                <a:t>rantai</a:t>
              </a:r>
              <a:r>
                <a:rPr lang="en-US" sz="2000" dirty="0"/>
                <a:t> </a:t>
              </a:r>
              <a:r>
                <a:rPr lang="en-US" sz="2000" dirty="0" err="1"/>
                <a:t>makanan</a:t>
              </a:r>
              <a:r>
                <a:rPr lang="en-US" sz="2000" dirty="0"/>
                <a:t>, </a:t>
              </a:r>
              <a:r>
                <a:rPr lang="en-US" sz="2000" dirty="0" err="1"/>
                <a:t>dan</a:t>
              </a:r>
              <a:r>
                <a:rPr lang="en-US" sz="2000" dirty="0"/>
                <a:t> </a:t>
              </a:r>
              <a:r>
                <a:rPr lang="en-US" sz="2000" dirty="0" err="1"/>
                <a:t>jaring-jaring</a:t>
              </a:r>
              <a:r>
                <a:rPr lang="en-US" sz="2000" dirty="0"/>
                <a:t> </a:t>
              </a:r>
              <a:r>
                <a:rPr lang="en-US" sz="2000" dirty="0" err="1"/>
                <a:t>makanan</a:t>
              </a:r>
              <a:r>
                <a:rPr lang="en-US" sz="2000" dirty="0"/>
                <a:t> </a:t>
              </a:r>
              <a:r>
                <a:rPr lang="en-US" sz="2000" dirty="0" err="1"/>
                <a:t>dalam</a:t>
              </a:r>
              <a:r>
                <a:rPr lang="en-US" sz="2000" dirty="0"/>
                <a:t> </a:t>
              </a:r>
              <a:r>
                <a:rPr lang="en-US" sz="2000" dirty="0" err="1"/>
                <a:t>suatu</a:t>
              </a:r>
              <a:r>
                <a:rPr lang="en-US" sz="2000" dirty="0"/>
                <a:t> </a:t>
              </a:r>
              <a:r>
                <a:rPr lang="en-US" sz="2000" dirty="0" err="1" smtClean="0"/>
                <a:t>lingkungan</a:t>
              </a:r>
              <a:r>
                <a:rPr lang="en-US" sz="2000" dirty="0"/>
                <a:t>.</a:t>
              </a:r>
              <a:r>
                <a:rPr lang="en-US" sz="2000" dirty="0" smtClean="0"/>
                <a:t> </a:t>
              </a:r>
              <a:endParaRPr lang="en-US" sz="2000" dirty="0"/>
            </a:p>
            <a:p>
              <a:r>
                <a:rPr lang="en-US" sz="2000" dirty="0"/>
                <a:t>2.3 </a:t>
              </a:r>
              <a:r>
                <a:rPr lang="en-US" sz="2000" dirty="0" err="1"/>
                <a:t>menyajikan</a:t>
              </a:r>
              <a:r>
                <a:rPr lang="en-US" sz="2000" dirty="0"/>
                <a:t> </a:t>
              </a:r>
              <a:r>
                <a:rPr lang="en-US" sz="2000" dirty="0" err="1"/>
                <a:t>hasil</a:t>
              </a:r>
              <a:r>
                <a:rPr lang="en-US" sz="2000" dirty="0"/>
                <a:t> </a:t>
              </a:r>
              <a:r>
                <a:rPr lang="en-US" sz="2000" dirty="0" err="1"/>
                <a:t>analisis</a:t>
              </a:r>
              <a:r>
                <a:rPr lang="en-US" sz="2000" dirty="0"/>
                <a:t> </a:t>
              </a:r>
              <a:r>
                <a:rPr lang="en-US" sz="2000" dirty="0" err="1"/>
                <a:t>hubungan</a:t>
              </a:r>
              <a:r>
                <a:rPr lang="en-US" sz="2000" dirty="0"/>
                <a:t> </a:t>
              </a:r>
              <a:r>
                <a:rPr lang="en-US" sz="2000" dirty="0" err="1"/>
                <a:t>antarmakhluk</a:t>
              </a:r>
              <a:r>
                <a:rPr lang="en-US" sz="2000" dirty="0"/>
                <a:t> </a:t>
              </a:r>
              <a:r>
                <a:rPr lang="en-US" sz="2000" dirty="0" err="1"/>
                <a:t>hidup</a:t>
              </a:r>
              <a:r>
                <a:rPr lang="en-US" sz="2000" dirty="0"/>
                <a:t> </a:t>
              </a:r>
              <a:r>
                <a:rPr lang="en-US" sz="2000" dirty="0" err="1"/>
                <a:t>pada</a:t>
              </a:r>
              <a:r>
                <a:rPr lang="en-US" sz="2000" dirty="0"/>
                <a:t> </a:t>
              </a:r>
              <a:r>
                <a:rPr lang="en-US" sz="2000" dirty="0" err="1"/>
                <a:t>suatu</a:t>
              </a:r>
              <a:r>
                <a:rPr lang="en-US" sz="2000" dirty="0"/>
                <a:t> </a:t>
              </a:r>
              <a:r>
                <a:rPr lang="en-US" sz="2000" dirty="0" err="1"/>
                <a:t>ekosistem</a:t>
              </a:r>
              <a:r>
                <a:rPr lang="en-US" sz="2000" dirty="0"/>
                <a:t> </a:t>
              </a:r>
              <a:r>
                <a:rPr lang="en-US" sz="2000" dirty="0" err="1"/>
                <a:t>dalam</a:t>
              </a:r>
              <a:r>
                <a:rPr lang="en-US" sz="2000" dirty="0"/>
                <a:t> </a:t>
              </a:r>
              <a:r>
                <a:rPr lang="en-US" sz="2000" dirty="0" err="1"/>
                <a:t>bentuk</a:t>
              </a:r>
              <a:r>
                <a:rPr lang="en-US" sz="2000" dirty="0"/>
                <a:t> </a:t>
              </a:r>
              <a:r>
                <a:rPr lang="en-US" sz="2000" dirty="0" err="1"/>
                <a:t>jaring-jaring</a:t>
              </a:r>
              <a:r>
                <a:rPr lang="en-US" sz="2000" dirty="0"/>
                <a:t> </a:t>
              </a:r>
              <a:r>
                <a:rPr lang="en-US" sz="2000" dirty="0" err="1" smtClean="0"/>
                <a:t>makanan</a:t>
              </a:r>
              <a:r>
                <a:rPr lang="en-US" sz="2000" dirty="0"/>
                <a:t>.</a:t>
              </a:r>
            </a:p>
            <a:p>
              <a:r>
                <a:rPr lang="en-US" sz="2000" dirty="0"/>
                <a:t>2.4 </a:t>
              </a:r>
              <a:r>
                <a:rPr lang="en-US" sz="2000" dirty="0" err="1"/>
                <a:t>menjelaskan</a:t>
              </a:r>
              <a:r>
                <a:rPr lang="en-US" sz="2000" dirty="0"/>
                <a:t> </a:t>
              </a:r>
              <a:r>
                <a:rPr lang="en-US" sz="2000" dirty="0" err="1"/>
                <a:t>pentingnya</a:t>
              </a:r>
              <a:r>
                <a:rPr lang="en-US" sz="2000" dirty="0"/>
                <a:t> transfer </a:t>
              </a:r>
              <a:r>
                <a:rPr lang="en-US" sz="2000" dirty="0" err="1"/>
                <a:t>energi</a:t>
              </a:r>
              <a:r>
                <a:rPr lang="en-US" sz="2000" dirty="0"/>
                <a:t> </a:t>
              </a:r>
              <a:r>
                <a:rPr lang="en-US" sz="2000" dirty="0" err="1"/>
                <a:t>dalam</a:t>
              </a:r>
              <a:r>
                <a:rPr lang="en-US" sz="2000" dirty="0"/>
                <a:t> </a:t>
              </a:r>
              <a:r>
                <a:rPr lang="en-US" sz="2000" dirty="0" err="1"/>
                <a:t>suatu</a:t>
              </a:r>
              <a:r>
                <a:rPr lang="en-US" sz="2000" dirty="0"/>
                <a:t> </a:t>
              </a:r>
              <a:r>
                <a:rPr lang="en-US" sz="2000" dirty="0" err="1"/>
                <a:t>ekosistem</a:t>
              </a:r>
              <a:r>
                <a:rPr lang="en-US" sz="2000" dirty="0"/>
                <a:t> </a:t>
              </a:r>
              <a:r>
                <a:rPr lang="en-US" sz="2000" dirty="0" err="1"/>
                <a:t>dalam</a:t>
              </a:r>
              <a:r>
                <a:rPr lang="en-US" sz="2000" dirty="0"/>
                <a:t> </a:t>
              </a:r>
              <a:r>
                <a:rPr lang="en-US" sz="2000" dirty="0" err="1"/>
                <a:t>menjaga</a:t>
              </a:r>
              <a:r>
                <a:rPr lang="en-US" sz="2000" dirty="0"/>
                <a:t> </a:t>
              </a:r>
              <a:r>
                <a:rPr lang="en-US" sz="2000" dirty="0" err="1"/>
                <a:t>keseimbangan</a:t>
              </a:r>
              <a:r>
                <a:rPr lang="en-US" sz="2000" dirty="0"/>
                <a:t> </a:t>
              </a:r>
              <a:r>
                <a:rPr lang="en-US" sz="2000" dirty="0" err="1" smtClean="0"/>
                <a:t>alam</a:t>
              </a:r>
              <a:r>
                <a:rPr lang="en-US" sz="2000" dirty="0"/>
                <a:t>.</a:t>
              </a:r>
              <a:r>
                <a:rPr lang="en-US" sz="2000" dirty="0" smtClean="0"/>
                <a:t> </a:t>
              </a:r>
              <a:endParaRPr lang="en-US" sz="2000" dirty="0"/>
            </a:p>
            <a:p>
              <a:r>
                <a:rPr lang="en-US" sz="2000" dirty="0"/>
                <a:t>2.5 </a:t>
              </a:r>
              <a:r>
                <a:rPr lang="en-US" sz="2000" dirty="0" err="1"/>
                <a:t>membuat</a:t>
              </a:r>
              <a:r>
                <a:rPr lang="en-US" sz="2000" dirty="0"/>
                <a:t> diagram </a:t>
              </a:r>
              <a:r>
                <a:rPr lang="en-US" sz="2000" dirty="0" err="1"/>
                <a:t>atau</a:t>
              </a:r>
              <a:r>
                <a:rPr lang="en-US" sz="2000" dirty="0"/>
                <a:t> </a:t>
              </a:r>
              <a:r>
                <a:rPr lang="en-US" sz="2000" dirty="0" err="1"/>
                <a:t>bagan</a:t>
              </a:r>
              <a:r>
                <a:rPr lang="en-US" sz="2000" dirty="0"/>
                <a:t> transfer </a:t>
              </a:r>
              <a:r>
                <a:rPr lang="en-US" sz="2000" dirty="0" err="1"/>
                <a:t>energi</a:t>
              </a:r>
              <a:r>
                <a:rPr lang="en-US" sz="2000" dirty="0"/>
                <a:t> </a:t>
              </a:r>
              <a:r>
                <a:rPr lang="en-US" sz="2000" dirty="0" err="1"/>
                <a:t>dalam</a:t>
              </a:r>
              <a:r>
                <a:rPr lang="en-US" sz="2000" dirty="0"/>
                <a:t> </a:t>
              </a:r>
              <a:r>
                <a:rPr lang="en-US" sz="2000" dirty="0" err="1"/>
                <a:t>suatu</a:t>
              </a:r>
              <a:r>
                <a:rPr lang="en-US" sz="2000" dirty="0"/>
                <a:t> </a:t>
              </a:r>
              <a:r>
                <a:rPr lang="en-US" sz="2000" dirty="0" err="1"/>
                <a:t>ekosistem</a:t>
              </a:r>
              <a:r>
                <a:rPr lang="en-US" sz="2000" dirty="0"/>
                <a:t>. </a:t>
              </a:r>
              <a:endParaRPr lang="en-US" altLang="id-ID" sz="2000" dirty="0">
                <a:latin typeface="+mj-lt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39384"/>
            <a:ext cx="12192000" cy="113385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827" y="664702"/>
            <a:ext cx="5296015" cy="564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9438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0730" y="0"/>
            <a:ext cx="854196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>
              <a:solidFill>
                <a:srgbClr val="000000"/>
              </a:solidFill>
              <a:latin typeface="Gilam"/>
            </a:endParaRPr>
          </a:p>
          <a:p>
            <a:r>
              <a:rPr lang="en-US" sz="3200" b="1" dirty="0">
                <a:solidFill>
                  <a:srgbClr val="5E8FCB"/>
                </a:solidFill>
              </a:rPr>
              <a:t>2. </a:t>
            </a:r>
            <a:r>
              <a:rPr lang="en-US" sz="3200" b="1" dirty="0" err="1">
                <a:solidFill>
                  <a:srgbClr val="5E8FCB"/>
                </a:solidFill>
              </a:rPr>
              <a:t>Faktor-Faktor</a:t>
            </a:r>
            <a:r>
              <a:rPr lang="en-US" sz="3200" b="1" dirty="0">
                <a:solidFill>
                  <a:srgbClr val="5E8FCB"/>
                </a:solidFill>
              </a:rPr>
              <a:t> yang </a:t>
            </a:r>
            <a:r>
              <a:rPr lang="en-US" sz="3200" b="1" dirty="0" err="1">
                <a:solidFill>
                  <a:srgbClr val="5E8FCB"/>
                </a:solidFill>
              </a:rPr>
              <a:t>Memengaruhi</a:t>
            </a:r>
            <a:r>
              <a:rPr lang="en-US" sz="3200" b="1" dirty="0">
                <a:solidFill>
                  <a:srgbClr val="5E8FCB"/>
                </a:solidFill>
              </a:rPr>
              <a:t> </a:t>
            </a:r>
            <a:r>
              <a:rPr lang="en-US" sz="3200" b="1" dirty="0" err="1">
                <a:solidFill>
                  <a:srgbClr val="5E8FCB"/>
                </a:solidFill>
              </a:rPr>
              <a:t>Keseimbangan</a:t>
            </a:r>
            <a:r>
              <a:rPr lang="en-US" sz="3200" b="1" dirty="0">
                <a:solidFill>
                  <a:srgbClr val="5E8FCB"/>
                </a:solidFill>
              </a:rPr>
              <a:t> </a:t>
            </a:r>
            <a:r>
              <a:rPr lang="en-US" sz="3200" b="1" dirty="0" err="1">
                <a:solidFill>
                  <a:srgbClr val="5E8FCB"/>
                </a:solidFill>
              </a:rPr>
              <a:t>Ekosistem</a:t>
            </a:r>
            <a:r>
              <a:rPr lang="en-US" sz="3200" b="1" dirty="0">
                <a:solidFill>
                  <a:srgbClr val="5E8FCB"/>
                </a:solidFill>
              </a:rPr>
              <a:t> </a:t>
            </a:r>
            <a:endParaRPr lang="en-US" sz="3200" dirty="0"/>
          </a:p>
        </p:txBody>
      </p:sp>
      <p:pic>
        <p:nvPicPr>
          <p:cNvPr id="6" name="Content Placeholder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770" y="1319166"/>
            <a:ext cx="7408282" cy="52009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01054" y="2093844"/>
            <a:ext cx="5608179" cy="43997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1065"/>
            <a:ext cx="12192000" cy="113385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58903" y="1775790"/>
            <a:ext cx="632128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3600" dirty="0">
                <a:solidFill>
                  <a:schemeClr val="bg1"/>
                </a:solidFill>
              </a:rPr>
              <a:t>Perubahan ekosistem dapat </a:t>
            </a:r>
            <a:r>
              <a:rPr lang="sv-SE" sz="3600" dirty="0" smtClean="0">
                <a:solidFill>
                  <a:schemeClr val="bg1"/>
                </a:solidFill>
              </a:rPr>
              <a:t>mengganggu keseimbangan ekosistem.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58903" y="3614098"/>
            <a:ext cx="63478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3600" dirty="0" smtClean="0">
                <a:solidFill>
                  <a:schemeClr val="bg1"/>
                </a:solidFill>
              </a:rPr>
              <a:t>Perubahan ekosistem dapat terjadi karena faktor alam dan aktivitas manusia. 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522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-118337"/>
            <a:ext cx="4996069" cy="32425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079" y="-38625"/>
            <a:ext cx="4766581" cy="31628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988" y="3162826"/>
            <a:ext cx="4773672" cy="31871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3162826"/>
            <a:ext cx="4996069" cy="326512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1920165"/>
            <a:ext cx="3149600" cy="28296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1" dirty="0" err="1"/>
              <a:t>Perubahan</a:t>
            </a:r>
            <a:r>
              <a:rPr lang="en-US" sz="4267" b="1" dirty="0"/>
              <a:t> </a:t>
            </a:r>
            <a:r>
              <a:rPr lang="en-US" sz="4267" b="1" dirty="0" err="1"/>
              <a:t>Lingkungan</a:t>
            </a:r>
            <a:r>
              <a:rPr lang="en-US" sz="4267" b="1" dirty="0"/>
              <a:t> </a:t>
            </a:r>
            <a:r>
              <a:rPr lang="en-US" sz="4267" b="1" dirty="0" err="1"/>
              <a:t>Akibat</a:t>
            </a:r>
            <a:r>
              <a:rPr lang="en-US" sz="4267" b="1" dirty="0"/>
              <a:t> </a:t>
            </a:r>
            <a:r>
              <a:rPr lang="en-US" sz="4267" b="1" dirty="0" err="1"/>
              <a:t>Faktor</a:t>
            </a:r>
            <a:r>
              <a:rPr lang="en-US" sz="4267" b="1" dirty="0"/>
              <a:t> </a:t>
            </a:r>
            <a:r>
              <a:rPr lang="en-US" sz="4267" b="1" dirty="0" err="1"/>
              <a:t>Alam</a:t>
            </a:r>
            <a:endParaRPr lang="en-US" sz="4267" dirty="0"/>
          </a:p>
        </p:txBody>
      </p:sp>
      <p:sp>
        <p:nvSpPr>
          <p:cNvPr id="17" name="TextBox 16"/>
          <p:cNvSpPr txBox="1"/>
          <p:nvPr/>
        </p:nvSpPr>
        <p:spPr>
          <a:xfrm>
            <a:off x="5137943" y="2408603"/>
            <a:ext cx="1930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Gempa</a:t>
            </a:r>
            <a:r>
              <a:rPr lang="en-US" sz="2400" dirty="0"/>
              <a:t> </a:t>
            </a:r>
            <a:r>
              <a:rPr lang="en-US" sz="2400" dirty="0" err="1"/>
              <a:t>bumi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10058400" y="2428558"/>
            <a:ext cx="1930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Tsunami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73600" y="5671095"/>
            <a:ext cx="239072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Gunung</a:t>
            </a:r>
            <a:r>
              <a:rPr lang="en-US" sz="2400" dirty="0"/>
              <a:t> </a:t>
            </a:r>
            <a:r>
              <a:rPr lang="en-US" sz="2400" dirty="0" err="1"/>
              <a:t>meletus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9956801" y="5691050"/>
            <a:ext cx="202798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Tanah </a:t>
            </a:r>
            <a:r>
              <a:rPr lang="en-US" sz="2400" dirty="0" err="1"/>
              <a:t>longsor</a:t>
            </a:r>
            <a:endParaRPr lang="en-US" sz="24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1065"/>
            <a:ext cx="12192000" cy="11338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664" y="190011"/>
            <a:ext cx="1970588" cy="80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365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492" y="3303544"/>
            <a:ext cx="4616795" cy="32457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199" y="3303544"/>
            <a:ext cx="4760420" cy="32457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492" y="-344515"/>
            <a:ext cx="4760419" cy="35703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-330200"/>
            <a:ext cx="4760419" cy="3570315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1920165"/>
            <a:ext cx="3149600" cy="262643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/>
              <a:t>Perubahan</a:t>
            </a:r>
            <a:r>
              <a:rPr lang="en-US" sz="4000" b="1" dirty="0"/>
              <a:t> </a:t>
            </a:r>
            <a:r>
              <a:rPr lang="en-US" sz="4000" b="1" dirty="0" err="1"/>
              <a:t>Lingkungan</a:t>
            </a:r>
            <a:r>
              <a:rPr lang="en-US" sz="4000" b="1" dirty="0"/>
              <a:t> </a:t>
            </a:r>
            <a:r>
              <a:rPr lang="en-US" sz="4000" b="1" dirty="0" err="1"/>
              <a:t>Akibat</a:t>
            </a:r>
            <a:r>
              <a:rPr lang="en-US" sz="4000" b="1" dirty="0"/>
              <a:t> </a:t>
            </a:r>
            <a:r>
              <a:rPr lang="en-US" sz="4000" b="1" dirty="0" err="1"/>
              <a:t>Faktor</a:t>
            </a:r>
            <a:r>
              <a:rPr lang="en-US" sz="4000" b="1" dirty="0"/>
              <a:t> </a:t>
            </a:r>
            <a:r>
              <a:rPr lang="en-US" sz="4000" b="1" dirty="0" err="1"/>
              <a:t>Manusia</a:t>
            </a:r>
            <a:endParaRPr lang="en-US" sz="4000" dirty="0"/>
          </a:p>
        </p:txBody>
      </p:sp>
      <p:sp>
        <p:nvSpPr>
          <p:cNvPr id="17" name="TextBox 16"/>
          <p:cNvSpPr txBox="1"/>
          <p:nvPr/>
        </p:nvSpPr>
        <p:spPr>
          <a:xfrm>
            <a:off x="5293472" y="2533757"/>
            <a:ext cx="207565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Pembangunan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65139" y="2562701"/>
            <a:ext cx="2946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Penggundulan</a:t>
            </a:r>
            <a:r>
              <a:rPr lang="en-US" sz="2400" dirty="0"/>
              <a:t> </a:t>
            </a:r>
            <a:r>
              <a:rPr lang="en-US" sz="2400" dirty="0" err="1"/>
              <a:t>hutan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4165600" y="5639851"/>
            <a:ext cx="320352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Pencemaran</a:t>
            </a:r>
            <a:r>
              <a:rPr lang="en-US" sz="2400" dirty="0"/>
              <a:t> </a:t>
            </a:r>
            <a:r>
              <a:rPr lang="en-US" sz="2400" dirty="0" err="1"/>
              <a:t>lingkungan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10246817" y="5691050"/>
            <a:ext cx="173796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Perburuan</a:t>
            </a:r>
            <a:endParaRPr lang="en-US" sz="2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1065"/>
            <a:ext cx="12192000" cy="11338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664" y="190011"/>
            <a:ext cx="1970588" cy="80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28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141" y="3210366"/>
            <a:ext cx="4648859" cy="33627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170" y="-281182"/>
            <a:ext cx="4519927" cy="33899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141" y="-1"/>
            <a:ext cx="4663147" cy="31087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42852" y="2558815"/>
            <a:ext cx="381626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Berkurangnya</a:t>
            </a:r>
            <a:r>
              <a:rPr lang="en-US" sz="2000" b="1" dirty="0"/>
              <a:t> </a:t>
            </a:r>
            <a:r>
              <a:rPr lang="en-US" sz="2000" b="1" dirty="0" err="1"/>
              <a:t>sumber</a:t>
            </a:r>
            <a:r>
              <a:rPr lang="en-US" sz="2000" b="1" dirty="0"/>
              <a:t> </a:t>
            </a:r>
            <a:r>
              <a:rPr lang="en-US" sz="2000" b="1" dirty="0" err="1"/>
              <a:t>daya</a:t>
            </a:r>
            <a:r>
              <a:rPr lang="en-US" sz="2000" b="1" dirty="0"/>
              <a:t> </a:t>
            </a:r>
            <a:r>
              <a:rPr lang="en-US" sz="2000" b="1" dirty="0" err="1"/>
              <a:t>alam</a:t>
            </a:r>
            <a:endParaRPr lang="en-US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470400" y="2271557"/>
            <a:ext cx="28448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Hilangnya</a:t>
            </a:r>
            <a:r>
              <a:rPr lang="en-US" sz="2000" b="1" dirty="0"/>
              <a:t> </a:t>
            </a:r>
            <a:r>
              <a:rPr lang="en-US" sz="2000" b="1" dirty="0" err="1"/>
              <a:t>spesies</a:t>
            </a:r>
            <a:r>
              <a:rPr lang="en-US" sz="2000" b="1" dirty="0"/>
              <a:t> </a:t>
            </a:r>
            <a:r>
              <a:rPr lang="en-US" sz="2000" b="1" dirty="0" err="1"/>
              <a:t>penting</a:t>
            </a:r>
            <a:r>
              <a:rPr lang="en-US" sz="2000" b="1" dirty="0"/>
              <a:t> </a:t>
            </a:r>
            <a:r>
              <a:rPr lang="en-US" sz="2000" b="1" dirty="0" err="1"/>
              <a:t>dalam</a:t>
            </a:r>
            <a:r>
              <a:rPr lang="en-US" sz="2000" b="1" dirty="0"/>
              <a:t> </a:t>
            </a:r>
            <a:r>
              <a:rPr lang="en-US" sz="2000" b="1" dirty="0" err="1"/>
              <a:t>ekosistem</a:t>
            </a:r>
            <a:endParaRPr lang="en-US" sz="20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169" y="3225921"/>
            <a:ext cx="4519928" cy="32013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38330" y="5409131"/>
            <a:ext cx="376269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Terganggunya</a:t>
            </a:r>
            <a:r>
              <a:rPr lang="en-US" sz="2000" b="1" dirty="0"/>
              <a:t> </a:t>
            </a:r>
            <a:r>
              <a:rPr lang="en-US" sz="2000" b="1" dirty="0" err="1"/>
              <a:t>siklus</a:t>
            </a:r>
            <a:r>
              <a:rPr lang="en-US" sz="2000" b="1" dirty="0"/>
              <a:t> </a:t>
            </a:r>
            <a:r>
              <a:rPr lang="en-US" sz="2000" b="1" dirty="0" err="1"/>
              <a:t>biogeokimia</a:t>
            </a:r>
            <a:r>
              <a:rPr lang="en-US" sz="2000" b="1" dirty="0"/>
              <a:t> di </a:t>
            </a:r>
            <a:r>
              <a:rPr lang="en-US" sz="2000" b="1" dirty="0" err="1"/>
              <a:t>dalam</a:t>
            </a:r>
            <a:r>
              <a:rPr lang="en-US" sz="2000" b="1" dirty="0"/>
              <a:t> </a:t>
            </a:r>
            <a:r>
              <a:rPr lang="en-US" sz="2000" b="1" dirty="0" err="1"/>
              <a:t>ekosistem</a:t>
            </a:r>
            <a:endParaRPr lang="en-US" sz="2000" b="1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1920165"/>
            <a:ext cx="3251200" cy="25193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33" b="1" dirty="0" err="1"/>
              <a:t>Dampak</a:t>
            </a:r>
            <a:r>
              <a:rPr lang="en-US" sz="3733" b="1" dirty="0"/>
              <a:t> </a:t>
            </a:r>
            <a:r>
              <a:rPr lang="en-US" sz="3733" b="1" dirty="0" err="1"/>
              <a:t>Terganggunya</a:t>
            </a:r>
            <a:r>
              <a:rPr lang="en-US" sz="3733" b="1" dirty="0"/>
              <a:t> </a:t>
            </a:r>
            <a:r>
              <a:rPr lang="en-US" sz="3733" b="1" dirty="0" err="1"/>
              <a:t>Keseimbangan</a:t>
            </a:r>
            <a:r>
              <a:rPr lang="en-US" sz="3733" b="1" dirty="0"/>
              <a:t> </a:t>
            </a:r>
            <a:r>
              <a:rPr lang="en-US" sz="3733" b="1" dirty="0" err="1"/>
              <a:t>Lingkungan</a:t>
            </a:r>
            <a:endParaRPr lang="en-US" sz="3733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329530" y="5721849"/>
            <a:ext cx="272958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Kerusakan</a:t>
            </a:r>
            <a:r>
              <a:rPr lang="en-US" sz="2000" b="1" dirty="0"/>
              <a:t> </a:t>
            </a:r>
            <a:r>
              <a:rPr lang="en-US" sz="2000" b="1" dirty="0" err="1"/>
              <a:t>lingkungan</a:t>
            </a:r>
            <a:endParaRPr lang="en-US" sz="2000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1065"/>
            <a:ext cx="12192000" cy="113385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664" y="190011"/>
            <a:ext cx="1970588" cy="80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404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9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341" y="3296880"/>
            <a:ext cx="5169012" cy="34460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37"/>
          <a:stretch/>
        </p:blipFill>
        <p:spPr>
          <a:xfrm>
            <a:off x="2844800" y="3300273"/>
            <a:ext cx="4775200" cy="33813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5" r="16140"/>
          <a:stretch/>
        </p:blipFill>
        <p:spPr>
          <a:xfrm>
            <a:off x="5994400" y="-66589"/>
            <a:ext cx="3149600" cy="33048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0" r="17496"/>
          <a:stretch/>
        </p:blipFill>
        <p:spPr>
          <a:xfrm>
            <a:off x="2844800" y="-9212"/>
            <a:ext cx="3048000" cy="32396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65502" y="2984178"/>
            <a:ext cx="2222500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Menghemat</a:t>
            </a:r>
            <a:r>
              <a:rPr lang="en-US" sz="2400" b="1" dirty="0"/>
              <a:t> air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09087" y="2712219"/>
            <a:ext cx="2530115" cy="954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 err="1"/>
              <a:t>Mengurangi</a:t>
            </a:r>
            <a:r>
              <a:rPr lang="en-US" sz="1867" b="1" dirty="0"/>
              <a:t> </a:t>
            </a:r>
            <a:r>
              <a:rPr lang="en-US" sz="1867" b="1" dirty="0" err="1"/>
              <a:t>penggunaan</a:t>
            </a:r>
            <a:r>
              <a:rPr lang="en-US" sz="1867" b="1" dirty="0"/>
              <a:t> </a:t>
            </a:r>
            <a:r>
              <a:rPr lang="en-US" sz="1867" b="1" dirty="0" err="1"/>
              <a:t>plastik</a:t>
            </a:r>
            <a:r>
              <a:rPr lang="en-US" sz="1867" b="1" dirty="0"/>
              <a:t> </a:t>
            </a:r>
            <a:r>
              <a:rPr lang="en-US" sz="1867" b="1" dirty="0" err="1"/>
              <a:t>sekali</a:t>
            </a:r>
            <a:r>
              <a:rPr lang="en-US" sz="1867" b="1" dirty="0"/>
              <a:t> </a:t>
            </a:r>
            <a:r>
              <a:rPr lang="en-US" sz="1867" b="1" dirty="0" err="1"/>
              <a:t>pakai</a:t>
            </a:r>
            <a:endParaRPr lang="en-US" sz="1867" b="1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1920165"/>
            <a:ext cx="3149600" cy="18567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33" b="1" dirty="0" err="1"/>
              <a:t>Upaya</a:t>
            </a:r>
            <a:r>
              <a:rPr lang="en-US" sz="3733" b="1" dirty="0"/>
              <a:t> </a:t>
            </a:r>
            <a:r>
              <a:rPr lang="en-US" sz="3733" b="1" dirty="0" err="1"/>
              <a:t>Menjaga</a:t>
            </a:r>
            <a:r>
              <a:rPr lang="en-US" sz="3733" b="1" dirty="0"/>
              <a:t> </a:t>
            </a:r>
            <a:r>
              <a:rPr lang="en-US" sz="3733" b="1" dirty="0" err="1"/>
              <a:t>Keseimbangan</a:t>
            </a:r>
            <a:r>
              <a:rPr lang="en-US" sz="3733" b="1" dirty="0"/>
              <a:t> </a:t>
            </a:r>
            <a:r>
              <a:rPr lang="en-US" sz="3733" b="1" dirty="0" err="1"/>
              <a:t>Lingkungan</a:t>
            </a:r>
            <a:endParaRPr lang="en-US" sz="3733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0"/>
          <a:stretch/>
        </p:blipFill>
        <p:spPr>
          <a:xfrm>
            <a:off x="9245601" y="-70255"/>
            <a:ext cx="3636753" cy="33085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60287" y="2720921"/>
            <a:ext cx="2393783" cy="954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 err="1"/>
              <a:t>Mengurangi</a:t>
            </a:r>
            <a:r>
              <a:rPr lang="en-US" sz="1867" b="1" dirty="0"/>
              <a:t> </a:t>
            </a:r>
            <a:r>
              <a:rPr lang="en-US" sz="1867" b="1" dirty="0" err="1"/>
              <a:t>bahan</a:t>
            </a:r>
            <a:r>
              <a:rPr lang="en-US" sz="1867" b="1" dirty="0"/>
              <a:t> </a:t>
            </a:r>
            <a:r>
              <a:rPr lang="en-US" sz="1867" b="1" dirty="0" err="1"/>
              <a:t>kimia</a:t>
            </a:r>
            <a:r>
              <a:rPr lang="en-US" sz="1867" b="1" dirty="0"/>
              <a:t> </a:t>
            </a:r>
            <a:r>
              <a:rPr lang="en-US" sz="1867" b="1" dirty="0" err="1"/>
              <a:t>pencemar</a:t>
            </a:r>
            <a:r>
              <a:rPr lang="en-US" sz="1867" b="1" dirty="0"/>
              <a:t> </a:t>
            </a:r>
            <a:r>
              <a:rPr lang="en-US" sz="1867" b="1" dirty="0" err="1"/>
              <a:t>lingkungan</a:t>
            </a:r>
            <a:endParaRPr lang="en-US" sz="1867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470401" y="5654633"/>
            <a:ext cx="305863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Melakukan</a:t>
            </a:r>
            <a:r>
              <a:rPr lang="en-US" sz="2400" b="1" dirty="0"/>
              <a:t> </a:t>
            </a:r>
            <a:r>
              <a:rPr lang="en-US" sz="2400" b="1" dirty="0" err="1"/>
              <a:t>reboisasi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331200" y="5653351"/>
            <a:ext cx="38608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Menjaga</a:t>
            </a:r>
            <a:r>
              <a:rPr lang="en-US" sz="2400" b="1" dirty="0"/>
              <a:t> </a:t>
            </a:r>
            <a:r>
              <a:rPr lang="en-US" sz="2400" b="1" dirty="0" err="1"/>
              <a:t>kelestarian</a:t>
            </a:r>
            <a:r>
              <a:rPr lang="en-US" sz="2400" b="1" dirty="0"/>
              <a:t> </a:t>
            </a:r>
            <a:r>
              <a:rPr lang="en-US" sz="2400" b="1" dirty="0" err="1"/>
              <a:t>hutan</a:t>
            </a:r>
            <a:endParaRPr lang="en-US" sz="2400" b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1065"/>
            <a:ext cx="12192000" cy="11338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664" y="190011"/>
            <a:ext cx="1970588" cy="80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931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0" grpId="0" animBg="1"/>
      <p:bldP spid="6" grpId="0" animBg="1"/>
      <p:bldP spid="3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Straight Connector 38"/>
          <p:cNvCxnSpPr/>
          <p:nvPr/>
        </p:nvCxnSpPr>
        <p:spPr>
          <a:xfrm flipH="1" flipV="1">
            <a:off x="8545155" y="2392382"/>
            <a:ext cx="1134350" cy="9219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 flipV="1">
            <a:off x="3942955" y="2854087"/>
            <a:ext cx="1589210" cy="7446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976429" y="2861533"/>
            <a:ext cx="0" cy="857247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145506" y="4297347"/>
            <a:ext cx="774867" cy="889764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2227393" y="4297347"/>
            <a:ext cx="638875" cy="853771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1952207" y="2697644"/>
            <a:ext cx="914061" cy="1460237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2238059" y="2050600"/>
            <a:ext cx="735283" cy="373585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8199610" y="2697644"/>
            <a:ext cx="0" cy="1913675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5" idx="1"/>
          </p:cNvCxnSpPr>
          <p:nvPr/>
        </p:nvCxnSpPr>
        <p:spPr>
          <a:xfrm flipH="1">
            <a:off x="3818612" y="2318339"/>
            <a:ext cx="1622674" cy="15487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279400"/>
            <a:ext cx="6820023" cy="93930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1200" y="359044"/>
            <a:ext cx="7416800" cy="724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3733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Apa</a:t>
            </a:r>
            <a:r>
              <a:rPr lang="en-US" sz="373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yang </a:t>
            </a:r>
            <a:r>
              <a:rPr lang="en-US" sz="3733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akan</a:t>
            </a:r>
            <a:r>
              <a:rPr lang="en-US" sz="373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kita</a:t>
            </a:r>
            <a:r>
              <a:rPr lang="en-US" sz="373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pelajari</a:t>
            </a:r>
            <a:r>
              <a:rPr lang="en-US" sz="373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936" y="557728"/>
            <a:ext cx="4238219" cy="3687747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441286" y="1410494"/>
            <a:ext cx="2960673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Ekosistem</a:t>
            </a:r>
            <a:r>
              <a:rPr lang="en-US" sz="3733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yang </a:t>
            </a:r>
            <a:r>
              <a:rPr lang="en-US" sz="3733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Seimbang</a:t>
            </a:r>
            <a:endParaRPr lang="en-US" sz="3733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18428" y="2050600"/>
            <a:ext cx="1833619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Ekosistem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2766895" y="3417108"/>
            <a:ext cx="2540001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Peristiwa</a:t>
            </a:r>
            <a:r>
              <a:rPr lang="en-US" sz="3200" dirty="0" smtClean="0"/>
              <a:t> </a:t>
            </a:r>
            <a:r>
              <a:rPr lang="en-US" sz="3200" dirty="0" err="1" smtClean="0"/>
              <a:t>Makan</a:t>
            </a:r>
            <a:r>
              <a:rPr lang="en-US" sz="3200" dirty="0" smtClean="0"/>
              <a:t> </a:t>
            </a:r>
            <a:r>
              <a:rPr lang="en-US" sz="3200" dirty="0" err="1" smtClean="0"/>
              <a:t>dan</a:t>
            </a:r>
            <a:r>
              <a:rPr lang="en-US" sz="3200" dirty="0" smtClean="0"/>
              <a:t> </a:t>
            </a:r>
            <a:r>
              <a:rPr lang="en-US" sz="3200" dirty="0" err="1" smtClean="0"/>
              <a:t>Dimakan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228807" y="1397538"/>
            <a:ext cx="2225960" cy="10772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Komponen</a:t>
            </a:r>
            <a:r>
              <a:rPr lang="en-US" sz="3200" dirty="0" smtClean="0"/>
              <a:t> </a:t>
            </a:r>
            <a:r>
              <a:rPr lang="en-US" sz="3200" dirty="0" err="1" smtClean="0"/>
              <a:t>Ekosistem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206601" y="2653587"/>
            <a:ext cx="2242731" cy="15696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Hubungan</a:t>
            </a:r>
            <a:r>
              <a:rPr lang="en-US" sz="3200" dirty="0" smtClean="0"/>
              <a:t> </a:t>
            </a:r>
            <a:r>
              <a:rPr lang="en-US" sz="3200" dirty="0" err="1" smtClean="0"/>
              <a:t>dalam</a:t>
            </a:r>
            <a:r>
              <a:rPr lang="en-US" sz="3200" dirty="0" smtClean="0"/>
              <a:t> </a:t>
            </a:r>
            <a:r>
              <a:rPr lang="en-US" sz="3200" dirty="0" err="1" smtClean="0"/>
              <a:t>Ekosistem</a:t>
            </a:r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1674770" y="5077368"/>
            <a:ext cx="2170360" cy="10772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Rantai</a:t>
            </a:r>
            <a:r>
              <a:rPr lang="en-US" sz="3200" dirty="0" smtClean="0"/>
              <a:t> </a:t>
            </a:r>
            <a:r>
              <a:rPr lang="en-US" sz="3200" dirty="0" err="1" smtClean="0"/>
              <a:t>Makanan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4153039" y="5077368"/>
            <a:ext cx="2491653" cy="10772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Jenis-jenis</a:t>
            </a:r>
            <a:r>
              <a:rPr lang="en-US" sz="3200" dirty="0" smtClean="0"/>
              <a:t> </a:t>
            </a:r>
            <a:r>
              <a:rPr lang="en-US" sz="3200" dirty="0" err="1" smtClean="0"/>
              <a:t>Makanan</a:t>
            </a:r>
            <a:endParaRPr lang="en-US" sz="3200" dirty="0"/>
          </a:p>
        </p:txBody>
      </p:sp>
      <p:sp>
        <p:nvSpPr>
          <p:cNvPr id="23" name="TextBox 22"/>
          <p:cNvSpPr txBox="1"/>
          <p:nvPr/>
        </p:nvSpPr>
        <p:spPr>
          <a:xfrm>
            <a:off x="6714779" y="4402281"/>
            <a:ext cx="2969661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Transfer </a:t>
            </a:r>
            <a:r>
              <a:rPr lang="en-US" sz="3200" dirty="0" err="1" smtClean="0"/>
              <a:t>Energi</a:t>
            </a:r>
            <a:r>
              <a:rPr lang="en-US" sz="3200" dirty="0" smtClean="0"/>
              <a:t> </a:t>
            </a:r>
            <a:r>
              <a:rPr lang="en-US" sz="3200" dirty="0" err="1" smtClean="0"/>
              <a:t>dan</a:t>
            </a:r>
            <a:r>
              <a:rPr lang="en-US" sz="3200" dirty="0" smtClean="0"/>
              <a:t> </a:t>
            </a:r>
            <a:r>
              <a:rPr lang="en-US" sz="3200" dirty="0" err="1" smtClean="0"/>
              <a:t>Piramida</a:t>
            </a:r>
            <a:r>
              <a:rPr lang="en-US" sz="3200" dirty="0" smtClean="0"/>
              <a:t> </a:t>
            </a:r>
            <a:r>
              <a:rPr lang="en-US" sz="3200" dirty="0" err="1" smtClean="0"/>
              <a:t>Makanan</a:t>
            </a:r>
            <a:endParaRPr lang="en-US" sz="3200" dirty="0"/>
          </a:p>
        </p:txBody>
      </p:sp>
      <p:sp>
        <p:nvSpPr>
          <p:cNvPr id="24" name="TextBox 23"/>
          <p:cNvSpPr txBox="1"/>
          <p:nvPr/>
        </p:nvSpPr>
        <p:spPr>
          <a:xfrm>
            <a:off x="9039265" y="1825929"/>
            <a:ext cx="2969661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Keseimbangan</a:t>
            </a:r>
            <a:r>
              <a:rPr lang="en-US" sz="3200" dirty="0" smtClean="0"/>
              <a:t> </a:t>
            </a:r>
            <a:r>
              <a:rPr lang="en-US" sz="3200" dirty="0" err="1" smtClean="0"/>
              <a:t>Ekosistem</a:t>
            </a:r>
            <a:endParaRPr lang="en-US" sz="3200" dirty="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632" y="3303408"/>
            <a:ext cx="2582901" cy="324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528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P spid="7" grpId="0" animBg="1"/>
      <p:bldP spid="9" grpId="0" animBg="1"/>
      <p:bldP spid="11" grpId="0" animBg="1"/>
      <p:bldP spid="12" grpId="0" animBg="1"/>
      <p:bldP spid="13" grpId="0" animBg="1"/>
      <p:bldP spid="23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0" r="46568" b="57851"/>
          <a:stretch/>
        </p:blipFill>
        <p:spPr>
          <a:xfrm rot="183464">
            <a:off x="6433115" y="601269"/>
            <a:ext cx="5952379" cy="36836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4216" y="90411"/>
            <a:ext cx="5718584" cy="814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783" indent="-685783">
              <a:lnSpc>
                <a:spcPct val="110000"/>
              </a:lnSpc>
              <a:buSzPct val="100000"/>
              <a:buAutoNum type="alphaUcPeriod"/>
            </a:pPr>
            <a:r>
              <a:rPr lang="id-ID" sz="4267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Ekosistem</a:t>
            </a:r>
            <a:endParaRPr lang="en-US" sz="4267" b="1" dirty="0">
              <a:solidFill>
                <a:schemeClr val="accent1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058075" y="1433222"/>
            <a:ext cx="4607340" cy="2499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buSzPct val="100000"/>
            </a:pPr>
            <a:r>
              <a:rPr lang="en-US" sz="3600" dirty="0" err="1" smtClean="0"/>
              <a:t>Ekosistem</a:t>
            </a:r>
            <a:r>
              <a:rPr lang="en-US" sz="3600" dirty="0" smtClean="0"/>
              <a:t> </a:t>
            </a:r>
            <a:r>
              <a:rPr lang="en-US" sz="3600" dirty="0" err="1"/>
              <a:t>adalah</a:t>
            </a:r>
            <a:r>
              <a:rPr lang="en-US" sz="3600" dirty="0"/>
              <a:t> </a:t>
            </a:r>
            <a:r>
              <a:rPr lang="en-US" sz="3600" dirty="0" err="1"/>
              <a:t>interaksi</a:t>
            </a:r>
            <a:r>
              <a:rPr lang="en-US" sz="3600" dirty="0"/>
              <a:t> </a:t>
            </a:r>
            <a:r>
              <a:rPr lang="en-US" sz="3600" dirty="0" err="1"/>
              <a:t>antara</a:t>
            </a:r>
            <a:r>
              <a:rPr lang="en-US" sz="3600" dirty="0"/>
              <a:t> </a:t>
            </a:r>
            <a:r>
              <a:rPr lang="en-US" sz="3600" dirty="0" err="1"/>
              <a:t>makhluk</a:t>
            </a:r>
            <a:r>
              <a:rPr lang="en-US" sz="3600" dirty="0"/>
              <a:t> </a:t>
            </a:r>
            <a:r>
              <a:rPr lang="en-US" sz="3600" dirty="0" err="1"/>
              <a:t>hidup</a:t>
            </a:r>
            <a:r>
              <a:rPr lang="en-US" sz="3600" dirty="0"/>
              <a:t> </a:t>
            </a:r>
            <a:r>
              <a:rPr lang="en-US" sz="3600" dirty="0" err="1"/>
              <a:t>dengan</a:t>
            </a:r>
            <a:r>
              <a:rPr lang="en-US" sz="3600" dirty="0"/>
              <a:t> </a:t>
            </a:r>
            <a:r>
              <a:rPr lang="en-US" sz="3600" dirty="0" err="1"/>
              <a:t>lingkungannya</a:t>
            </a:r>
            <a:r>
              <a:rPr lang="en-US" sz="3600" dirty="0"/>
              <a:t>. </a:t>
            </a:r>
            <a:endParaRPr lang="en-US" sz="3600" dirty="0">
              <a:solidFill>
                <a:schemeClr val="accent6">
                  <a:lumMod val="75000"/>
                </a:schemeClr>
              </a:solidFill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36" y="905058"/>
            <a:ext cx="5781672" cy="503728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4557486" y="4280917"/>
            <a:ext cx="14515" cy="1408683"/>
          </a:xfrm>
          <a:prstGeom prst="line">
            <a:avLst/>
          </a:prstGeom>
          <a:ln w="508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557486" y="5681083"/>
            <a:ext cx="841828" cy="0"/>
          </a:xfrm>
          <a:prstGeom prst="line">
            <a:avLst/>
          </a:prstGeom>
          <a:ln w="508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587384" y="5135549"/>
            <a:ext cx="369728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000" dirty="0" err="1" smtClean="0"/>
              <a:t>Makhluk</a:t>
            </a:r>
            <a:r>
              <a:rPr lang="en-US" sz="2000" dirty="0" smtClean="0"/>
              <a:t> </a:t>
            </a:r>
            <a:r>
              <a:rPr lang="en-US" sz="2000" dirty="0" err="1" smtClean="0"/>
              <a:t>hidup</a:t>
            </a:r>
            <a:r>
              <a:rPr lang="en-US" sz="2000" dirty="0" smtClean="0"/>
              <a:t> </a:t>
            </a:r>
            <a:r>
              <a:rPr lang="en-US" sz="2000" dirty="0" err="1" smtClean="0"/>
              <a:t>dalam</a:t>
            </a:r>
            <a:r>
              <a:rPr lang="en-US" sz="2000" dirty="0" smtClean="0"/>
              <a:t> </a:t>
            </a:r>
            <a:r>
              <a:rPr lang="en-US" sz="2000" dirty="0" err="1" smtClean="0"/>
              <a:t>akuarium</a:t>
            </a:r>
            <a:r>
              <a:rPr lang="en-US" sz="2000" dirty="0" smtClean="0"/>
              <a:t>: </a:t>
            </a:r>
            <a:r>
              <a:rPr lang="en-US" sz="2000" dirty="0" err="1" smtClean="0"/>
              <a:t>fitoplankton</a:t>
            </a:r>
            <a:r>
              <a:rPr lang="en-US" sz="2000" dirty="0" smtClean="0"/>
              <a:t>, zooplankton, </a:t>
            </a:r>
            <a:r>
              <a:rPr lang="en-US" sz="2000" dirty="0" err="1"/>
              <a:t>tumbuhan</a:t>
            </a:r>
            <a:r>
              <a:rPr lang="en-US" sz="2000" dirty="0"/>
              <a:t> </a:t>
            </a:r>
            <a:r>
              <a:rPr lang="en-US" sz="2000" dirty="0" smtClean="0"/>
              <a:t>air, </a:t>
            </a:r>
            <a:r>
              <a:rPr lang="en-US" sz="2000" dirty="0" err="1" smtClean="0"/>
              <a:t>dan</a:t>
            </a:r>
            <a:r>
              <a:rPr lang="en-US" sz="2000" dirty="0" smtClean="0"/>
              <a:t> </a:t>
            </a:r>
            <a:r>
              <a:rPr lang="en-US" sz="2000" dirty="0" err="1" smtClean="0"/>
              <a:t>ikan</a:t>
            </a:r>
            <a:r>
              <a:rPr lang="en-US" sz="2000" dirty="0"/>
              <a:t>.</a:t>
            </a:r>
            <a:endParaRPr lang="en-US" sz="2000" dirty="0">
              <a:solidFill>
                <a:schemeClr val="accent6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51728" y="4242433"/>
            <a:ext cx="36972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000" dirty="0" err="1" smtClean="0"/>
              <a:t>Lingkungan</a:t>
            </a:r>
            <a:r>
              <a:rPr lang="en-US" sz="2000" dirty="0" smtClean="0"/>
              <a:t> </a:t>
            </a:r>
            <a:r>
              <a:rPr lang="en-US" sz="2000" dirty="0" err="1" smtClean="0"/>
              <a:t>akuarium</a:t>
            </a:r>
            <a:r>
              <a:rPr lang="en-US" sz="2000" dirty="0" smtClean="0"/>
              <a:t>: air, </a:t>
            </a:r>
            <a:r>
              <a:rPr lang="en-US" sz="2000" dirty="0" err="1" smtClean="0"/>
              <a:t>batuan</a:t>
            </a:r>
            <a:r>
              <a:rPr lang="en-US" sz="2000" dirty="0" smtClean="0"/>
              <a:t>, </a:t>
            </a:r>
            <a:r>
              <a:rPr lang="en-US" sz="2000" dirty="0" err="1" smtClean="0"/>
              <a:t>udara</a:t>
            </a:r>
            <a:r>
              <a:rPr lang="en-US" sz="2000" dirty="0" smtClean="0"/>
              <a:t>, </a:t>
            </a:r>
            <a:r>
              <a:rPr lang="en-US" sz="2000" dirty="0" err="1" smtClean="0"/>
              <a:t>cahaya</a:t>
            </a:r>
            <a:r>
              <a:rPr lang="en-US" sz="2000" dirty="0" smtClean="0"/>
              <a:t> </a:t>
            </a:r>
            <a:r>
              <a:rPr lang="en-US" sz="2000" dirty="0" err="1" smtClean="0"/>
              <a:t>matahari</a:t>
            </a:r>
            <a:r>
              <a:rPr lang="en-US" sz="2000" dirty="0" smtClean="0"/>
              <a:t>.</a:t>
            </a:r>
            <a:endParaRPr lang="en-US" sz="2000" dirty="0">
              <a:solidFill>
                <a:schemeClr val="accent6">
                  <a:lumMod val="75000"/>
                </a:schemeClr>
              </a:solidFill>
              <a:cs typeface="Arial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H="1" flipV="1">
            <a:off x="5399314" y="4607657"/>
            <a:ext cx="1531573" cy="4100"/>
          </a:xfrm>
          <a:prstGeom prst="line">
            <a:avLst/>
          </a:prstGeom>
          <a:ln w="508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1836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177802"/>
            <a:ext cx="7562361" cy="939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518" y="2258623"/>
            <a:ext cx="2234100" cy="22341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833083" y="1193563"/>
            <a:ext cx="7533087" cy="53916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952" r="952"/>
          <a:stretch/>
        </p:blipFill>
        <p:spPr>
          <a:xfrm>
            <a:off x="470081" y="3889401"/>
            <a:ext cx="1985922" cy="1985922"/>
          </a:xfrm>
          <a:prstGeom prst="ellipse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55162" y="268190"/>
            <a:ext cx="6908800" cy="606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3200" b="1" dirty="0" smtClean="0">
                <a:solidFill>
                  <a:schemeClr val="bg1"/>
                </a:solidFill>
                <a:cs typeface="Arial" pitchFamily="34" charset="0"/>
              </a:rPr>
              <a:t>1. </a:t>
            </a:r>
            <a:r>
              <a:rPr lang="en-US" sz="3200" b="1" dirty="0" err="1" smtClean="0">
                <a:solidFill>
                  <a:schemeClr val="bg1"/>
                </a:solidFill>
                <a:cs typeface="Arial" pitchFamily="34" charset="0"/>
              </a:rPr>
              <a:t>Komponen-komponen</a:t>
            </a:r>
            <a:r>
              <a:rPr lang="en-US" sz="3200" b="1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Arial" pitchFamily="34" charset="0"/>
              </a:rPr>
              <a:t>Ekosistem</a:t>
            </a:r>
            <a:endParaRPr lang="en-US" sz="3200" b="1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422" r="422"/>
          <a:stretch/>
        </p:blipFill>
        <p:spPr>
          <a:xfrm>
            <a:off x="9709097" y="3236698"/>
            <a:ext cx="2111140" cy="2111140"/>
          </a:xfrm>
          <a:prstGeom prst="ellipse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422" r="422"/>
          <a:stretch/>
        </p:blipFill>
        <p:spPr>
          <a:xfrm>
            <a:off x="7436660" y="2660868"/>
            <a:ext cx="2185945" cy="2185945"/>
          </a:xfrm>
          <a:prstGeom prst="ellipse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5135974" y="3092199"/>
            <a:ext cx="2185945" cy="2185945"/>
          </a:xfrm>
          <a:prstGeom prst="ellipse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" y="5724144"/>
            <a:ext cx="12192000" cy="113385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96913" y="1407587"/>
            <a:ext cx="3749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</a:rPr>
              <a:t>Komponen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</a:rPr>
              <a:t>abiotik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24787" y="1438606"/>
            <a:ext cx="3749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/>
              <a:t>Komponen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biotik</a:t>
            </a:r>
            <a:endParaRPr lang="en-US" sz="3200" b="1" dirty="0"/>
          </a:p>
        </p:txBody>
      </p:sp>
      <p:sp>
        <p:nvSpPr>
          <p:cNvPr id="14" name="Rectangle 13"/>
          <p:cNvSpPr/>
          <p:nvPr/>
        </p:nvSpPr>
        <p:spPr>
          <a:xfrm>
            <a:off x="2494318" y="4405684"/>
            <a:ext cx="211908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211D1E"/>
                </a:solidFill>
              </a:rPr>
              <a:t>Tanah </a:t>
            </a:r>
            <a:endParaRPr lang="en-US" sz="2000" dirty="0">
              <a:solidFill>
                <a:srgbClr val="211D1E"/>
              </a:solidFill>
            </a:endParaRPr>
          </a:p>
          <a:p>
            <a:pPr algn="ctr"/>
            <a:r>
              <a:rPr lang="en-US" sz="2000" b="1" dirty="0" err="1">
                <a:solidFill>
                  <a:srgbClr val="211D1E"/>
                </a:solidFill>
              </a:rPr>
              <a:t>Udara</a:t>
            </a:r>
            <a:r>
              <a:rPr lang="en-US" sz="2000" b="1" dirty="0">
                <a:solidFill>
                  <a:srgbClr val="211D1E"/>
                </a:solidFill>
              </a:rPr>
              <a:t> </a:t>
            </a:r>
            <a:endParaRPr lang="en-US" sz="2000" dirty="0">
              <a:solidFill>
                <a:srgbClr val="211D1E"/>
              </a:solidFill>
            </a:endParaRPr>
          </a:p>
          <a:p>
            <a:pPr algn="ctr"/>
            <a:r>
              <a:rPr lang="en-US" sz="2000" b="1" dirty="0" err="1">
                <a:solidFill>
                  <a:srgbClr val="211D1E"/>
                </a:solidFill>
              </a:rPr>
              <a:t>Cahaya</a:t>
            </a:r>
            <a:r>
              <a:rPr lang="en-US" sz="2000" b="1" dirty="0">
                <a:solidFill>
                  <a:srgbClr val="211D1E"/>
                </a:solidFill>
              </a:rPr>
              <a:t> </a:t>
            </a:r>
            <a:r>
              <a:rPr lang="en-US" sz="2000" b="1" dirty="0" err="1">
                <a:solidFill>
                  <a:srgbClr val="211D1E"/>
                </a:solidFill>
              </a:rPr>
              <a:t>Matahari</a:t>
            </a:r>
            <a:r>
              <a:rPr lang="en-US" sz="2000" b="1" dirty="0">
                <a:solidFill>
                  <a:srgbClr val="211D1E"/>
                </a:solidFill>
              </a:rPr>
              <a:t> </a:t>
            </a:r>
            <a:endParaRPr lang="en-US" sz="2000" dirty="0">
              <a:solidFill>
                <a:srgbClr val="211D1E"/>
              </a:solidFill>
            </a:endParaRPr>
          </a:p>
          <a:p>
            <a:pPr algn="ctr"/>
            <a:r>
              <a:rPr lang="en-US" sz="2000" b="1" dirty="0">
                <a:solidFill>
                  <a:srgbClr val="211D1E"/>
                </a:solidFill>
              </a:rPr>
              <a:t>Air </a:t>
            </a:r>
            <a:endParaRPr lang="en-US" sz="2000" dirty="0">
              <a:solidFill>
                <a:srgbClr val="211D1E"/>
              </a:solidFill>
            </a:endParaRPr>
          </a:p>
          <a:p>
            <a:pPr algn="ctr"/>
            <a:r>
              <a:rPr lang="en-US" sz="2000" b="1" dirty="0">
                <a:solidFill>
                  <a:srgbClr val="211D1E"/>
                </a:solidFill>
              </a:rPr>
              <a:t>Mineral </a:t>
            </a:r>
            <a:endParaRPr lang="en-US" sz="2000" dirty="0"/>
          </a:p>
        </p:txBody>
      </p:sp>
      <p:sp>
        <p:nvSpPr>
          <p:cNvPr id="15" name="Rectangle 14"/>
          <p:cNvSpPr/>
          <p:nvPr/>
        </p:nvSpPr>
        <p:spPr>
          <a:xfrm>
            <a:off x="5134802" y="2627718"/>
            <a:ext cx="21190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211D1E"/>
                </a:solidFill>
              </a:rPr>
              <a:t>Produsen</a:t>
            </a:r>
            <a:endParaRPr lang="en-US" sz="2000" dirty="0"/>
          </a:p>
        </p:txBody>
      </p:sp>
      <p:sp>
        <p:nvSpPr>
          <p:cNvPr id="16" name="Rectangle 15"/>
          <p:cNvSpPr/>
          <p:nvPr/>
        </p:nvSpPr>
        <p:spPr>
          <a:xfrm>
            <a:off x="7455965" y="4908812"/>
            <a:ext cx="21190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211D1E"/>
                </a:solidFill>
              </a:rPr>
              <a:t>Konsumen</a:t>
            </a:r>
            <a:endParaRPr lang="en-US" sz="2000" dirty="0"/>
          </a:p>
        </p:txBody>
      </p:sp>
      <p:sp>
        <p:nvSpPr>
          <p:cNvPr id="17" name="Rectangle 16"/>
          <p:cNvSpPr/>
          <p:nvPr/>
        </p:nvSpPr>
        <p:spPr>
          <a:xfrm>
            <a:off x="9705124" y="2743855"/>
            <a:ext cx="21190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211D1E"/>
                </a:solidFill>
              </a:rPr>
              <a:t>Pengurai</a:t>
            </a:r>
            <a:endParaRPr lang="en-US" sz="2000" dirty="0"/>
          </a:p>
        </p:txBody>
      </p:sp>
      <p:pic>
        <p:nvPicPr>
          <p:cNvPr id="18" name="Google Shape;222;p33"/>
          <p:cNvPicPr preferRelativeResize="0"/>
          <p:nvPr/>
        </p:nvPicPr>
        <p:blipFill>
          <a:blip r:embed="rId9">
            <a:alphaModFix amt="56000"/>
          </a:blip>
          <a:stretch>
            <a:fillRect/>
          </a:stretch>
        </p:blipFill>
        <p:spPr>
          <a:xfrm rot="10800000">
            <a:off x="2456002" y="1937939"/>
            <a:ext cx="1913493" cy="168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22;p33"/>
          <p:cNvPicPr preferRelativeResize="0"/>
          <p:nvPr/>
        </p:nvPicPr>
        <p:blipFill>
          <a:blip r:embed="rId9">
            <a:alphaModFix amt="56000"/>
          </a:blip>
          <a:stretch>
            <a:fillRect/>
          </a:stretch>
        </p:blipFill>
        <p:spPr>
          <a:xfrm rot="10800000">
            <a:off x="8618304" y="1969253"/>
            <a:ext cx="1913493" cy="168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0663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-17647" y="0"/>
            <a:ext cx="4263540" cy="64273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245893" y="-14514"/>
            <a:ext cx="8076736" cy="41061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491086" y="973764"/>
            <a:ext cx="3337630" cy="3337630"/>
          </a:xfrm>
          <a:prstGeom prst="ellipse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00358" y="384461"/>
            <a:ext cx="21190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211D1E"/>
                </a:solidFill>
              </a:rPr>
              <a:t>Produsen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5689474" y="58592"/>
            <a:ext cx="21190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211D1E"/>
                </a:solidFill>
              </a:rPr>
              <a:t>Konsumen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7164976" y="4106114"/>
            <a:ext cx="21190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211D1E"/>
                </a:solidFill>
              </a:rPr>
              <a:t>Pengurai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386950" y="4330736"/>
            <a:ext cx="35459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211D1E"/>
                </a:solidFill>
              </a:rPr>
              <a:t>Kelompok</a:t>
            </a:r>
            <a:r>
              <a:rPr lang="en-US" sz="2400" dirty="0" smtClean="0">
                <a:solidFill>
                  <a:srgbClr val="211D1E"/>
                </a:solidFill>
              </a:rPr>
              <a:t> </a:t>
            </a:r>
            <a:r>
              <a:rPr lang="en-US" sz="2400" dirty="0" err="1">
                <a:solidFill>
                  <a:srgbClr val="211D1E"/>
                </a:solidFill>
              </a:rPr>
              <a:t>makhluk</a:t>
            </a:r>
            <a:r>
              <a:rPr lang="en-US" sz="2400" dirty="0">
                <a:solidFill>
                  <a:srgbClr val="211D1E"/>
                </a:solidFill>
              </a:rPr>
              <a:t> </a:t>
            </a:r>
            <a:r>
              <a:rPr lang="en-US" sz="2400" dirty="0" err="1">
                <a:solidFill>
                  <a:srgbClr val="211D1E"/>
                </a:solidFill>
              </a:rPr>
              <a:t>hidup</a:t>
            </a:r>
            <a:r>
              <a:rPr lang="en-US" sz="2400" dirty="0">
                <a:solidFill>
                  <a:srgbClr val="211D1E"/>
                </a:solidFill>
              </a:rPr>
              <a:t> yang </a:t>
            </a:r>
            <a:r>
              <a:rPr lang="en-US" sz="2400" dirty="0" err="1">
                <a:solidFill>
                  <a:srgbClr val="211D1E"/>
                </a:solidFill>
              </a:rPr>
              <a:t>dapat</a:t>
            </a:r>
            <a:r>
              <a:rPr lang="en-US" sz="2400" dirty="0">
                <a:solidFill>
                  <a:srgbClr val="211D1E"/>
                </a:solidFill>
              </a:rPr>
              <a:t> </a:t>
            </a:r>
            <a:r>
              <a:rPr lang="en-US" sz="2400" dirty="0" err="1">
                <a:solidFill>
                  <a:srgbClr val="211D1E"/>
                </a:solidFill>
              </a:rPr>
              <a:t>menghasilkan</a:t>
            </a:r>
            <a:r>
              <a:rPr lang="en-US" sz="2400" dirty="0">
                <a:solidFill>
                  <a:srgbClr val="211D1E"/>
                </a:solidFill>
              </a:rPr>
              <a:t> </a:t>
            </a:r>
            <a:r>
              <a:rPr lang="en-US" sz="2400" dirty="0" err="1">
                <a:solidFill>
                  <a:srgbClr val="211D1E"/>
                </a:solidFill>
              </a:rPr>
              <a:t>sendiri</a:t>
            </a:r>
            <a:r>
              <a:rPr lang="en-US" sz="2400" dirty="0">
                <a:solidFill>
                  <a:srgbClr val="211D1E"/>
                </a:solidFill>
              </a:rPr>
              <a:t> </a:t>
            </a:r>
            <a:r>
              <a:rPr lang="en-US" sz="2400" dirty="0" err="1" smtClean="0">
                <a:solidFill>
                  <a:srgbClr val="211D1E"/>
                </a:solidFill>
              </a:rPr>
              <a:t>makanannya</a:t>
            </a:r>
            <a:r>
              <a:rPr lang="en-US" sz="2400" dirty="0">
                <a:solidFill>
                  <a:srgbClr val="211D1E"/>
                </a:solidFill>
              </a:rPr>
              <a:t> </a:t>
            </a:r>
            <a:r>
              <a:rPr lang="en-US" sz="2400" dirty="0" err="1" smtClean="0">
                <a:solidFill>
                  <a:srgbClr val="211D1E"/>
                </a:solidFill>
              </a:rPr>
              <a:t>melalui</a:t>
            </a:r>
            <a:r>
              <a:rPr lang="en-US" sz="2400" dirty="0" smtClean="0">
                <a:solidFill>
                  <a:srgbClr val="211D1E"/>
                </a:solidFill>
              </a:rPr>
              <a:t> </a:t>
            </a:r>
            <a:r>
              <a:rPr lang="en-US" sz="2400" dirty="0" err="1" smtClean="0">
                <a:solidFill>
                  <a:srgbClr val="211D1E"/>
                </a:solidFill>
              </a:rPr>
              <a:t>fotosintesis</a:t>
            </a:r>
            <a:r>
              <a:rPr lang="en-US" sz="2400" dirty="0" smtClean="0">
                <a:solidFill>
                  <a:srgbClr val="211D1E"/>
                </a:solidFill>
              </a:rPr>
              <a:t>.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4521941" y="523841"/>
            <a:ext cx="40293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211D1E"/>
                </a:solidFill>
              </a:rPr>
              <a:t>Kelompok</a:t>
            </a:r>
            <a:r>
              <a:rPr lang="en-US" sz="2400" dirty="0">
                <a:solidFill>
                  <a:srgbClr val="211D1E"/>
                </a:solidFill>
              </a:rPr>
              <a:t> </a:t>
            </a:r>
            <a:r>
              <a:rPr lang="en-US" sz="2400" dirty="0" err="1">
                <a:solidFill>
                  <a:srgbClr val="211D1E"/>
                </a:solidFill>
              </a:rPr>
              <a:t>makhluk</a:t>
            </a:r>
            <a:r>
              <a:rPr lang="en-US" sz="2400" dirty="0">
                <a:solidFill>
                  <a:srgbClr val="211D1E"/>
                </a:solidFill>
              </a:rPr>
              <a:t> </a:t>
            </a:r>
            <a:r>
              <a:rPr lang="en-US" sz="2400" dirty="0" err="1">
                <a:solidFill>
                  <a:srgbClr val="211D1E"/>
                </a:solidFill>
              </a:rPr>
              <a:t>hidup</a:t>
            </a:r>
            <a:r>
              <a:rPr lang="en-US" sz="2400" dirty="0">
                <a:solidFill>
                  <a:srgbClr val="211D1E"/>
                </a:solidFill>
              </a:rPr>
              <a:t> yang </a:t>
            </a:r>
            <a:r>
              <a:rPr lang="en-US" sz="2400" dirty="0" err="1">
                <a:solidFill>
                  <a:srgbClr val="211D1E"/>
                </a:solidFill>
              </a:rPr>
              <a:t>tidak</a:t>
            </a:r>
            <a:r>
              <a:rPr lang="en-US" sz="2400" dirty="0">
                <a:solidFill>
                  <a:srgbClr val="211D1E"/>
                </a:solidFill>
              </a:rPr>
              <a:t> </a:t>
            </a:r>
            <a:r>
              <a:rPr lang="en-US" sz="2400" dirty="0" err="1">
                <a:solidFill>
                  <a:srgbClr val="211D1E"/>
                </a:solidFill>
              </a:rPr>
              <a:t>dapat</a:t>
            </a:r>
            <a:r>
              <a:rPr lang="en-US" sz="2400" dirty="0">
                <a:solidFill>
                  <a:srgbClr val="211D1E"/>
                </a:solidFill>
              </a:rPr>
              <a:t> </a:t>
            </a:r>
            <a:r>
              <a:rPr lang="en-US" sz="2400" dirty="0" err="1">
                <a:solidFill>
                  <a:srgbClr val="211D1E"/>
                </a:solidFill>
              </a:rPr>
              <a:t>menghasilkan</a:t>
            </a:r>
            <a:r>
              <a:rPr lang="en-US" sz="2400" dirty="0">
                <a:solidFill>
                  <a:srgbClr val="211D1E"/>
                </a:solidFill>
              </a:rPr>
              <a:t> </a:t>
            </a:r>
            <a:r>
              <a:rPr lang="en-US" sz="2400" dirty="0" err="1">
                <a:solidFill>
                  <a:srgbClr val="211D1E"/>
                </a:solidFill>
              </a:rPr>
              <a:t>sendiri</a:t>
            </a:r>
            <a:r>
              <a:rPr lang="en-US" sz="2400" dirty="0">
                <a:solidFill>
                  <a:srgbClr val="211D1E"/>
                </a:solidFill>
              </a:rPr>
              <a:t> </a:t>
            </a:r>
            <a:r>
              <a:rPr lang="en-US" sz="2400" dirty="0" err="1" smtClean="0">
                <a:solidFill>
                  <a:srgbClr val="211D1E"/>
                </a:solidFill>
              </a:rPr>
              <a:t>makanannya</a:t>
            </a:r>
            <a:r>
              <a:rPr lang="en-US" sz="2400" dirty="0" smtClean="0">
                <a:solidFill>
                  <a:srgbClr val="211D1E"/>
                </a:solidFill>
              </a:rPr>
              <a:t>. 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5454213" y="3215473"/>
            <a:ext cx="18416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/>
              <a:t>Konsumen</a:t>
            </a:r>
            <a:r>
              <a:rPr lang="en-US" sz="2000" b="1" dirty="0" smtClean="0"/>
              <a:t> </a:t>
            </a:r>
            <a:r>
              <a:rPr lang="en-US" sz="2000" b="1" dirty="0" err="1"/>
              <a:t>tingkat</a:t>
            </a:r>
            <a:r>
              <a:rPr lang="en-US" sz="2000" b="1" dirty="0"/>
              <a:t> </a:t>
            </a:r>
            <a:r>
              <a:rPr lang="en-US" sz="2000" b="1" dirty="0" smtClean="0"/>
              <a:t>I </a:t>
            </a:r>
            <a:endParaRPr lang="en-US" sz="2000" b="1" dirty="0"/>
          </a:p>
        </p:txBody>
      </p:sp>
      <p:sp>
        <p:nvSpPr>
          <p:cNvPr id="10" name="Rectangle 9"/>
          <p:cNvSpPr/>
          <p:nvPr/>
        </p:nvSpPr>
        <p:spPr>
          <a:xfrm>
            <a:off x="9722050" y="3224581"/>
            <a:ext cx="18223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/>
              <a:t>Konsumen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puncak</a:t>
            </a:r>
            <a:r>
              <a:rPr lang="en-US" sz="2000" b="1" dirty="0" smtClean="0"/>
              <a:t> </a:t>
            </a:r>
            <a:endParaRPr lang="en-US" sz="20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498" y="1753768"/>
            <a:ext cx="1107200" cy="15055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764" y="1659876"/>
            <a:ext cx="2403445" cy="227259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775276" y="3224581"/>
            <a:ext cx="18416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/>
              <a:t>Konsumen</a:t>
            </a:r>
            <a:r>
              <a:rPr lang="en-US" sz="2000" b="1" dirty="0" smtClean="0"/>
              <a:t> </a:t>
            </a:r>
            <a:r>
              <a:rPr lang="en-US" sz="2000" b="1" dirty="0" err="1"/>
              <a:t>tingkat</a:t>
            </a:r>
            <a:r>
              <a:rPr lang="en-US" sz="2000" b="1" dirty="0"/>
              <a:t> </a:t>
            </a:r>
            <a:r>
              <a:rPr lang="en-US" sz="2000" b="1" dirty="0" smtClean="0"/>
              <a:t>II</a:t>
            </a:r>
            <a:endParaRPr lang="en-US" sz="20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89055" y="986008"/>
            <a:ext cx="2743206" cy="23469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" y="5724144"/>
            <a:ext cx="12192000" cy="11338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1" y="177800"/>
            <a:ext cx="1828800" cy="74605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470626" y="4531937"/>
            <a:ext cx="29477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2400" dirty="0" smtClean="0">
                <a:solidFill>
                  <a:srgbClr val="211D1E"/>
                </a:solidFill>
              </a:rPr>
              <a:t>Makhluk hidup yang menguraikan </a:t>
            </a:r>
            <a:r>
              <a:rPr lang="sv-SE" sz="2400" dirty="0">
                <a:solidFill>
                  <a:srgbClr val="211D1E"/>
                </a:solidFill>
              </a:rPr>
              <a:t>sisa tubuh makhluk hidup yang sudah mati </a:t>
            </a:r>
            <a:endParaRPr lang="en-US" sz="2400" dirty="0"/>
          </a:p>
        </p:txBody>
      </p:sp>
      <p:sp>
        <p:nvSpPr>
          <p:cNvPr id="21" name="Oval 20"/>
          <p:cNvSpPr/>
          <p:nvPr/>
        </p:nvSpPr>
        <p:spPr>
          <a:xfrm>
            <a:off x="9197915" y="4865800"/>
            <a:ext cx="1262743" cy="126274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707" y="4904218"/>
            <a:ext cx="1624528" cy="11859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276" y="4779688"/>
            <a:ext cx="1534714" cy="132416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015" y="4904218"/>
            <a:ext cx="1535088" cy="1035936"/>
          </a:xfrm>
          <a:prstGeom prst="rect">
            <a:avLst/>
          </a:prstGeom>
        </p:spPr>
      </p:pic>
      <p:pic>
        <p:nvPicPr>
          <p:cNvPr id="26" name="Google Shape;222;p33"/>
          <p:cNvPicPr preferRelativeResize="0"/>
          <p:nvPr/>
        </p:nvPicPr>
        <p:blipFill>
          <a:blip r:embed="rId11">
            <a:alphaModFix amt="56000"/>
          </a:blip>
          <a:stretch>
            <a:fillRect/>
          </a:stretch>
        </p:blipFill>
        <p:spPr>
          <a:xfrm rot="10800000">
            <a:off x="1482297" y="796081"/>
            <a:ext cx="1355208" cy="119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22;p33"/>
          <p:cNvPicPr preferRelativeResize="0"/>
          <p:nvPr/>
        </p:nvPicPr>
        <p:blipFill>
          <a:blip r:embed="rId11">
            <a:alphaModFix amt="56000"/>
          </a:blip>
          <a:stretch>
            <a:fillRect/>
          </a:stretch>
        </p:blipFill>
        <p:spPr>
          <a:xfrm rot="10800000">
            <a:off x="6063161" y="492119"/>
            <a:ext cx="1355208" cy="119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22;p33"/>
          <p:cNvPicPr preferRelativeResize="0"/>
          <p:nvPr/>
        </p:nvPicPr>
        <p:blipFill>
          <a:blip r:embed="rId11">
            <a:alphaModFix amt="56000"/>
          </a:blip>
          <a:stretch>
            <a:fillRect/>
          </a:stretch>
        </p:blipFill>
        <p:spPr>
          <a:xfrm rot="10800000">
            <a:off x="7606657" y="4546619"/>
            <a:ext cx="1355208" cy="1194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2713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3" grpId="0"/>
      <p:bldP spid="4" grpId="0"/>
      <p:bldP spid="5" grpId="0"/>
      <p:bldP spid="6" grpId="0"/>
      <p:bldP spid="7" grpId="0"/>
      <p:bldP spid="8" grpId="0"/>
      <p:bldP spid="10" grpId="0"/>
      <p:bldP spid="13" grpId="0"/>
      <p:bldP spid="20" grpId="0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035" y="1959056"/>
            <a:ext cx="6484261" cy="43260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824" y="1959056"/>
            <a:ext cx="5974774" cy="448609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06266" y="39453"/>
            <a:ext cx="73976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</a:pPr>
            <a:r>
              <a:rPr lang="id-ID" sz="3600" dirty="0">
                <a:cs typeface="Arial" pitchFamily="34" charset="0"/>
              </a:rPr>
              <a:t>Berdasarkan </a:t>
            </a:r>
            <a:r>
              <a:rPr lang="id-ID" sz="3600" dirty="0">
                <a:solidFill>
                  <a:schemeClr val="accent2">
                    <a:lumMod val="75000"/>
                  </a:schemeClr>
                </a:solidFill>
                <a:cs typeface="Arial" pitchFamily="34" charset="0"/>
              </a:rPr>
              <a:t>cara terbentuknya</a:t>
            </a:r>
            <a:r>
              <a:rPr lang="id-ID" sz="3600" dirty="0">
                <a:cs typeface="Arial" pitchFamily="34" charset="0"/>
              </a:rPr>
              <a:t>, ekosistem terbagi menjadi dua, yaitu:</a:t>
            </a:r>
            <a:endParaRPr lang="en-US" sz="3600" dirty="0">
              <a:solidFill>
                <a:schemeClr val="accent6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503886" y="1230086"/>
            <a:ext cx="3714575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100000"/>
            </a:pPr>
            <a:r>
              <a:rPr lang="id-ID" sz="3200" dirty="0">
                <a:cs typeface="Arial" pitchFamily="34" charset="0"/>
              </a:rPr>
              <a:t>Ekosistem </a:t>
            </a:r>
            <a:r>
              <a:rPr lang="id-ID" sz="3733" dirty="0" smtClean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buatan</a:t>
            </a:r>
            <a:endParaRPr lang="id-ID" sz="3733" dirty="0">
              <a:solidFill>
                <a:schemeClr val="accent6">
                  <a:lumMod val="75000"/>
                </a:schemeClr>
              </a:solidFill>
              <a:cs typeface="Arial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28390"/>
            <a:ext cx="12192000" cy="113385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12209" y="5666206"/>
            <a:ext cx="1975156" cy="498598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  <a:buSzPct val="100000"/>
            </a:pPr>
            <a:r>
              <a:rPr lang="id-ID" sz="2400" dirty="0">
                <a:cs typeface="Arial" pitchFamily="34" charset="0"/>
              </a:rPr>
              <a:t>Contoh: </a:t>
            </a:r>
            <a:r>
              <a:rPr lang="en-US" sz="2400" dirty="0" err="1" smtClean="0">
                <a:cs typeface="Arial" pitchFamily="34" charset="0"/>
              </a:rPr>
              <a:t>hutan</a:t>
            </a:r>
            <a:endParaRPr lang="en-US" sz="2400" dirty="0">
              <a:solidFill>
                <a:schemeClr val="accent4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504547" y="1204182"/>
            <a:ext cx="3271963" cy="692690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buSzPct val="100000"/>
            </a:pPr>
            <a:r>
              <a:rPr lang="id-ID" sz="3200" dirty="0">
                <a:cs typeface="Arial" pitchFamily="34" charset="0"/>
              </a:rPr>
              <a:t>Ekosistem </a:t>
            </a:r>
            <a:r>
              <a:rPr lang="id-ID" sz="3733" dirty="0" smtClean="0">
                <a:solidFill>
                  <a:schemeClr val="accent4">
                    <a:lumMod val="50000"/>
                  </a:schemeClr>
                </a:solidFill>
                <a:cs typeface="Arial" pitchFamily="34" charset="0"/>
              </a:rPr>
              <a:t>alami</a:t>
            </a:r>
            <a:endParaRPr lang="id-ID" sz="3733" dirty="0">
              <a:solidFill>
                <a:schemeClr val="accent4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048021" y="5666206"/>
            <a:ext cx="2034276" cy="47827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  <a:buSzPct val="100000"/>
            </a:pPr>
            <a:r>
              <a:rPr lang="id-ID" sz="2400" dirty="0">
                <a:cs typeface="Arial" pitchFamily="34" charset="0"/>
              </a:rPr>
              <a:t>Contoh: </a:t>
            </a:r>
            <a:r>
              <a:rPr lang="en-US" sz="2400" dirty="0" err="1" smtClean="0">
                <a:cs typeface="Arial" pitchFamily="34" charset="0"/>
              </a:rPr>
              <a:t>sawah</a:t>
            </a:r>
            <a:endParaRPr lang="en-US" sz="2400" dirty="0">
              <a:solidFill>
                <a:schemeClr val="accent4">
                  <a:lumMod val="50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069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7" grpId="0" animBg="1"/>
      <p:bldP spid="26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506572" y="1120880"/>
            <a:ext cx="8737600" cy="724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id-ID" sz="3200" dirty="0">
                <a:cs typeface="Arial" pitchFamily="34" charset="0"/>
              </a:rPr>
              <a:t>Komponen </a:t>
            </a:r>
            <a:r>
              <a:rPr lang="id-ID" sz="3733" dirty="0">
                <a:solidFill>
                  <a:srgbClr val="00B050"/>
                </a:solidFill>
                <a:cs typeface="Arial" pitchFamily="34" charset="0"/>
              </a:rPr>
              <a:t>biotik </a:t>
            </a:r>
            <a:r>
              <a:rPr lang="id-ID" sz="3200" dirty="0">
                <a:cs typeface="Arial" pitchFamily="34" charset="0"/>
              </a:rPr>
              <a:t>kembali dibedakan menjadi:</a:t>
            </a:r>
            <a:endParaRPr lang="en-US" sz="3200" dirty="0">
              <a:solidFill>
                <a:schemeClr val="accent6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608477" y="5299031"/>
            <a:ext cx="1930400" cy="606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buSzPct val="100000"/>
            </a:pPr>
            <a:r>
              <a:rPr lang="id-ID" sz="3200" b="1" dirty="0" smtClean="0">
                <a:cs typeface="Arial" pitchFamily="34" charset="0"/>
              </a:rPr>
              <a:t>Individu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8784001" y="2002371"/>
            <a:ext cx="2164357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buSzPct val="100000"/>
            </a:pPr>
            <a:r>
              <a:rPr lang="id-ID" sz="3200" b="1" dirty="0" smtClean="0">
                <a:cs typeface="Arial" pitchFamily="34" charset="0"/>
              </a:rPr>
              <a:t>Komunitas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cs typeface="Arial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06" y="268358"/>
            <a:ext cx="7562361" cy="939307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781667" y="358746"/>
            <a:ext cx="6908800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3200" b="1" dirty="0">
                <a:solidFill>
                  <a:schemeClr val="bg1"/>
                </a:solidFill>
                <a:cs typeface="Arial" pitchFamily="34" charset="0"/>
              </a:rPr>
              <a:t>2</a:t>
            </a:r>
            <a:r>
              <a:rPr lang="en-US" sz="3200" b="1" dirty="0" smtClean="0">
                <a:solidFill>
                  <a:schemeClr val="bg1"/>
                </a:solidFill>
                <a:cs typeface="Arial" pitchFamily="34" charset="0"/>
              </a:rPr>
              <a:t>. </a:t>
            </a:r>
            <a:r>
              <a:rPr lang="en-US" sz="3200" b="1" dirty="0" err="1" smtClean="0">
                <a:solidFill>
                  <a:schemeClr val="bg1"/>
                </a:solidFill>
                <a:cs typeface="Arial" pitchFamily="34" charset="0"/>
              </a:rPr>
              <a:t>Hubungan</a:t>
            </a:r>
            <a:r>
              <a:rPr lang="en-US" sz="3200" b="1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Arial" pitchFamily="34" charset="0"/>
              </a:rPr>
              <a:t>dalam</a:t>
            </a:r>
            <a:r>
              <a:rPr lang="en-US" sz="3200" b="1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Arial" pitchFamily="34" charset="0"/>
              </a:rPr>
              <a:t>Ekosistem</a:t>
            </a:r>
            <a:endParaRPr lang="en-US" sz="3200" b="1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28390"/>
            <a:ext cx="12192000" cy="1133856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715867" y="3800240"/>
            <a:ext cx="2157962" cy="215796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64" y="2813098"/>
            <a:ext cx="3121158" cy="3121158"/>
          </a:xfrm>
          <a:prstGeom prst="rect">
            <a:avLst/>
          </a:prstGeom>
        </p:spPr>
      </p:pic>
      <p:sp>
        <p:nvSpPr>
          <p:cNvPr id="37" name="Oval 36"/>
          <p:cNvSpPr/>
          <p:nvPr/>
        </p:nvSpPr>
        <p:spPr>
          <a:xfrm>
            <a:off x="4479145" y="3207936"/>
            <a:ext cx="2157962" cy="215796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144" y="3380749"/>
            <a:ext cx="1560579" cy="15605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415" y="3276352"/>
            <a:ext cx="1560579" cy="156057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091" y="3506627"/>
            <a:ext cx="1560579" cy="1560579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4572854" y="2537628"/>
            <a:ext cx="1930400" cy="606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buSzPct val="100000"/>
            </a:pPr>
            <a:r>
              <a:rPr lang="id-ID" sz="3200" b="1" dirty="0" smtClean="0">
                <a:cs typeface="Arial" pitchFamily="34" charset="0"/>
              </a:rPr>
              <a:t>Populasi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8405448" y="2636756"/>
            <a:ext cx="2898840" cy="28988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994" y="3216766"/>
            <a:ext cx="1560579" cy="156057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842" y="2911999"/>
            <a:ext cx="1560579" cy="156057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659" y="3216766"/>
            <a:ext cx="1560579" cy="1560579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801" y="2966846"/>
            <a:ext cx="1560579" cy="15605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855" y="4161038"/>
            <a:ext cx="1965633" cy="1636223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793" y="4465784"/>
            <a:ext cx="1965633" cy="163622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496" y="4249094"/>
            <a:ext cx="1965633" cy="163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66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61" grpId="0"/>
      <p:bldP spid="15" grpId="0" animBg="1"/>
      <p:bldP spid="37" grpId="0" animBg="1"/>
      <p:bldP spid="43" grpId="0"/>
      <p:bldP spid="4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986" y="569843"/>
            <a:ext cx="8307179" cy="5815025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74216" y="90411"/>
            <a:ext cx="6734584" cy="814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783" indent="-685783">
              <a:lnSpc>
                <a:spcPct val="110000"/>
              </a:lnSpc>
              <a:buSzPct val="100000"/>
              <a:buFont typeface="+mj-lt"/>
              <a:buAutoNum type="alphaUcPeriod" startAt="2"/>
            </a:pPr>
            <a:r>
              <a:rPr lang="id-ID" sz="4267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Interaksi Makhluk Hidup</a:t>
            </a:r>
            <a:endParaRPr lang="en-US" sz="4267" b="1" dirty="0">
              <a:solidFill>
                <a:schemeClr val="accent1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14267" y="1384490"/>
            <a:ext cx="4651513" cy="2232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id-ID" sz="3200" dirty="0">
                <a:cs typeface="Arial" pitchFamily="34" charset="0"/>
              </a:rPr>
              <a:t>Hubungan timbal balik yang </a:t>
            </a:r>
            <a:r>
              <a:rPr lang="id-ID" sz="3200" dirty="0">
                <a:solidFill>
                  <a:schemeClr val="accent2">
                    <a:lumMod val="75000"/>
                  </a:schemeClr>
                </a:solidFill>
                <a:cs typeface="Arial" pitchFamily="34" charset="0"/>
              </a:rPr>
              <a:t>saling menguntungkan</a:t>
            </a:r>
            <a:r>
              <a:rPr lang="id-ID" sz="3200" dirty="0">
                <a:cs typeface="Arial" pitchFamily="34" charset="0"/>
              </a:rPr>
              <a:t> kedua makhluk hidup</a:t>
            </a:r>
            <a:endParaRPr lang="en-US" sz="3200" dirty="0">
              <a:solidFill>
                <a:schemeClr val="accent6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865780" y="4593363"/>
            <a:ext cx="3257801" cy="151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id-ID" sz="2800" dirty="0">
                <a:cs typeface="Arial" pitchFamily="34" charset="0"/>
              </a:rPr>
              <a:t>Bunga </a:t>
            </a:r>
            <a:r>
              <a:rPr lang="en-US" sz="2800" dirty="0" err="1" smtClean="0">
                <a:cs typeface="Arial" pitchFamily="34" charset="0"/>
              </a:rPr>
              <a:t>mendapat</a:t>
            </a:r>
            <a:r>
              <a:rPr lang="en-US" sz="2800" dirty="0" smtClean="0">
                <a:cs typeface="Arial" pitchFamily="34" charset="0"/>
              </a:rPr>
              <a:t> </a:t>
            </a:r>
            <a:r>
              <a:rPr lang="en-US" sz="2800" dirty="0" err="1" smtClean="0">
                <a:cs typeface="Arial" pitchFamily="34" charset="0"/>
              </a:rPr>
              <a:t>keuntungan</a:t>
            </a:r>
            <a:r>
              <a:rPr lang="en-US" sz="2800" dirty="0" smtClean="0">
                <a:cs typeface="Arial" pitchFamily="34" charset="0"/>
              </a:rPr>
              <a:t> </a:t>
            </a:r>
            <a:r>
              <a:rPr lang="id-ID" sz="2800" dirty="0" smtClean="0">
                <a:solidFill>
                  <a:srgbClr val="002060"/>
                </a:solidFill>
                <a:cs typeface="Arial" pitchFamily="34" charset="0"/>
              </a:rPr>
              <a:t>diserbuki</a:t>
            </a:r>
            <a:r>
              <a:rPr lang="id-ID" sz="2800" dirty="0" smtClean="0">
                <a:cs typeface="Arial" pitchFamily="34" charset="0"/>
              </a:rPr>
              <a:t> </a:t>
            </a:r>
            <a:r>
              <a:rPr lang="en-US" sz="2800" dirty="0" err="1" smtClean="0">
                <a:cs typeface="Arial" pitchFamily="34" charset="0"/>
              </a:rPr>
              <a:t>oleh</a:t>
            </a:r>
            <a:r>
              <a:rPr lang="en-US" sz="2800" dirty="0" smtClean="0">
                <a:cs typeface="Arial" pitchFamily="34" charset="0"/>
              </a:rPr>
              <a:t> </a:t>
            </a:r>
            <a:r>
              <a:rPr lang="id-ID" sz="2800" dirty="0" smtClean="0">
                <a:cs typeface="Arial" pitchFamily="34" charset="0"/>
              </a:rPr>
              <a:t>lebah</a:t>
            </a:r>
            <a:r>
              <a:rPr lang="en-US" sz="2800" dirty="0" smtClean="0">
                <a:cs typeface="Arial" pitchFamily="34" charset="0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8905459" y="4751538"/>
            <a:ext cx="3405809" cy="151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id-ID" sz="2800" dirty="0" smtClean="0">
                <a:cs typeface="Arial" pitchFamily="34" charset="0"/>
              </a:rPr>
              <a:t>Lebah </a:t>
            </a:r>
            <a:r>
              <a:rPr lang="id-ID" sz="2800" dirty="0">
                <a:cs typeface="Arial" pitchFamily="34" charset="0"/>
              </a:rPr>
              <a:t>mendapatkan </a:t>
            </a:r>
            <a:r>
              <a:rPr lang="en-US" sz="2800" dirty="0" err="1" smtClean="0">
                <a:cs typeface="Arial" pitchFamily="34" charset="0"/>
              </a:rPr>
              <a:t>keuntungan</a:t>
            </a:r>
            <a:r>
              <a:rPr lang="en-US" sz="2800" dirty="0" smtClean="0">
                <a:cs typeface="Arial" pitchFamily="34" charset="0"/>
              </a:rPr>
              <a:t> </a:t>
            </a:r>
            <a:r>
              <a:rPr lang="en-US" sz="2800" dirty="0" err="1" smtClean="0">
                <a:cs typeface="Arial" pitchFamily="34" charset="0"/>
              </a:rPr>
              <a:t>berupa</a:t>
            </a:r>
            <a:r>
              <a:rPr lang="en-US" sz="2800" dirty="0" smtClean="0">
                <a:cs typeface="Arial" pitchFamily="34" charset="0"/>
              </a:rPr>
              <a:t> </a:t>
            </a:r>
            <a:r>
              <a:rPr lang="id-ID" sz="2800" dirty="0" smtClean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nektar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dari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bunga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.</a:t>
            </a:r>
            <a:endParaRPr lang="en-US" sz="2800" dirty="0">
              <a:solidFill>
                <a:schemeClr val="accent6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2954" y="853347"/>
            <a:ext cx="4525476" cy="606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3200" b="1" dirty="0" smtClean="0">
                <a:solidFill>
                  <a:srgbClr val="00B050"/>
                </a:solidFill>
                <a:cs typeface="Arial" pitchFamily="34" charset="0"/>
              </a:rPr>
              <a:t>a</a:t>
            </a:r>
            <a:r>
              <a:rPr lang="id-ID" sz="3200" b="1" dirty="0" smtClean="0">
                <a:solidFill>
                  <a:srgbClr val="00B050"/>
                </a:solidFill>
                <a:cs typeface="Arial" pitchFamily="34" charset="0"/>
              </a:rPr>
              <a:t>. </a:t>
            </a:r>
            <a:r>
              <a:rPr lang="id-ID" sz="3200" b="1" dirty="0">
                <a:solidFill>
                  <a:srgbClr val="00B050"/>
                </a:solidFill>
                <a:cs typeface="Arial" pitchFamily="34" charset="0"/>
              </a:rPr>
              <a:t>Simbiosis </a:t>
            </a:r>
            <a:r>
              <a:rPr lang="en-US" sz="3200" b="1" dirty="0" err="1" smtClean="0">
                <a:solidFill>
                  <a:srgbClr val="00B050"/>
                </a:solidFill>
                <a:cs typeface="Arial" pitchFamily="34" charset="0"/>
              </a:rPr>
              <a:t>mutualisme</a:t>
            </a:r>
            <a:endParaRPr lang="en-US" sz="3200" b="1" dirty="0">
              <a:solidFill>
                <a:srgbClr val="00B050"/>
              </a:solidFill>
              <a:cs typeface="Arial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8660994" y="2598084"/>
            <a:ext cx="741773" cy="2090849"/>
            <a:chOff x="8660994" y="2598084"/>
            <a:chExt cx="741773" cy="2090849"/>
          </a:xfrm>
        </p:grpSpPr>
        <p:cxnSp>
          <p:nvCxnSpPr>
            <p:cNvPr id="15" name="Straight Connector 14"/>
            <p:cNvCxnSpPr/>
            <p:nvPr/>
          </p:nvCxnSpPr>
          <p:spPr>
            <a:xfrm flipV="1">
              <a:off x="9402767" y="2598084"/>
              <a:ext cx="0" cy="2090849"/>
            </a:xfrm>
            <a:prstGeom prst="line">
              <a:avLst/>
            </a:prstGeom>
            <a:ln w="508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8660994" y="2660690"/>
              <a:ext cx="721893" cy="1"/>
            </a:xfrm>
            <a:prstGeom prst="line">
              <a:avLst/>
            </a:prstGeom>
            <a:ln w="508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 rot="16200000">
            <a:off x="6294232" y="2604020"/>
            <a:ext cx="1354547" cy="2624139"/>
            <a:chOff x="7978044" y="5949059"/>
            <a:chExt cx="1354547" cy="2624139"/>
          </a:xfrm>
        </p:grpSpPr>
        <p:cxnSp>
          <p:nvCxnSpPr>
            <p:cNvPr id="24" name="Straight Connector 23"/>
            <p:cNvCxnSpPr/>
            <p:nvPr/>
          </p:nvCxnSpPr>
          <p:spPr>
            <a:xfrm rot="5400000" flipH="1" flipV="1">
              <a:off x="7990953" y="7266031"/>
              <a:ext cx="2608506" cy="5828"/>
            </a:xfrm>
            <a:prstGeom prst="line">
              <a:avLst/>
            </a:prstGeom>
            <a:ln w="508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V="1">
              <a:off x="8647501" y="5279602"/>
              <a:ext cx="15633" cy="1354547"/>
            </a:xfrm>
            <a:prstGeom prst="line">
              <a:avLst/>
            </a:prstGeom>
            <a:ln w="508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43" y="3616511"/>
            <a:ext cx="3858669" cy="30271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28390"/>
            <a:ext cx="12192000" cy="113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512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</TotalTime>
  <Words>722</Words>
  <Application>Microsoft Office PowerPoint</Application>
  <PresentationFormat>Widescreen</PresentationFormat>
  <Paragraphs>141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ＭＳ Ｐゴシック</vt:lpstr>
      <vt:lpstr>Arial</vt:lpstr>
      <vt:lpstr>Calibri</vt:lpstr>
      <vt:lpstr>Calibri Light</vt:lpstr>
      <vt:lpstr>Gilam</vt:lpstr>
      <vt:lpstr>Open Sans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LENY</dc:creator>
  <cp:lastModifiedBy>LENY</cp:lastModifiedBy>
  <cp:revision>122</cp:revision>
  <dcterms:created xsi:type="dcterms:W3CDTF">2022-07-22T23:56:59Z</dcterms:created>
  <dcterms:modified xsi:type="dcterms:W3CDTF">2022-08-06T13:21:59Z</dcterms:modified>
</cp:coreProperties>
</file>