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75" r:id="rId2"/>
    <p:sldId id="401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269" r:id="rId11"/>
    <p:sldId id="271" r:id="rId12"/>
    <p:sldId id="272" r:id="rId13"/>
    <p:sldId id="273" r:id="rId14"/>
    <p:sldId id="274" r:id="rId15"/>
    <p:sldId id="409" r:id="rId16"/>
    <p:sldId id="278" r:id="rId17"/>
    <p:sldId id="279" r:id="rId18"/>
    <p:sldId id="280" r:id="rId19"/>
    <p:sldId id="281" r:id="rId20"/>
    <p:sldId id="282" r:id="rId21"/>
    <p:sldId id="295" r:id="rId22"/>
    <p:sldId id="296" r:id="rId23"/>
    <p:sldId id="297" r:id="rId24"/>
    <p:sldId id="298" r:id="rId25"/>
    <p:sldId id="299" r:id="rId26"/>
    <p:sldId id="300" r:id="rId27"/>
    <p:sldId id="410" r:id="rId28"/>
    <p:sldId id="302" r:id="rId29"/>
    <p:sldId id="411" r:id="rId30"/>
    <p:sldId id="304" r:id="rId31"/>
    <p:sldId id="277" r:id="rId32"/>
    <p:sldId id="301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384" r:id="rId49"/>
    <p:sldId id="385" r:id="rId50"/>
    <p:sldId id="263" r:id="rId51"/>
    <p:sldId id="261" r:id="rId52"/>
    <p:sldId id="270" r:id="rId53"/>
    <p:sldId id="264" r:id="rId54"/>
    <p:sldId id="265" r:id="rId55"/>
    <p:sldId id="266" r:id="rId56"/>
    <p:sldId id="267" r:id="rId57"/>
    <p:sldId id="329" r:id="rId58"/>
    <p:sldId id="258" r:id="rId59"/>
    <p:sldId id="367" r:id="rId60"/>
    <p:sldId id="259" r:id="rId61"/>
    <p:sldId id="371" r:id="rId62"/>
    <p:sldId id="369" r:id="rId63"/>
    <p:sldId id="370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82" r:id="rId7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990033"/>
    <a:srgbClr val="F0638D"/>
    <a:srgbClr val="FFFF66"/>
    <a:srgbClr val="FFFF99"/>
    <a:srgbClr val="FF9966"/>
    <a:srgbClr val="FF99CC"/>
    <a:srgbClr val="FFCC99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 varScale="1">
        <p:scale>
          <a:sx n="111" d="100"/>
          <a:sy n="111" d="100"/>
        </p:scale>
        <p:origin x="72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24-Mar-23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7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8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5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9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8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5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7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4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009C-6C16-422D-B6CD-3BDD25FB5205}" type="datetimeFigureOut">
              <a:rPr lang="en-US" smtClean="0"/>
              <a:t>24-Mar-23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84A4-ED8B-4241-9A20-08916168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3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009C-6C16-422D-B6CD-3BDD25FB5205}" type="datetimeFigureOut">
              <a:rPr lang="en-US" smtClean="0"/>
              <a:t>24-Mar-23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84A4-ED8B-4241-9A20-08916168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009C-6C16-422D-B6CD-3BDD25FB5205}" type="datetimeFigureOut">
              <a:rPr lang="en-US" smtClean="0"/>
              <a:t>24-Mar-23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84A4-ED8B-4241-9A20-08916168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8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1.svg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58.svg"/><Relationship Id="rId9" Type="http://schemas.openxmlformats.org/officeDocument/2006/relationships/image" Target="../media/image61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7.svg"/><Relationship Id="rId7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9.svg"/><Relationship Id="rId10" Type="http://schemas.openxmlformats.org/officeDocument/2006/relationships/image" Target="../media/image65.jpg"/><Relationship Id="rId4" Type="http://schemas.openxmlformats.org/officeDocument/2006/relationships/image" Target="../media/image63.png"/><Relationship Id="rId9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4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7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77.sv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0.sv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7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4.svg"/><Relationship Id="rId7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75.png"/><Relationship Id="rId9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0638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F0638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927288" y="360292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ILMU PENGETAHUAN ALAM </a:t>
            </a:r>
          </a:p>
          <a:p>
            <a:pPr defTabSz="1632713">
              <a:defRPr/>
            </a:pPr>
            <a:r>
              <a:rPr kumimoji="1" lang="id-ID" altLang="ja-JP" sz="2400" b="1" spc="0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DAN SOSIAL (IPAS)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8C3CBEF3-BDCC-0942-BAB7-8FEFB288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10" y="854406"/>
            <a:ext cx="2429771" cy="32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94D686AD-E967-8916-E493-51810ECF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r="31844"/>
          <a:stretch/>
        </p:blipFill>
        <p:spPr>
          <a:xfrm>
            <a:off x="5845768" y="-541470"/>
            <a:ext cx="3478760" cy="554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6. Kerajaan </a:t>
            </a:r>
            <a:r>
              <a:rPr lang="en-US" sz="3200" b="1" dirty="0" err="1">
                <a:solidFill>
                  <a:srgbClr val="002060"/>
                </a:solidFill>
              </a:rPr>
              <a:t>Majapahit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510251" y="1012344"/>
            <a:ext cx="5383892" cy="3228531"/>
            <a:chOff x="3667775" y="1289312"/>
            <a:chExt cx="5820560" cy="32285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062779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100" b="1" dirty="0">
                  <a:solidFill>
                    <a:srgbClr val="C00000"/>
                  </a:solidFill>
                </a:rPr>
                <a:t> </a:t>
              </a:r>
              <a:r>
                <a:rPr lang="en-US" sz="2100" b="1" dirty="0" err="1">
                  <a:solidFill>
                    <a:srgbClr val="C00000"/>
                  </a:solidFill>
                </a:rPr>
                <a:t>berdiri</a:t>
              </a:r>
              <a:endParaRPr lang="id-ID" sz="21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062779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7030A0"/>
                  </a:solidFill>
                </a:rPr>
                <a:t>Letak</a:t>
              </a:r>
              <a:endParaRPr lang="id-ID" sz="21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706021" y="2918831"/>
              <a:ext cx="2062779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>
                  <a:solidFill>
                    <a:srgbClr val="4C4B16"/>
                  </a:solidFill>
                </a:rPr>
                <a:t>Raja </a:t>
              </a:r>
              <a:r>
                <a:rPr lang="en-US" sz="2100" b="1" dirty="0" err="1">
                  <a:solidFill>
                    <a:srgbClr val="4C4B16"/>
                  </a:solidFill>
                </a:rPr>
                <a:t>terkenal</a:t>
              </a:r>
              <a:endParaRPr lang="id-ID" sz="21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8" y="3940618"/>
              <a:ext cx="2146475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E50242"/>
                  </a:solidFill>
                </a:rPr>
                <a:t>Peninggalan</a:t>
              </a:r>
              <a:endParaRPr lang="id-ID" sz="21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5964504" y="1289312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1293-1500 </a:t>
              </a:r>
              <a:r>
                <a:rPr lang="en-US" sz="20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0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5964504" y="1961239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rgbClr val="7030A0"/>
                  </a:solidFill>
                </a:rPr>
                <a:t>Jawa</a:t>
              </a:r>
              <a:r>
                <a:rPr lang="en-US" sz="2000" b="1" dirty="0">
                  <a:solidFill>
                    <a:srgbClr val="7030A0"/>
                  </a:solidFill>
                </a:rPr>
                <a:t> Timur.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5994437" y="2874541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4C4B16"/>
                  </a:solidFill>
                </a:rPr>
                <a:t>Raden Wijaya (</a:t>
              </a:r>
              <a:r>
                <a:rPr lang="en-US" sz="2000" b="1" dirty="0" err="1">
                  <a:solidFill>
                    <a:srgbClr val="4C4B16"/>
                  </a:solidFill>
                </a:rPr>
                <a:t>pendiri</a:t>
              </a:r>
              <a:r>
                <a:rPr lang="en-US" sz="2000" b="1" dirty="0">
                  <a:solidFill>
                    <a:srgbClr val="4C4B16"/>
                  </a:solidFill>
                </a:rPr>
                <a:t>)</a:t>
              </a:r>
            </a:p>
            <a:p>
              <a:r>
                <a:rPr lang="en-US" sz="2000" b="1" dirty="0" err="1">
                  <a:solidFill>
                    <a:srgbClr val="4C4B16"/>
                  </a:solidFill>
                </a:rPr>
                <a:t>Hayam</a:t>
              </a:r>
              <a:r>
                <a:rPr lang="en-US" sz="2000" b="1" dirty="0">
                  <a:solidFill>
                    <a:srgbClr val="4C4B16"/>
                  </a:solidFill>
                </a:rPr>
                <a:t> </a:t>
              </a:r>
              <a:r>
                <a:rPr lang="en-US" sz="2000" b="1" dirty="0" err="1">
                  <a:solidFill>
                    <a:srgbClr val="4C4B16"/>
                  </a:solidFill>
                </a:rPr>
                <a:t>Wuruk</a:t>
              </a:r>
              <a:r>
                <a:rPr lang="en-US" sz="2000" b="1" dirty="0">
                  <a:solidFill>
                    <a:srgbClr val="4C4B16"/>
                  </a:solidFill>
                </a:rPr>
                <a:t> </a:t>
              </a:r>
              <a:r>
                <a:rPr lang="en-US" sz="2000" b="1" dirty="0" err="1">
                  <a:solidFill>
                    <a:srgbClr val="4C4B16"/>
                  </a:solidFill>
                </a:rPr>
                <a:t>beserta</a:t>
              </a:r>
              <a:r>
                <a:rPr lang="en-US" sz="2000" b="1" dirty="0">
                  <a:solidFill>
                    <a:srgbClr val="4C4B16"/>
                  </a:solidFill>
                </a:rPr>
                <a:t> </a:t>
              </a:r>
              <a:r>
                <a:rPr lang="en-US" sz="2000" b="1" dirty="0" err="1">
                  <a:solidFill>
                    <a:srgbClr val="4C4B16"/>
                  </a:solidFill>
                </a:rPr>
                <a:t>Patih</a:t>
              </a:r>
              <a:r>
                <a:rPr lang="en-US" sz="2000" b="1" dirty="0">
                  <a:solidFill>
                    <a:srgbClr val="4C4B16"/>
                  </a:solidFill>
                </a:rPr>
                <a:t> Gajah </a:t>
              </a:r>
              <a:r>
                <a:rPr lang="en-US" sz="2000" b="1" dirty="0" err="1">
                  <a:solidFill>
                    <a:srgbClr val="4C4B16"/>
                  </a:solidFill>
                </a:rPr>
                <a:t>Mada</a:t>
              </a:r>
              <a:r>
                <a:rPr lang="en-US" sz="2000" b="1" dirty="0">
                  <a:solidFill>
                    <a:srgbClr val="4C4B16"/>
                  </a:solidFill>
                </a:rPr>
                <a:t> (</a:t>
              </a:r>
              <a:r>
                <a:rPr lang="en-US" sz="2000" b="1" dirty="0" err="1">
                  <a:solidFill>
                    <a:srgbClr val="4C4B16"/>
                  </a:solidFill>
                </a:rPr>
                <a:t>kejayaan</a:t>
              </a:r>
              <a:r>
                <a:rPr lang="en-US" sz="2000" b="1" dirty="0">
                  <a:solidFill>
                    <a:srgbClr val="4C4B16"/>
                  </a:solidFill>
                </a:rPr>
                <a:t>).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5992995" y="3963477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E50242"/>
                  </a:solidFill>
                </a:rPr>
                <a:t>Candi </a:t>
              </a:r>
              <a:r>
                <a:rPr lang="en-US" sz="2000" b="1" dirty="0" err="1">
                  <a:solidFill>
                    <a:srgbClr val="E50242"/>
                  </a:solidFill>
                </a:rPr>
                <a:t>Tikus</a:t>
              </a:r>
              <a:r>
                <a:rPr lang="en-US" sz="2000" b="1" dirty="0">
                  <a:solidFill>
                    <a:srgbClr val="E50242"/>
                  </a:solidFill>
                </a:rPr>
                <a:t>, Candi </a:t>
              </a:r>
              <a:r>
                <a:rPr lang="en-US" sz="2000" b="1" dirty="0" err="1">
                  <a:solidFill>
                    <a:srgbClr val="E50242"/>
                  </a:solidFill>
                </a:rPr>
                <a:t>Panataran</a:t>
              </a:r>
              <a:r>
                <a:rPr lang="en-US" sz="2000" b="1" dirty="0">
                  <a:solidFill>
                    <a:srgbClr val="E50242"/>
                  </a:solidFill>
                </a:rPr>
                <a:t>, Candi </a:t>
              </a:r>
              <a:r>
                <a:rPr lang="en-US" sz="2000" b="1" dirty="0" err="1">
                  <a:solidFill>
                    <a:srgbClr val="E50242"/>
                  </a:solidFill>
                </a:rPr>
                <a:t>Sumber</a:t>
              </a:r>
              <a:r>
                <a:rPr lang="en-US" sz="2000" b="1" dirty="0">
                  <a:solidFill>
                    <a:srgbClr val="E50242"/>
                  </a:solidFill>
                </a:rPr>
                <a:t> Jati, Situs </a:t>
              </a:r>
              <a:r>
                <a:rPr lang="en-US" sz="2000" b="1" dirty="0" err="1">
                  <a:solidFill>
                    <a:srgbClr val="E50242"/>
                  </a:solidFill>
                </a:rPr>
                <a:t>Trowulan</a:t>
              </a:r>
              <a:r>
                <a:rPr lang="en-US" sz="20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6131602" y="3708076"/>
            <a:ext cx="273787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/>
              <a:t>Gapura</a:t>
            </a:r>
            <a:r>
              <a:rPr lang="en-US" sz="1800" b="1" dirty="0"/>
              <a:t> </a:t>
            </a:r>
            <a:r>
              <a:rPr lang="en-US" sz="1800" b="1" dirty="0" err="1"/>
              <a:t>Wringin</a:t>
            </a:r>
            <a:r>
              <a:rPr lang="en-US" sz="1800" b="1" dirty="0"/>
              <a:t> </a:t>
            </a:r>
            <a:r>
              <a:rPr lang="en-US" sz="1800" b="1" dirty="0" err="1"/>
              <a:t>Lawang</a:t>
            </a:r>
            <a:r>
              <a:rPr lang="en-US" sz="1800" b="1" dirty="0"/>
              <a:t>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Majapahit</a:t>
            </a:r>
            <a:r>
              <a:rPr lang="en-US" sz="1800" b="1" dirty="0"/>
              <a:t> di Situs </a:t>
            </a:r>
            <a:r>
              <a:rPr lang="en-US" sz="1800" b="1" dirty="0" err="1"/>
              <a:t>Trowulan</a:t>
            </a:r>
            <a:r>
              <a:rPr lang="en-US" sz="1800" b="1" dirty="0"/>
              <a:t>.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A1AA81-F772-6869-2B78-1EE10A9AD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3326" r="1920" b="10719"/>
          <a:stretch/>
        </p:blipFill>
        <p:spPr bwMode="auto">
          <a:xfrm>
            <a:off x="-1233" y="-13973"/>
            <a:ext cx="9132376" cy="51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A3058B-87B7-737F-F9EC-DD82B2DA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60585" y="1449094"/>
            <a:ext cx="9342660" cy="223133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2">
                    <a:lumMod val="50000"/>
                  </a:schemeClr>
                </a:solidFill>
              </a:rPr>
              <a:t>	Kerajaan Buddha di 	Indonesia</a:t>
            </a:r>
          </a:p>
        </p:txBody>
      </p:sp>
    </p:spTree>
    <p:extLst>
      <p:ext uri="{BB962C8B-B14F-4D97-AF65-F5344CB8AC3E}">
        <p14:creationId xmlns:p14="http://schemas.microsoft.com/office/powerpoint/2010/main" val="171380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F5FDC8B-DEE3-0DD0-6A6B-5EAEA5A8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5" t="-354" r="16945" b="354"/>
          <a:stretch/>
        </p:blipFill>
        <p:spPr>
          <a:xfrm>
            <a:off x="5724128" y="-20148"/>
            <a:ext cx="340824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1. Kerajaan </a:t>
            </a:r>
            <a:r>
              <a:rPr lang="en-US" sz="3200" b="1" dirty="0" err="1">
                <a:solidFill>
                  <a:srgbClr val="002060"/>
                </a:solidFill>
              </a:rPr>
              <a:t>Sriwijaya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466208" y="973159"/>
            <a:ext cx="5445258" cy="3152666"/>
            <a:chOff x="3667775" y="1281234"/>
            <a:chExt cx="5843930" cy="31526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59839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Abad </a:t>
              </a:r>
              <a:r>
                <a:rPr lang="en-US" sz="2000" b="1" dirty="0" err="1">
                  <a:solidFill>
                    <a:srgbClr val="C00000"/>
                  </a:solidFill>
                </a:rPr>
                <a:t>ke</a:t>
              </a:r>
              <a:r>
                <a:rPr lang="en-US" sz="2000" b="1" dirty="0">
                  <a:solidFill>
                    <a:srgbClr val="C00000"/>
                  </a:solidFill>
                </a:rPr>
                <a:t> – 7 </a:t>
              </a:r>
              <a:r>
                <a:rPr lang="en-US" sz="20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0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92987"/>
              <a:ext cx="331577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Muara Takus (</a:t>
              </a:r>
              <a:r>
                <a:rPr lang="en-US" sz="2000" b="1" dirty="0" err="1">
                  <a:solidFill>
                    <a:srgbClr val="7030A0"/>
                  </a:solidFill>
                </a:rPr>
                <a:t>pusat</a:t>
              </a:r>
              <a:r>
                <a:rPr lang="en-US" sz="2000" b="1" dirty="0">
                  <a:solidFill>
                    <a:srgbClr val="7030A0"/>
                  </a:solidFill>
                </a:rPr>
                <a:t>)</a:t>
              </a:r>
            </a:p>
            <a:p>
              <a:r>
                <a:rPr lang="en-US" sz="2000" b="1" dirty="0">
                  <a:solidFill>
                    <a:srgbClr val="7030A0"/>
                  </a:solidFill>
                </a:rPr>
                <a:t>Muara Sungai Musi (</a:t>
              </a:r>
              <a:r>
                <a:rPr lang="en-US" sz="2000" b="1" dirty="0" err="1">
                  <a:solidFill>
                    <a:srgbClr val="7030A0"/>
                  </a:solidFill>
                </a:rPr>
                <a:t>pindah</a:t>
              </a:r>
              <a:r>
                <a:rPr lang="en-US" sz="2000" b="1" dirty="0">
                  <a:solidFill>
                    <a:srgbClr val="7030A0"/>
                  </a:solidFill>
                </a:rPr>
                <a:t>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4C4B16"/>
                  </a:solidFill>
                </a:rPr>
                <a:t>Raja </a:t>
              </a:r>
              <a:r>
                <a:rPr lang="en-US" sz="2000" b="1" dirty="0" err="1">
                  <a:solidFill>
                    <a:srgbClr val="4C4B16"/>
                  </a:solidFill>
                </a:rPr>
                <a:t>Balaputradewa</a:t>
              </a:r>
              <a:r>
                <a:rPr lang="en-US" sz="2000" b="1" dirty="0">
                  <a:solidFill>
                    <a:srgbClr val="4C4B16"/>
                  </a:solidFill>
                </a:rPr>
                <a:t>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05089" y="3879534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E50242"/>
                  </a:solidFill>
                </a:rPr>
                <a:t>Candi Muara Takus,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Kedukan</a:t>
              </a:r>
              <a:r>
                <a:rPr lang="en-US" sz="2000" b="1" dirty="0">
                  <a:solidFill>
                    <a:srgbClr val="E50242"/>
                  </a:solidFill>
                </a:rPr>
                <a:t> Bukit,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Telaga</a:t>
              </a:r>
              <a:r>
                <a:rPr lang="en-US" sz="2000" b="1" dirty="0">
                  <a:solidFill>
                    <a:srgbClr val="E50242"/>
                  </a:solidFill>
                </a:rPr>
                <a:t> Batu,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Kota </a:t>
              </a:r>
              <a:r>
                <a:rPr lang="en-US" sz="2000" b="1" dirty="0" err="1">
                  <a:solidFill>
                    <a:srgbClr val="E50242"/>
                  </a:solidFill>
                </a:rPr>
                <a:t>Kapur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Karang </a:t>
              </a:r>
              <a:r>
                <a:rPr lang="en-US" sz="2000" b="1" dirty="0" err="1">
                  <a:solidFill>
                    <a:srgbClr val="E50242"/>
                  </a:solidFill>
                </a:rPr>
                <a:t>Berahi</a:t>
              </a:r>
              <a:r>
                <a:rPr lang="en-US" sz="20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837548" y="3958352"/>
            <a:ext cx="32341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Candi Muara Takus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Sriwijaya</a:t>
            </a:r>
            <a:r>
              <a:rPr lang="en-US" sz="1800" b="1" dirty="0"/>
              <a:t>.</a:t>
            </a:r>
            <a:endParaRPr lang="id-ID" sz="1800" b="1" dirty="0"/>
          </a:p>
        </p:txBody>
      </p:sp>
    </p:spTree>
    <p:extLst>
      <p:ext uri="{BB962C8B-B14F-4D97-AF65-F5344CB8AC3E}">
        <p14:creationId xmlns:p14="http://schemas.microsoft.com/office/powerpoint/2010/main" val="28741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68D8B4C0-A818-CF31-4FF2-5D383542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34" y="1136283"/>
            <a:ext cx="3455157" cy="2303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5804031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2. Kerajaan </a:t>
            </a:r>
            <a:r>
              <a:rPr lang="en-US" sz="3200" b="1" dirty="0" err="1">
                <a:solidFill>
                  <a:srgbClr val="002060"/>
                </a:solidFill>
              </a:rPr>
              <a:t>Mataram</a:t>
            </a:r>
            <a:r>
              <a:rPr lang="en-US" sz="3200" b="1" dirty="0">
                <a:solidFill>
                  <a:srgbClr val="002060"/>
                </a:solidFill>
              </a:rPr>
              <a:t> Buddha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390979" y="1018911"/>
            <a:ext cx="5430032" cy="2732422"/>
            <a:chOff x="3667775" y="1281234"/>
            <a:chExt cx="5831833" cy="2732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15574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700620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43670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750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08400" y="1969685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7030A0"/>
                  </a:solidFill>
                </a:rPr>
                <a:t>Jawa</a:t>
              </a:r>
              <a:r>
                <a:rPr lang="en-US" sz="2100" b="1" dirty="0">
                  <a:solidFill>
                    <a:srgbClr val="7030A0"/>
                  </a:solidFill>
                </a:rPr>
                <a:t> Timur.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05710" y="2605229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Wangsa </a:t>
              </a:r>
              <a:r>
                <a:rPr lang="en-US" sz="2100" b="1" dirty="0" err="1">
                  <a:solidFill>
                    <a:srgbClr val="4C4B16"/>
                  </a:solidFill>
                </a:rPr>
                <a:t>Syailendra</a:t>
              </a:r>
              <a:r>
                <a:rPr lang="en-US" sz="2100" b="1" dirty="0">
                  <a:solidFill>
                    <a:srgbClr val="4C4B16"/>
                  </a:solidFill>
                </a:rPr>
                <a:t>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08400" y="345929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E50242"/>
                  </a:solidFill>
                </a:rPr>
                <a:t>Candi Borobudur, Candi </a:t>
              </a:r>
              <a:r>
                <a:rPr lang="en-US" sz="2100" b="1" dirty="0" err="1">
                  <a:solidFill>
                    <a:srgbClr val="E50242"/>
                  </a:solidFill>
                </a:rPr>
                <a:t>Kalasan</a:t>
              </a:r>
              <a:r>
                <a:rPr lang="en-US" sz="2100" b="1" dirty="0">
                  <a:solidFill>
                    <a:srgbClr val="E50242"/>
                  </a:solidFill>
                </a:rPr>
                <a:t>, Candi </a:t>
              </a:r>
              <a:r>
                <a:rPr lang="en-US" sz="2100" b="1" dirty="0" err="1">
                  <a:solidFill>
                    <a:srgbClr val="E50242"/>
                  </a:solidFill>
                </a:rPr>
                <a:t>Mendut</a:t>
              </a:r>
              <a:r>
                <a:rPr lang="en-US" sz="2100" b="1" dirty="0">
                  <a:solidFill>
                    <a:srgbClr val="E50242"/>
                  </a:solidFill>
                </a:rPr>
                <a:t>, Candi </a:t>
              </a:r>
              <a:r>
                <a:rPr lang="en-US" sz="2100" b="1" dirty="0" err="1">
                  <a:solidFill>
                    <a:srgbClr val="E50242"/>
                  </a:solidFill>
                </a:rPr>
                <a:t>Sewu</a:t>
              </a:r>
              <a:r>
                <a:rPr lang="en-US" sz="2100" b="1" dirty="0">
                  <a:solidFill>
                    <a:srgbClr val="E50242"/>
                  </a:solidFill>
                </a:rPr>
                <a:t>, Candi </a:t>
              </a:r>
              <a:r>
                <a:rPr lang="en-US" sz="2100" b="1" dirty="0" err="1">
                  <a:solidFill>
                    <a:srgbClr val="E50242"/>
                  </a:solidFill>
                </a:rPr>
                <a:t>Pawon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817298" y="3474150"/>
            <a:ext cx="311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Candi Borobudur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Mataram</a:t>
            </a:r>
            <a:r>
              <a:rPr lang="en-US" sz="1800" b="1" dirty="0"/>
              <a:t> Buddha.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2330C5-E680-8204-D030-3F998C10B84C}"/>
              </a:ext>
            </a:extLst>
          </p:cNvPr>
          <p:cNvSpPr txBox="1"/>
          <p:nvPr/>
        </p:nvSpPr>
        <p:spPr>
          <a:xfrm>
            <a:off x="843396" y="4144159"/>
            <a:ext cx="4616009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2000" b="1" dirty="0" err="1">
                <a:solidFill>
                  <a:srgbClr val="002060"/>
                </a:solidFill>
              </a:rPr>
              <a:t>Kelanjutan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dari</a:t>
            </a:r>
            <a:r>
              <a:rPr lang="en-US" sz="2000" b="1" dirty="0">
                <a:solidFill>
                  <a:srgbClr val="002060"/>
                </a:solidFill>
              </a:rPr>
              <a:t> Kerajaan </a:t>
            </a:r>
            <a:r>
              <a:rPr lang="en-US" sz="2000" b="1" dirty="0" err="1">
                <a:solidFill>
                  <a:srgbClr val="002060"/>
                </a:solidFill>
              </a:rPr>
              <a:t>Mataram</a:t>
            </a:r>
            <a:r>
              <a:rPr lang="en-US" sz="2000" b="1" dirty="0">
                <a:solidFill>
                  <a:srgbClr val="002060"/>
                </a:solidFill>
              </a:rPr>
              <a:t> Hindu</a:t>
            </a:r>
            <a:endParaRPr lang="id-ID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D59B9C-7AE3-3B24-CC48-9F3268756160}"/>
              </a:ext>
            </a:extLst>
          </p:cNvPr>
          <p:cNvSpPr txBox="1"/>
          <p:nvPr/>
        </p:nvSpPr>
        <p:spPr>
          <a:xfrm>
            <a:off x="3637087" y="1267851"/>
            <a:ext cx="4604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Kerajaan Islam di Indonesia </a:t>
            </a:r>
            <a:r>
              <a:rPr lang="en-US" sz="2400" b="1" dirty="0" err="1"/>
              <a:t>berkembang</a:t>
            </a:r>
            <a:r>
              <a:rPr lang="en-US" sz="2400" b="1" dirty="0"/>
              <a:t> </a:t>
            </a:r>
            <a:r>
              <a:rPr lang="en-US" sz="2400" b="1" dirty="0" err="1"/>
              <a:t>sejak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abad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ke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– 7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Masehi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29FD4A-883F-2EE0-DF2A-1EF35A936A14}"/>
              </a:ext>
            </a:extLst>
          </p:cNvPr>
          <p:cNvSpPr txBox="1"/>
          <p:nvPr/>
        </p:nvSpPr>
        <p:spPr>
          <a:xfrm>
            <a:off x="4087398" y="2590538"/>
            <a:ext cx="4604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Berkembang</a:t>
            </a:r>
            <a:r>
              <a:rPr lang="en-US" sz="2400" b="1" dirty="0"/>
              <a:t> </a:t>
            </a:r>
            <a:r>
              <a:rPr lang="en-US" sz="2400" b="1" dirty="0" err="1"/>
              <a:t>karena</a:t>
            </a:r>
            <a:r>
              <a:rPr lang="en-US" sz="2400" b="1" dirty="0"/>
              <a:t> </a:t>
            </a:r>
            <a:r>
              <a:rPr lang="en-US" sz="2400" b="1" dirty="0" err="1"/>
              <a:t>datangnya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pedagang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dari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Arab, Persia, dan Gujarat </a:t>
            </a:r>
            <a:r>
              <a:rPr lang="en-US" sz="2400" b="1" dirty="0"/>
              <a:t>yang </a:t>
            </a:r>
            <a:r>
              <a:rPr lang="en-US" sz="2400" b="1" dirty="0" err="1">
                <a:solidFill>
                  <a:srgbClr val="7030A0"/>
                </a:solidFill>
              </a:rPr>
              <a:t>menyebarkan</a:t>
            </a:r>
            <a:r>
              <a:rPr lang="en-US" sz="2400" b="1" dirty="0">
                <a:solidFill>
                  <a:srgbClr val="7030A0"/>
                </a:solidFill>
              </a:rPr>
              <a:t> agama Islam di Indonesia </a:t>
            </a:r>
            <a:r>
              <a:rPr lang="en-US" sz="2400" b="1" dirty="0"/>
              <a:t>yang </a:t>
            </a:r>
            <a:r>
              <a:rPr lang="en-US" sz="2400" b="1" dirty="0" err="1"/>
              <a:t>mula-mula</a:t>
            </a:r>
            <a:r>
              <a:rPr lang="en-US" sz="2400" b="1" dirty="0"/>
              <a:t> di </a:t>
            </a:r>
            <a:r>
              <a:rPr lang="en-US" sz="2400" b="1" dirty="0" err="1">
                <a:solidFill>
                  <a:srgbClr val="7030A0"/>
                </a:solidFill>
              </a:rPr>
              <a:t>Pulau</a:t>
            </a:r>
            <a:r>
              <a:rPr lang="en-US" sz="2400" b="1" dirty="0">
                <a:solidFill>
                  <a:srgbClr val="7030A0"/>
                </a:solidFill>
              </a:rPr>
              <a:t> Sumatra.</a:t>
            </a:r>
          </a:p>
        </p:txBody>
      </p:sp>
      <p:pic>
        <p:nvPicPr>
          <p:cNvPr id="1026" name="Picture 2" descr="Sejarah Kerajaan Islam di Indonesia dan Peninggalannya - Sampoerna">
            <a:extLst>
              <a:ext uri="{FF2B5EF4-FFF2-40B4-BE49-F238E27FC236}">
                <a16:creationId xmlns:a16="http://schemas.microsoft.com/office/drawing/2014/main" xmlns="" id="{24D4EC0A-940F-5A30-FA3B-5DD56D1A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133"/>
            <a:ext cx="3496485" cy="261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BB189BC-05BA-A753-4F2F-833F422D376E}"/>
              </a:ext>
            </a:extLst>
          </p:cNvPr>
          <p:cNvGrpSpPr/>
          <p:nvPr/>
        </p:nvGrpSpPr>
        <p:grpSpPr>
          <a:xfrm>
            <a:off x="-110169" y="172850"/>
            <a:ext cx="7448783" cy="872266"/>
            <a:chOff x="202871" y="211332"/>
            <a:chExt cx="4643470" cy="7330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5F969D8-798C-F8B3-D242-3815F6225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1" y="211332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A163F82-78D7-07C7-9FA0-C0D3B829754D}"/>
                </a:ext>
              </a:extLst>
            </p:cNvPr>
            <p:cNvSpPr/>
            <p:nvPr/>
          </p:nvSpPr>
          <p:spPr>
            <a:xfrm>
              <a:off x="715738" y="341766"/>
              <a:ext cx="3976718" cy="345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96875" indent="-396875"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Sejarah Kerajaan Islam di Indonesia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7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6A7BFC9-1DB0-24C4-1ADA-078A9DC9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1624" y="71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1"/>
          <a:stretch/>
        </p:blipFill>
        <p:spPr>
          <a:xfrm>
            <a:off x="5622980" y="-20538"/>
            <a:ext cx="3497555" cy="516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1. Kerajaan Samudra </a:t>
            </a:r>
            <a:r>
              <a:rPr lang="en-US" sz="3200" b="1" dirty="0" err="1">
                <a:solidFill>
                  <a:srgbClr val="002060"/>
                </a:solidFill>
              </a:rPr>
              <a:t>Pasai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580508" y="1096315"/>
            <a:ext cx="5328157" cy="2944362"/>
            <a:chOff x="3667775" y="1281234"/>
            <a:chExt cx="5718255" cy="29443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932627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Abad ke – 13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238441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7030A0"/>
                  </a:solidFill>
                </a:rPr>
                <a:t>Aceh Utara (</a:t>
              </a:r>
              <a:r>
                <a:rPr lang="en-US" sz="2100" b="1" dirty="0" err="1">
                  <a:solidFill>
                    <a:srgbClr val="7030A0"/>
                  </a:solidFill>
                </a:rPr>
                <a:t>Lhokseumawe</a:t>
              </a:r>
              <a:r>
                <a:rPr lang="en-US" sz="2100" b="1" dirty="0">
                  <a:solidFill>
                    <a:srgbClr val="7030A0"/>
                  </a:solidFill>
                </a:rPr>
                <a:t>).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238441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Sultan Malik As-Saleh (Raja </a:t>
              </a:r>
              <a:r>
                <a:rPr lang="en-US" sz="2100" b="1" dirty="0" err="1">
                  <a:solidFill>
                    <a:srgbClr val="4C4B16"/>
                  </a:solidFill>
                </a:rPr>
                <a:t>Pertama</a:t>
              </a:r>
              <a:r>
                <a:rPr lang="en-US" sz="2100" b="1" dirty="0">
                  <a:solidFill>
                    <a:schemeClr val="tx1"/>
                  </a:solidFill>
                </a:rPr>
                <a:t>).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67123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E50242"/>
                  </a:solidFill>
                </a:rPr>
                <a:t>Lonceng</a:t>
              </a:r>
              <a:r>
                <a:rPr lang="en-US" sz="2100" b="1" dirty="0">
                  <a:solidFill>
                    <a:srgbClr val="E50242"/>
                  </a:solidFill>
                </a:rPr>
                <a:t> Cakra Donya.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814006" y="3917079"/>
            <a:ext cx="31155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/>
              <a:t>Lonceng</a:t>
            </a:r>
            <a:r>
              <a:rPr lang="en-US" sz="1800" b="1" dirty="0"/>
              <a:t> Cakra Donya </a:t>
            </a:r>
            <a:r>
              <a:rPr lang="en-US" sz="1800" b="1" dirty="0" err="1"/>
              <a:t>jejak</a:t>
            </a:r>
            <a:r>
              <a:rPr lang="en-US" sz="1800" b="1" dirty="0"/>
              <a:t> Kerajaan Samudra </a:t>
            </a:r>
            <a:r>
              <a:rPr lang="en-US" sz="1800" b="1" dirty="0" err="1"/>
              <a:t>Pasai</a:t>
            </a:r>
            <a:r>
              <a:rPr lang="en-US" sz="1800" b="1" dirty="0"/>
              <a:t>.</a:t>
            </a:r>
            <a:endParaRPr lang="id-ID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82CAAE-A047-8545-9479-DD17D41B6AB6}"/>
              </a:ext>
            </a:extLst>
          </p:cNvPr>
          <p:cNvSpPr txBox="1"/>
          <p:nvPr/>
        </p:nvSpPr>
        <p:spPr>
          <a:xfrm>
            <a:off x="898482" y="4144159"/>
            <a:ext cx="4257413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2000" b="1" dirty="0">
                <a:solidFill>
                  <a:srgbClr val="002060"/>
                </a:solidFill>
              </a:rPr>
              <a:t>Kerajaan Islam </a:t>
            </a:r>
            <a:r>
              <a:rPr lang="en-US" sz="2000" b="1" dirty="0" err="1">
                <a:solidFill>
                  <a:srgbClr val="002060"/>
                </a:solidFill>
              </a:rPr>
              <a:t>Pertama</a:t>
            </a:r>
            <a:r>
              <a:rPr lang="en-US" sz="2000" b="1" dirty="0">
                <a:solidFill>
                  <a:srgbClr val="002060"/>
                </a:solidFill>
              </a:rPr>
              <a:t> di Indonesia</a:t>
            </a:r>
            <a:endParaRPr lang="id-ID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C2E24BC6-1F51-4614-5087-6A1FB1DE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2. Kerajaan Aceh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01" y="902716"/>
            <a:ext cx="3908817" cy="259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559726" y="1142402"/>
            <a:ext cx="5360221" cy="2944362"/>
            <a:chOff x="3667775" y="1281234"/>
            <a:chExt cx="5752667" cy="29443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553732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Abad ke – 16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40263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7030A0"/>
                  </a:solidFill>
                </a:rPr>
                <a:t>Banda Aceh.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264696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Sultan Iskandar Muda.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67123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E50242"/>
                  </a:solidFill>
                </a:rPr>
                <a:t>Masjid Raya </a:t>
              </a:r>
            </a:p>
            <a:p>
              <a:r>
                <a:rPr lang="en-US" sz="2100" b="1" dirty="0" err="1">
                  <a:solidFill>
                    <a:srgbClr val="E50242"/>
                  </a:solidFill>
                </a:rPr>
                <a:t>Baiturrahman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286136" y="3540331"/>
            <a:ext cx="311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Masjid Raya </a:t>
            </a:r>
            <a:r>
              <a:rPr lang="en-US" sz="1800" b="1" dirty="0" err="1"/>
              <a:t>Baiturrahman</a:t>
            </a:r>
            <a:r>
              <a:rPr lang="en-US" sz="1800" b="1" dirty="0"/>
              <a:t> </a:t>
            </a:r>
            <a:r>
              <a:rPr lang="en-US" sz="1800" b="1" dirty="0" err="1"/>
              <a:t>jejak</a:t>
            </a:r>
            <a:r>
              <a:rPr lang="en-US" sz="1800" b="1" dirty="0"/>
              <a:t> Kerajaan Aceh.</a:t>
            </a:r>
            <a:endParaRPr lang="id-ID" sz="1800" b="1" dirty="0"/>
          </a:p>
        </p:txBody>
      </p:sp>
    </p:spTree>
    <p:extLst>
      <p:ext uri="{BB962C8B-B14F-4D97-AF65-F5344CB8AC3E}">
        <p14:creationId xmlns:p14="http://schemas.microsoft.com/office/powerpoint/2010/main" val="66877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2C09F26-83B6-4660-87BF-44820A6E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3. Kerajaan </a:t>
            </a:r>
            <a:r>
              <a:rPr lang="en-US" sz="3200" b="1" dirty="0" err="1">
                <a:solidFill>
                  <a:srgbClr val="002060"/>
                </a:solidFill>
              </a:rPr>
              <a:t>Demak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577458" y="1058005"/>
            <a:ext cx="4856984" cy="2944362"/>
            <a:chOff x="3667775" y="1281234"/>
            <a:chExt cx="5843930" cy="29443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932627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Abad ke – 16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40263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7030A0"/>
                  </a:solidFill>
                </a:rPr>
                <a:t>Demak</a:t>
              </a:r>
              <a:r>
                <a:rPr lang="en-US" sz="2100" b="1" dirty="0">
                  <a:solidFill>
                    <a:srgbClr val="7030A0"/>
                  </a:solidFill>
                </a:rPr>
                <a:t>, </a:t>
              </a:r>
              <a:r>
                <a:rPr lang="en-US" sz="2100" b="1" dirty="0" err="1">
                  <a:solidFill>
                    <a:srgbClr val="7030A0"/>
                  </a:solidFill>
                </a:rPr>
                <a:t>Jawa</a:t>
              </a:r>
              <a:r>
                <a:rPr lang="en-US" sz="2100" b="1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Raden </a:t>
              </a:r>
              <a:r>
                <a:rPr lang="en-US" sz="2100" b="1" dirty="0" err="1">
                  <a:solidFill>
                    <a:srgbClr val="4C4B16"/>
                  </a:solidFill>
                </a:rPr>
                <a:t>Patah</a:t>
              </a:r>
              <a:r>
                <a:rPr lang="en-US" sz="2100" b="1" dirty="0">
                  <a:solidFill>
                    <a:srgbClr val="4C4B16"/>
                  </a:solidFill>
                </a:rPr>
                <a:t>, 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Trenggono</a:t>
              </a:r>
              <a:r>
                <a:rPr lang="en-US" sz="2100" b="1" dirty="0">
                  <a:solidFill>
                    <a:srgbClr val="4C4B16"/>
                  </a:solidFill>
                </a:rPr>
                <a:t>, dan </a:t>
              </a:r>
              <a:r>
                <a:rPr lang="en-US" sz="2100" b="1" dirty="0" err="1">
                  <a:solidFill>
                    <a:srgbClr val="4C4B16"/>
                  </a:solidFill>
                </a:rPr>
                <a:t>Fatahillah</a:t>
              </a:r>
              <a:r>
                <a:rPr lang="en-US" sz="2100" b="1" dirty="0">
                  <a:solidFill>
                    <a:srgbClr val="4C4B16"/>
                  </a:solidFill>
                </a:rPr>
                <a:t>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67123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E50242"/>
                  </a:solidFill>
                </a:rPr>
                <a:t>Masjid Agung </a:t>
              </a:r>
              <a:r>
                <a:rPr lang="en-US" sz="2100" b="1" dirty="0" err="1">
                  <a:solidFill>
                    <a:srgbClr val="E50242"/>
                  </a:solidFill>
                </a:rPr>
                <a:t>Demak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91" y="978160"/>
            <a:ext cx="3669006" cy="244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606743" y="3427142"/>
            <a:ext cx="311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Masjid Agung </a:t>
            </a:r>
            <a:r>
              <a:rPr lang="en-US" sz="1800" b="1" dirty="0" err="1"/>
              <a:t>Demak</a:t>
            </a:r>
            <a:r>
              <a:rPr lang="en-US" sz="1800" b="1" dirty="0"/>
              <a:t>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Demak</a:t>
            </a:r>
            <a:r>
              <a:rPr lang="en-US" sz="1800" b="1" dirty="0"/>
              <a:t>.</a:t>
            </a:r>
            <a:endParaRPr lang="id-ID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C19327-B9C6-8461-BCD1-87F2C3C5CF1B}"/>
              </a:ext>
            </a:extLst>
          </p:cNvPr>
          <p:cNvSpPr txBox="1"/>
          <p:nvPr/>
        </p:nvSpPr>
        <p:spPr>
          <a:xfrm>
            <a:off x="898482" y="4144159"/>
            <a:ext cx="4257413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2000" b="1" dirty="0">
                <a:solidFill>
                  <a:srgbClr val="002060"/>
                </a:solidFill>
              </a:rPr>
              <a:t>Kerajaan Islam </a:t>
            </a:r>
            <a:r>
              <a:rPr lang="en-US" sz="2000" b="1" dirty="0" err="1">
                <a:solidFill>
                  <a:srgbClr val="002060"/>
                </a:solidFill>
              </a:rPr>
              <a:t>Pertama</a:t>
            </a:r>
            <a:r>
              <a:rPr lang="en-US" sz="2000" b="1" dirty="0">
                <a:solidFill>
                  <a:srgbClr val="002060"/>
                </a:solidFill>
              </a:rPr>
              <a:t> di </a:t>
            </a:r>
            <a:r>
              <a:rPr lang="en-US" sz="2000" b="1" dirty="0" err="1">
                <a:solidFill>
                  <a:srgbClr val="002060"/>
                </a:solidFill>
              </a:rPr>
              <a:t>Pulau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Jawa</a:t>
            </a:r>
            <a:endParaRPr lang="id-ID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46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14150EB-C61F-ECB6-B7E6-826A76B1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4. Kerajaan Banten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466208" y="1026832"/>
            <a:ext cx="5141137" cy="2944362"/>
            <a:chOff x="3667775" y="1281234"/>
            <a:chExt cx="5843930" cy="29443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8" y="3724299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932627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Abad ke – 16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40263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7030A0"/>
                  </a:solidFill>
                </a:rPr>
                <a:t>Kabupaten</a:t>
              </a:r>
              <a:r>
                <a:rPr lang="en-US" sz="2100" b="1" dirty="0">
                  <a:solidFill>
                    <a:srgbClr val="7030A0"/>
                  </a:solidFill>
                </a:rPr>
                <a:t> </a:t>
              </a:r>
              <a:r>
                <a:rPr lang="en-US" sz="2100" b="1" dirty="0" err="1">
                  <a:solidFill>
                    <a:srgbClr val="7030A0"/>
                  </a:solidFill>
                </a:rPr>
                <a:t>Serang</a:t>
              </a:r>
              <a:r>
                <a:rPr lang="en-US" sz="2100" b="1" dirty="0">
                  <a:solidFill>
                    <a:srgbClr val="7030A0"/>
                  </a:solidFill>
                </a:rPr>
                <a:t>, Banten.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Hasanuddin</a:t>
              </a:r>
              <a:r>
                <a:rPr lang="en-US" sz="2100" b="1" dirty="0">
                  <a:solidFill>
                    <a:srgbClr val="4C4B16"/>
                  </a:solidFill>
                </a:rPr>
                <a:t> (Raja </a:t>
              </a:r>
              <a:r>
                <a:rPr lang="en-US" sz="2100" b="1" dirty="0" err="1">
                  <a:solidFill>
                    <a:srgbClr val="4C4B16"/>
                  </a:solidFill>
                </a:rPr>
                <a:t>Pertama</a:t>
              </a:r>
              <a:r>
                <a:rPr lang="en-US" sz="2100" b="1" dirty="0">
                  <a:solidFill>
                    <a:srgbClr val="4C4B16"/>
                  </a:solidFill>
                </a:rPr>
                <a:t>) dan 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Ageng</a:t>
              </a:r>
              <a:r>
                <a:rPr lang="en-US" sz="2100" b="1" dirty="0">
                  <a:solidFill>
                    <a:srgbClr val="4C4B16"/>
                  </a:solidFill>
                </a:rPr>
                <a:t> </a:t>
              </a:r>
              <a:r>
                <a:rPr lang="en-US" sz="2100" b="1" dirty="0" err="1">
                  <a:solidFill>
                    <a:srgbClr val="4C4B16"/>
                  </a:solidFill>
                </a:rPr>
                <a:t>Tirtayasa</a:t>
              </a:r>
              <a:r>
                <a:rPr lang="en-US" sz="2100" b="1" dirty="0">
                  <a:solidFill>
                    <a:srgbClr val="4C4B16"/>
                  </a:solidFill>
                </a:rPr>
                <a:t>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67123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E50242"/>
                  </a:solidFill>
                </a:rPr>
                <a:t>Masjid Agung </a:t>
              </a:r>
              <a:r>
                <a:rPr lang="en-US" sz="2100" b="1" dirty="0" err="1">
                  <a:solidFill>
                    <a:srgbClr val="E50242"/>
                  </a:solidFill>
                </a:rPr>
                <a:t>Demak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pic>
        <p:nvPicPr>
          <p:cNvPr id="2050" name="Picture 2" descr="http://kebudayaan.kemdikbud.go.id/bpnbjabar/wp-content/uploads/sites/16/2018/05/masjid-agung-banten-lam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83" y="1096881"/>
            <a:ext cx="3441567" cy="228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659815" y="3428206"/>
            <a:ext cx="311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Masjid Agung Banten </a:t>
            </a:r>
            <a:r>
              <a:rPr lang="en-US" sz="1800" b="1" dirty="0" err="1"/>
              <a:t>jejak</a:t>
            </a:r>
            <a:r>
              <a:rPr lang="en-US" sz="1800" b="1" dirty="0"/>
              <a:t> Kerajaan Banten.</a:t>
            </a:r>
            <a:endParaRPr lang="id-ID" sz="1800" b="1" dirty="0"/>
          </a:p>
        </p:txBody>
      </p:sp>
    </p:spTree>
    <p:extLst>
      <p:ext uri="{BB962C8B-B14F-4D97-AF65-F5344CB8AC3E}">
        <p14:creationId xmlns:p14="http://schemas.microsoft.com/office/powerpoint/2010/main" val="197203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6795A1D-9320-AD4F-9C14-27E47A07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7797"/>
            <a:ext cx="6029860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5. Kerajaan Ternate dan </a:t>
            </a:r>
            <a:r>
              <a:rPr lang="en-US" sz="3200" b="1" dirty="0" err="1">
                <a:solidFill>
                  <a:srgbClr val="002060"/>
                </a:solidFill>
              </a:rPr>
              <a:t>Tidore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7" name="Picture 6" descr="A picture containing grass, tree, outdoor, house&#10;&#10;Description automatically generated">
            <a:extLst>
              <a:ext uri="{FF2B5EF4-FFF2-40B4-BE49-F238E27FC236}">
                <a16:creationId xmlns:a16="http://schemas.microsoft.com/office/drawing/2014/main" xmlns="" id="{FDFF0599-3A2D-2156-E58F-0D230DB714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>
          <a:xfrm>
            <a:off x="5650460" y="1186967"/>
            <a:ext cx="3231439" cy="2019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466208" y="973159"/>
            <a:ext cx="4905892" cy="3245550"/>
            <a:chOff x="3667775" y="1281234"/>
            <a:chExt cx="5843930" cy="29443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932627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1257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40263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7030A0"/>
                  </a:solidFill>
                </a:rPr>
                <a:t>Sampalu</a:t>
              </a:r>
              <a:r>
                <a:rPr lang="en-US" sz="2100" b="1" dirty="0">
                  <a:solidFill>
                    <a:srgbClr val="7030A0"/>
                  </a:solidFill>
                </a:rPr>
                <a:t>, </a:t>
              </a:r>
              <a:r>
                <a:rPr lang="en-US" sz="2100" b="1" dirty="0" err="1">
                  <a:solidFill>
                    <a:srgbClr val="7030A0"/>
                  </a:solidFill>
                </a:rPr>
                <a:t>Kepulauan</a:t>
              </a:r>
              <a:r>
                <a:rPr lang="en-US" sz="2100" b="1" dirty="0">
                  <a:solidFill>
                    <a:srgbClr val="7030A0"/>
                  </a:solidFill>
                </a:rPr>
                <a:t> Maluku.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Khairun</a:t>
              </a:r>
              <a:r>
                <a:rPr lang="en-US" sz="2100" b="1" dirty="0">
                  <a:solidFill>
                    <a:srgbClr val="4C4B16"/>
                  </a:solidFill>
                </a:rPr>
                <a:t> (Kerajaan Ternate) dan 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Nuku</a:t>
              </a:r>
              <a:r>
                <a:rPr lang="en-US" sz="2100" b="1" dirty="0">
                  <a:solidFill>
                    <a:srgbClr val="4C4B16"/>
                  </a:solidFill>
                </a:rPr>
                <a:t> (Kerajaan </a:t>
              </a:r>
              <a:r>
                <a:rPr lang="en-US" sz="2100" b="1" dirty="0" err="1">
                  <a:solidFill>
                    <a:srgbClr val="4C4B16"/>
                  </a:solidFill>
                </a:rPr>
                <a:t>Tidore</a:t>
              </a:r>
              <a:r>
                <a:rPr lang="en-US" sz="2100" b="1" dirty="0">
                  <a:solidFill>
                    <a:srgbClr val="4C4B16"/>
                  </a:solidFill>
                </a:rPr>
                <a:t>).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671230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E50242"/>
                  </a:solidFill>
                </a:rPr>
                <a:t>Gerbang</a:t>
              </a:r>
              <a:r>
                <a:rPr lang="en-US" sz="2100" b="1" dirty="0">
                  <a:solidFill>
                    <a:srgbClr val="E50242"/>
                  </a:solidFill>
                </a:rPr>
                <a:t> Istana Sultan Ternate.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840480" y="3212742"/>
            <a:ext cx="2851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/>
              <a:t>Gerbang</a:t>
            </a:r>
            <a:r>
              <a:rPr lang="en-US" sz="1800" b="1" dirty="0"/>
              <a:t> Istana Sultan Ternate </a:t>
            </a:r>
            <a:r>
              <a:rPr lang="en-US" sz="1800" b="1" dirty="0" err="1"/>
              <a:t>jejak</a:t>
            </a:r>
            <a:r>
              <a:rPr lang="en-US" sz="1800" b="1" dirty="0"/>
              <a:t> Kerajaan Ternate dan </a:t>
            </a:r>
            <a:r>
              <a:rPr lang="en-US" sz="1800" b="1" dirty="0" err="1"/>
              <a:t>Tidore</a:t>
            </a:r>
            <a:r>
              <a:rPr lang="en-US" sz="1800" b="1" dirty="0"/>
              <a:t>.</a:t>
            </a:r>
            <a:endParaRPr lang="id-ID" sz="1800" b="1" dirty="0"/>
          </a:p>
        </p:txBody>
      </p:sp>
    </p:spTree>
    <p:extLst>
      <p:ext uri="{BB962C8B-B14F-4D97-AF65-F5344CB8AC3E}">
        <p14:creationId xmlns:p14="http://schemas.microsoft.com/office/powerpoint/2010/main" val="268807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1" y="205142"/>
            <a:ext cx="4011219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5492" y="282269"/>
            <a:ext cx="963725" cy="1002048"/>
            <a:chOff x="488368" y="344199"/>
            <a:chExt cx="963725" cy="1002048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488368" y="344199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761472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1279" y="150747"/>
            <a:ext cx="711957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Sejarah Kerajaan-Kerajaan di Indonesia</a:t>
            </a:r>
          </a:p>
        </p:txBody>
      </p:sp>
      <p:pic>
        <p:nvPicPr>
          <p:cNvPr id="16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rcRect b="37640"/>
          <a:stretch>
            <a:fillRect/>
          </a:stretch>
        </p:blipFill>
        <p:spPr bwMode="auto">
          <a:xfrm>
            <a:off x="6769185" y="1445183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DC88162-C733-B7AA-A38E-A5ED9E3B2962}"/>
              </a:ext>
            </a:extLst>
          </p:cNvPr>
          <p:cNvSpPr txBox="1"/>
          <p:nvPr/>
        </p:nvSpPr>
        <p:spPr>
          <a:xfrm>
            <a:off x="511595" y="1863889"/>
            <a:ext cx="5745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Sebelum</a:t>
            </a:r>
            <a:r>
              <a:rPr lang="en-US" sz="2400" dirty="0"/>
              <a:t> Indonesia </a:t>
            </a:r>
            <a:r>
              <a:rPr lang="en-US" sz="2400" dirty="0" err="1"/>
              <a:t>merdeka</a:t>
            </a:r>
            <a:r>
              <a:rPr lang="en-US" sz="2400" dirty="0"/>
              <a:t>, negara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banyak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kerajaan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dirty="0"/>
              <a:t>yang </a:t>
            </a:r>
            <a:r>
              <a:rPr lang="en-US" sz="2400" dirty="0" err="1"/>
              <a:t>tersebar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Sabang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sampai</a:t>
            </a:r>
            <a:r>
              <a:rPr lang="en-US" sz="2400" b="1" dirty="0">
                <a:solidFill>
                  <a:srgbClr val="00B050"/>
                </a:solidFill>
              </a:rPr>
              <a:t> Merauke</a:t>
            </a:r>
            <a:r>
              <a:rPr lang="en-US" sz="2400" b="1" dirty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CABD0E-851D-3A8A-3CA1-DF3CF952A8EB}"/>
              </a:ext>
            </a:extLst>
          </p:cNvPr>
          <p:cNvSpPr txBox="1"/>
          <p:nvPr/>
        </p:nvSpPr>
        <p:spPr>
          <a:xfrm>
            <a:off x="1196484" y="3421446"/>
            <a:ext cx="5316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Kerajaan yang </a:t>
            </a:r>
            <a:r>
              <a:rPr lang="en-US" sz="2400" dirty="0" err="1"/>
              <a:t>ada</a:t>
            </a:r>
            <a:r>
              <a:rPr lang="en-US" sz="2400" dirty="0"/>
              <a:t> di Indonesia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corak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E50242"/>
                </a:solidFill>
              </a:rPr>
              <a:t>Hindu,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Buddha,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>
                <a:solidFill>
                  <a:srgbClr val="008080"/>
                </a:solidFill>
              </a:rPr>
              <a:t>dan </a:t>
            </a:r>
            <a:r>
              <a:rPr lang="en-US" sz="2400" b="1" dirty="0">
                <a:solidFill>
                  <a:srgbClr val="7030A0"/>
                </a:solidFill>
              </a:rPr>
              <a:t>Islam.</a:t>
            </a:r>
          </a:p>
        </p:txBody>
      </p:sp>
    </p:spTree>
    <p:extLst>
      <p:ext uri="{BB962C8B-B14F-4D97-AF65-F5344CB8AC3E}">
        <p14:creationId xmlns:p14="http://schemas.microsoft.com/office/powerpoint/2010/main" val="83761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21775B93-6927-4D9F-A256-82C055C8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78560" y="240177"/>
            <a:ext cx="6029860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6. Kerajaan </a:t>
            </a:r>
            <a:r>
              <a:rPr lang="en-US" sz="3200" b="1" dirty="0" err="1">
                <a:solidFill>
                  <a:srgbClr val="002060"/>
                </a:solidFill>
              </a:rPr>
              <a:t>Gowa-Tallo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47" y="984814"/>
            <a:ext cx="3723896" cy="247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518163" y="1014418"/>
            <a:ext cx="4874719" cy="2777959"/>
            <a:chOff x="3667775" y="1281234"/>
            <a:chExt cx="5843930" cy="28716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5" y="2046747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8625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694787" y="364117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932627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C00000"/>
                  </a:solidFill>
                </a:rPr>
                <a:t>1257 </a:t>
              </a:r>
              <a:r>
                <a:rPr lang="en-US" sz="21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1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6017807" y="2003971"/>
              <a:ext cx="340263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7030A0"/>
                  </a:solidFill>
                </a:rPr>
                <a:t>Somba</a:t>
              </a:r>
              <a:r>
                <a:rPr lang="en-US" sz="2100" b="1" dirty="0">
                  <a:solidFill>
                    <a:srgbClr val="7030A0"/>
                  </a:solidFill>
                </a:rPr>
                <a:t> </a:t>
              </a:r>
              <a:r>
                <a:rPr lang="en-US" sz="2100" b="1" dirty="0" err="1">
                  <a:solidFill>
                    <a:srgbClr val="7030A0"/>
                  </a:solidFill>
                </a:rPr>
                <a:t>Opu</a:t>
              </a:r>
              <a:r>
                <a:rPr lang="en-US" sz="2100" b="1" dirty="0">
                  <a:solidFill>
                    <a:srgbClr val="7030A0"/>
                  </a:solidFill>
                </a:rPr>
                <a:t>, Goa, Sulawesi Selatan.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17807" y="2841100"/>
              <a:ext cx="3493898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4C4B16"/>
                  </a:solidFill>
                </a:rPr>
                <a:t>Raja </a:t>
              </a:r>
              <a:r>
                <a:rPr lang="en-US" sz="2100" b="1" dirty="0" err="1">
                  <a:solidFill>
                    <a:srgbClr val="4C4B16"/>
                  </a:solidFill>
                </a:rPr>
                <a:t>Karaeng</a:t>
              </a:r>
              <a:r>
                <a:rPr lang="en-US" sz="2100" b="1" dirty="0">
                  <a:solidFill>
                    <a:srgbClr val="4C4B16"/>
                  </a:solidFill>
                </a:rPr>
                <a:t> </a:t>
              </a:r>
              <a:r>
                <a:rPr lang="en-US" sz="2100" b="1" dirty="0" err="1">
                  <a:solidFill>
                    <a:srgbClr val="4C4B16"/>
                  </a:solidFill>
                </a:rPr>
                <a:t>Matoaya</a:t>
              </a:r>
              <a:r>
                <a:rPr lang="en-US" sz="2100" b="1" dirty="0">
                  <a:solidFill>
                    <a:srgbClr val="4C4B16"/>
                  </a:solidFill>
                </a:rPr>
                <a:t> dan Sultan </a:t>
              </a:r>
              <a:r>
                <a:rPr lang="en-US" sz="2100" b="1" dirty="0" err="1">
                  <a:solidFill>
                    <a:srgbClr val="4C4B16"/>
                  </a:solidFill>
                </a:rPr>
                <a:t>Hasanuddin</a:t>
              </a:r>
              <a:r>
                <a:rPr lang="en-US" sz="2100" b="1" dirty="0">
                  <a:solidFill>
                    <a:srgbClr val="4C4B16"/>
                  </a:solidFill>
                </a:rPr>
                <a:t>.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17807" y="3598493"/>
              <a:ext cx="3368223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E50242"/>
                  </a:solidFill>
                </a:rPr>
                <a:t>Istana </a:t>
              </a:r>
              <a:r>
                <a:rPr lang="en-US" sz="2100" b="1" dirty="0" err="1">
                  <a:solidFill>
                    <a:srgbClr val="E50242"/>
                  </a:solidFill>
                </a:rPr>
                <a:t>Balla</a:t>
              </a:r>
              <a:r>
                <a:rPr lang="en-US" sz="2100" b="1" dirty="0">
                  <a:solidFill>
                    <a:srgbClr val="E50242"/>
                  </a:solidFill>
                </a:rPr>
                <a:t> </a:t>
              </a:r>
              <a:r>
                <a:rPr lang="en-US" sz="2100" b="1" dirty="0" err="1">
                  <a:solidFill>
                    <a:srgbClr val="E50242"/>
                  </a:solidFill>
                </a:rPr>
                <a:t>Lompoa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02A617-7F00-BAFA-3950-232B5A13FC50}"/>
              </a:ext>
            </a:extLst>
          </p:cNvPr>
          <p:cNvSpPr txBox="1"/>
          <p:nvPr/>
        </p:nvSpPr>
        <p:spPr>
          <a:xfrm>
            <a:off x="5658274" y="3555175"/>
            <a:ext cx="311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Istana </a:t>
            </a:r>
            <a:r>
              <a:rPr lang="en-US" sz="1800" b="1" dirty="0" err="1"/>
              <a:t>Balla</a:t>
            </a:r>
            <a:r>
              <a:rPr lang="en-US" sz="1800" b="1" dirty="0"/>
              <a:t> </a:t>
            </a:r>
            <a:r>
              <a:rPr lang="en-US" sz="1800" b="1" dirty="0" err="1"/>
              <a:t>Lompoa</a:t>
            </a:r>
            <a:r>
              <a:rPr lang="en-US" sz="1800" b="1" dirty="0"/>
              <a:t>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Gowa-Tallo</a:t>
            </a:r>
            <a:r>
              <a:rPr lang="en-US" sz="1800" b="1" dirty="0"/>
              <a:t>.</a:t>
            </a:r>
            <a:endParaRPr lang="id-ID" sz="1800" b="1" dirty="0"/>
          </a:p>
        </p:txBody>
      </p:sp>
    </p:spTree>
    <p:extLst>
      <p:ext uri="{BB962C8B-B14F-4D97-AF65-F5344CB8AC3E}">
        <p14:creationId xmlns:p14="http://schemas.microsoft.com/office/powerpoint/2010/main" val="32959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9891D15A-819A-2427-257B-2A213AB9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783380" y="-842241"/>
            <a:ext cx="12271438" cy="69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F6A312-96C7-1888-8F37-2DACDB80A125}"/>
              </a:ext>
            </a:extLst>
          </p:cNvPr>
          <p:cNvSpPr txBox="1"/>
          <p:nvPr/>
        </p:nvSpPr>
        <p:spPr>
          <a:xfrm>
            <a:off x="378505" y="1305202"/>
            <a:ext cx="6029860" cy="57888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002060"/>
                </a:solidFill>
              </a:rPr>
              <a:t>Peninggalan</a:t>
            </a:r>
            <a:r>
              <a:rPr lang="en-US" sz="2800" b="1" dirty="0">
                <a:solidFill>
                  <a:srgbClr val="002060"/>
                </a:solidFill>
              </a:rPr>
              <a:t> Kerajaan Hindu-Buddha</a:t>
            </a:r>
            <a:endParaRPr lang="id-ID" sz="2800" b="1" dirty="0">
              <a:solidFill>
                <a:srgbClr val="00206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37" y="2024919"/>
            <a:ext cx="1553297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a. Candi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40" y="2476839"/>
            <a:ext cx="2361485" cy="2153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err="1"/>
              <a:t>Bangunan</a:t>
            </a:r>
            <a:r>
              <a:rPr lang="en-US" sz="2500" dirty="0"/>
              <a:t> yang </a:t>
            </a:r>
            <a:r>
              <a:rPr lang="en-US" sz="2500" dirty="0" err="1"/>
              <a:t>dibuat</a:t>
            </a:r>
            <a:r>
              <a:rPr lang="en-US" sz="2500" dirty="0"/>
              <a:t> </a:t>
            </a:r>
            <a:r>
              <a:rPr lang="en-US" sz="2500" dirty="0" err="1"/>
              <a:t>untuk</a:t>
            </a:r>
            <a:r>
              <a:rPr lang="en-US" sz="2500" dirty="0"/>
              <a:t> </a:t>
            </a:r>
            <a:r>
              <a:rPr lang="en-US" sz="2500" dirty="0" err="1"/>
              <a:t>menghormati</a:t>
            </a:r>
            <a:r>
              <a:rPr lang="en-US" sz="2500" dirty="0"/>
              <a:t> dan </a:t>
            </a:r>
            <a:r>
              <a:rPr lang="en-US" sz="2500" dirty="0" err="1"/>
              <a:t>memuliakan</a:t>
            </a:r>
            <a:r>
              <a:rPr lang="en-US" sz="2500" dirty="0"/>
              <a:t> </a:t>
            </a:r>
            <a:r>
              <a:rPr lang="en-US" sz="2500" dirty="0" err="1"/>
              <a:t>leluhur</a:t>
            </a:r>
            <a:r>
              <a:rPr lang="en-US" sz="2500" dirty="0"/>
              <a:t>.</a:t>
            </a:r>
          </a:p>
        </p:txBody>
      </p:sp>
      <p:pic>
        <p:nvPicPr>
          <p:cNvPr id="3074" name="Picture 2" descr="Free Temple Buddha photo and pictur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39999"/>
            <a:ext cx="5364088" cy="30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BD13E67-967D-5880-4D9E-4524846582CE}"/>
              </a:ext>
            </a:extLst>
          </p:cNvPr>
          <p:cNvGrpSpPr/>
          <p:nvPr/>
        </p:nvGrpSpPr>
        <p:grpSpPr>
          <a:xfrm>
            <a:off x="-258400" y="95234"/>
            <a:ext cx="7758939" cy="1218882"/>
            <a:chOff x="202871" y="211332"/>
            <a:chExt cx="4643470" cy="7330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87F996D-3893-AF7C-FFE8-41BC64D35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71" y="211332"/>
              <a:ext cx="4643470" cy="73304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D3C69D22-3C38-DB8A-27DC-6DBB7E5911B6}"/>
                </a:ext>
              </a:extLst>
            </p:cNvPr>
            <p:cNvSpPr/>
            <p:nvPr/>
          </p:nvSpPr>
          <p:spPr>
            <a:xfrm>
              <a:off x="755846" y="259877"/>
              <a:ext cx="3976718" cy="651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96875" indent="-396875"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30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Peninggalan</a:t>
              </a: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Sejarah Masa Kerajaan - Kerajaan di Indonesia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5E5B56-720A-48C8-5006-07A2F6D10B23}"/>
              </a:ext>
            </a:extLst>
          </p:cNvPr>
          <p:cNvSpPr txBox="1"/>
          <p:nvPr/>
        </p:nvSpPr>
        <p:spPr>
          <a:xfrm>
            <a:off x="3684354" y="1914386"/>
            <a:ext cx="19162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Candi Borobudur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69" y="312028"/>
            <a:ext cx="1916246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b.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Prasasti</a:t>
            </a:r>
            <a:endParaRPr lang="en-US" sz="2800" b="1" dirty="0">
              <a:solidFill>
                <a:srgbClr val="2B7A0B"/>
              </a:solidFill>
              <a:latin typeface="+mn-l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68" y="875403"/>
            <a:ext cx="3532032" cy="1983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dirty="0"/>
              <a:t>Tulisan yang </a:t>
            </a:r>
            <a:r>
              <a:rPr lang="en-US" sz="2500" dirty="0" err="1"/>
              <a:t>memiliki</a:t>
            </a:r>
            <a:r>
              <a:rPr lang="en-US" sz="2500" dirty="0"/>
              <a:t> </a:t>
            </a:r>
            <a:r>
              <a:rPr lang="en-US" sz="2500" dirty="0" err="1"/>
              <a:t>sejarah</a:t>
            </a:r>
            <a:r>
              <a:rPr lang="en-US" sz="2500" dirty="0"/>
              <a:t> dan </a:t>
            </a:r>
            <a:r>
              <a:rPr lang="en-US" sz="2500" dirty="0" err="1"/>
              <a:t>ditulis</a:t>
            </a:r>
            <a:r>
              <a:rPr lang="en-US" sz="2500" dirty="0"/>
              <a:t> </a:t>
            </a:r>
            <a:r>
              <a:rPr lang="en-US" sz="2500" dirty="0" err="1"/>
              <a:t>dengan</a:t>
            </a:r>
            <a:r>
              <a:rPr lang="en-US" sz="2500" dirty="0"/>
              <a:t> </a:t>
            </a:r>
            <a:r>
              <a:rPr lang="en-US" sz="2500" dirty="0" err="1"/>
              <a:t>menggunakan</a:t>
            </a:r>
            <a:r>
              <a:rPr lang="en-US" sz="2500" dirty="0"/>
              <a:t> </a:t>
            </a:r>
            <a:r>
              <a:rPr lang="en-US" sz="2500" dirty="0" err="1"/>
              <a:t>huruf</a:t>
            </a:r>
            <a:r>
              <a:rPr lang="en-US" sz="2500" dirty="0"/>
              <a:t> </a:t>
            </a:r>
            <a:r>
              <a:rPr lang="en-US" sz="2500" dirty="0" err="1"/>
              <a:t>Pallawa</a:t>
            </a:r>
            <a:r>
              <a:rPr lang="en-US" sz="2500" dirty="0"/>
              <a:t> </a:t>
            </a:r>
            <a:r>
              <a:rPr lang="en-US" sz="2500" dirty="0" err="1"/>
              <a:t>dalam</a:t>
            </a:r>
            <a:r>
              <a:rPr lang="en-US" sz="2500" dirty="0"/>
              <a:t> </a:t>
            </a:r>
            <a:r>
              <a:rPr lang="en-US" sz="2500" dirty="0" err="1"/>
              <a:t>bahasa</a:t>
            </a:r>
            <a:r>
              <a:rPr lang="en-US" sz="2500" dirty="0"/>
              <a:t> </a:t>
            </a:r>
            <a:r>
              <a:rPr lang="en-US" sz="2500" dirty="0" err="1"/>
              <a:t>Sanskerta</a:t>
            </a:r>
            <a:r>
              <a:rPr lang="en-US" sz="2500" dirty="0"/>
              <a:t>.</a:t>
            </a:r>
          </a:p>
        </p:txBody>
      </p:sp>
      <p:pic>
        <p:nvPicPr>
          <p:cNvPr id="2050" name="Picture 2" descr="Prasasti Talang Tuo - Wikipedia bahasa Indonesia, ensiklopedia bebas">
            <a:extLst>
              <a:ext uri="{FF2B5EF4-FFF2-40B4-BE49-F238E27FC236}">
                <a16:creationId xmlns:a16="http://schemas.microsoft.com/office/drawing/2014/main" xmlns="" id="{F021D218-0824-B08E-DC7D-AE022634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17" y="1515751"/>
            <a:ext cx="4422595" cy="33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the moon&#10;&#10;Description automatically generated">
            <a:extLst>
              <a:ext uri="{FF2B5EF4-FFF2-40B4-BE49-F238E27FC236}">
                <a16:creationId xmlns:a16="http://schemas.microsoft.com/office/drawing/2014/main" xmlns="" id="{90107A2C-517E-15CE-F0EE-C1AD026B9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9" y="2858650"/>
            <a:ext cx="3572035" cy="2009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74C7AA-541D-56A5-8863-77653FD98C8E}"/>
              </a:ext>
            </a:extLst>
          </p:cNvPr>
          <p:cNvSpPr txBox="1"/>
          <p:nvPr/>
        </p:nvSpPr>
        <p:spPr>
          <a:xfrm>
            <a:off x="6404576" y="1108928"/>
            <a:ext cx="27394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Prasasti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Talang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Tuo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557590-1606-87ED-AC85-56E16BA423D8}"/>
              </a:ext>
            </a:extLst>
          </p:cNvPr>
          <p:cNvSpPr txBox="1"/>
          <p:nvPr/>
        </p:nvSpPr>
        <p:spPr>
          <a:xfrm>
            <a:off x="272324" y="3031904"/>
            <a:ext cx="27394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Prasasti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Ciaruteun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1624" y="711"/>
            <a:ext cx="9144000" cy="56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69" y="312028"/>
            <a:ext cx="1916246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c. Arca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247" y="756939"/>
            <a:ext cx="3404753" cy="20605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err="1"/>
              <a:t>Patung</a:t>
            </a:r>
            <a:r>
              <a:rPr lang="en-US" sz="2500" dirty="0"/>
              <a:t> batu yang </a:t>
            </a:r>
            <a:r>
              <a:rPr lang="en-US" sz="2500" dirty="0" err="1"/>
              <a:t>digunakan</a:t>
            </a:r>
            <a:r>
              <a:rPr lang="en-US" sz="2500" dirty="0"/>
              <a:t> </a:t>
            </a:r>
            <a:r>
              <a:rPr lang="en-US" sz="2500" dirty="0" err="1"/>
              <a:t>sebagai</a:t>
            </a:r>
            <a:r>
              <a:rPr lang="en-US" sz="2500" dirty="0"/>
              <a:t> </a:t>
            </a:r>
            <a:r>
              <a:rPr lang="en-US" sz="2500" dirty="0" err="1"/>
              <a:t>tempat</a:t>
            </a:r>
            <a:r>
              <a:rPr lang="en-US" sz="2500" dirty="0"/>
              <a:t> </a:t>
            </a:r>
            <a:r>
              <a:rPr lang="en-US" sz="2500" dirty="0" err="1"/>
              <a:t>pemujaan</a:t>
            </a:r>
            <a:r>
              <a:rPr lang="en-US" sz="2500" dirty="0"/>
              <a:t> </a:t>
            </a:r>
            <a:r>
              <a:rPr lang="en-US" sz="2500" dirty="0" err="1"/>
              <a:t>dewa</a:t>
            </a:r>
            <a:r>
              <a:rPr lang="en-US" sz="25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xmlns="" id="{6ADDE911-CF42-03DB-0590-EF5CFD4AC5DE}"/>
              </a:ext>
            </a:extLst>
          </p:cNvPr>
          <p:cNvSpPr txBox="1">
            <a:spLocks/>
          </p:cNvSpPr>
          <p:nvPr/>
        </p:nvSpPr>
        <p:spPr>
          <a:xfrm>
            <a:off x="4237118" y="2830265"/>
            <a:ext cx="1916246" cy="477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d. Kitab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A4FEDF-C99F-E39A-E60A-3D8FDB757833}"/>
              </a:ext>
            </a:extLst>
          </p:cNvPr>
          <p:cNvSpPr txBox="1"/>
          <p:nvPr/>
        </p:nvSpPr>
        <p:spPr>
          <a:xfrm>
            <a:off x="4291514" y="3332840"/>
            <a:ext cx="37237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Kumpulan </a:t>
            </a:r>
            <a:r>
              <a:rPr lang="en-US" sz="2500" dirty="0" err="1"/>
              <a:t>kisah</a:t>
            </a:r>
            <a:r>
              <a:rPr lang="en-US" sz="2500" dirty="0"/>
              <a:t> </a:t>
            </a:r>
            <a:r>
              <a:rPr lang="en-US" sz="2500" dirty="0" err="1"/>
              <a:t>peristiwa</a:t>
            </a:r>
            <a:r>
              <a:rPr lang="en-US" sz="2500" dirty="0"/>
              <a:t> </a:t>
            </a:r>
            <a:r>
              <a:rPr lang="en-US" sz="2500" dirty="0" err="1"/>
              <a:t>penting</a:t>
            </a:r>
            <a:r>
              <a:rPr lang="en-US" sz="2500" dirty="0"/>
              <a:t> yang </a:t>
            </a:r>
            <a:r>
              <a:rPr lang="en-US" sz="2500" dirty="0" err="1"/>
              <a:t>biasanya</a:t>
            </a:r>
            <a:r>
              <a:rPr lang="en-US" sz="2500" dirty="0"/>
              <a:t> </a:t>
            </a:r>
            <a:r>
              <a:rPr lang="en-US" sz="2500" dirty="0" err="1"/>
              <a:t>ditulis</a:t>
            </a:r>
            <a:r>
              <a:rPr lang="en-US" sz="2500" dirty="0"/>
              <a:t> di </a:t>
            </a:r>
            <a:r>
              <a:rPr lang="en-US" sz="2500" dirty="0" err="1"/>
              <a:t>atas</a:t>
            </a:r>
            <a:r>
              <a:rPr lang="en-US" sz="2500" dirty="0"/>
              <a:t> </a:t>
            </a:r>
            <a:r>
              <a:rPr lang="en-US" sz="2500" dirty="0" err="1"/>
              <a:t>daun</a:t>
            </a:r>
            <a:r>
              <a:rPr lang="en-US" sz="2500" dirty="0"/>
              <a:t> lontar.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8B132790-A974-A7CC-3B14-C2638237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5" y="2398884"/>
            <a:ext cx="3217357" cy="214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C8C918D3-6A00-82BF-5936-27EED582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76" y="38829"/>
            <a:ext cx="1778638" cy="26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38BB3B-ACBD-6318-D994-84AF6A5C8BE9}"/>
              </a:ext>
            </a:extLst>
          </p:cNvPr>
          <p:cNvSpPr txBox="1"/>
          <p:nvPr/>
        </p:nvSpPr>
        <p:spPr>
          <a:xfrm>
            <a:off x="6521985" y="1302707"/>
            <a:ext cx="12840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Arca Maitreya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E9E09A-FCAE-E21B-FF41-2A3646BF987B}"/>
              </a:ext>
            </a:extLst>
          </p:cNvPr>
          <p:cNvSpPr txBox="1"/>
          <p:nvPr/>
        </p:nvSpPr>
        <p:spPr>
          <a:xfrm>
            <a:off x="670191" y="4379164"/>
            <a:ext cx="17645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Kitab </a:t>
            </a:r>
            <a:r>
              <a:rPr lang="en-US" sz="1800" b="1" dirty="0" err="1">
                <a:solidFill>
                  <a:srgbClr val="002060"/>
                </a:solidFill>
              </a:rPr>
              <a:t>Sutasoma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6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16" y="414599"/>
            <a:ext cx="1916246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e. Seni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Ukir</a:t>
            </a:r>
            <a:endParaRPr lang="en-US" sz="2800" b="1" dirty="0">
              <a:solidFill>
                <a:srgbClr val="2B7A0B"/>
              </a:solidFill>
              <a:latin typeface="+mn-l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165"/>
            <a:ext cx="5283714" cy="20605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/>
              <a:t>Peninggalan berupa seni ukir atau pahatan pada dinding candi berisi cerita masyarakat.</a:t>
            </a:r>
            <a:endParaRPr lang="en-US" sz="2400" dirty="0"/>
          </a:p>
        </p:txBody>
      </p:sp>
      <p:pic>
        <p:nvPicPr>
          <p:cNvPr id="4098" name="Picture 2" descr="Detail of Buddhist carved relief in Borobudur temple in Yogyakarta, Java, Indonesia..">
            <a:extLst>
              <a:ext uri="{FF2B5EF4-FFF2-40B4-BE49-F238E27FC236}">
                <a16:creationId xmlns:a16="http://schemas.microsoft.com/office/drawing/2014/main" xmlns="" id="{8219F411-7FBF-B922-02D5-35B80E41F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8"/>
          <a:stretch/>
        </p:blipFill>
        <p:spPr bwMode="auto">
          <a:xfrm>
            <a:off x="3932669" y="1801184"/>
            <a:ext cx="5199707" cy="29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1698CD-3BC1-8905-7AFC-EA760E6A1C34}"/>
              </a:ext>
            </a:extLst>
          </p:cNvPr>
          <p:cNvSpPr txBox="1"/>
          <p:nvPr/>
        </p:nvSpPr>
        <p:spPr>
          <a:xfrm>
            <a:off x="1546326" y="2738007"/>
            <a:ext cx="212691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Relief pada Candi Borobudur </a:t>
            </a:r>
            <a:r>
              <a:rPr lang="en-US" sz="1800" b="1" dirty="0" err="1">
                <a:solidFill>
                  <a:srgbClr val="002060"/>
                </a:solidFill>
              </a:rPr>
              <a:t>merupakan</a:t>
            </a:r>
            <a:r>
              <a:rPr lang="en-US" sz="1800" b="1" dirty="0">
                <a:solidFill>
                  <a:srgbClr val="002060"/>
                </a:solidFill>
              </a:rPr>
              <a:t> salah </a:t>
            </a:r>
            <a:r>
              <a:rPr lang="en-US" sz="1800" b="1" dirty="0" err="1">
                <a:solidFill>
                  <a:srgbClr val="002060"/>
                </a:solidFill>
              </a:rPr>
              <a:t>satu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peninggalan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seni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ukir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  <a:endParaRPr lang="id-ID" sz="1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xmlns="" id="{6ADDE911-CF42-03DB-0590-EF5CFD4AC5DE}"/>
              </a:ext>
            </a:extLst>
          </p:cNvPr>
          <p:cNvSpPr txBox="1">
            <a:spLocks/>
          </p:cNvSpPr>
          <p:nvPr/>
        </p:nvSpPr>
        <p:spPr>
          <a:xfrm>
            <a:off x="737523" y="414599"/>
            <a:ext cx="3822853" cy="477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f.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Aksara</a:t>
            </a:r>
            <a:r>
              <a:rPr lang="en-US" sz="2800" b="1" dirty="0">
                <a:solidFill>
                  <a:srgbClr val="2B7A0B"/>
                </a:solidFill>
                <a:latin typeface="+mn-lt"/>
              </a:rPr>
              <a:t> dan Bahasa</a:t>
            </a:r>
          </a:p>
        </p:txBody>
      </p:sp>
      <p:pic>
        <p:nvPicPr>
          <p:cNvPr id="5122" name="Picture 2" descr="Aksara Pallawa - Wikipedia bahasa Indonesia, ensiklopedia bebas">
            <a:extLst>
              <a:ext uri="{FF2B5EF4-FFF2-40B4-BE49-F238E27FC236}">
                <a16:creationId xmlns:a16="http://schemas.microsoft.com/office/drawing/2014/main" xmlns="" id="{7CF4BB70-CC6B-7A88-73BA-E95C4846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8" y="1043055"/>
            <a:ext cx="4159212" cy="349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D5F127-7CB2-DDEC-46F5-585FBC53F162}"/>
              </a:ext>
            </a:extLst>
          </p:cNvPr>
          <p:cNvSpPr txBox="1"/>
          <p:nvPr/>
        </p:nvSpPr>
        <p:spPr>
          <a:xfrm>
            <a:off x="1440118" y="1106976"/>
            <a:ext cx="244944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 err="1"/>
              <a:t>Aksara</a:t>
            </a:r>
            <a:r>
              <a:rPr lang="en-US" sz="2500" dirty="0"/>
              <a:t> </a:t>
            </a:r>
            <a:r>
              <a:rPr lang="en-US" sz="2500" dirty="0" err="1"/>
              <a:t>Pallawa</a:t>
            </a:r>
            <a:endParaRPr lang="en-US" sz="2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DCA7A0-E70D-6E0A-4278-20DEF0309A94}"/>
              </a:ext>
            </a:extLst>
          </p:cNvPr>
          <p:cNvSpPr txBox="1"/>
          <p:nvPr/>
        </p:nvSpPr>
        <p:spPr>
          <a:xfrm>
            <a:off x="1440119" y="1831465"/>
            <a:ext cx="2437818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/>
              <a:t>Bahasa </a:t>
            </a:r>
            <a:r>
              <a:rPr lang="en-US" sz="2500" dirty="0" err="1"/>
              <a:t>Sanskerta</a:t>
            </a:r>
            <a:r>
              <a:rPr lang="en-US" sz="2500" dirty="0"/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C213FEE-206D-11ED-0E54-5578DA86855D}"/>
              </a:ext>
            </a:extLst>
          </p:cNvPr>
          <p:cNvCxnSpPr>
            <a:cxnSpLocks/>
          </p:cNvCxnSpPr>
          <p:nvPr/>
        </p:nvCxnSpPr>
        <p:spPr>
          <a:xfrm>
            <a:off x="1013548" y="980859"/>
            <a:ext cx="0" cy="101319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1D1ED6D-95C9-D5CB-0836-81FECC14528A}"/>
              </a:ext>
            </a:extLst>
          </p:cNvPr>
          <p:cNvCxnSpPr/>
          <p:nvPr/>
        </p:nvCxnSpPr>
        <p:spPr>
          <a:xfrm>
            <a:off x="1024571" y="1366090"/>
            <a:ext cx="393853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D864116E-CE90-004C-0E90-CA565FDA3E35}"/>
              </a:ext>
            </a:extLst>
          </p:cNvPr>
          <p:cNvCxnSpPr/>
          <p:nvPr/>
        </p:nvCxnSpPr>
        <p:spPr>
          <a:xfrm>
            <a:off x="1011716" y="1959167"/>
            <a:ext cx="393853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1B3860-5AB3-E282-38E2-27B136FA5DF7}"/>
              </a:ext>
            </a:extLst>
          </p:cNvPr>
          <p:cNvSpPr txBox="1"/>
          <p:nvPr/>
        </p:nvSpPr>
        <p:spPr>
          <a:xfrm>
            <a:off x="2659966" y="3313091"/>
            <a:ext cx="176453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Aksara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Pallawa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peninggalan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kerajaan</a:t>
            </a:r>
            <a:r>
              <a:rPr lang="en-US" sz="1800" b="1" dirty="0">
                <a:solidFill>
                  <a:srgbClr val="002060"/>
                </a:solidFill>
              </a:rPr>
              <a:t> Hindu- Buddha.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5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6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F6A312-96C7-1888-8F37-2DACDB80A125}"/>
              </a:ext>
            </a:extLst>
          </p:cNvPr>
          <p:cNvSpPr txBox="1"/>
          <p:nvPr/>
        </p:nvSpPr>
        <p:spPr>
          <a:xfrm>
            <a:off x="422628" y="414599"/>
            <a:ext cx="6029860" cy="57888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002060"/>
                </a:solidFill>
              </a:rPr>
              <a:t>Peninggalan</a:t>
            </a:r>
            <a:r>
              <a:rPr lang="en-US" sz="2800" b="1" dirty="0">
                <a:solidFill>
                  <a:srgbClr val="002060"/>
                </a:solidFill>
              </a:rPr>
              <a:t> Kerajaan Islam</a:t>
            </a:r>
            <a:endParaRPr lang="id-ID" sz="2800" b="1" dirty="0">
              <a:solidFill>
                <a:srgbClr val="00206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66" y="1129456"/>
            <a:ext cx="1750993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a. Masjid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07" y="1606749"/>
            <a:ext cx="7120773" cy="2153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500" dirty="0"/>
              <a:t>Tempat ibadah umat Islam dan tempat menyebarkan ajaran agama Islam pada masa kerajaan Islam.</a:t>
            </a:r>
            <a:endParaRPr lang="en-US" sz="2500" dirty="0"/>
          </a:p>
        </p:txBody>
      </p:sp>
      <p:pic>
        <p:nvPicPr>
          <p:cNvPr id="3" name="Picture 2" descr="Demak Great Mosque is one of the oldest mosques in Indonesia. This mosque is located in Kauman Village, Demak District, Demak Regency, Central Java.">
            <a:extLst>
              <a:ext uri="{FF2B5EF4-FFF2-40B4-BE49-F238E27FC236}">
                <a16:creationId xmlns:a16="http://schemas.microsoft.com/office/drawing/2014/main" xmlns="" id="{ED4F85E4-FDFC-C1EB-4317-9F05D3376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"/>
          <a:stretch/>
        </p:blipFill>
        <p:spPr bwMode="auto">
          <a:xfrm>
            <a:off x="1112705" y="2587440"/>
            <a:ext cx="2853368" cy="21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FA34D-D7F8-F110-F3A3-66EC1320B009}"/>
              </a:ext>
            </a:extLst>
          </p:cNvPr>
          <p:cNvSpPr txBox="1"/>
          <p:nvPr/>
        </p:nvSpPr>
        <p:spPr>
          <a:xfrm>
            <a:off x="1794662" y="2550463"/>
            <a:ext cx="23089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Masjid Agung </a:t>
            </a:r>
            <a:r>
              <a:rPr lang="en-US" sz="1800" b="1" dirty="0" err="1">
                <a:solidFill>
                  <a:srgbClr val="002060"/>
                </a:solidFill>
              </a:rPr>
              <a:t>Demak</a:t>
            </a:r>
            <a:endParaRPr lang="id-ID" sz="18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Masjid Raya Baiturrahman - TribunnewsWiki.com">
            <a:extLst>
              <a:ext uri="{FF2B5EF4-FFF2-40B4-BE49-F238E27FC236}">
                <a16:creationId xmlns:a16="http://schemas.microsoft.com/office/drawing/2014/main" xmlns="" id="{9D9707C4-9112-AE47-1DE2-C51A437B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60" y="2604800"/>
            <a:ext cx="3757163" cy="21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379B1B-5BD3-7C8A-61BC-87FC04585B34}"/>
              </a:ext>
            </a:extLst>
          </p:cNvPr>
          <p:cNvSpPr txBox="1"/>
          <p:nvPr/>
        </p:nvSpPr>
        <p:spPr>
          <a:xfrm>
            <a:off x="5740893" y="2571750"/>
            <a:ext cx="2710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Masjid Raya </a:t>
            </a:r>
            <a:r>
              <a:rPr lang="en-US" sz="1800" b="1" dirty="0" err="1">
                <a:solidFill>
                  <a:srgbClr val="002060"/>
                </a:solidFill>
              </a:rPr>
              <a:t>Baiturrahman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16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6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82" y="360325"/>
            <a:ext cx="1750993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b. Istana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856" y="903720"/>
            <a:ext cx="7120773" cy="936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err="1"/>
              <a:t>Tempat</a:t>
            </a:r>
            <a:r>
              <a:rPr lang="en-US" sz="2500" dirty="0"/>
              <a:t> </a:t>
            </a:r>
            <a:r>
              <a:rPr lang="en-US" sz="2500" dirty="0" err="1"/>
              <a:t>tinggal</a:t>
            </a:r>
            <a:r>
              <a:rPr lang="en-US" sz="2500" dirty="0"/>
              <a:t> sultan </a:t>
            </a:r>
            <a:r>
              <a:rPr lang="en-US" sz="2500" dirty="0" err="1"/>
              <a:t>atau</a:t>
            </a:r>
            <a:r>
              <a:rPr lang="en-US" sz="2500" dirty="0"/>
              <a:t> raja yang </a:t>
            </a:r>
            <a:r>
              <a:rPr lang="en-US" sz="2500" dirty="0" err="1"/>
              <a:t>berfungsi</a:t>
            </a:r>
            <a:r>
              <a:rPr lang="en-US" sz="2500" dirty="0"/>
              <a:t> </a:t>
            </a:r>
            <a:r>
              <a:rPr lang="en-US" sz="2500" dirty="0" err="1"/>
              <a:t>sebagai</a:t>
            </a:r>
            <a:r>
              <a:rPr lang="en-US" sz="2500" dirty="0"/>
              <a:t> </a:t>
            </a:r>
            <a:r>
              <a:rPr lang="en-US" sz="2500" dirty="0" err="1"/>
              <a:t>pusat</a:t>
            </a:r>
            <a:r>
              <a:rPr lang="en-US" sz="2500" dirty="0"/>
              <a:t> </a:t>
            </a:r>
            <a:r>
              <a:rPr lang="en-US" sz="2500" dirty="0" err="1"/>
              <a:t>pemerintahan</a:t>
            </a:r>
            <a:r>
              <a:rPr lang="en-US" sz="2500" dirty="0"/>
              <a:t>.</a:t>
            </a:r>
          </a:p>
        </p:txBody>
      </p:sp>
      <p:pic>
        <p:nvPicPr>
          <p:cNvPr id="7" name="Picture 2" descr="Gowa, Indonesia - September 2021. portrait of the traditional house of Makassar Balla Lompoa Museum">
            <a:extLst>
              <a:ext uri="{FF2B5EF4-FFF2-40B4-BE49-F238E27FC236}">
                <a16:creationId xmlns:a16="http://schemas.microsoft.com/office/drawing/2014/main" xmlns="" id="{B5CAF84C-B4DC-2CC6-D0F4-D06BE4C46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 bwMode="auto">
          <a:xfrm>
            <a:off x="5068228" y="2082194"/>
            <a:ext cx="3537704" cy="23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9F99E3-FE04-3191-7968-D102F997D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86" b="5949"/>
          <a:stretch/>
        </p:blipFill>
        <p:spPr>
          <a:xfrm>
            <a:off x="1017605" y="2060160"/>
            <a:ext cx="3537705" cy="2354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B068E5-EE8E-AF59-49E5-11374C061633}"/>
              </a:ext>
            </a:extLst>
          </p:cNvPr>
          <p:cNvSpPr txBox="1"/>
          <p:nvPr/>
        </p:nvSpPr>
        <p:spPr>
          <a:xfrm>
            <a:off x="2655672" y="4055114"/>
            <a:ext cx="19112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Keraton</a:t>
            </a:r>
            <a:r>
              <a:rPr lang="en-US" sz="1800" b="1" dirty="0">
                <a:solidFill>
                  <a:srgbClr val="002060"/>
                </a:solidFill>
              </a:rPr>
              <a:t> Surakarta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EA823D-BF46-1CCB-0284-3AC2824F6DF1}"/>
              </a:ext>
            </a:extLst>
          </p:cNvPr>
          <p:cNvSpPr txBox="1"/>
          <p:nvPr/>
        </p:nvSpPr>
        <p:spPr>
          <a:xfrm>
            <a:off x="6296980" y="4069434"/>
            <a:ext cx="23089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>
                <a:solidFill>
                  <a:srgbClr val="002060"/>
                </a:solidFill>
              </a:rPr>
              <a:t>Istana </a:t>
            </a:r>
            <a:r>
              <a:rPr lang="en-US" sz="1800" b="1" dirty="0" err="1">
                <a:solidFill>
                  <a:srgbClr val="002060"/>
                </a:solidFill>
              </a:rPr>
              <a:t>Balla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Lompoa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61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6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82" y="360325"/>
            <a:ext cx="2412006" cy="47729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c.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Karya</a:t>
            </a:r>
            <a:r>
              <a:rPr lang="en-US" sz="2800" b="1" dirty="0">
                <a:solidFill>
                  <a:srgbClr val="2B7A0B"/>
                </a:solidFill>
                <a:latin typeface="+mn-lt"/>
              </a:rPr>
              <a:t> Sastra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FC1992-6DFA-94AD-F200-994738663B02}"/>
              </a:ext>
            </a:extLst>
          </p:cNvPr>
          <p:cNvSpPr txBox="1"/>
          <p:nvPr/>
        </p:nvSpPr>
        <p:spPr>
          <a:xfrm>
            <a:off x="1198083" y="1187552"/>
            <a:ext cx="2889174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Suluk</a:t>
            </a:r>
            <a:r>
              <a:rPr lang="en-US" sz="2500" dirty="0"/>
              <a:t> </a:t>
            </a:r>
            <a:r>
              <a:rPr lang="en-US" sz="2500" dirty="0" err="1"/>
              <a:t>berupa</a:t>
            </a:r>
            <a:r>
              <a:rPr lang="en-US" sz="2500" dirty="0"/>
              <a:t> </a:t>
            </a:r>
            <a:r>
              <a:rPr lang="en-US" sz="2500" dirty="0" err="1"/>
              <a:t>syair</a:t>
            </a:r>
            <a:r>
              <a:rPr lang="en-US" sz="2500" dirty="0"/>
              <a:t> </a:t>
            </a:r>
            <a:r>
              <a:rPr lang="en-US" sz="2500" dirty="0" err="1"/>
              <a:t>berisi</a:t>
            </a:r>
            <a:r>
              <a:rPr lang="en-US" sz="2500" dirty="0"/>
              <a:t> </a:t>
            </a:r>
            <a:r>
              <a:rPr lang="en-US" sz="2500" dirty="0" err="1"/>
              <a:t>nasihat</a:t>
            </a:r>
            <a:r>
              <a:rPr lang="en-US" sz="25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8355A0-F51C-EE2E-0A16-DEA304CF4272}"/>
              </a:ext>
            </a:extLst>
          </p:cNvPr>
          <p:cNvSpPr txBox="1"/>
          <p:nvPr/>
        </p:nvSpPr>
        <p:spPr>
          <a:xfrm>
            <a:off x="1187067" y="2499449"/>
            <a:ext cx="2988326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</a:rPr>
              <a:t>Hikayat</a:t>
            </a:r>
            <a:r>
              <a:rPr lang="en-US" sz="2500" dirty="0"/>
              <a:t> </a:t>
            </a:r>
            <a:r>
              <a:rPr lang="en-US" sz="2500" dirty="0" err="1"/>
              <a:t>berupa</a:t>
            </a:r>
            <a:r>
              <a:rPr lang="en-US" sz="2500" dirty="0"/>
              <a:t> </a:t>
            </a:r>
            <a:r>
              <a:rPr lang="en-US" sz="2500" dirty="0" err="1"/>
              <a:t>cerita</a:t>
            </a:r>
            <a:r>
              <a:rPr lang="en-US" sz="2500" dirty="0"/>
              <a:t> yang </a:t>
            </a:r>
            <a:r>
              <a:rPr lang="en-US" sz="2500" dirty="0" err="1"/>
              <a:t>diambil</a:t>
            </a:r>
            <a:r>
              <a:rPr lang="en-US" sz="2500" dirty="0"/>
              <a:t> </a:t>
            </a:r>
            <a:r>
              <a:rPr lang="en-US" sz="2500" dirty="0" err="1"/>
              <a:t>dari</a:t>
            </a:r>
            <a:r>
              <a:rPr lang="en-US" sz="2500" dirty="0"/>
              <a:t> </a:t>
            </a:r>
            <a:r>
              <a:rPr lang="en-US" sz="2500" dirty="0" err="1"/>
              <a:t>suatu</a:t>
            </a:r>
            <a:r>
              <a:rPr lang="en-US" sz="2500" dirty="0"/>
              <a:t> </a:t>
            </a:r>
            <a:r>
              <a:rPr lang="en-US" sz="2500" dirty="0" err="1"/>
              <a:t>kejadian</a:t>
            </a:r>
            <a:r>
              <a:rPr lang="en-US" sz="2500" dirty="0"/>
              <a:t> </a:t>
            </a:r>
            <a:r>
              <a:rPr lang="en-US" sz="2500" dirty="0" err="1"/>
              <a:t>sejarah</a:t>
            </a:r>
            <a:r>
              <a:rPr lang="en-US" sz="2500" dirty="0"/>
              <a:t>.</a:t>
            </a:r>
          </a:p>
        </p:txBody>
      </p:sp>
      <p:pic>
        <p:nvPicPr>
          <p:cNvPr id="9218" name="Picture 2" descr="Nilai Moral 'Syair Perahu' Karya Hamzah Fansuri">
            <a:extLst>
              <a:ext uri="{FF2B5EF4-FFF2-40B4-BE49-F238E27FC236}">
                <a16:creationId xmlns:a16="http://schemas.microsoft.com/office/drawing/2014/main" xmlns="" id="{7E5E522D-F2F6-1AE5-2889-FFF549C69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22227" b="2710"/>
          <a:stretch/>
        </p:blipFill>
        <p:spPr bwMode="auto">
          <a:xfrm>
            <a:off x="6585932" y="1499308"/>
            <a:ext cx="2367659" cy="32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USTANUS SALATIN PANDUAN BERKUASA PARA SULTAN ACEH | Tengkuputeh">
            <a:extLst>
              <a:ext uri="{FF2B5EF4-FFF2-40B4-BE49-F238E27FC236}">
                <a16:creationId xmlns:a16="http://schemas.microsoft.com/office/drawing/2014/main" xmlns="" id="{6A30702D-39CC-5E6A-B82D-C9B9D318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33" y="1609627"/>
            <a:ext cx="1887632" cy="30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98A3FBC-6615-21B2-209E-4665C5C0A550}"/>
              </a:ext>
            </a:extLst>
          </p:cNvPr>
          <p:cNvCxnSpPr/>
          <p:nvPr/>
        </p:nvCxnSpPr>
        <p:spPr>
          <a:xfrm>
            <a:off x="793214" y="881706"/>
            <a:ext cx="0" cy="2357274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917CBE72-762F-4511-CC70-A6BECF59B4F5}"/>
              </a:ext>
            </a:extLst>
          </p:cNvPr>
          <p:cNvCxnSpPr/>
          <p:nvPr/>
        </p:nvCxnSpPr>
        <p:spPr>
          <a:xfrm>
            <a:off x="793214" y="1729648"/>
            <a:ext cx="393853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5711C94-510B-E1B4-8F27-0E629639D165}"/>
              </a:ext>
            </a:extLst>
          </p:cNvPr>
          <p:cNvCxnSpPr/>
          <p:nvPr/>
        </p:nvCxnSpPr>
        <p:spPr>
          <a:xfrm>
            <a:off x="802393" y="3204070"/>
            <a:ext cx="393853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9BF3DC4-A605-BB29-2CFD-E62AC71C6675}"/>
              </a:ext>
            </a:extLst>
          </p:cNvPr>
          <p:cNvSpPr txBox="1"/>
          <p:nvPr/>
        </p:nvSpPr>
        <p:spPr>
          <a:xfrm>
            <a:off x="6585932" y="837618"/>
            <a:ext cx="230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Syair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Perahu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karya</a:t>
            </a:r>
            <a:r>
              <a:rPr lang="en-US" sz="1800" b="1" dirty="0">
                <a:solidFill>
                  <a:srgbClr val="002060"/>
                </a:solidFill>
              </a:rPr>
              <a:t> Hamzah </a:t>
            </a:r>
            <a:r>
              <a:rPr lang="en-US" sz="1800" b="1" dirty="0" err="1">
                <a:solidFill>
                  <a:srgbClr val="002060"/>
                </a:solidFill>
              </a:rPr>
              <a:t>Fansuri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ECD5B4-2F9F-3B9D-94AB-BF2E4C93A885}"/>
              </a:ext>
            </a:extLst>
          </p:cNvPr>
          <p:cNvSpPr txBox="1"/>
          <p:nvPr/>
        </p:nvSpPr>
        <p:spPr>
          <a:xfrm>
            <a:off x="4344191" y="653246"/>
            <a:ext cx="207981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8080"/>
              </a:buClr>
            </a:pPr>
            <a:r>
              <a:rPr lang="fi-FI" sz="1800" b="1" dirty="0">
                <a:solidFill>
                  <a:srgbClr val="002060"/>
                </a:solidFill>
              </a:rPr>
              <a:t>Kitab Bustan Al-Salatin karya Nuruddin Ar-Raniri. 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30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1C62825-63F8-41E1-C839-C1C78AFD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774" y="538106"/>
            <a:ext cx="1916246" cy="47729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d.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Kaligrafi</a:t>
            </a:r>
            <a:endParaRPr lang="en-US" sz="2800" b="1" dirty="0">
              <a:solidFill>
                <a:srgbClr val="2B7A0B"/>
              </a:solidFill>
              <a:latin typeface="+mn-l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120BCF17-0768-F329-57E1-E7E73965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342" y="1057454"/>
            <a:ext cx="3225357" cy="2121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500" dirty="0"/>
              <a:t>Tulisan yang diukir dengan menggunakan teknik khusus. </a:t>
            </a:r>
            <a:r>
              <a:rPr lang="pt-BR" sz="2500" dirty="0"/>
              <a:t>Dapat ditemui pada dinding atau mimbar masjid.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7C3AC4-17D4-5ECA-A596-E5383C3CBDC8}"/>
              </a:ext>
            </a:extLst>
          </p:cNvPr>
          <p:cNvSpPr txBox="1"/>
          <p:nvPr/>
        </p:nvSpPr>
        <p:spPr>
          <a:xfrm>
            <a:off x="3875156" y="3682064"/>
            <a:ext cx="19480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</a:rPr>
              <a:t>Kaligrafi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karya</a:t>
            </a:r>
            <a:r>
              <a:rPr lang="en-US" sz="1800" b="1" dirty="0">
                <a:solidFill>
                  <a:srgbClr val="002060"/>
                </a:solidFill>
              </a:rPr>
              <a:t> Maulana Malik Ibrahim.</a:t>
            </a:r>
          </a:p>
        </p:txBody>
      </p:sp>
      <p:pic>
        <p:nvPicPr>
          <p:cNvPr id="8196" name="Picture 4" descr="Kaligrafi Maulana Malik Ibrahim">
            <a:extLst>
              <a:ext uri="{FF2B5EF4-FFF2-40B4-BE49-F238E27FC236}">
                <a16:creationId xmlns:a16="http://schemas.microsoft.com/office/drawing/2014/main" xmlns="" id="{D4F9470D-C567-8CEF-C901-2071643D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01" y="10391"/>
            <a:ext cx="3763572" cy="47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C6F3CC3-D50D-6CEC-A6C5-C96DDFC9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017" y="-7775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51" y="198112"/>
            <a:ext cx="1192350" cy="384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D59B9C-7AE3-3B24-CC48-9F3268756160}"/>
              </a:ext>
            </a:extLst>
          </p:cNvPr>
          <p:cNvSpPr txBox="1"/>
          <p:nvPr/>
        </p:nvSpPr>
        <p:spPr>
          <a:xfrm>
            <a:off x="3195301" y="1277419"/>
            <a:ext cx="4604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Kerajaan </a:t>
            </a:r>
            <a:r>
              <a:rPr lang="en-US" sz="2400" b="1" dirty="0" err="1"/>
              <a:t>bercorak</a:t>
            </a:r>
            <a:r>
              <a:rPr lang="en-US" sz="2400" b="1" dirty="0"/>
              <a:t> Hindu – Buddha </a:t>
            </a:r>
            <a:r>
              <a:rPr lang="en-US" sz="2400" b="1" dirty="0" err="1"/>
              <a:t>diperkirakan</a:t>
            </a:r>
            <a:r>
              <a:rPr lang="en-US" sz="2400" b="1" dirty="0"/>
              <a:t> </a:t>
            </a:r>
            <a:r>
              <a:rPr lang="en-US" sz="2400" b="1" dirty="0" err="1"/>
              <a:t>berdiri</a:t>
            </a:r>
            <a:r>
              <a:rPr lang="en-US" sz="2400" b="1" dirty="0"/>
              <a:t> di Indonesia </a:t>
            </a:r>
            <a:r>
              <a:rPr lang="en-US" sz="2400" b="1" dirty="0" err="1"/>
              <a:t>sejak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abad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ke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– 4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Masehi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29FD4A-883F-2EE0-DF2A-1EF35A936A14}"/>
              </a:ext>
            </a:extLst>
          </p:cNvPr>
          <p:cNvSpPr txBox="1"/>
          <p:nvPr/>
        </p:nvSpPr>
        <p:spPr>
          <a:xfrm>
            <a:off x="4249323" y="2780205"/>
            <a:ext cx="489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Berkembang</a:t>
            </a:r>
            <a:r>
              <a:rPr lang="en-US" sz="2400" b="1" dirty="0"/>
              <a:t> </a:t>
            </a:r>
            <a:r>
              <a:rPr lang="en-US" sz="2400" b="1" dirty="0" err="1"/>
              <a:t>karena</a:t>
            </a:r>
            <a:r>
              <a:rPr lang="en-US" sz="2400" b="1" dirty="0"/>
              <a:t> </a:t>
            </a:r>
            <a:r>
              <a:rPr lang="en-US" sz="2400" b="1" dirty="0" err="1"/>
              <a:t>datangnya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pedagang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dari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India </a:t>
            </a:r>
            <a:r>
              <a:rPr lang="en-US" sz="2400" b="1" dirty="0"/>
              <a:t>yang </a:t>
            </a:r>
            <a:r>
              <a:rPr lang="en-US" sz="2400" b="1" dirty="0" err="1">
                <a:solidFill>
                  <a:srgbClr val="7030A0"/>
                </a:solidFill>
              </a:rPr>
              <a:t>menyebarkan</a:t>
            </a:r>
            <a:r>
              <a:rPr lang="en-US" sz="2400" b="1" dirty="0">
                <a:solidFill>
                  <a:srgbClr val="7030A0"/>
                </a:solidFill>
              </a:rPr>
              <a:t> agama Hindu dan Buddha.</a:t>
            </a:r>
          </a:p>
        </p:txBody>
      </p:sp>
      <p:pic>
        <p:nvPicPr>
          <p:cNvPr id="1032" name="Picture 8" descr="JAISALMER, RAJASTHAN, INDIA - DEC. 06: unidentified saler on shopping street in the fort of Jaisalmer December. 6, 2006 in Jaisalmer, Rajasthan, India. Early morning in the eastern city. ">
            <a:extLst>
              <a:ext uri="{FF2B5EF4-FFF2-40B4-BE49-F238E27FC236}">
                <a16:creationId xmlns:a16="http://schemas.microsoft.com/office/drawing/2014/main" xmlns="" id="{F35DEC37-6984-177B-4C3B-FAF664BB4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9" b="7846"/>
          <a:stretch/>
        </p:blipFill>
        <p:spPr bwMode="auto">
          <a:xfrm>
            <a:off x="11017" y="1211507"/>
            <a:ext cx="2945501" cy="33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DA05BE0-51DB-BFDF-F7A8-FC4B4B765A2B}"/>
              </a:ext>
            </a:extLst>
          </p:cNvPr>
          <p:cNvGrpSpPr/>
          <p:nvPr/>
        </p:nvGrpSpPr>
        <p:grpSpPr>
          <a:xfrm>
            <a:off x="-684584" y="115415"/>
            <a:ext cx="9577063" cy="793635"/>
            <a:chOff x="176399" y="108956"/>
            <a:chExt cx="5058047" cy="4713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9A2C5A-2FC8-EE96-73C4-A3523455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99" y="108956"/>
              <a:ext cx="4643470" cy="4713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20843B9-0279-E8D3-BFA8-5939D2D98FA3}"/>
                </a:ext>
              </a:extLst>
            </p:cNvPr>
            <p:cNvSpPr/>
            <p:nvPr/>
          </p:nvSpPr>
          <p:spPr>
            <a:xfrm>
              <a:off x="590977" y="181001"/>
              <a:ext cx="4643469" cy="341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96875" indent="-396875"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Sejarah Kerajaan Hindu-Buddha di Indonesia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641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8EC38FF-28D1-DC32-30E3-F79C5DE9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xmlns="" id="{6ADDE911-CF42-03DB-0590-EF5CFD4AC5DE}"/>
              </a:ext>
            </a:extLst>
          </p:cNvPr>
          <p:cNvSpPr txBox="1">
            <a:spLocks/>
          </p:cNvSpPr>
          <p:nvPr/>
        </p:nvSpPr>
        <p:spPr>
          <a:xfrm>
            <a:off x="875901" y="414599"/>
            <a:ext cx="1916246" cy="477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2B7A0B"/>
                </a:solidFill>
                <a:latin typeface="+mn-lt"/>
              </a:rPr>
              <a:t>e. </a:t>
            </a:r>
            <a:r>
              <a:rPr lang="en-US" sz="2800" b="1" dirty="0" err="1">
                <a:solidFill>
                  <a:srgbClr val="2B7A0B"/>
                </a:solidFill>
                <a:latin typeface="+mn-lt"/>
              </a:rPr>
              <a:t>Makam</a:t>
            </a:r>
            <a:endParaRPr lang="en-US" sz="2800" b="1" dirty="0">
              <a:solidFill>
                <a:srgbClr val="2B7A0B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A4FEDF-C99F-E39A-E60A-3D8FDB757833}"/>
              </a:ext>
            </a:extLst>
          </p:cNvPr>
          <p:cNvSpPr txBox="1"/>
          <p:nvPr/>
        </p:nvSpPr>
        <p:spPr>
          <a:xfrm>
            <a:off x="1184760" y="904589"/>
            <a:ext cx="56236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500" dirty="0"/>
              <a:t>Peninggalan kerajaan berupa makam para raja atau sultan.</a:t>
            </a:r>
            <a:endParaRPr lang="en-US" sz="2500" dirty="0"/>
          </a:p>
        </p:txBody>
      </p:sp>
      <p:pic>
        <p:nvPicPr>
          <p:cNvPr id="10242" name="Picture 2" descr="Makam Sultan Iskandar Muda, Persemayaman Abadi Sang Penakluk - Indonesia  Kaya">
            <a:extLst>
              <a:ext uri="{FF2B5EF4-FFF2-40B4-BE49-F238E27FC236}">
                <a16:creationId xmlns:a16="http://schemas.microsoft.com/office/drawing/2014/main" xmlns="" id="{AFDE2245-7743-DF9F-514C-E7E76984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849" y="1956569"/>
            <a:ext cx="3310575" cy="21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1B91D5-8DDD-0ADE-2570-4543F25343E1}"/>
              </a:ext>
            </a:extLst>
          </p:cNvPr>
          <p:cNvSpPr txBox="1"/>
          <p:nvPr/>
        </p:nvSpPr>
        <p:spPr>
          <a:xfrm>
            <a:off x="1043608" y="4238911"/>
            <a:ext cx="33872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Makam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Sultan Malik As- Saleh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4355E3-94D9-A7DB-C428-90B81C006B5C}"/>
              </a:ext>
            </a:extLst>
          </p:cNvPr>
          <p:cNvSpPr txBox="1"/>
          <p:nvPr/>
        </p:nvSpPr>
        <p:spPr>
          <a:xfrm>
            <a:off x="5077849" y="4229042"/>
            <a:ext cx="33872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 err="1">
                <a:solidFill>
                  <a:srgbClr val="002060"/>
                </a:solidFill>
              </a:rPr>
              <a:t>Makam</a:t>
            </a:r>
            <a:r>
              <a:rPr lang="en-US" sz="1800" b="1" dirty="0">
                <a:solidFill>
                  <a:srgbClr val="002060"/>
                </a:solidFill>
              </a:rPr>
              <a:t> Sultan Iskandar Muda</a:t>
            </a:r>
            <a:endParaRPr lang="id-ID" sz="1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Nisan Malik As-Saleh, Bukti Sejarah Islam Masuk ke Indonesia Abad Ke-13  Halaman all - Kompas.com">
            <a:extLst>
              <a:ext uri="{FF2B5EF4-FFF2-40B4-BE49-F238E27FC236}">
                <a16:creationId xmlns:a16="http://schemas.microsoft.com/office/drawing/2014/main" xmlns="" id="{924DF751-798F-1641-5D35-11461AD78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960" r="7354" b="-1"/>
          <a:stretch/>
        </p:blipFill>
        <p:spPr bwMode="auto">
          <a:xfrm>
            <a:off x="810416" y="2006684"/>
            <a:ext cx="3785885" cy="21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9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1" y="205142"/>
            <a:ext cx="4011219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5492" y="282269"/>
            <a:ext cx="963725" cy="1002048"/>
            <a:chOff x="488368" y="344199"/>
            <a:chExt cx="963725" cy="1002048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488368" y="344199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761472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1279" y="150747"/>
            <a:ext cx="711957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Karakteristik</a:t>
            </a:r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Alam</a:t>
            </a:r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dan </a:t>
            </a:r>
          </a:p>
          <a:p>
            <a:r>
              <a:rPr lang="en-US" sz="3400" b="1" dirty="0" err="1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Pemanfaatannya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0668" y="1674429"/>
            <a:ext cx="6085340" cy="2451783"/>
            <a:chOff x="295276" y="214296"/>
            <a:chExt cx="4643470" cy="15376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97505" y="261447"/>
              <a:ext cx="3976718" cy="1490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sv-SE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Karakteristik Alam di Indonesia dan Pemanfaatannya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6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>
            <a:off x="6769185" y="1445183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DC88162-C733-B7AA-A38E-A5ED9E3B2962}"/>
              </a:ext>
            </a:extLst>
          </p:cNvPr>
          <p:cNvSpPr txBox="1"/>
          <p:nvPr/>
        </p:nvSpPr>
        <p:spPr>
          <a:xfrm>
            <a:off x="544655" y="3020778"/>
            <a:ext cx="5745995" cy="119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</a:rPr>
              <a:t>Karakteristik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alam</a:t>
            </a:r>
            <a:r>
              <a:rPr lang="id-ID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mencirikan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segala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sesuatu</a:t>
            </a:r>
            <a:r>
              <a:rPr lang="en-US" sz="2800" b="1" dirty="0">
                <a:solidFill>
                  <a:srgbClr val="008080"/>
                </a:solidFill>
              </a:rPr>
              <a:t> yang</a:t>
            </a:r>
            <a:r>
              <a:rPr lang="id-ID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tampak</a:t>
            </a:r>
            <a:r>
              <a:rPr lang="en-US" sz="2800" b="1" dirty="0">
                <a:solidFill>
                  <a:srgbClr val="FF0066"/>
                </a:solidFill>
              </a:rPr>
              <a:t> di </a:t>
            </a:r>
            <a:r>
              <a:rPr lang="en-US" sz="2800" b="1" dirty="0" err="1">
                <a:solidFill>
                  <a:srgbClr val="FF0066"/>
                </a:solidFill>
              </a:rPr>
              <a:t>alam</a:t>
            </a:r>
            <a:r>
              <a:rPr lang="en-US" sz="2800" b="1" dirty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0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B4401B7-587A-12D8-6DFB-4F6B3A7A0137}"/>
              </a:ext>
            </a:extLst>
          </p:cNvPr>
          <p:cNvGrpSpPr/>
          <p:nvPr/>
        </p:nvGrpSpPr>
        <p:grpSpPr>
          <a:xfrm>
            <a:off x="395536" y="411510"/>
            <a:ext cx="6386558" cy="1763994"/>
            <a:chOff x="3571868" y="706382"/>
            <a:chExt cx="5643603" cy="1071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oup 8">
              <a:extLst>
                <a:ext uri="{FF2B5EF4-FFF2-40B4-BE49-F238E27FC236}">
                  <a16:creationId xmlns:a16="http://schemas.microsoft.com/office/drawing/2014/main" xmlns="" id="{46E48FB0-7CC6-C2CB-7474-49CB271BB50F}"/>
                </a:ext>
              </a:extLst>
            </p:cNvPr>
            <p:cNvGrpSpPr/>
            <p:nvPr/>
          </p:nvGrpSpPr>
          <p:grpSpPr>
            <a:xfrm>
              <a:off x="3571868" y="706382"/>
              <a:ext cx="5214974" cy="1071570"/>
              <a:chOff x="4427972" y="928676"/>
              <a:chExt cx="5299086" cy="1071570"/>
            </a:xfrm>
          </p:grpSpPr>
          <p:sp>
            <p:nvSpPr>
              <p:cNvPr id="35" name="Rounded Rectangle 13">
                <a:extLst>
                  <a:ext uri="{FF2B5EF4-FFF2-40B4-BE49-F238E27FC236}">
                    <a16:creationId xmlns:a16="http://schemas.microsoft.com/office/drawing/2014/main" xmlns="" id="{F4422443-5473-6301-76D9-FDF15D2607BA}"/>
                  </a:ext>
                </a:extLst>
              </p:cNvPr>
              <p:cNvSpPr/>
              <p:nvPr/>
            </p:nvSpPr>
            <p:spPr>
              <a:xfrm>
                <a:off x="4427972" y="928676"/>
                <a:ext cx="5299086" cy="1071570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6" name="Rounded Rectangle 14">
                <a:extLst>
                  <a:ext uri="{FF2B5EF4-FFF2-40B4-BE49-F238E27FC236}">
                    <a16:creationId xmlns:a16="http://schemas.microsoft.com/office/drawing/2014/main" xmlns="" id="{92DB5CFE-B759-36B1-8F73-6DFFB3FD3248}"/>
                  </a:ext>
                </a:extLst>
              </p:cNvPr>
              <p:cNvSpPr/>
              <p:nvPr/>
            </p:nvSpPr>
            <p:spPr>
              <a:xfrm>
                <a:off x="4500562" y="1000114"/>
                <a:ext cx="5082468" cy="928694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68DCD67-2144-A67D-BE65-F03057690461}"/>
                </a:ext>
              </a:extLst>
            </p:cNvPr>
            <p:cNvSpPr txBox="1"/>
            <p:nvPr/>
          </p:nvSpPr>
          <p:spPr>
            <a:xfrm>
              <a:off x="3643306" y="852058"/>
              <a:ext cx="5572165" cy="40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8080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AB2A848-8CBC-8D2C-13EB-219094311983}"/>
              </a:ext>
            </a:extLst>
          </p:cNvPr>
          <p:cNvSpPr txBox="1"/>
          <p:nvPr/>
        </p:nvSpPr>
        <p:spPr>
          <a:xfrm>
            <a:off x="651109" y="613013"/>
            <a:ext cx="53903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8080"/>
                </a:solidFill>
              </a:rPr>
              <a:t>Karakteristik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alam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akan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mempengaruhi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sumber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daya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alam</a:t>
            </a:r>
            <a:r>
              <a:rPr lang="en-US" sz="2800" b="1" dirty="0">
                <a:solidFill>
                  <a:srgbClr val="FF0066"/>
                </a:solidFill>
              </a:rPr>
              <a:t> dan </a:t>
            </a:r>
            <a:r>
              <a:rPr lang="en-US" sz="2800" b="1" dirty="0" err="1">
                <a:solidFill>
                  <a:srgbClr val="FF0066"/>
                </a:solidFill>
              </a:rPr>
              <a:t>mata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pencaharian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masyarakat</a:t>
            </a:r>
            <a:r>
              <a:rPr lang="en-US" sz="2800" b="1" dirty="0">
                <a:solidFill>
                  <a:srgbClr val="008080"/>
                </a:solidFill>
              </a:rPr>
              <a:t>. 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xmlns="" id="{5A15E7F5-B301-2718-5BD4-1C8EA6740877}"/>
              </a:ext>
            </a:extLst>
          </p:cNvPr>
          <p:cNvSpPr txBox="1"/>
          <p:nvPr/>
        </p:nvSpPr>
        <p:spPr>
          <a:xfrm>
            <a:off x="3346287" y="2294896"/>
            <a:ext cx="349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2060"/>
                </a:solidFill>
              </a:rPr>
              <a:t>Karakteristik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Alam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47E0705-DA3B-415F-E983-31F4A4934A13}"/>
              </a:ext>
            </a:extLst>
          </p:cNvPr>
          <p:cNvSpPr/>
          <p:nvPr/>
        </p:nvSpPr>
        <p:spPr>
          <a:xfrm>
            <a:off x="1619672" y="3129610"/>
            <a:ext cx="2231002" cy="584776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Arial" panose="020B0604020202020204" pitchFamily="34" charset="0"/>
              </a:rPr>
              <a:t>1. </a:t>
            </a:r>
            <a:r>
              <a:rPr lang="en-US" sz="2800" b="1" dirty="0" err="1">
                <a:cs typeface="Arial" panose="020B0604020202020204" pitchFamily="34" charset="0"/>
              </a:rPr>
              <a:t>Daratan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FB14CDEC-F075-B815-FB9F-A7361B2EBCB4}"/>
              </a:ext>
            </a:extLst>
          </p:cNvPr>
          <p:cNvSpPr/>
          <p:nvPr/>
        </p:nvSpPr>
        <p:spPr>
          <a:xfrm>
            <a:off x="5940152" y="3097705"/>
            <a:ext cx="2469453" cy="58477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Arial" panose="020B0604020202020204" pitchFamily="34" charset="0"/>
              </a:rPr>
              <a:t>2. </a:t>
            </a:r>
            <a:r>
              <a:rPr lang="en-US" sz="2800" b="1" dirty="0" err="1">
                <a:cs typeface="Arial" panose="020B0604020202020204" pitchFamily="34" charset="0"/>
              </a:rPr>
              <a:t>Perairan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41" name="Arrow: Curved Right 40">
            <a:extLst>
              <a:ext uri="{FF2B5EF4-FFF2-40B4-BE49-F238E27FC236}">
                <a16:creationId xmlns:a16="http://schemas.microsoft.com/office/drawing/2014/main" xmlns="" id="{F40D69B2-52D9-CCCE-5DD6-A4F359D06B4E}"/>
              </a:ext>
            </a:extLst>
          </p:cNvPr>
          <p:cNvSpPr/>
          <p:nvPr/>
        </p:nvSpPr>
        <p:spPr>
          <a:xfrm rot="18235369" flipH="1">
            <a:off x="6794401" y="2409032"/>
            <a:ext cx="309961" cy="5923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urved Right 41">
            <a:extLst>
              <a:ext uri="{FF2B5EF4-FFF2-40B4-BE49-F238E27FC236}">
                <a16:creationId xmlns:a16="http://schemas.microsoft.com/office/drawing/2014/main" xmlns="" id="{E0CCD164-A7E8-D074-F811-AD506731C27B}"/>
              </a:ext>
            </a:extLst>
          </p:cNvPr>
          <p:cNvSpPr/>
          <p:nvPr/>
        </p:nvSpPr>
        <p:spPr>
          <a:xfrm rot="3364631">
            <a:off x="2822009" y="2408897"/>
            <a:ext cx="309961" cy="5923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16846C1-B7A0-7D2A-02D4-6558EB499FC9}"/>
              </a:ext>
            </a:extLst>
          </p:cNvPr>
          <p:cNvSpPr txBox="1"/>
          <p:nvPr/>
        </p:nvSpPr>
        <p:spPr>
          <a:xfrm>
            <a:off x="522714" y="3769968"/>
            <a:ext cx="4625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Bagian </a:t>
            </a:r>
            <a:r>
              <a:rPr lang="en-US" sz="2200" b="1" dirty="0" err="1">
                <a:solidFill>
                  <a:srgbClr val="990033"/>
                </a:solidFill>
              </a:rPr>
              <a:t>permukaan</a:t>
            </a:r>
            <a:r>
              <a:rPr lang="en-US" sz="2200" b="1" dirty="0">
                <a:solidFill>
                  <a:srgbClr val="990033"/>
                </a:solidFill>
              </a:rPr>
              <a:t> </a:t>
            </a:r>
            <a:r>
              <a:rPr lang="en-US" sz="2200" b="1" dirty="0" err="1">
                <a:solidFill>
                  <a:srgbClr val="990033"/>
                </a:solidFill>
              </a:rPr>
              <a:t>bumi</a:t>
            </a:r>
            <a:r>
              <a:rPr lang="en-US" sz="2200" b="1" dirty="0">
                <a:solidFill>
                  <a:srgbClr val="990033"/>
                </a:solidFill>
              </a:rPr>
              <a:t> </a:t>
            </a:r>
            <a:r>
              <a:rPr lang="en-US" sz="2200" dirty="0"/>
              <a:t>yang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008080"/>
                </a:solidFill>
              </a:rPr>
              <a:t>digenangi</a:t>
            </a:r>
            <a:r>
              <a:rPr lang="en-US" sz="2200" b="1" dirty="0">
                <a:solidFill>
                  <a:srgbClr val="008080"/>
                </a:solidFill>
              </a:rPr>
              <a:t> air </a:t>
            </a:r>
            <a:r>
              <a:rPr lang="en-US" sz="2200" dirty="0"/>
              <a:t>dan </a:t>
            </a:r>
            <a:r>
              <a:rPr lang="en-US" sz="2200" b="1" dirty="0" err="1">
                <a:solidFill>
                  <a:srgbClr val="002060"/>
                </a:solidFill>
              </a:rPr>
              <a:t>berbentuk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padat</a:t>
            </a:r>
            <a:r>
              <a:rPr lang="en-US" sz="22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25F53E0-8DDD-FB9E-3579-9D072CD35C32}"/>
              </a:ext>
            </a:extLst>
          </p:cNvPr>
          <p:cNvSpPr txBox="1"/>
          <p:nvPr/>
        </p:nvSpPr>
        <p:spPr>
          <a:xfrm>
            <a:off x="5522811" y="3730351"/>
            <a:ext cx="33123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Wilayah </a:t>
            </a:r>
            <a:r>
              <a:rPr lang="en-US" sz="2200" b="1" dirty="0" err="1">
                <a:solidFill>
                  <a:srgbClr val="0070C0"/>
                </a:solidFill>
              </a:rPr>
              <a:t>luas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dirty="0"/>
              <a:t>di </a:t>
            </a:r>
            <a:r>
              <a:rPr lang="en-US" sz="2200" b="1" dirty="0" err="1">
                <a:solidFill>
                  <a:srgbClr val="990033"/>
                </a:solidFill>
              </a:rPr>
              <a:t>permukaan</a:t>
            </a:r>
            <a:r>
              <a:rPr lang="en-US" sz="2200" b="1" dirty="0">
                <a:solidFill>
                  <a:srgbClr val="990033"/>
                </a:solidFill>
              </a:rPr>
              <a:t> </a:t>
            </a:r>
            <a:r>
              <a:rPr lang="en-US" sz="2200" b="1" dirty="0" err="1">
                <a:solidFill>
                  <a:srgbClr val="990033"/>
                </a:solidFill>
              </a:rPr>
              <a:t>bumi</a:t>
            </a:r>
            <a:r>
              <a:rPr lang="en-US" sz="2200" dirty="0"/>
              <a:t> yang </a:t>
            </a:r>
            <a:r>
              <a:rPr lang="en-US" sz="2200" b="1" dirty="0" err="1">
                <a:solidFill>
                  <a:srgbClr val="FF0066"/>
                </a:solidFill>
              </a:rPr>
              <a:t>digenangi</a:t>
            </a:r>
            <a:r>
              <a:rPr lang="en-US" sz="2200" b="1" dirty="0">
                <a:solidFill>
                  <a:srgbClr val="FF0066"/>
                </a:solidFill>
              </a:rPr>
              <a:t> air.</a:t>
            </a:r>
          </a:p>
        </p:txBody>
      </p:sp>
    </p:spTree>
    <p:extLst>
      <p:ext uri="{BB962C8B-B14F-4D97-AF65-F5344CB8AC3E}">
        <p14:creationId xmlns:p14="http://schemas.microsoft.com/office/powerpoint/2010/main" val="3502517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7105003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Tabel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Karakteristik</a:t>
            </a:r>
            <a:r>
              <a:rPr lang="en-US" sz="2800" b="1" dirty="0">
                <a:solidFill>
                  <a:srgbClr val="7030A0"/>
                </a:solidFill>
              </a:rPr>
              <a:t> dan </a:t>
            </a:r>
            <a:r>
              <a:rPr lang="en-US" sz="2800" b="1" dirty="0" err="1">
                <a:solidFill>
                  <a:srgbClr val="7030A0"/>
                </a:solidFill>
              </a:rPr>
              <a:t>Pemanfaatan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Daratan</a:t>
            </a:r>
            <a:endParaRPr lang="id-ID" sz="2800" b="1" dirty="0">
              <a:solidFill>
                <a:srgbClr val="FF0066"/>
              </a:solidFill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A3F901-056B-B3B2-AE29-F8AAD71A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65822"/>
              </p:ext>
            </p:extLst>
          </p:nvPr>
        </p:nvGraphicFramePr>
        <p:xfrm>
          <a:off x="251520" y="957820"/>
          <a:ext cx="8496945" cy="3627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03750">
                  <a:extLst>
                    <a:ext uri="{9D8B030D-6E8A-4147-A177-3AD203B41FA5}">
                      <a16:colId xmlns:a16="http://schemas.microsoft.com/office/drawing/2014/main" xmlns="" val="1967883155"/>
                    </a:ext>
                  </a:extLst>
                </a:gridCol>
                <a:gridCol w="3860880">
                  <a:extLst>
                    <a:ext uri="{9D8B030D-6E8A-4147-A177-3AD203B41FA5}">
                      <a16:colId xmlns:a16="http://schemas.microsoft.com/office/drawing/2014/main" xmlns="" val="2334941492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2305706643"/>
                    </a:ext>
                  </a:extLst>
                </a:gridCol>
              </a:tblGrid>
              <a:tr h="4185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Nama </a:t>
                      </a:r>
                      <a:r>
                        <a:rPr lang="en-US" sz="2000" dirty="0" err="1"/>
                        <a:t>Jenis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Daratan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Karakteristik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Pemanfaatan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786075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/>
                        <a:t>Dataran Tinggi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Memiliki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ketinggian</a:t>
                      </a:r>
                      <a:r>
                        <a:rPr lang="en-US" sz="2000" dirty="0"/>
                        <a:t> lebih </a:t>
                      </a:r>
                      <a:r>
                        <a:rPr lang="en-US" sz="2000" dirty="0" err="1"/>
                        <a:t>dari</a:t>
                      </a:r>
                      <a:r>
                        <a:rPr lang="en-US" sz="2000" dirty="0"/>
                        <a:t> 600 </a:t>
                      </a:r>
                      <a:r>
                        <a:rPr lang="en-US" sz="2000" dirty="0" err="1"/>
                        <a:t>mdpl</a:t>
                      </a:r>
                      <a:r>
                        <a:rPr lang="en-US" sz="2000" dirty="0"/>
                        <a:t> (meter di </a:t>
                      </a:r>
                      <a:r>
                        <a:rPr lang="en-US" sz="2000" dirty="0" err="1"/>
                        <a:t>atas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permukaan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laut</a:t>
                      </a:r>
                      <a:r>
                        <a:rPr lang="en-US" sz="2000" dirty="0"/>
                        <a:t>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Udara </a:t>
                      </a:r>
                      <a:r>
                        <a:rPr lang="en-US" sz="2000" dirty="0" err="1"/>
                        <a:t>sejuk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Tanah </a:t>
                      </a:r>
                      <a:r>
                        <a:rPr lang="en-US" sz="2000" dirty="0" err="1"/>
                        <a:t>subur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Lahan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perkebunan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Pertanian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sayur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Peternakan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sapi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Tempat </a:t>
                      </a:r>
                      <a:r>
                        <a:rPr lang="en-US" sz="2000" dirty="0" err="1"/>
                        <a:t>rekreasi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alam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135012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 err="1"/>
                        <a:t>Gunung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Permukaan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bumi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menjulang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tinggi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besar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Ketinggian</a:t>
                      </a:r>
                      <a:r>
                        <a:rPr lang="en-US" sz="2000" dirty="0"/>
                        <a:t> lebih </a:t>
                      </a:r>
                      <a:r>
                        <a:rPr lang="en-US" sz="2000" dirty="0" err="1"/>
                        <a:t>dari</a:t>
                      </a:r>
                      <a:r>
                        <a:rPr lang="en-US" sz="2000" dirty="0"/>
                        <a:t> 1.000 </a:t>
                      </a:r>
                      <a:r>
                        <a:rPr lang="en-US" sz="2000" dirty="0" err="1"/>
                        <a:t>mdpl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Objek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edukasi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penelitian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Sumber</a:t>
                      </a:r>
                      <a:r>
                        <a:rPr lang="en-US" sz="2000" dirty="0"/>
                        <a:t> air </a:t>
                      </a:r>
                      <a:r>
                        <a:rPr lang="en-US" sz="2000" dirty="0" err="1"/>
                        <a:t>bersih</a:t>
                      </a:r>
                      <a:endParaRPr lang="en-US" sz="20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Tempat </a:t>
                      </a:r>
                      <a:r>
                        <a:rPr lang="en-US" sz="2000" dirty="0" err="1"/>
                        <a:t>rekreasi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alam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2489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517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A3F901-056B-B3B2-AE29-F8AAD71A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527616"/>
              </p:ext>
            </p:extLst>
          </p:nvPr>
        </p:nvGraphicFramePr>
        <p:xfrm>
          <a:off x="195098" y="1215407"/>
          <a:ext cx="8730555" cy="2712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7730">
                  <a:extLst>
                    <a:ext uri="{9D8B030D-6E8A-4147-A177-3AD203B41FA5}">
                      <a16:colId xmlns:a16="http://schemas.microsoft.com/office/drawing/2014/main" xmlns="" val="1967883155"/>
                    </a:ext>
                  </a:extLst>
                </a:gridCol>
                <a:gridCol w="4192640">
                  <a:extLst>
                    <a:ext uri="{9D8B030D-6E8A-4147-A177-3AD203B41FA5}">
                      <a16:colId xmlns:a16="http://schemas.microsoft.com/office/drawing/2014/main" xmlns="" val="2334941492"/>
                    </a:ext>
                  </a:extLst>
                </a:gridCol>
                <a:gridCol w="2910185">
                  <a:extLst>
                    <a:ext uri="{9D8B030D-6E8A-4147-A177-3AD203B41FA5}">
                      <a16:colId xmlns:a16="http://schemas.microsoft.com/office/drawing/2014/main" xmlns="" val="2305706643"/>
                    </a:ext>
                  </a:extLst>
                </a:gridCol>
              </a:tblGrid>
              <a:tr h="4185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Nama </a:t>
                      </a:r>
                      <a:r>
                        <a:rPr lang="en-US" sz="2000" dirty="0" err="1"/>
                        <a:t>Jenis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Daratan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Karakteristik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Pemanfaatan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786075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/>
                        <a:t>Bukit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2000" dirty="0"/>
                        <a:t>Memiliki ketinggian kurang dari 600 mdp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Lahan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perkebunan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Tempat </a:t>
                      </a:r>
                      <a:r>
                        <a:rPr lang="en-US" sz="2000" dirty="0" err="1"/>
                        <a:t>rekreasi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alam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135012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/>
                        <a:t>Dataran </a:t>
                      </a:r>
                      <a:r>
                        <a:rPr lang="en-US" sz="2000" dirty="0" err="1"/>
                        <a:t>Rendah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i-FI" sz="2000" dirty="0"/>
                        <a:t>Memiliki ketinggian kurang dari 600 mdpl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Cenderung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datar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memiliki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ketersediaan</a:t>
                      </a:r>
                      <a:r>
                        <a:rPr lang="en-US" sz="2000" dirty="0"/>
                        <a:t> air yang cukup.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Lahan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pertanian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Permukiman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Pabrik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industri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248988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7105003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Tabel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Karakteristik</a:t>
            </a:r>
            <a:r>
              <a:rPr lang="en-US" sz="2800" b="1" dirty="0">
                <a:solidFill>
                  <a:srgbClr val="7030A0"/>
                </a:solidFill>
              </a:rPr>
              <a:t> dan </a:t>
            </a:r>
            <a:r>
              <a:rPr lang="en-US" sz="2800" b="1" dirty="0" err="1">
                <a:solidFill>
                  <a:srgbClr val="7030A0"/>
                </a:solidFill>
              </a:rPr>
              <a:t>Pemanfaatan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Daratan</a:t>
            </a:r>
            <a:endParaRPr lang="id-ID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9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A3F901-056B-B3B2-AE29-F8AAD71A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09544"/>
              </p:ext>
            </p:extLst>
          </p:nvPr>
        </p:nvGraphicFramePr>
        <p:xfrm>
          <a:off x="206722" y="969706"/>
          <a:ext cx="8730555" cy="3718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7730">
                  <a:extLst>
                    <a:ext uri="{9D8B030D-6E8A-4147-A177-3AD203B41FA5}">
                      <a16:colId xmlns:a16="http://schemas.microsoft.com/office/drawing/2014/main" xmlns="" val="1967883155"/>
                    </a:ext>
                  </a:extLst>
                </a:gridCol>
                <a:gridCol w="4192640">
                  <a:extLst>
                    <a:ext uri="{9D8B030D-6E8A-4147-A177-3AD203B41FA5}">
                      <a16:colId xmlns:a16="http://schemas.microsoft.com/office/drawing/2014/main" xmlns="" val="2334941492"/>
                    </a:ext>
                  </a:extLst>
                </a:gridCol>
                <a:gridCol w="2910185">
                  <a:extLst>
                    <a:ext uri="{9D8B030D-6E8A-4147-A177-3AD203B41FA5}">
                      <a16:colId xmlns:a16="http://schemas.microsoft.com/office/drawing/2014/main" xmlns="" val="2305706643"/>
                    </a:ext>
                  </a:extLst>
                </a:gridCol>
              </a:tblGrid>
              <a:tr h="4185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Nama </a:t>
                      </a:r>
                      <a:r>
                        <a:rPr lang="en-US" sz="2000" dirty="0" err="1"/>
                        <a:t>Jenis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Perairan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Karakteristik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Pemanfaatan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786075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/>
                        <a:t>Sungai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Aliran</a:t>
                      </a:r>
                      <a:r>
                        <a:rPr lang="en-US" sz="2000" dirty="0"/>
                        <a:t> air yang </a:t>
                      </a:r>
                      <a:r>
                        <a:rPr lang="en-US" sz="2000" dirty="0" err="1"/>
                        <a:t>mengalir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dari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daerah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pegunungan</a:t>
                      </a:r>
                      <a:r>
                        <a:rPr lang="en-US" sz="2000" dirty="0"/>
                        <a:t> (</a:t>
                      </a:r>
                      <a:r>
                        <a:rPr lang="en-US" sz="2000" dirty="0" err="1"/>
                        <a:t>hulu</a:t>
                      </a:r>
                      <a:r>
                        <a:rPr lang="en-US" sz="2000" dirty="0"/>
                        <a:t>) ke </a:t>
                      </a:r>
                      <a:r>
                        <a:rPr lang="en-US" sz="2000" dirty="0" err="1"/>
                        <a:t>daerah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rendah</a:t>
                      </a:r>
                      <a:r>
                        <a:rPr lang="en-US" sz="2000" dirty="0"/>
                        <a:t> (</a:t>
                      </a:r>
                      <a:r>
                        <a:rPr lang="en-US" sz="2000" dirty="0" err="1"/>
                        <a:t>hilir</a:t>
                      </a:r>
                      <a:r>
                        <a:rPr lang="en-US" sz="2000" dirty="0"/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Sarana </a:t>
                      </a:r>
                      <a:r>
                        <a:rPr lang="en-US" sz="2000" dirty="0" err="1"/>
                        <a:t>transportasi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Irigasi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pertanian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135012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 err="1"/>
                        <a:t>Rawa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Daratan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digenangi</a:t>
                      </a:r>
                      <a:r>
                        <a:rPr lang="en-US" sz="2000" dirty="0"/>
                        <a:t> air.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Air yang </a:t>
                      </a:r>
                      <a:r>
                        <a:rPr lang="en-US" sz="2000" dirty="0" err="1"/>
                        <a:t>menggenang</a:t>
                      </a:r>
                      <a:r>
                        <a:rPr lang="en-US" sz="2000" dirty="0"/>
                        <a:t> di </a:t>
                      </a:r>
                      <a:r>
                        <a:rPr lang="en-US" sz="2000" dirty="0" err="1"/>
                        <a:t>rawa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tidak</a:t>
                      </a:r>
                      <a:r>
                        <a:rPr lang="en-US" sz="2000" dirty="0"/>
                        <a:t> dalam seperti </a:t>
                      </a:r>
                      <a:r>
                        <a:rPr lang="en-US" sz="2000" dirty="0" err="1"/>
                        <a:t>danau</a:t>
                      </a:r>
                      <a:r>
                        <a:rPr lang="en-US" sz="2000" dirty="0"/>
                        <a:t> atau </a:t>
                      </a:r>
                      <a:r>
                        <a:rPr lang="en-US" sz="2000" dirty="0" err="1"/>
                        <a:t>sungai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Penyimpanan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kelebihan</a:t>
                      </a:r>
                      <a:r>
                        <a:rPr lang="en-US" sz="2000" dirty="0"/>
                        <a:t> air pada </a:t>
                      </a:r>
                      <a:r>
                        <a:rPr lang="en-US" sz="2000" dirty="0" err="1"/>
                        <a:t>musim</a:t>
                      </a:r>
                      <a:r>
                        <a:rPr lang="en-US" sz="2000" dirty="0"/>
                        <a:t> hujan.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9314876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 err="1"/>
                        <a:t>Danau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Genangan</a:t>
                      </a:r>
                      <a:r>
                        <a:rPr lang="en-US" sz="2000" dirty="0"/>
                        <a:t> air </a:t>
                      </a:r>
                      <a:r>
                        <a:rPr lang="en-US" sz="2000" dirty="0" err="1"/>
                        <a:t>luas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dikelilingi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daratan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Danau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buatan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manusia</a:t>
                      </a:r>
                      <a:r>
                        <a:rPr lang="en-US" sz="2000" dirty="0"/>
                        <a:t> = </a:t>
                      </a:r>
                      <a:r>
                        <a:rPr lang="en-US" sz="2000" dirty="0" err="1"/>
                        <a:t>waduk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Pembudidayaan</a:t>
                      </a:r>
                      <a:r>
                        <a:rPr lang="en-US" sz="2000" dirty="0"/>
                        <a:t> ikan.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Pembangkit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listrik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Tempat </a:t>
                      </a:r>
                      <a:r>
                        <a:rPr lang="en-US" sz="2000" dirty="0" err="1"/>
                        <a:t>rekreasi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907533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7105003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990033"/>
                </a:solidFill>
              </a:rPr>
              <a:t>Tabel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Karakteristik</a:t>
            </a:r>
            <a:r>
              <a:rPr lang="en-US" sz="2800" b="1" dirty="0">
                <a:solidFill>
                  <a:srgbClr val="990033"/>
                </a:solidFill>
              </a:rPr>
              <a:t> dan </a:t>
            </a:r>
            <a:r>
              <a:rPr lang="en-US" sz="2800" b="1" dirty="0" err="1">
                <a:solidFill>
                  <a:srgbClr val="990033"/>
                </a:solidFill>
              </a:rPr>
              <a:t>Pemanfaatan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Perairan</a:t>
            </a:r>
            <a:endParaRPr lang="id-ID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72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A3F901-056B-B3B2-AE29-F8AAD71A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569914"/>
              </p:ext>
            </p:extLst>
          </p:nvPr>
        </p:nvGraphicFramePr>
        <p:xfrm>
          <a:off x="206722" y="1150620"/>
          <a:ext cx="8730555" cy="332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7730">
                  <a:extLst>
                    <a:ext uri="{9D8B030D-6E8A-4147-A177-3AD203B41FA5}">
                      <a16:colId xmlns:a16="http://schemas.microsoft.com/office/drawing/2014/main" xmlns="" val="1967883155"/>
                    </a:ext>
                  </a:extLst>
                </a:gridCol>
                <a:gridCol w="4192640">
                  <a:extLst>
                    <a:ext uri="{9D8B030D-6E8A-4147-A177-3AD203B41FA5}">
                      <a16:colId xmlns:a16="http://schemas.microsoft.com/office/drawing/2014/main" xmlns="" val="2334941492"/>
                    </a:ext>
                  </a:extLst>
                </a:gridCol>
                <a:gridCol w="2910185">
                  <a:extLst>
                    <a:ext uri="{9D8B030D-6E8A-4147-A177-3AD203B41FA5}">
                      <a16:colId xmlns:a16="http://schemas.microsoft.com/office/drawing/2014/main" xmlns="" val="2305706643"/>
                    </a:ext>
                  </a:extLst>
                </a:gridCol>
              </a:tblGrid>
              <a:tr h="4185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Nama </a:t>
                      </a:r>
                      <a:r>
                        <a:rPr lang="en-US" sz="2000" dirty="0" err="1"/>
                        <a:t>Jenis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Perairan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Karakteristik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Pemanfaatan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786075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 err="1"/>
                        <a:t>Laut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Kumpulan air </a:t>
                      </a:r>
                      <a:r>
                        <a:rPr lang="en-US" sz="2000" dirty="0" err="1"/>
                        <a:t>asin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menggenangi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sebagian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besar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permukaan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bumi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Memisahkan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pulau-pulau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benua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sv-SE" sz="2000" dirty="0"/>
                        <a:t>Sumber makanan, obat-obatan, dan kosmetik.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135012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 err="1"/>
                        <a:t>Selat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Laut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sempit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terletak</a:t>
                      </a:r>
                      <a:r>
                        <a:rPr lang="en-US" sz="2000" dirty="0"/>
                        <a:t> di </a:t>
                      </a:r>
                      <a:r>
                        <a:rPr lang="en-US" sz="2000" dirty="0" err="1"/>
                        <a:t>antara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dua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pulau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berdekatan</a:t>
                      </a:r>
                      <a:r>
                        <a:rPr lang="en-US" sz="2000" dirty="0"/>
                        <a:t>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Indonesia </a:t>
                      </a:r>
                      <a:r>
                        <a:rPr lang="en-US" sz="2000" dirty="0" err="1"/>
                        <a:t>memiliki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banyak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selat</a:t>
                      </a:r>
                      <a:r>
                        <a:rPr lang="en-US" sz="20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Penghubung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pemisah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antarpulau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931487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7105003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990033"/>
                </a:solidFill>
              </a:rPr>
              <a:t>Tabel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Karakteristik</a:t>
            </a:r>
            <a:r>
              <a:rPr lang="en-US" sz="2800" b="1" dirty="0">
                <a:solidFill>
                  <a:srgbClr val="990033"/>
                </a:solidFill>
              </a:rPr>
              <a:t> dan </a:t>
            </a:r>
            <a:r>
              <a:rPr lang="en-US" sz="2800" b="1" dirty="0" err="1">
                <a:solidFill>
                  <a:srgbClr val="990033"/>
                </a:solidFill>
              </a:rPr>
              <a:t>Pemanfaatan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Perairan</a:t>
            </a:r>
            <a:endParaRPr lang="id-ID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09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A3F901-056B-B3B2-AE29-F8AAD71A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86931"/>
              </p:ext>
            </p:extLst>
          </p:nvPr>
        </p:nvGraphicFramePr>
        <p:xfrm>
          <a:off x="195098" y="998220"/>
          <a:ext cx="8730555" cy="3627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7730">
                  <a:extLst>
                    <a:ext uri="{9D8B030D-6E8A-4147-A177-3AD203B41FA5}">
                      <a16:colId xmlns:a16="http://schemas.microsoft.com/office/drawing/2014/main" xmlns="" val="1967883155"/>
                    </a:ext>
                  </a:extLst>
                </a:gridCol>
                <a:gridCol w="4192640">
                  <a:extLst>
                    <a:ext uri="{9D8B030D-6E8A-4147-A177-3AD203B41FA5}">
                      <a16:colId xmlns:a16="http://schemas.microsoft.com/office/drawing/2014/main" xmlns="" val="2334941492"/>
                    </a:ext>
                  </a:extLst>
                </a:gridCol>
                <a:gridCol w="2910185">
                  <a:extLst>
                    <a:ext uri="{9D8B030D-6E8A-4147-A177-3AD203B41FA5}">
                      <a16:colId xmlns:a16="http://schemas.microsoft.com/office/drawing/2014/main" xmlns="" val="2305706643"/>
                    </a:ext>
                  </a:extLst>
                </a:gridCol>
              </a:tblGrid>
              <a:tr h="4185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Nama </a:t>
                      </a:r>
                      <a:r>
                        <a:rPr lang="en-US" sz="2000" dirty="0" err="1"/>
                        <a:t>Jenis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Perairan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Karakteristik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Pemanfaatan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786075"/>
                  </a:ext>
                </a:extLst>
              </a:tr>
              <a:tr h="243318">
                <a:tc>
                  <a:txBody>
                    <a:bodyPr/>
                    <a:lstStyle/>
                    <a:p>
                      <a:r>
                        <a:rPr lang="en-US" sz="2000" dirty="0" err="1"/>
                        <a:t>Teluk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nn-NO" sz="2000" dirty="0"/>
                        <a:t>Bagian laut yang menjorok ke daratan.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Terdapat</a:t>
                      </a:r>
                      <a:r>
                        <a:rPr lang="en-US" sz="2000" dirty="0"/>
                        <a:t> pada </a:t>
                      </a:r>
                      <a:r>
                        <a:rPr lang="en-US" sz="2000" dirty="0" err="1"/>
                        <a:t>laut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memiliki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pantai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melengkung</a:t>
                      </a:r>
                      <a:r>
                        <a:rPr lang="en-US" sz="20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sv-SE" sz="2000" dirty="0"/>
                        <a:t>Tempat membangun pelabuhan (karena perairan cenderung lebih tenang).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135012"/>
                  </a:ext>
                </a:extLst>
              </a:tr>
              <a:tr h="418588">
                <a:tc>
                  <a:txBody>
                    <a:bodyPr/>
                    <a:lstStyle/>
                    <a:p>
                      <a:r>
                        <a:rPr lang="en-US" sz="2000" dirty="0"/>
                        <a:t>Samudra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Laut</a:t>
                      </a:r>
                      <a:r>
                        <a:rPr lang="en-US" sz="2000" dirty="0"/>
                        <a:t> yang sangat </a:t>
                      </a:r>
                      <a:r>
                        <a:rPr lang="en-US" sz="2000" dirty="0" err="1"/>
                        <a:t>luas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menghubungkan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benua-benua</a:t>
                      </a:r>
                      <a:r>
                        <a:rPr lang="en-US" sz="2000" dirty="0"/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Di </a:t>
                      </a:r>
                      <a:r>
                        <a:rPr lang="en-US" sz="2000" dirty="0" err="1"/>
                        <a:t>sekitar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Kepulauan</a:t>
                      </a:r>
                      <a:r>
                        <a:rPr lang="en-US" sz="2000" dirty="0"/>
                        <a:t> Indonesia </a:t>
                      </a:r>
                      <a:r>
                        <a:rPr lang="en-US" sz="2000" dirty="0" err="1"/>
                        <a:t>terdapat</a:t>
                      </a:r>
                      <a:r>
                        <a:rPr lang="en-US" sz="2000" dirty="0"/>
                        <a:t> Samudra </a:t>
                      </a:r>
                      <a:r>
                        <a:rPr lang="en-US" sz="2000" dirty="0" err="1"/>
                        <a:t>Hindia</a:t>
                      </a:r>
                      <a:r>
                        <a:rPr lang="en-US" sz="2000" dirty="0"/>
                        <a:t> dan </a:t>
                      </a:r>
                      <a:r>
                        <a:rPr lang="en-US" sz="2000" dirty="0" err="1"/>
                        <a:t>Pasifik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Jalur </a:t>
                      </a:r>
                      <a:r>
                        <a:rPr lang="en-US" sz="2000" dirty="0" err="1"/>
                        <a:t>lalu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lintas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kapal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laut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besar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931487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7105003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990033"/>
                </a:solidFill>
              </a:rPr>
              <a:t>Tabel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Karakteristik</a:t>
            </a:r>
            <a:r>
              <a:rPr lang="en-US" sz="2800" b="1" dirty="0">
                <a:solidFill>
                  <a:srgbClr val="990033"/>
                </a:solidFill>
              </a:rPr>
              <a:t> dan </a:t>
            </a:r>
            <a:r>
              <a:rPr lang="en-US" sz="2800" b="1" dirty="0" err="1">
                <a:solidFill>
                  <a:srgbClr val="990033"/>
                </a:solidFill>
              </a:rPr>
              <a:t>Pemanfaatan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Perairan</a:t>
            </a:r>
            <a:endParaRPr lang="id-ID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9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9449" y="71642"/>
            <a:ext cx="7280863" cy="1219860"/>
            <a:chOff x="295276" y="214296"/>
            <a:chExt cx="4643470" cy="7330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3976718" cy="61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Pengaruh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Karakteristik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Alam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terhadap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Kehidupan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Masyarakat di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Suatu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Daerah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B41E3DB-7C67-D8D4-6FB6-3000366D7E48}"/>
              </a:ext>
            </a:extLst>
          </p:cNvPr>
          <p:cNvGrpSpPr/>
          <p:nvPr/>
        </p:nvGrpSpPr>
        <p:grpSpPr>
          <a:xfrm>
            <a:off x="804717" y="1417795"/>
            <a:ext cx="3126025" cy="1865294"/>
            <a:chOff x="3571869" y="706381"/>
            <a:chExt cx="3020521" cy="2784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xmlns="" id="{14CE9DDE-183B-3C80-9C54-C1A05B6BC1C6}"/>
                </a:ext>
              </a:extLst>
            </p:cNvPr>
            <p:cNvGrpSpPr/>
            <p:nvPr/>
          </p:nvGrpSpPr>
          <p:grpSpPr>
            <a:xfrm>
              <a:off x="3571869" y="706381"/>
              <a:ext cx="3020521" cy="2784972"/>
              <a:chOff x="4427973" y="928675"/>
              <a:chExt cx="3069239" cy="2784972"/>
            </a:xfrm>
          </p:grpSpPr>
          <p:sp>
            <p:nvSpPr>
              <p:cNvPr id="19" name="Rounded Rectangle 13">
                <a:extLst>
                  <a:ext uri="{FF2B5EF4-FFF2-40B4-BE49-F238E27FC236}">
                    <a16:creationId xmlns:a16="http://schemas.microsoft.com/office/drawing/2014/main" xmlns="" id="{11FB42ED-60AE-AC25-11E0-E9515132B584}"/>
                  </a:ext>
                </a:extLst>
              </p:cNvPr>
              <p:cNvSpPr/>
              <p:nvPr/>
            </p:nvSpPr>
            <p:spPr>
              <a:xfrm>
                <a:off x="4427973" y="928675"/>
                <a:ext cx="3069239" cy="278497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0" name="Rounded Rectangle 14">
                <a:extLst>
                  <a:ext uri="{FF2B5EF4-FFF2-40B4-BE49-F238E27FC236}">
                    <a16:creationId xmlns:a16="http://schemas.microsoft.com/office/drawing/2014/main" xmlns="" id="{A5CCE5E9-26FF-F0D9-8981-A978E9B71E05}"/>
                  </a:ext>
                </a:extLst>
              </p:cNvPr>
              <p:cNvSpPr/>
              <p:nvPr/>
            </p:nvSpPr>
            <p:spPr>
              <a:xfrm>
                <a:off x="4500562" y="1000116"/>
                <a:ext cx="2887260" cy="2600479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BA8F3A-54EB-31C8-CA31-550D6FCA206F}"/>
                </a:ext>
              </a:extLst>
            </p:cNvPr>
            <p:cNvSpPr txBox="1"/>
            <p:nvPr/>
          </p:nvSpPr>
          <p:spPr>
            <a:xfrm>
              <a:off x="3699942" y="958430"/>
              <a:ext cx="2718546" cy="234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</a:rPr>
                <a:t>Lingkungan</a:t>
              </a:r>
              <a:r>
                <a:rPr lang="en-US" sz="2400" b="1" dirty="0">
                  <a:solidFill>
                    <a:srgbClr val="0070C0"/>
                  </a:solidFill>
                </a:rPr>
                <a:t> dan </a:t>
              </a:r>
              <a:r>
                <a:rPr lang="en-US" sz="2400" b="1" dirty="0" err="1">
                  <a:solidFill>
                    <a:srgbClr val="008080"/>
                  </a:solidFill>
                </a:rPr>
                <a:t>sumber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daya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>
                  <a:solidFill>
                    <a:srgbClr val="72224B"/>
                  </a:solidFill>
                </a:rPr>
                <a:t>yang </a:t>
              </a:r>
              <a:r>
                <a:rPr lang="en-US" sz="2400" b="1" dirty="0" err="1">
                  <a:solidFill>
                    <a:srgbClr val="72224B"/>
                  </a:solidFill>
                </a:rPr>
                <a:t>berbeda</a:t>
              </a:r>
              <a:r>
                <a:rPr lang="en-US" sz="2400" b="1" dirty="0">
                  <a:solidFill>
                    <a:srgbClr val="72224B"/>
                  </a:solidFill>
                </a:rPr>
                <a:t> – </a:t>
              </a:r>
              <a:r>
                <a:rPr lang="en-US" sz="2400" b="1" dirty="0" err="1">
                  <a:solidFill>
                    <a:srgbClr val="72224B"/>
                  </a:solidFill>
                </a:rPr>
                <a:t>beda</a:t>
              </a:r>
              <a:r>
                <a:rPr lang="en-US" sz="2400" b="1" dirty="0">
                  <a:solidFill>
                    <a:srgbClr val="72224B"/>
                  </a:solidFill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</a:rPr>
                <a:t>pada </a:t>
              </a:r>
              <a:r>
                <a:rPr lang="en-US" sz="2400" b="1" dirty="0" err="1">
                  <a:solidFill>
                    <a:srgbClr val="002060"/>
                  </a:solidFill>
                </a:rPr>
                <a:t>setiap</a:t>
              </a:r>
              <a:r>
                <a:rPr lang="en-US" sz="2400" b="1" dirty="0">
                  <a:solidFill>
                    <a:srgbClr val="002060"/>
                  </a:solidFill>
                </a:rPr>
                <a:t> tempat</a:t>
              </a:r>
              <a:r>
                <a:rPr lang="en-US" sz="2400" b="1" dirty="0">
                  <a:solidFill>
                    <a:srgbClr val="72224B"/>
                  </a:solidFill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4B9D2F1-AABB-0EE3-3B6E-BDD4CE83D191}"/>
              </a:ext>
            </a:extLst>
          </p:cNvPr>
          <p:cNvGrpSpPr/>
          <p:nvPr/>
        </p:nvGrpSpPr>
        <p:grpSpPr>
          <a:xfrm>
            <a:off x="4932040" y="3048231"/>
            <a:ext cx="3713948" cy="1445962"/>
            <a:chOff x="3571867" y="706381"/>
            <a:chExt cx="4324430" cy="1805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8">
              <a:extLst>
                <a:ext uri="{FF2B5EF4-FFF2-40B4-BE49-F238E27FC236}">
                  <a16:creationId xmlns:a16="http://schemas.microsoft.com/office/drawing/2014/main" xmlns="" id="{0C89B96D-74A1-3501-D698-14D7F00C0BE3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25" name="Rounded Rectangle 13">
                <a:extLst>
                  <a:ext uri="{FF2B5EF4-FFF2-40B4-BE49-F238E27FC236}">
                    <a16:creationId xmlns:a16="http://schemas.microsoft.com/office/drawing/2014/main" xmlns="" id="{9C57B607-4325-4276-14E2-953F041FAD5E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6" name="Rounded Rectangle 14">
                <a:extLst>
                  <a:ext uri="{FF2B5EF4-FFF2-40B4-BE49-F238E27FC236}">
                    <a16:creationId xmlns:a16="http://schemas.microsoft.com/office/drawing/2014/main" xmlns="" id="{3E7202C3-AEAB-DE94-EF20-1D1A5614B786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9499117-3B60-77FA-B098-8D095D393385}"/>
                </a:ext>
              </a:extLst>
            </p:cNvPr>
            <p:cNvSpPr txBox="1"/>
            <p:nvPr/>
          </p:nvSpPr>
          <p:spPr>
            <a:xfrm>
              <a:off x="3826330" y="840842"/>
              <a:ext cx="4037418" cy="150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Berbagai</a:t>
              </a:r>
              <a:r>
                <a:rPr lang="en-US" sz="2400" b="1" dirty="0"/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jenis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pekerjaan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sesuai</a:t>
              </a:r>
              <a:r>
                <a:rPr lang="en-US" sz="2400" b="1" dirty="0">
                  <a:solidFill>
                    <a:srgbClr val="008080"/>
                  </a:solidFill>
                </a:rPr>
                <a:t> dengan </a:t>
              </a:r>
              <a:r>
                <a:rPr lang="en-US" sz="2400" b="1" dirty="0" err="1">
                  <a:solidFill>
                    <a:srgbClr val="008080"/>
                  </a:solidFill>
                </a:rPr>
                <a:t>lingkungan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tempat tinggal </a:t>
              </a:r>
              <a:r>
                <a:rPr lang="en-US" sz="2400" b="1" dirty="0" err="1">
                  <a:solidFill>
                    <a:srgbClr val="0070C0"/>
                  </a:solidFill>
                </a:rPr>
                <a:t>penduduk</a:t>
              </a:r>
              <a:r>
                <a:rPr lang="en-US" sz="2400" dirty="0"/>
                <a:t>.</a:t>
              </a:r>
              <a:endParaRPr lang="en-US" sz="2400" b="1" dirty="0">
                <a:solidFill>
                  <a:srgbClr val="72224B"/>
                </a:solidFill>
              </a:endParaRPr>
            </a:p>
          </p:txBody>
        </p:sp>
      </p:grp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xmlns="" id="{8789C64F-AD27-09A7-0398-FB194178D438}"/>
              </a:ext>
            </a:extLst>
          </p:cNvPr>
          <p:cNvCxnSpPr>
            <a:endCxn id="26" idx="0"/>
          </p:cNvCxnSpPr>
          <p:nvPr/>
        </p:nvCxnSpPr>
        <p:spPr>
          <a:xfrm>
            <a:off x="3930742" y="2371440"/>
            <a:ext cx="2865091" cy="734000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55E91BB-1135-BB07-31E8-9B7A74A74681}"/>
              </a:ext>
            </a:extLst>
          </p:cNvPr>
          <p:cNvSpPr txBox="1"/>
          <p:nvPr/>
        </p:nvSpPr>
        <p:spPr>
          <a:xfrm>
            <a:off x="4237079" y="1909775"/>
            <a:ext cx="2576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2224B"/>
                </a:solidFill>
              </a:rPr>
              <a:t>MENGAKIBATKAN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A36751D2-8A46-4E34-6471-0017EC96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64638"/>
            <a:ext cx="3051017" cy="994172"/>
          </a:xfrm>
        </p:spPr>
        <p:txBody>
          <a:bodyPr/>
          <a:lstStyle/>
          <a:p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Wilayah yang dapat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dijadikan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mata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pencaharian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penduduk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3652796" y="483518"/>
            <a:ext cx="2334285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/>
              <a:t>Pantai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3630980" y="1344796"/>
            <a:ext cx="2664296" cy="578882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800" b="1" dirty="0" err="1">
                <a:latin typeface="Quicksand"/>
              </a:rPr>
              <a:t>Aliran</a:t>
            </a:r>
            <a:r>
              <a:rPr lang="en-US" sz="2800" b="1" dirty="0">
                <a:latin typeface="Quicksand"/>
              </a:rPr>
              <a:t> Sungai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C815A87-5EEA-8752-4A70-B900FC041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089DEF-440F-DF1E-1FC5-2E5BFD04C102}"/>
              </a:ext>
            </a:extLst>
          </p:cNvPr>
          <p:cNvSpPr txBox="1"/>
          <p:nvPr/>
        </p:nvSpPr>
        <p:spPr>
          <a:xfrm>
            <a:off x="3630980" y="2208892"/>
            <a:ext cx="2097272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3.    </a:t>
            </a:r>
            <a:r>
              <a:rPr lang="en-US" sz="2800" b="1" dirty="0" err="1"/>
              <a:t>Rawa</a:t>
            </a:r>
            <a:r>
              <a:rPr lang="en-US" sz="28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19B5B1-9572-4399-A03A-493FA97A7A92}"/>
              </a:ext>
            </a:extLst>
          </p:cNvPr>
          <p:cNvSpPr txBox="1"/>
          <p:nvPr/>
        </p:nvSpPr>
        <p:spPr>
          <a:xfrm>
            <a:off x="3652796" y="3075806"/>
            <a:ext cx="3655508" cy="5788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Quicksand"/>
              </a:rPr>
              <a:t>4.    Dataran </a:t>
            </a:r>
            <a:r>
              <a:rPr lang="en-US" sz="2800" b="1" dirty="0" err="1">
                <a:latin typeface="Quicksand"/>
              </a:rPr>
              <a:t>Rendah</a:t>
            </a:r>
            <a:endParaRPr lang="en-US" sz="2800" b="1" dirty="0">
              <a:latin typeface="Quicksan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381E36-BB77-5B27-12C8-D6EB14ECDB1F}"/>
              </a:ext>
            </a:extLst>
          </p:cNvPr>
          <p:cNvSpPr txBox="1"/>
          <p:nvPr/>
        </p:nvSpPr>
        <p:spPr>
          <a:xfrm>
            <a:off x="3635896" y="3939902"/>
            <a:ext cx="3869559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Quicksand"/>
              </a:rPr>
              <a:t>5.    Dataran Tinggi </a:t>
            </a:r>
          </a:p>
        </p:txBody>
      </p:sp>
    </p:spTree>
    <p:extLst>
      <p:ext uri="{BB962C8B-B14F-4D97-AF65-F5344CB8AC3E}">
        <p14:creationId xmlns:p14="http://schemas.microsoft.com/office/powerpoint/2010/main" val="293254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A1AA81-F772-6869-2B78-1EE10A9AD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3326" r="1920" b="10719"/>
          <a:stretch/>
        </p:blipFill>
        <p:spPr bwMode="auto">
          <a:xfrm>
            <a:off x="-1233" y="-13973"/>
            <a:ext cx="9132376" cy="51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A3058B-87B7-737F-F9EC-DD82B2DA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9330" y="1449094"/>
            <a:ext cx="9342660" cy="223133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2">
                    <a:lumMod val="50000"/>
                  </a:schemeClr>
                </a:solidFill>
              </a:rPr>
              <a:t>	Kerajaan Hindu di 	Indonesia</a:t>
            </a:r>
          </a:p>
        </p:txBody>
      </p:sp>
    </p:spTree>
    <p:extLst>
      <p:ext uri="{BB962C8B-B14F-4D97-AF65-F5344CB8AC3E}">
        <p14:creationId xmlns:p14="http://schemas.microsoft.com/office/powerpoint/2010/main" val="411359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 descr="An organic shape">
            <a:extLst>
              <a:ext uri="{FF2B5EF4-FFF2-40B4-BE49-F238E27FC236}">
                <a16:creationId xmlns:a16="http://schemas.microsoft.com/office/drawing/2014/main" xmlns="" id="{125447E1-D729-1C09-203F-25E3E6D78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116816">
            <a:off x="-2051492" y="2256284"/>
            <a:ext cx="4968552" cy="49685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499117-3B60-77FA-B098-8D095D393385}"/>
              </a:ext>
            </a:extLst>
          </p:cNvPr>
          <p:cNvSpPr txBox="1"/>
          <p:nvPr/>
        </p:nvSpPr>
        <p:spPr>
          <a:xfrm>
            <a:off x="1187624" y="2122872"/>
            <a:ext cx="3129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Banyaknya</a:t>
            </a:r>
            <a:r>
              <a:rPr lang="en-US" sz="2400" dirty="0"/>
              <a:t> </a:t>
            </a:r>
            <a:r>
              <a:rPr lang="en-US" sz="2400" dirty="0" err="1"/>
              <a:t>pendatang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pengaruh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terhadap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budaya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setempat</a:t>
            </a:r>
            <a:r>
              <a:rPr lang="en-US" sz="2400" dirty="0"/>
              <a:t>.</a:t>
            </a:r>
            <a:endParaRPr lang="en-US" sz="2400" b="1" dirty="0">
              <a:solidFill>
                <a:srgbClr val="72224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E9D8310-A661-81F0-2514-8D1BDCAE238B}"/>
              </a:ext>
            </a:extLst>
          </p:cNvPr>
          <p:cNvSpPr txBox="1"/>
          <p:nvPr/>
        </p:nvSpPr>
        <p:spPr>
          <a:xfrm>
            <a:off x="539552" y="402940"/>
            <a:ext cx="3777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Perkembangan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daerah</a:t>
            </a:r>
            <a:r>
              <a:rPr lang="en-US" sz="2400" dirty="0"/>
              <a:t> dapat </a:t>
            </a:r>
            <a:r>
              <a:rPr lang="en-US" sz="2400" dirty="0" err="1"/>
              <a:t>menarik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penduduk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daerah</a:t>
            </a:r>
            <a:r>
              <a:rPr lang="en-US" sz="2400" b="1" dirty="0">
                <a:solidFill>
                  <a:srgbClr val="0070C0"/>
                </a:solidFill>
              </a:rPr>
              <a:t> lainnya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datang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mencari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peluang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usaha</a:t>
            </a:r>
            <a:r>
              <a:rPr lang="en-US" sz="2400" b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DBCD542-17A0-2945-A8B5-72BBB48B3C28}"/>
              </a:ext>
            </a:extLst>
          </p:cNvPr>
          <p:cNvSpPr txBox="1"/>
          <p:nvPr/>
        </p:nvSpPr>
        <p:spPr>
          <a:xfrm>
            <a:off x="4805640" y="2038561"/>
            <a:ext cx="2271436" cy="4767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 err="1"/>
              <a:t>Akulturasi</a:t>
            </a:r>
            <a:endParaRPr lang="en-US" sz="2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149228-9C9C-7BAD-281C-E6CB5ED9EDA5}"/>
              </a:ext>
            </a:extLst>
          </p:cNvPr>
          <p:cNvSpPr txBox="1"/>
          <p:nvPr/>
        </p:nvSpPr>
        <p:spPr>
          <a:xfrm>
            <a:off x="4805640" y="3414150"/>
            <a:ext cx="2243315" cy="4767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/>
              <a:t>2.    </a:t>
            </a:r>
            <a:r>
              <a:rPr lang="en-US" sz="2200" b="1" dirty="0" err="1"/>
              <a:t>Asimilasi</a:t>
            </a:r>
            <a:endParaRPr lang="en-US" sz="2200" b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64C87C9B-B0A8-02BF-4EB0-41A58CD6AB37}"/>
              </a:ext>
            </a:extLst>
          </p:cNvPr>
          <p:cNvCxnSpPr>
            <a:cxnSpLocks/>
            <a:stCxn id="24" idx="3"/>
            <a:endCxn id="34" idx="1"/>
          </p:cNvCxnSpPr>
          <p:nvPr/>
        </p:nvCxnSpPr>
        <p:spPr>
          <a:xfrm flipV="1">
            <a:off x="4316948" y="2276924"/>
            <a:ext cx="488692" cy="6307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10261CFF-7432-90AD-A6C4-313FAB1407A5}"/>
              </a:ext>
            </a:extLst>
          </p:cNvPr>
          <p:cNvCxnSpPr>
            <a:cxnSpLocks/>
            <a:stCxn id="24" idx="3"/>
            <a:endCxn id="35" idx="1"/>
          </p:cNvCxnSpPr>
          <p:nvPr/>
        </p:nvCxnSpPr>
        <p:spPr>
          <a:xfrm>
            <a:off x="4316948" y="2907702"/>
            <a:ext cx="488692" cy="74481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G:\Template Bupena Merdeka (Konten QR-Media mengajar)\BAHAN\tokoh 1.png">
            <a:extLst>
              <a:ext uri="{FF2B5EF4-FFF2-40B4-BE49-F238E27FC236}">
                <a16:creationId xmlns:a16="http://schemas.microsoft.com/office/drawing/2014/main" xmlns="" id="{DC1AD113-68AB-6DF2-20AE-06F06369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37640"/>
          <a:stretch>
            <a:fillRect/>
          </a:stretch>
        </p:blipFill>
        <p:spPr bwMode="auto">
          <a:xfrm>
            <a:off x="6799501" y="1322027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3024337" cy="646986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 err="1">
                <a:solidFill>
                  <a:srgbClr val="990033"/>
                </a:solidFill>
              </a:rPr>
              <a:t>Akulturasi</a:t>
            </a:r>
            <a:endParaRPr lang="id-ID" sz="3200" b="1" dirty="0">
              <a:solidFill>
                <a:srgbClr val="9900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C49045-5464-9F78-14AF-7BEF8B658895}"/>
              </a:ext>
            </a:extLst>
          </p:cNvPr>
          <p:cNvSpPr txBox="1"/>
          <p:nvPr/>
        </p:nvSpPr>
        <p:spPr>
          <a:xfrm>
            <a:off x="579847" y="1143734"/>
            <a:ext cx="39921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990033"/>
                </a:solidFill>
              </a:rPr>
              <a:t>Pertemuan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dua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atau lebih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budaya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setempat</a:t>
            </a:r>
            <a:r>
              <a:rPr lang="en-US" sz="2800" b="1" dirty="0">
                <a:solidFill>
                  <a:srgbClr val="008080"/>
                </a:solidFill>
              </a:rPr>
              <a:t> dengan </a:t>
            </a:r>
            <a:r>
              <a:rPr lang="en-US" sz="2800" b="1" dirty="0" err="1">
                <a:solidFill>
                  <a:srgbClr val="008080"/>
                </a:solidFill>
              </a:rPr>
              <a:t>budaya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asing</a:t>
            </a:r>
            <a:r>
              <a:rPr lang="en-US" sz="2800" b="1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93E818-4D16-5FF7-A5CC-BD4CF52157A0}"/>
              </a:ext>
            </a:extLst>
          </p:cNvPr>
          <p:cNvGrpSpPr/>
          <p:nvPr/>
        </p:nvGrpSpPr>
        <p:grpSpPr>
          <a:xfrm>
            <a:off x="4355976" y="1370918"/>
            <a:ext cx="3466696" cy="1218642"/>
            <a:chOff x="3571867" y="706381"/>
            <a:chExt cx="4376813" cy="19005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2F18869F-1E39-69F3-B09F-73EE6E6EC3CF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12" name="Rounded Rectangle 13">
                <a:extLst>
                  <a:ext uri="{FF2B5EF4-FFF2-40B4-BE49-F238E27FC236}">
                    <a16:creationId xmlns:a16="http://schemas.microsoft.com/office/drawing/2014/main" xmlns="" id="{5F5DCF32-0318-C870-3FEC-DA33EC13AA78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xmlns="" id="{4D6992EA-3ADD-8C1B-3FA4-8D6A069BBAC8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C7300CC-7801-44F3-C0B6-ADE5BE8DBB6C}"/>
                </a:ext>
              </a:extLst>
            </p:cNvPr>
            <p:cNvSpPr txBox="1"/>
            <p:nvPr/>
          </p:nvSpPr>
          <p:spPr>
            <a:xfrm>
              <a:off x="3871895" y="994550"/>
              <a:ext cx="4076785" cy="161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66"/>
                  </a:solidFill>
                </a:rPr>
                <a:t>Tidak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menghasilkan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budaya</a:t>
              </a:r>
              <a:r>
                <a:rPr lang="en-US" sz="2400" b="1" dirty="0">
                  <a:solidFill>
                    <a:srgbClr val="FF0066"/>
                  </a:solidFill>
                </a:rPr>
                <a:t> baru.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210256-5836-D1CE-0484-EBA068431990}"/>
              </a:ext>
            </a:extLst>
          </p:cNvPr>
          <p:cNvSpPr txBox="1"/>
          <p:nvPr/>
        </p:nvSpPr>
        <p:spPr>
          <a:xfrm>
            <a:off x="3058131" y="2913120"/>
            <a:ext cx="34252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Wayang</a:t>
            </a:r>
            <a:r>
              <a:rPr lang="en-US" sz="2800" b="1" dirty="0"/>
              <a:t> </a:t>
            </a:r>
            <a:r>
              <a:rPr lang="en-US" sz="2800" b="1" dirty="0" err="1"/>
              <a:t>kulit</a:t>
            </a:r>
            <a:r>
              <a:rPr lang="en-US" sz="2800" b="1" dirty="0"/>
              <a:t> </a:t>
            </a:r>
            <a:r>
              <a:rPr lang="en-US" sz="2800" dirty="0"/>
              <a:t>yang </a:t>
            </a:r>
            <a:r>
              <a:rPr lang="en-US" sz="2800" dirty="0" err="1"/>
              <a:t>berasal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Jawa</a:t>
            </a:r>
            <a:r>
              <a:rPr lang="en-US" sz="2800" dirty="0"/>
              <a:t> </a:t>
            </a:r>
            <a:r>
              <a:rPr lang="en-US" sz="2800" dirty="0" err="1"/>
              <a:t>menceritakan</a:t>
            </a:r>
            <a:r>
              <a:rPr lang="en-US" sz="2800" dirty="0"/>
              <a:t> </a:t>
            </a:r>
            <a:r>
              <a:rPr lang="en-US" sz="2800" dirty="0" err="1"/>
              <a:t>kisah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Ramayana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dari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India</a:t>
            </a:r>
            <a:r>
              <a:rPr lang="en-US" sz="2800" dirty="0"/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1DC56CE-C4BC-7E55-527B-274F1FBA84BD}"/>
              </a:ext>
            </a:extLst>
          </p:cNvPr>
          <p:cNvGrpSpPr/>
          <p:nvPr/>
        </p:nvGrpSpPr>
        <p:grpSpPr>
          <a:xfrm>
            <a:off x="989078" y="3349697"/>
            <a:ext cx="1532515" cy="554367"/>
            <a:chOff x="3571867" y="706381"/>
            <a:chExt cx="4324430" cy="1805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xmlns="" id="{A32BEE00-362D-5220-388C-839583F0CBD0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19" name="Rounded Rectangle 13">
                <a:extLst>
                  <a:ext uri="{FF2B5EF4-FFF2-40B4-BE49-F238E27FC236}">
                    <a16:creationId xmlns:a16="http://schemas.microsoft.com/office/drawing/2014/main" xmlns="" id="{685F1A4B-7F6D-6CB1-3555-88D43819F567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0" name="Rounded Rectangle 14">
                <a:extLst>
                  <a:ext uri="{FF2B5EF4-FFF2-40B4-BE49-F238E27FC236}">
                    <a16:creationId xmlns:a16="http://schemas.microsoft.com/office/drawing/2014/main" xmlns="" id="{A6C7971B-00B1-CC1E-1B0F-86C44F0B2EE8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44DA3F6-B5EF-2A02-4AA6-D1FB70B6DFCE}"/>
                </a:ext>
              </a:extLst>
            </p:cNvPr>
            <p:cNvSpPr txBox="1"/>
            <p:nvPr/>
          </p:nvSpPr>
          <p:spPr>
            <a:xfrm>
              <a:off x="4006394" y="801147"/>
              <a:ext cx="3785136" cy="160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66"/>
                  </a:solidFill>
                </a:rPr>
                <a:t>Contoh</a:t>
              </a:r>
            </a:p>
          </p:txBody>
        </p:sp>
      </p:grpSp>
      <p:pic>
        <p:nvPicPr>
          <p:cNvPr id="3" name="Picture 2" descr="G:\Template Bupena Merdeka (Konten QR-Media mengajar)\BAHAN\tokoh 1.png">
            <a:extLst>
              <a:ext uri="{FF2B5EF4-FFF2-40B4-BE49-F238E27FC236}">
                <a16:creationId xmlns:a16="http://schemas.microsoft.com/office/drawing/2014/main" xmlns="" id="{AE1378F3-7A2B-265C-8A2F-E1409F89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37640"/>
          <a:stretch>
            <a:fillRect/>
          </a:stretch>
        </p:blipFill>
        <p:spPr bwMode="auto">
          <a:xfrm>
            <a:off x="7033321" y="1262985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1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95535" y="189469"/>
            <a:ext cx="3096345" cy="646986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 err="1">
                <a:solidFill>
                  <a:srgbClr val="990033"/>
                </a:solidFill>
              </a:rPr>
              <a:t>Asimilasi</a:t>
            </a:r>
            <a:endParaRPr lang="id-ID" sz="3200" b="1" dirty="0">
              <a:solidFill>
                <a:srgbClr val="9900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C49045-5464-9F78-14AF-7BEF8B658895}"/>
              </a:ext>
            </a:extLst>
          </p:cNvPr>
          <p:cNvSpPr txBox="1"/>
          <p:nvPr/>
        </p:nvSpPr>
        <p:spPr>
          <a:xfrm>
            <a:off x="1311543" y="1169208"/>
            <a:ext cx="3560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</a:rPr>
              <a:t>Peleburan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beberapa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budaya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asli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yang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berbeda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93E818-4D16-5FF7-A5CC-BD4CF52157A0}"/>
              </a:ext>
            </a:extLst>
          </p:cNvPr>
          <p:cNvGrpSpPr/>
          <p:nvPr/>
        </p:nvGrpSpPr>
        <p:grpSpPr>
          <a:xfrm>
            <a:off x="4716016" y="1278349"/>
            <a:ext cx="2995990" cy="1130226"/>
            <a:chOff x="3571867" y="706381"/>
            <a:chExt cx="4363795" cy="1805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2F18869F-1E39-69F3-B09F-73EE6E6EC3CF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12" name="Rounded Rectangle 13">
                <a:extLst>
                  <a:ext uri="{FF2B5EF4-FFF2-40B4-BE49-F238E27FC236}">
                    <a16:creationId xmlns:a16="http://schemas.microsoft.com/office/drawing/2014/main" xmlns="" id="{5F5DCF32-0318-C870-3FEC-DA33EC13AA78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xmlns="" id="{4D6992EA-3ADD-8C1B-3FA4-8D6A069BBAC8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C7300CC-7801-44F3-C0B6-ADE5BE8DBB6C}"/>
                </a:ext>
              </a:extLst>
            </p:cNvPr>
            <p:cNvSpPr txBox="1"/>
            <p:nvPr/>
          </p:nvSpPr>
          <p:spPr>
            <a:xfrm>
              <a:off x="3858876" y="823007"/>
              <a:ext cx="4076786" cy="161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66"/>
                  </a:solidFill>
                </a:rPr>
                <a:t>Menghasilkan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budaya</a:t>
              </a:r>
              <a:r>
                <a:rPr lang="en-US" sz="2400" b="1" dirty="0">
                  <a:solidFill>
                    <a:srgbClr val="FF0066"/>
                  </a:solidFill>
                </a:rPr>
                <a:t> baru.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210256-5836-D1CE-0484-EBA068431990}"/>
              </a:ext>
            </a:extLst>
          </p:cNvPr>
          <p:cNvSpPr txBox="1"/>
          <p:nvPr/>
        </p:nvSpPr>
        <p:spPr>
          <a:xfrm>
            <a:off x="3491880" y="2757382"/>
            <a:ext cx="52565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Munculnya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66"/>
                </a:solidFill>
              </a:rPr>
              <a:t>kata </a:t>
            </a:r>
            <a:r>
              <a:rPr lang="en-US" sz="2800" b="1" dirty="0" err="1">
                <a:solidFill>
                  <a:srgbClr val="FF0066"/>
                </a:solidFill>
              </a:rPr>
              <a:t>serapan</a:t>
            </a:r>
            <a:r>
              <a:rPr lang="en-US" sz="2800" b="1" dirty="0">
                <a:solidFill>
                  <a:srgbClr val="FF0066"/>
                </a:solidFill>
              </a:rPr>
              <a:t> pada </a:t>
            </a:r>
            <a:r>
              <a:rPr lang="en-US" sz="2800" b="1" dirty="0" err="1">
                <a:solidFill>
                  <a:srgbClr val="FF0066"/>
                </a:solidFill>
              </a:rPr>
              <a:t>bahasa</a:t>
            </a:r>
            <a:r>
              <a:rPr lang="en-US" sz="2800" b="1" dirty="0">
                <a:solidFill>
                  <a:srgbClr val="FF0066"/>
                </a:solidFill>
              </a:rPr>
              <a:t> Indonesia. </a:t>
            </a:r>
            <a:r>
              <a:rPr lang="en-US" sz="2800" dirty="0" err="1"/>
              <a:t>Contohnya</a:t>
            </a:r>
            <a:r>
              <a:rPr lang="en-US" sz="2800" dirty="0"/>
              <a:t>, kata </a:t>
            </a:r>
            <a:r>
              <a:rPr lang="en-US" sz="2800" b="1" dirty="0" err="1">
                <a:solidFill>
                  <a:srgbClr val="990033"/>
                </a:solidFill>
              </a:rPr>
              <a:t>bangku</a:t>
            </a:r>
            <a:r>
              <a:rPr lang="en-US" sz="2800" b="1" dirty="0">
                <a:solidFill>
                  <a:srgbClr val="990033"/>
                </a:solidFill>
              </a:rPr>
              <a:t>, </a:t>
            </a:r>
            <a:r>
              <a:rPr lang="en-US" sz="2800" b="1" dirty="0" err="1">
                <a:solidFill>
                  <a:srgbClr val="990033"/>
                </a:solidFill>
              </a:rPr>
              <a:t>garpu</a:t>
            </a:r>
            <a:r>
              <a:rPr lang="en-US" sz="2800" b="1" dirty="0">
                <a:solidFill>
                  <a:srgbClr val="990033"/>
                </a:solidFill>
              </a:rPr>
              <a:t>, dan </a:t>
            </a:r>
            <a:r>
              <a:rPr lang="en-US" sz="2800" b="1" dirty="0" err="1">
                <a:solidFill>
                  <a:srgbClr val="990033"/>
                </a:solidFill>
              </a:rPr>
              <a:t>jendela</a:t>
            </a:r>
            <a:r>
              <a:rPr lang="en-US" sz="2800" b="1" dirty="0">
                <a:solidFill>
                  <a:srgbClr val="990033"/>
                </a:solidFill>
              </a:rPr>
              <a:t> yang </a:t>
            </a:r>
            <a:r>
              <a:rPr lang="en-US" sz="2800" b="1" dirty="0" err="1">
                <a:solidFill>
                  <a:srgbClr val="990033"/>
                </a:solidFill>
              </a:rPr>
              <a:t>diserap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dari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bahasa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Portugis</a:t>
            </a:r>
            <a:r>
              <a:rPr lang="en-US" sz="2800" b="1" dirty="0">
                <a:solidFill>
                  <a:srgbClr val="990033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6AA977-9691-0417-4500-60347CC7103D}"/>
              </a:ext>
            </a:extLst>
          </p:cNvPr>
          <p:cNvGrpSpPr/>
          <p:nvPr/>
        </p:nvGrpSpPr>
        <p:grpSpPr>
          <a:xfrm>
            <a:off x="1797881" y="3445399"/>
            <a:ext cx="1532515" cy="554367"/>
            <a:chOff x="3571867" y="706381"/>
            <a:chExt cx="4324430" cy="1805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xmlns="" id="{D14E07D5-7109-4B0B-2351-DF8FD8DB7BC5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21" name="Rounded Rectangle 13">
                <a:extLst>
                  <a:ext uri="{FF2B5EF4-FFF2-40B4-BE49-F238E27FC236}">
                    <a16:creationId xmlns:a16="http://schemas.microsoft.com/office/drawing/2014/main" xmlns="" id="{8AC7C231-B6CB-14BB-FACF-CB9D2ACC685F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2" name="Rounded Rectangle 14">
                <a:extLst>
                  <a:ext uri="{FF2B5EF4-FFF2-40B4-BE49-F238E27FC236}">
                    <a16:creationId xmlns:a16="http://schemas.microsoft.com/office/drawing/2014/main" xmlns="" id="{F5527A8A-67C0-1469-E799-5D7A5F2B8C1F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8755290-9E92-BCCA-1600-419B30422AF7}"/>
                </a:ext>
              </a:extLst>
            </p:cNvPr>
            <p:cNvSpPr txBox="1"/>
            <p:nvPr/>
          </p:nvSpPr>
          <p:spPr>
            <a:xfrm>
              <a:off x="4006394" y="801147"/>
              <a:ext cx="3785136" cy="160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66"/>
                  </a:solidFill>
                </a:rPr>
                <a:t>Contoh</a:t>
              </a:r>
            </a:p>
          </p:txBody>
        </p:sp>
      </p:grpSp>
      <p:pic>
        <p:nvPicPr>
          <p:cNvPr id="23" name="Picture 22" descr="G:\Template Bupena Merdeka (Konten QR-Media mengajar)\BAHAN\tokoh 1.png">
            <a:extLst>
              <a:ext uri="{FF2B5EF4-FFF2-40B4-BE49-F238E27FC236}">
                <a16:creationId xmlns:a16="http://schemas.microsoft.com/office/drawing/2014/main" xmlns="" id="{9C7217A2-6CBD-D966-9990-EC4560CEE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37640"/>
          <a:stretch>
            <a:fillRect/>
          </a:stretch>
        </p:blipFill>
        <p:spPr bwMode="auto">
          <a:xfrm flipH="1">
            <a:off x="-290274" y="2039973"/>
            <a:ext cx="2016226" cy="285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4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 descr="An organic shape">
            <a:extLst>
              <a:ext uri="{FF2B5EF4-FFF2-40B4-BE49-F238E27FC236}">
                <a16:creationId xmlns:a16="http://schemas.microsoft.com/office/drawing/2014/main" xmlns="" id="{125447E1-D729-1C09-203F-25E3E6D78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340768" y="2237553"/>
            <a:ext cx="4968552" cy="49685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499117-3B60-77FA-B098-8D095D393385}"/>
              </a:ext>
            </a:extLst>
          </p:cNvPr>
          <p:cNvSpPr txBox="1"/>
          <p:nvPr/>
        </p:nvSpPr>
        <p:spPr>
          <a:xfrm>
            <a:off x="1331640" y="2225861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Kearifan</a:t>
            </a:r>
            <a:r>
              <a:rPr lang="en-US" sz="2800" dirty="0"/>
              <a:t> </a:t>
            </a:r>
            <a:r>
              <a:rPr lang="en-US" sz="2800" dirty="0" err="1"/>
              <a:t>lokal</a:t>
            </a:r>
            <a:r>
              <a:rPr lang="en-US" sz="2800" dirty="0"/>
              <a:t>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gagasan</a:t>
            </a:r>
            <a:r>
              <a:rPr lang="en-US" sz="2800" b="1" dirty="0">
                <a:solidFill>
                  <a:srgbClr val="008080"/>
                </a:solidFill>
              </a:rPr>
              <a:t> atau </a:t>
            </a:r>
            <a:r>
              <a:rPr lang="en-US" sz="2800" b="1" dirty="0" err="1">
                <a:solidFill>
                  <a:srgbClr val="008080"/>
                </a:solidFill>
              </a:rPr>
              <a:t>pandangan</a:t>
            </a:r>
            <a:r>
              <a:rPr lang="en-US" sz="2800" b="1" dirty="0">
                <a:solidFill>
                  <a:srgbClr val="008080"/>
                </a:solidFill>
              </a:rPr>
              <a:t> hidup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masyarakat</a:t>
            </a:r>
            <a:r>
              <a:rPr lang="en-US" sz="2800" dirty="0"/>
              <a:t> yang </a:t>
            </a:r>
            <a:r>
              <a:rPr lang="en-US" sz="2800" b="1" dirty="0" err="1">
                <a:solidFill>
                  <a:srgbClr val="002060"/>
                </a:solidFill>
              </a:rPr>
              <a:t>diwariskan</a:t>
            </a:r>
            <a:r>
              <a:rPr lang="en-US" sz="2800" b="1" dirty="0">
                <a:solidFill>
                  <a:srgbClr val="002060"/>
                </a:solidFill>
              </a:rPr>
              <a:t> secara </a:t>
            </a:r>
            <a:r>
              <a:rPr lang="en-US" sz="2800" b="1" dirty="0" err="1">
                <a:solidFill>
                  <a:srgbClr val="002060"/>
                </a:solidFill>
              </a:rPr>
              <a:t>turun-temurun</a:t>
            </a:r>
            <a:r>
              <a:rPr lang="en-US" sz="2800" b="1" dirty="0">
                <a:solidFill>
                  <a:srgbClr val="002060"/>
                </a:solidFill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</a:rPr>
              <a:t>suatu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daerah</a:t>
            </a:r>
            <a:r>
              <a:rPr lang="en-US" sz="2800" dirty="0"/>
              <a:t>. </a:t>
            </a:r>
            <a:endParaRPr lang="en-US" sz="2800" b="1" dirty="0">
              <a:solidFill>
                <a:srgbClr val="72224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E9D8310-A661-81F0-2514-8D1BDCAE238B}"/>
              </a:ext>
            </a:extLst>
          </p:cNvPr>
          <p:cNvSpPr txBox="1"/>
          <p:nvPr/>
        </p:nvSpPr>
        <p:spPr>
          <a:xfrm>
            <a:off x="395536" y="421671"/>
            <a:ext cx="48965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Karakteristik alam juga dapat memengaruhi </a:t>
            </a:r>
            <a:r>
              <a:rPr lang="sv-SE" sz="2800" b="1" dirty="0">
                <a:solidFill>
                  <a:srgbClr val="990033"/>
                </a:solidFill>
              </a:rPr>
              <a:t>kearifan lokal </a:t>
            </a:r>
            <a:r>
              <a:rPr lang="sv-SE" sz="2800" dirty="0"/>
              <a:t>yang ada di suatu daerah.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2" name="Picture 1" descr="G:\Template Bupena Merdeka (Konten QR-Media mengajar)\BAHAN\tokoh 1.png">
            <a:extLst>
              <a:ext uri="{FF2B5EF4-FFF2-40B4-BE49-F238E27FC236}">
                <a16:creationId xmlns:a16="http://schemas.microsoft.com/office/drawing/2014/main" xmlns="" id="{016A14AD-5717-71E0-2C59-576E856D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37640"/>
          <a:stretch>
            <a:fillRect/>
          </a:stretch>
        </p:blipFill>
        <p:spPr bwMode="auto">
          <a:xfrm>
            <a:off x="6692402" y="1243376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 Inspirasi Desain Rumah Panggung Kayu Modern Terbaru - Desain id">
            <a:extLst>
              <a:ext uri="{FF2B5EF4-FFF2-40B4-BE49-F238E27FC236}">
                <a16:creationId xmlns:a16="http://schemas.microsoft.com/office/drawing/2014/main" xmlns="" id="{A652F45A-F2B4-DCEE-4274-4510161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82183"/>
            <a:ext cx="9264144" cy="59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96" y="156160"/>
            <a:ext cx="4379768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Ciri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Kearifan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Lokal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755576" y="1080422"/>
            <a:ext cx="6333403" cy="9534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b="1" dirty="0" err="1"/>
              <a:t>Mengarahkan</a:t>
            </a:r>
            <a:r>
              <a:rPr lang="en-US" sz="2500" b="1" dirty="0"/>
              <a:t> </a:t>
            </a:r>
            <a:r>
              <a:rPr lang="en-US" sz="2500" b="1" dirty="0" err="1"/>
              <a:t>laju</a:t>
            </a:r>
            <a:r>
              <a:rPr lang="en-US" sz="2500" b="1" dirty="0"/>
              <a:t> </a:t>
            </a:r>
            <a:r>
              <a:rPr lang="en-US" sz="2500" b="1" dirty="0" err="1"/>
              <a:t>perkembangan</a:t>
            </a:r>
            <a:r>
              <a:rPr lang="en-US" sz="2500" b="1" dirty="0"/>
              <a:t> </a:t>
            </a:r>
            <a:r>
              <a:rPr lang="en-US" sz="2500" b="1" dirty="0" err="1"/>
              <a:t>sebuah</a:t>
            </a:r>
            <a:r>
              <a:rPr lang="en-US" sz="2500" b="1" dirty="0"/>
              <a:t> </a:t>
            </a:r>
            <a:r>
              <a:rPr lang="en-US" sz="2500" b="1" dirty="0" err="1"/>
              <a:t>budaya</a:t>
            </a:r>
            <a:r>
              <a:rPr lang="en-US" sz="2500" b="1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1148644" y="2239043"/>
            <a:ext cx="6351895" cy="953453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500" b="1" dirty="0">
                <a:latin typeface="Quicksand"/>
              </a:rPr>
              <a:t>Mampu </a:t>
            </a:r>
            <a:r>
              <a:rPr lang="en-US" sz="2500" b="1" dirty="0" err="1">
                <a:latin typeface="Quicksand"/>
              </a:rPr>
              <a:t>menyatukan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unsur-unsur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budaya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asing</a:t>
            </a:r>
            <a:r>
              <a:rPr lang="en-US" sz="2500" b="1" dirty="0">
                <a:latin typeface="Quicksand"/>
              </a:rPr>
              <a:t> ke dalam </a:t>
            </a:r>
            <a:r>
              <a:rPr lang="en-US" sz="2500" b="1" dirty="0" err="1">
                <a:latin typeface="Quicksand"/>
              </a:rPr>
              <a:t>budaya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asli</a:t>
            </a:r>
            <a:r>
              <a:rPr lang="en-US" sz="2500" b="1" dirty="0">
                <a:latin typeface="Quicksand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563A48-BA95-5FC3-10B1-9194F282CCDC}"/>
              </a:ext>
            </a:extLst>
          </p:cNvPr>
          <p:cNvSpPr txBox="1"/>
          <p:nvPr/>
        </p:nvSpPr>
        <p:spPr>
          <a:xfrm>
            <a:off x="1909338" y="3474424"/>
            <a:ext cx="6351895" cy="9534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500" b="1" dirty="0" err="1">
                <a:latin typeface="Quicksand"/>
              </a:rPr>
              <a:t>Mengajak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masyarakat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untuk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turut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menjaga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kelestarian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lingkungan</a:t>
            </a:r>
            <a:r>
              <a:rPr lang="en-US" sz="2500" b="1" dirty="0">
                <a:latin typeface="Quicksand"/>
              </a:rPr>
              <a:t> </a:t>
            </a:r>
            <a:r>
              <a:rPr lang="en-US" sz="2500" b="1" dirty="0" err="1">
                <a:latin typeface="Quicksand"/>
              </a:rPr>
              <a:t>alam</a:t>
            </a:r>
            <a:r>
              <a:rPr lang="en-US" sz="2500" b="1" dirty="0">
                <a:latin typeface="Quicksand"/>
              </a:rPr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0DE0223-5E75-7626-C474-CB89F643E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27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An organic shape">
            <a:extLst>
              <a:ext uri="{FF2B5EF4-FFF2-40B4-BE49-F238E27FC236}">
                <a16:creationId xmlns:a16="http://schemas.microsoft.com/office/drawing/2014/main" xmlns="" id="{B4749E07-5283-35D8-1356-8F1CA6B98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510231" y="-1632754"/>
            <a:ext cx="4572000" cy="4572000"/>
          </a:xfrm>
          <a:prstGeom prst="rect">
            <a:avLst/>
          </a:prstGeom>
        </p:spPr>
      </p:pic>
      <p:pic>
        <p:nvPicPr>
          <p:cNvPr id="2058" name="Picture 10" descr="3 Pasar Apung Keren di Kalimantan Jadi Daya Tarik Wisatawan">
            <a:extLst>
              <a:ext uri="{FF2B5EF4-FFF2-40B4-BE49-F238E27FC236}">
                <a16:creationId xmlns:a16="http://schemas.microsoft.com/office/drawing/2014/main" xmlns="" id="{612CF614-86F1-44AA-4852-058859D3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956" y="955752"/>
            <a:ext cx="4717271" cy="352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96" y="156160"/>
            <a:ext cx="4379768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Ciri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Kearifan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Lokal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971600" y="1375521"/>
            <a:ext cx="3888432" cy="9194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/>
              <a:t>4.   </a:t>
            </a:r>
            <a:r>
              <a:rPr lang="en-US" sz="2400" b="1" dirty="0" err="1"/>
              <a:t>Mengandung</a:t>
            </a:r>
            <a:r>
              <a:rPr lang="en-US" sz="2400" b="1" dirty="0"/>
              <a:t> </a:t>
            </a:r>
            <a:r>
              <a:rPr lang="en-US" sz="2400" b="1" dirty="0" err="1"/>
              <a:t>nilai</a:t>
            </a:r>
            <a:r>
              <a:rPr lang="en-US" sz="2400" b="1" dirty="0"/>
              <a:t> </a:t>
            </a:r>
            <a:r>
              <a:rPr lang="en-US" sz="2400" b="1" dirty="0" err="1"/>
              <a:t>etika</a:t>
            </a:r>
            <a:r>
              <a:rPr lang="en-US" sz="2400" b="1" dirty="0"/>
              <a:t> dan </a:t>
            </a:r>
            <a:r>
              <a:rPr lang="en-US" sz="2400" b="1" dirty="0" err="1"/>
              <a:t>nilai</a:t>
            </a:r>
            <a:r>
              <a:rPr lang="en-US" sz="2400" b="1" dirty="0"/>
              <a:t> moral.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989469" y="2715766"/>
            <a:ext cx="3870563" cy="936427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98463" indent="-398463"/>
            <a:r>
              <a:rPr lang="en-US" sz="2400" b="1" dirty="0">
                <a:latin typeface="Quicksand"/>
              </a:rPr>
              <a:t>5.   </a:t>
            </a:r>
            <a:r>
              <a:rPr lang="en-US" sz="2400" b="1" dirty="0" err="1">
                <a:latin typeface="Quicksand"/>
              </a:rPr>
              <a:t>Diwariskan</a:t>
            </a:r>
            <a:r>
              <a:rPr lang="en-US" sz="2400" b="1" dirty="0">
                <a:latin typeface="Quicksand"/>
              </a:rPr>
              <a:t> </a:t>
            </a:r>
            <a:r>
              <a:rPr lang="en-US" sz="2500" b="1" dirty="0">
                <a:latin typeface="Quicksand"/>
              </a:rPr>
              <a:t>secara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turun-temurun</a:t>
            </a:r>
            <a:r>
              <a:rPr lang="en-US" sz="2400" b="1" dirty="0">
                <a:latin typeface="Quicksand"/>
              </a:rPr>
              <a:t>. </a:t>
            </a:r>
          </a:p>
        </p:txBody>
      </p:sp>
      <p:pic>
        <p:nvPicPr>
          <p:cNvPr id="7" name="Content Placeholder 6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xmlns="" id="{A179217A-591C-8DCC-9A58-0773F9FD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5377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A cookie with sprinkles">
            <a:extLst>
              <a:ext uri="{FF2B5EF4-FFF2-40B4-BE49-F238E27FC236}">
                <a16:creationId xmlns:a16="http://schemas.microsoft.com/office/drawing/2014/main" xmlns="" id="{655C13FE-4E25-E19B-B965-3CE7DCE04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476672" y="2210430"/>
            <a:ext cx="3162902" cy="3162902"/>
          </a:xfrm>
          <a:prstGeom prst="rect">
            <a:avLst/>
          </a:prstGeom>
        </p:spPr>
      </p:pic>
      <p:pic>
        <p:nvPicPr>
          <p:cNvPr id="11" name="Picture 10" descr="A picture containing outdoor, grass, person, people&#10;&#10;Description automatically generated">
            <a:extLst>
              <a:ext uri="{FF2B5EF4-FFF2-40B4-BE49-F238E27FC236}">
                <a16:creationId xmlns:a16="http://schemas.microsoft.com/office/drawing/2014/main" xmlns="" id="{6BE2C75D-84C2-8CD7-E776-252E6C68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20" y="2253508"/>
            <a:ext cx="3960440" cy="2733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96" y="156160"/>
            <a:ext cx="5261732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Fungsi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Kearifan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Lokal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356958" y="1091495"/>
            <a:ext cx="8430083" cy="9194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/>
              <a:t>Melestarikan</a:t>
            </a:r>
            <a:r>
              <a:rPr lang="en-US" sz="2400" b="1" dirty="0"/>
              <a:t> </a:t>
            </a:r>
            <a:r>
              <a:rPr lang="en-US" sz="2400" b="1" dirty="0" err="1"/>
              <a:t>sumber</a:t>
            </a:r>
            <a:r>
              <a:rPr lang="en-US" sz="2400" b="1" dirty="0"/>
              <a:t> </a:t>
            </a:r>
            <a:r>
              <a:rPr lang="en-US" sz="2400" b="1" dirty="0" err="1"/>
              <a:t>daya</a:t>
            </a:r>
            <a:r>
              <a:rPr lang="en-US" sz="2400" b="1" dirty="0"/>
              <a:t> </a:t>
            </a:r>
            <a:r>
              <a:rPr lang="en-US" sz="2400" b="1" dirty="0" err="1"/>
              <a:t>alam</a:t>
            </a:r>
            <a:r>
              <a:rPr lang="en-US" sz="2400" b="1" dirty="0"/>
              <a:t> agar dapat </a:t>
            </a:r>
            <a:r>
              <a:rPr lang="en-US" sz="2400" b="1" dirty="0" err="1"/>
              <a:t>terus</a:t>
            </a:r>
            <a:r>
              <a:rPr lang="en-US" sz="2400" b="1" dirty="0"/>
              <a:t> </a:t>
            </a:r>
            <a:r>
              <a:rPr lang="en-US" sz="2400" b="1" dirty="0" err="1"/>
              <a:t>digunakan</a:t>
            </a:r>
            <a:r>
              <a:rPr lang="en-US" sz="2400" b="1" dirty="0"/>
              <a:t> oleh </a:t>
            </a:r>
            <a:r>
              <a:rPr lang="en-US" sz="2400" b="1" dirty="0" err="1"/>
              <a:t>generasi</a:t>
            </a:r>
            <a:r>
              <a:rPr lang="en-US" sz="2400" b="1" dirty="0"/>
              <a:t> </a:t>
            </a:r>
            <a:r>
              <a:rPr lang="en-US" sz="2400" b="1" dirty="0" err="1"/>
              <a:t>mendatang</a:t>
            </a:r>
            <a:r>
              <a:rPr lang="en-US" sz="24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356959" y="2244687"/>
            <a:ext cx="7743434" cy="919401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 err="1">
                <a:latin typeface="Quicksand"/>
              </a:rPr>
              <a:t>Melestarikan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akhlak</a:t>
            </a:r>
            <a:r>
              <a:rPr lang="en-US" sz="2400" b="1" dirty="0">
                <a:latin typeface="Quicksand"/>
              </a:rPr>
              <a:t> dan </a:t>
            </a:r>
            <a:r>
              <a:rPr lang="en-US" sz="2400" b="1" dirty="0" err="1">
                <a:latin typeface="Quicksand"/>
              </a:rPr>
              <a:t>budi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pekerti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masyarakat</a:t>
            </a:r>
            <a:r>
              <a:rPr lang="en-US" sz="2400" b="1" dirty="0">
                <a:latin typeface="Quicksand"/>
              </a:rPr>
              <a:t> yang </a:t>
            </a:r>
            <a:r>
              <a:rPr lang="en-US" sz="2400" b="1" dirty="0" err="1">
                <a:latin typeface="Quicksand"/>
              </a:rPr>
              <a:t>diwujudkan</a:t>
            </a:r>
            <a:r>
              <a:rPr lang="en-US" sz="2400" b="1" dirty="0">
                <a:latin typeface="Quicksand"/>
              </a:rPr>
              <a:t> dalam </a:t>
            </a:r>
            <a:r>
              <a:rPr lang="en-US" sz="2400" b="1" dirty="0" err="1">
                <a:latin typeface="Quicksand"/>
              </a:rPr>
              <a:t>upacara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adat</a:t>
            </a:r>
            <a:r>
              <a:rPr lang="en-US" sz="2400" b="1" dirty="0">
                <a:latin typeface="Quicksand"/>
              </a:rPr>
              <a:t>. </a:t>
            </a:r>
          </a:p>
        </p:txBody>
      </p:sp>
      <p:pic>
        <p:nvPicPr>
          <p:cNvPr id="7" name="Content Placeholder 6" descr="A picture containing outdoor, grass, person, people&#10;&#10;Description automatically generated">
            <a:extLst>
              <a:ext uri="{FF2B5EF4-FFF2-40B4-BE49-F238E27FC236}">
                <a16:creationId xmlns:a16="http://schemas.microsoft.com/office/drawing/2014/main" xmlns="" id="{97C246F5-4D18-5769-C8AB-23D4271AD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ADFCB-6575-2E24-BD40-69D75A0006EC}"/>
              </a:ext>
            </a:extLst>
          </p:cNvPr>
          <p:cNvSpPr txBox="1"/>
          <p:nvPr/>
        </p:nvSpPr>
        <p:spPr>
          <a:xfrm>
            <a:off x="356958" y="3416603"/>
            <a:ext cx="5472608" cy="9194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 err="1">
                <a:latin typeface="Quicksand"/>
              </a:rPr>
              <a:t>Mengembangkan</a:t>
            </a:r>
            <a:r>
              <a:rPr lang="en-US" sz="2400" b="1" dirty="0">
                <a:latin typeface="Quicksand"/>
              </a:rPr>
              <a:t> dan </a:t>
            </a:r>
            <a:r>
              <a:rPr lang="en-US" sz="2400" b="1" dirty="0" err="1">
                <a:latin typeface="Quicksand"/>
              </a:rPr>
              <a:t>meningkatkan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kualitas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sumber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daya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manusia</a:t>
            </a:r>
            <a:r>
              <a:rPr lang="en-US" sz="2400" b="1" dirty="0">
                <a:latin typeface="Quicksand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68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397" y="-16495"/>
            <a:ext cx="7715250" cy="5143500"/>
          </a:xfrm>
          <a:prstGeom prst="rect">
            <a:avLst/>
          </a:prstGeom>
        </p:spPr>
      </p:pic>
      <p:pic>
        <p:nvPicPr>
          <p:cNvPr id="11" name="Graphic 10" descr="An organic shape">
            <a:extLst>
              <a:ext uri="{FF2B5EF4-FFF2-40B4-BE49-F238E27FC236}">
                <a16:creationId xmlns:a16="http://schemas.microsoft.com/office/drawing/2014/main" xmlns="" id="{A135483E-3073-C463-AACF-4E2EB332F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46376" y="1419622"/>
            <a:ext cx="4572000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1720" y="279382"/>
            <a:ext cx="5112568" cy="63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74227"/>
            <a:ext cx="5261732" cy="489208"/>
          </a:xfrm>
          <a:solidFill>
            <a:schemeClr val="bg1"/>
          </a:solidFill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Fungsi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Kearifan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Lokal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3611022" y="1246961"/>
            <a:ext cx="5371053" cy="15323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800" b="1" dirty="0" err="1"/>
              <a:t>Mengembangkan</a:t>
            </a:r>
            <a:r>
              <a:rPr lang="en-US" sz="2800" b="1" dirty="0"/>
              <a:t> </a:t>
            </a:r>
            <a:r>
              <a:rPr lang="en-US" sz="2800" b="1" dirty="0" err="1" smtClean="0"/>
              <a:t>kebudayaan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ilmu</a:t>
            </a:r>
            <a:r>
              <a:rPr lang="en-US" sz="2800" b="1" dirty="0" smtClean="0"/>
              <a:t> </a:t>
            </a:r>
            <a:r>
              <a:rPr lang="en-US" sz="2800" b="1" dirty="0" err="1"/>
              <a:t>pengetahuan</a:t>
            </a:r>
            <a:r>
              <a:rPr lang="en-US" sz="2800" b="1" dirty="0"/>
              <a:t> </a:t>
            </a:r>
            <a:r>
              <a:rPr lang="en-US" sz="2800" b="1" dirty="0" err="1"/>
              <a:t>kepada</a:t>
            </a:r>
            <a:r>
              <a:rPr lang="en-US" sz="2800" b="1" dirty="0"/>
              <a:t> </a:t>
            </a:r>
            <a:r>
              <a:rPr lang="en-US" sz="2800" b="1" dirty="0" err="1" smtClean="0"/>
              <a:t>generasi</a:t>
            </a:r>
            <a:r>
              <a:rPr lang="en-US" sz="2800" b="1" dirty="0"/>
              <a:t> </a:t>
            </a:r>
            <a:r>
              <a:rPr lang="en-US" sz="2800" b="1" dirty="0" err="1" smtClean="0"/>
              <a:t>mendatang</a:t>
            </a:r>
            <a:r>
              <a:rPr lang="en-US" sz="2800" b="1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3632237" y="2868748"/>
            <a:ext cx="5371053" cy="1736646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5"/>
            </a:pPr>
            <a:r>
              <a:rPr lang="en-US" sz="2400" b="1" dirty="0" err="1">
                <a:latin typeface="Quicksand"/>
              </a:rPr>
              <a:t>Petuah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tentang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kepercayaan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atau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 smtClean="0">
                <a:latin typeface="Quicksand"/>
              </a:rPr>
              <a:t>pantangan</a:t>
            </a:r>
            <a:r>
              <a:rPr lang="en-US" sz="2400" b="1" dirty="0" smtClean="0">
                <a:latin typeface="Quicksand"/>
              </a:rPr>
              <a:t> </a:t>
            </a:r>
            <a:r>
              <a:rPr lang="en-US" sz="2400" b="1" dirty="0">
                <a:latin typeface="Quicksand"/>
              </a:rPr>
              <a:t>yang </a:t>
            </a:r>
            <a:r>
              <a:rPr lang="en-US" sz="2400" b="1" dirty="0" err="1">
                <a:latin typeface="Quicksand"/>
              </a:rPr>
              <a:t>harus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ditaati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>
                <a:latin typeface="Quicksand"/>
              </a:rPr>
              <a:t>oleh</a:t>
            </a:r>
            <a:r>
              <a:rPr lang="en-US" sz="2400" b="1" dirty="0">
                <a:latin typeface="Quicksand"/>
              </a:rPr>
              <a:t> </a:t>
            </a:r>
            <a:r>
              <a:rPr lang="en-US" sz="2400" b="1" dirty="0" err="1" smtClean="0">
                <a:latin typeface="Quicksand"/>
              </a:rPr>
              <a:t>masyarakat</a:t>
            </a:r>
            <a:r>
              <a:rPr lang="en-US" sz="2400" b="1" dirty="0" smtClean="0">
                <a:latin typeface="Quicksand"/>
              </a:rPr>
              <a:t> </a:t>
            </a:r>
            <a:r>
              <a:rPr lang="en-US" sz="2400" b="1" dirty="0">
                <a:latin typeface="Quicksand"/>
              </a:rPr>
              <a:t>di </a:t>
            </a:r>
            <a:r>
              <a:rPr lang="en-US" sz="2400" b="1" dirty="0" err="1">
                <a:latin typeface="Quicksand"/>
              </a:rPr>
              <a:t>suatu</a:t>
            </a:r>
            <a:r>
              <a:rPr lang="en-US" sz="2400" b="1" dirty="0">
                <a:latin typeface="Quicksand"/>
              </a:rPr>
              <a:t> wilayah. </a:t>
            </a:r>
          </a:p>
        </p:txBody>
      </p:sp>
      <p:pic>
        <p:nvPicPr>
          <p:cNvPr id="7" name="Content Placeholder 6" descr="An organic corner shape">
            <a:extLst>
              <a:ext uri="{FF2B5EF4-FFF2-40B4-BE49-F238E27FC236}">
                <a16:creationId xmlns:a16="http://schemas.microsoft.com/office/drawing/2014/main" xmlns="" id="{BEDF29FD-1220-4B8E-EC53-AEBA5EF00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71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orld map with flight paths">
            <a:extLst>
              <a:ext uri="{FF2B5EF4-FFF2-40B4-BE49-F238E27FC236}">
                <a16:creationId xmlns:a16="http://schemas.microsoft.com/office/drawing/2014/main" xmlns="" id="{38D52E4B-5035-6DE2-7C09-7CB69A5AD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575"/>
            <a:ext cx="9271227" cy="6250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Peta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4643470" cy="733044"/>
            <a:chOff x="295276" y="214296"/>
            <a:chExt cx="464347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97671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Fungsi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dan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Jenis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Peta</a:t>
              </a:r>
            </a:p>
          </p:txBody>
        </p:sp>
      </p:grpSp>
      <p:pic>
        <p:nvPicPr>
          <p:cNvPr id="16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5" cstate="print"/>
          <a:srcRect b="37640"/>
          <a:stretch>
            <a:fillRect/>
          </a:stretch>
        </p:blipFill>
        <p:spPr bwMode="auto">
          <a:xfrm>
            <a:off x="5826468" y="1060542"/>
            <a:ext cx="2632126" cy="372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932" y="51470"/>
            <a:ext cx="1387564" cy="5520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265381A-1A2E-7E5A-8BFD-658F5F009EFD}"/>
              </a:ext>
            </a:extLst>
          </p:cNvPr>
          <p:cNvGrpSpPr/>
          <p:nvPr/>
        </p:nvGrpSpPr>
        <p:grpSpPr>
          <a:xfrm>
            <a:off x="357921" y="2571750"/>
            <a:ext cx="4948470" cy="1409669"/>
            <a:chOff x="671430" y="1423862"/>
            <a:chExt cx="4256515" cy="45964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42D29E2-F587-7A41-3C77-CED397F9C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30" y="1423862"/>
              <a:ext cx="4256515" cy="459643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0" name="TextBox 9">
              <a:extLst>
                <a:ext uri="{FF2B5EF4-FFF2-40B4-BE49-F238E27FC236}">
                  <a16:creationId xmlns:a16="http://schemas.microsoft.com/office/drawing/2014/main" xmlns="" id="{87CC4E07-4BEC-70F1-6DBE-B23601B6C87B}"/>
                </a:ext>
              </a:extLst>
            </p:cNvPr>
            <p:cNvSpPr txBox="1"/>
            <p:nvPr/>
          </p:nvSpPr>
          <p:spPr>
            <a:xfrm>
              <a:off x="841700" y="1708510"/>
              <a:ext cx="3915974" cy="4064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>
                  <a:solidFill>
                    <a:srgbClr val="FF0066"/>
                  </a:solidFill>
                </a:rPr>
                <a:t>Peta </a:t>
              </a:r>
              <a:r>
                <a:rPr lang="sv-SE" sz="2500" b="1" dirty="0">
                  <a:solidFill>
                    <a:srgbClr val="008080"/>
                  </a:solidFill>
                </a:rPr>
                <a:t>merupakan gambaran permukaan bumi pada bidang datar dengan skala tertentu.</a:t>
              </a:r>
              <a:endParaRPr lang="en-US" sz="25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0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0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CB2C025-1C89-0CB4-C3AC-0AB94283F5F6}"/>
              </a:ext>
            </a:extLst>
          </p:cNvPr>
          <p:cNvGrpSpPr/>
          <p:nvPr/>
        </p:nvGrpSpPr>
        <p:grpSpPr>
          <a:xfrm>
            <a:off x="1043608" y="483518"/>
            <a:ext cx="3126025" cy="1954398"/>
            <a:chOff x="3571869" y="706381"/>
            <a:chExt cx="3020521" cy="29180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xmlns="" id="{D1CE6B48-AAB3-9643-5F95-5F44282FEB6F}"/>
                </a:ext>
              </a:extLst>
            </p:cNvPr>
            <p:cNvGrpSpPr/>
            <p:nvPr/>
          </p:nvGrpSpPr>
          <p:grpSpPr>
            <a:xfrm>
              <a:off x="3571869" y="706381"/>
              <a:ext cx="3020521" cy="2784972"/>
              <a:chOff x="4427973" y="928675"/>
              <a:chExt cx="3069239" cy="2784972"/>
            </a:xfrm>
          </p:grpSpPr>
          <p:sp>
            <p:nvSpPr>
              <p:cNvPr id="23" name="Rounded Rectangle 13">
                <a:extLst>
                  <a:ext uri="{FF2B5EF4-FFF2-40B4-BE49-F238E27FC236}">
                    <a16:creationId xmlns:a16="http://schemas.microsoft.com/office/drawing/2014/main" xmlns="" id="{9EC54758-44B2-D618-055E-561D43899395}"/>
                  </a:ext>
                </a:extLst>
              </p:cNvPr>
              <p:cNvSpPr/>
              <p:nvPr/>
            </p:nvSpPr>
            <p:spPr>
              <a:xfrm>
                <a:off x="4427973" y="928675"/>
                <a:ext cx="3069239" cy="278497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5" name="Rounded Rectangle 14">
                <a:extLst>
                  <a:ext uri="{FF2B5EF4-FFF2-40B4-BE49-F238E27FC236}">
                    <a16:creationId xmlns:a16="http://schemas.microsoft.com/office/drawing/2014/main" xmlns="" id="{F82A03CC-D47B-3437-B526-68D802C5166D}"/>
                  </a:ext>
                </a:extLst>
              </p:cNvPr>
              <p:cNvSpPr/>
              <p:nvPr/>
            </p:nvSpPr>
            <p:spPr>
              <a:xfrm>
                <a:off x="4500562" y="1000116"/>
                <a:ext cx="2887260" cy="2600479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AC6054B-24E2-FBE9-F2FB-2CBABD36A036}"/>
                </a:ext>
              </a:extLst>
            </p:cNvPr>
            <p:cNvSpPr txBox="1"/>
            <p:nvPr/>
          </p:nvSpPr>
          <p:spPr>
            <a:xfrm>
              <a:off x="3699942" y="958430"/>
              <a:ext cx="2718546" cy="266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Kumpulan </a:t>
              </a:r>
              <a:r>
                <a:rPr lang="en-US" sz="2400" b="1" dirty="0" err="1">
                  <a:solidFill>
                    <a:srgbClr val="0070C0"/>
                  </a:solidFill>
                </a:rPr>
                <a:t>peta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>
                  <a:solidFill>
                    <a:srgbClr val="008080"/>
                  </a:solidFill>
                </a:rPr>
                <a:t>yang </a:t>
              </a:r>
              <a:r>
                <a:rPr lang="en-US" sz="2400" b="1" dirty="0" err="1">
                  <a:solidFill>
                    <a:srgbClr val="008080"/>
                  </a:solidFill>
                </a:rPr>
                <a:t>disusun</a:t>
              </a:r>
              <a:r>
                <a:rPr lang="en-US" sz="2400" b="1" dirty="0">
                  <a:solidFill>
                    <a:srgbClr val="008080"/>
                  </a:solidFill>
                </a:rPr>
                <a:t> dalam </a:t>
              </a:r>
              <a:r>
                <a:rPr lang="en-US" sz="2400" b="1" dirty="0" err="1">
                  <a:solidFill>
                    <a:srgbClr val="008080"/>
                  </a:solidFill>
                </a:rPr>
                <a:t>bentuk</a:t>
              </a:r>
              <a:r>
                <a:rPr lang="en-US" sz="2400" b="1" dirty="0">
                  <a:solidFill>
                    <a:srgbClr val="008080"/>
                  </a:solidFill>
                </a:rPr>
                <a:t> buku </a:t>
              </a:r>
              <a:r>
                <a:rPr lang="en-US" sz="2400" b="1" dirty="0" err="1">
                  <a:solidFill>
                    <a:srgbClr val="008080"/>
                  </a:solidFill>
                </a:rPr>
                <a:t>disebut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>
                  <a:solidFill>
                    <a:srgbClr val="72224B"/>
                  </a:solidFill>
                </a:rPr>
                <a:t>atlas.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2A19AA-8CAE-2481-82D4-9226DCCCF599}"/>
              </a:ext>
            </a:extLst>
          </p:cNvPr>
          <p:cNvGrpSpPr/>
          <p:nvPr/>
        </p:nvGrpSpPr>
        <p:grpSpPr>
          <a:xfrm>
            <a:off x="4788024" y="2621402"/>
            <a:ext cx="3013087" cy="1890735"/>
            <a:chOff x="3571867" y="706381"/>
            <a:chExt cx="4363794" cy="18160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8">
              <a:extLst>
                <a:ext uri="{FF2B5EF4-FFF2-40B4-BE49-F238E27FC236}">
                  <a16:creationId xmlns:a16="http://schemas.microsoft.com/office/drawing/2014/main" xmlns="" id="{87FD2F79-263D-E53D-D0E4-2B28350B6413}"/>
                </a:ext>
              </a:extLst>
            </p:cNvPr>
            <p:cNvGrpSpPr/>
            <p:nvPr/>
          </p:nvGrpSpPr>
          <p:grpSpPr>
            <a:xfrm>
              <a:off x="3571867" y="706381"/>
              <a:ext cx="4324430" cy="1805636"/>
              <a:chOff x="4427971" y="928675"/>
              <a:chExt cx="4394178" cy="1805636"/>
            </a:xfrm>
          </p:grpSpPr>
          <p:sp>
            <p:nvSpPr>
              <p:cNvPr id="29" name="Rounded Rectangle 13">
                <a:extLst>
                  <a:ext uri="{FF2B5EF4-FFF2-40B4-BE49-F238E27FC236}">
                    <a16:creationId xmlns:a16="http://schemas.microsoft.com/office/drawing/2014/main" xmlns="" id="{9599DDAF-7E16-9263-7ACC-310CD3DC0A76}"/>
                  </a:ext>
                </a:extLst>
              </p:cNvPr>
              <p:cNvSpPr/>
              <p:nvPr/>
            </p:nvSpPr>
            <p:spPr>
              <a:xfrm>
                <a:off x="4427971" y="928675"/>
                <a:ext cx="4394178" cy="1805636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30" name="Rounded Rectangle 14">
                <a:extLst>
                  <a:ext uri="{FF2B5EF4-FFF2-40B4-BE49-F238E27FC236}">
                    <a16:creationId xmlns:a16="http://schemas.microsoft.com/office/drawing/2014/main" xmlns="" id="{1EA30A86-3309-3BD6-F455-27268459DA55}"/>
                  </a:ext>
                </a:extLst>
              </p:cNvPr>
              <p:cNvSpPr/>
              <p:nvPr/>
            </p:nvSpPr>
            <p:spPr>
              <a:xfrm>
                <a:off x="4550564" y="1000114"/>
                <a:ext cx="4165128" cy="1671857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E065C68-853B-3E5E-13FC-338763FFCD0D}"/>
                </a:ext>
              </a:extLst>
            </p:cNvPr>
            <p:cNvSpPr txBox="1"/>
            <p:nvPr/>
          </p:nvSpPr>
          <p:spPr>
            <a:xfrm>
              <a:off x="3858876" y="823007"/>
              <a:ext cx="4076785" cy="169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Peta </a:t>
              </a:r>
              <a:r>
                <a:rPr lang="en-US" sz="2400" b="1" dirty="0">
                  <a:solidFill>
                    <a:srgbClr val="008080"/>
                  </a:solidFill>
                </a:rPr>
                <a:t>yang dibuat dalam </a:t>
              </a:r>
              <a:r>
                <a:rPr lang="en-US" sz="2400" b="1" dirty="0" err="1">
                  <a:solidFill>
                    <a:srgbClr val="008080"/>
                  </a:solidFill>
                </a:rPr>
                <a:t>bentuk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tiruan</a:t>
              </a:r>
              <a:r>
                <a:rPr lang="en-US" sz="2400" b="1" dirty="0">
                  <a:solidFill>
                    <a:srgbClr val="008080"/>
                  </a:solidFill>
                </a:rPr>
                <a:t> bola </a:t>
              </a:r>
              <a:r>
                <a:rPr lang="en-US" sz="2400" b="1" dirty="0" err="1">
                  <a:solidFill>
                    <a:srgbClr val="008080"/>
                  </a:solidFill>
                </a:rPr>
                <a:t>bumi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disebut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>
                  <a:solidFill>
                    <a:srgbClr val="72224B"/>
                  </a:solidFill>
                </a:rPr>
                <a:t>globe.</a:t>
              </a:r>
            </a:p>
          </p:txBody>
        </p:sp>
      </p:grpSp>
      <p:pic>
        <p:nvPicPr>
          <p:cNvPr id="2" name="Picture 2" descr="Atlas Dunia - Untuk Wanita Muda dan Modern">
            <a:extLst>
              <a:ext uri="{FF2B5EF4-FFF2-40B4-BE49-F238E27FC236}">
                <a16:creationId xmlns:a16="http://schemas.microsoft.com/office/drawing/2014/main" xmlns="" id="{A7DB21E0-CE80-260D-5179-B7E9923C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96" y="2465053"/>
            <a:ext cx="1693145" cy="21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net Bumi dunia. Elemen gambar ini dilengkapi oleh NASA. 3d render">
            <a:extLst>
              <a:ext uri="{FF2B5EF4-FFF2-40B4-BE49-F238E27FC236}">
                <a16:creationId xmlns:a16="http://schemas.microsoft.com/office/drawing/2014/main" xmlns="" id="{BFBF8A0F-5ABB-1634-5DEE-B7CE9BF84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 bwMode="auto">
          <a:xfrm>
            <a:off x="5116327" y="337378"/>
            <a:ext cx="2259069" cy="22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9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A6F3C6F-D2A9-9971-615A-8E68D590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94454" y="148968"/>
            <a:ext cx="5669809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1. Kerajaan </a:t>
            </a:r>
            <a:r>
              <a:rPr lang="en-US" sz="3200" b="1" dirty="0" err="1">
                <a:solidFill>
                  <a:srgbClr val="002060"/>
                </a:solidFill>
              </a:rPr>
              <a:t>Kutai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15F3A21-3F90-484D-0C53-ACC1796D05AC}"/>
              </a:ext>
            </a:extLst>
          </p:cNvPr>
          <p:cNvGrpSpPr/>
          <p:nvPr/>
        </p:nvGrpSpPr>
        <p:grpSpPr>
          <a:xfrm>
            <a:off x="588134" y="967033"/>
            <a:ext cx="5299158" cy="2850653"/>
            <a:chOff x="3667774" y="1281234"/>
            <a:chExt cx="5299158" cy="28506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9CDDB02-71EB-465F-636A-05136DB21102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60E6AD8-8ECE-5858-786D-BB866DECEC38}"/>
                </a:ext>
              </a:extLst>
            </p:cNvPr>
            <p:cNvSpPr txBox="1"/>
            <p:nvPr/>
          </p:nvSpPr>
          <p:spPr>
            <a:xfrm>
              <a:off x="3667774" y="2057395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9EFE67D-A17C-0F01-EC7F-6D298D5A2FB1}"/>
                </a:ext>
              </a:extLst>
            </p:cNvPr>
            <p:cNvSpPr txBox="1"/>
            <p:nvPr/>
          </p:nvSpPr>
          <p:spPr>
            <a:xfrm>
              <a:off x="3694787" y="2907294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chemeClr val="accent6">
                      <a:lumMod val="50000"/>
                    </a:schemeClr>
                  </a:solidFill>
                </a:rPr>
                <a:t>Raja </a:t>
              </a:r>
              <a:r>
                <a:rPr lang="en-US" sz="2200" b="1" dirty="0" err="1">
                  <a:solidFill>
                    <a:schemeClr val="accent6">
                      <a:lumMod val="50000"/>
                    </a:schemeClr>
                  </a:solidFill>
                </a:rPr>
                <a:t>terkenal</a:t>
              </a:r>
              <a:endParaRPr lang="id-ID" sz="2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5449CA6-8734-689B-0D34-3B2534F814A1}"/>
                </a:ext>
              </a:extLst>
            </p:cNvPr>
            <p:cNvSpPr txBox="1"/>
            <p:nvPr/>
          </p:nvSpPr>
          <p:spPr>
            <a:xfrm>
              <a:off x="3702604" y="3601328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83A3A18-4D9D-3CFA-A8C8-BDA10DB5D88E}"/>
                </a:ext>
              </a:extLst>
            </p:cNvPr>
            <p:cNvSpPr/>
            <p:nvPr/>
          </p:nvSpPr>
          <p:spPr>
            <a:xfrm>
              <a:off x="6008400" y="1281234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400 </a:t>
              </a:r>
              <a:r>
                <a:rPr lang="en-US" sz="22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2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D10040E-55E8-501C-33C0-13403F1CE366}"/>
                </a:ext>
              </a:extLst>
            </p:cNvPr>
            <p:cNvSpPr/>
            <p:nvPr/>
          </p:nvSpPr>
          <p:spPr>
            <a:xfrm>
              <a:off x="6008400" y="2090222"/>
              <a:ext cx="2958531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7030A0"/>
                  </a:solidFill>
                </a:rPr>
                <a:t>Tepi</a:t>
              </a:r>
              <a:r>
                <a:rPr lang="en-US" sz="2200" b="1" dirty="0">
                  <a:solidFill>
                    <a:srgbClr val="7030A0"/>
                  </a:solidFill>
                </a:rPr>
                <a:t> Sungai Mahakam, </a:t>
              </a:r>
              <a:r>
                <a:rPr lang="en-US" sz="2200" b="1" dirty="0" err="1">
                  <a:solidFill>
                    <a:srgbClr val="7030A0"/>
                  </a:solidFill>
                </a:rPr>
                <a:t>Kutai</a:t>
              </a:r>
              <a:r>
                <a:rPr lang="en-US" sz="2200" b="1" dirty="0">
                  <a:solidFill>
                    <a:srgbClr val="7030A0"/>
                  </a:solidFill>
                </a:rPr>
                <a:t>, Kalimantan Timur.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14B2ADC-3B2C-61C4-B7B9-15C8672828D1}"/>
                </a:ext>
              </a:extLst>
            </p:cNvPr>
            <p:cNvSpPr/>
            <p:nvPr/>
          </p:nvSpPr>
          <p:spPr>
            <a:xfrm>
              <a:off x="6008400" y="2877930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chemeClr val="accent6">
                      <a:lumMod val="50000"/>
                    </a:schemeClr>
                  </a:solidFill>
                </a:rPr>
                <a:t>Raja </a:t>
              </a:r>
              <a:r>
                <a:rPr lang="en-US" sz="2200" b="1" dirty="0" err="1">
                  <a:solidFill>
                    <a:schemeClr val="accent6">
                      <a:lumMod val="50000"/>
                    </a:schemeClr>
                  </a:solidFill>
                </a:rPr>
                <a:t>Mulawarman</a:t>
              </a:r>
              <a:r>
                <a:rPr lang="en-US" sz="2200" b="1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B2CF31-B8D2-178D-9A93-9B4201D1E3EE}"/>
                </a:ext>
              </a:extLst>
            </p:cNvPr>
            <p:cNvSpPr/>
            <p:nvPr/>
          </p:nvSpPr>
          <p:spPr>
            <a:xfrm>
              <a:off x="6008400" y="3577521"/>
              <a:ext cx="2958532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100" b="1" dirty="0">
                  <a:solidFill>
                    <a:srgbClr val="E50242"/>
                  </a:solidFill>
                </a:rPr>
                <a:t> </a:t>
              </a:r>
              <a:r>
                <a:rPr lang="en-US" sz="2100" b="1" dirty="0" err="1">
                  <a:solidFill>
                    <a:srgbClr val="E50242"/>
                  </a:solidFill>
                </a:rPr>
                <a:t>Yupa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pic>
        <p:nvPicPr>
          <p:cNvPr id="25" name="Picture 24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xmlns="" id="{BBF4C37C-C4AD-B448-DB74-BA0BD0A9E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89" y="967033"/>
            <a:ext cx="2769216" cy="28195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42711A-CFD7-B084-DEF5-C389324E8D0A}"/>
              </a:ext>
            </a:extLst>
          </p:cNvPr>
          <p:cNvSpPr txBox="1"/>
          <p:nvPr/>
        </p:nvSpPr>
        <p:spPr>
          <a:xfrm>
            <a:off x="5136934" y="3766197"/>
            <a:ext cx="4007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fi-FI" sz="1800" b="1" dirty="0"/>
              <a:t>Prasasti Yupa berisi kisah kedermawanan dan kearifan Raja Mulawarman, Kerajaan Kutai.</a:t>
            </a:r>
            <a:endParaRPr lang="id-ID" sz="18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A99C69E-1319-1569-5E66-D51D37B5A30B}"/>
              </a:ext>
            </a:extLst>
          </p:cNvPr>
          <p:cNvSpPr txBox="1"/>
          <p:nvPr/>
        </p:nvSpPr>
        <p:spPr>
          <a:xfrm>
            <a:off x="622964" y="4029995"/>
            <a:ext cx="4478972" cy="476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2200" b="1" dirty="0">
                <a:solidFill>
                  <a:srgbClr val="002060"/>
                </a:solidFill>
              </a:rPr>
              <a:t>Kerajaan </a:t>
            </a:r>
            <a:r>
              <a:rPr lang="en-US" sz="2200" b="1" dirty="0" err="1">
                <a:solidFill>
                  <a:srgbClr val="002060"/>
                </a:solidFill>
              </a:rPr>
              <a:t>tertua</a:t>
            </a:r>
            <a:r>
              <a:rPr lang="en-US" sz="2200" b="1" dirty="0">
                <a:solidFill>
                  <a:srgbClr val="002060"/>
                </a:solidFill>
              </a:rPr>
              <a:t> di Indonesia</a:t>
            </a:r>
            <a:endParaRPr lang="id-ID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43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An organic shape with a flat edge">
            <a:extLst>
              <a:ext uri="{FF2B5EF4-FFF2-40B4-BE49-F238E27FC236}">
                <a16:creationId xmlns:a16="http://schemas.microsoft.com/office/drawing/2014/main" xmlns="" id="{5AC16652-AC12-94C3-D68F-891682A86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629319">
            <a:off x="5965612" y="2778026"/>
            <a:ext cx="3166764" cy="3166764"/>
          </a:xfrm>
          <a:prstGeom prst="rect">
            <a:avLst/>
          </a:prstGeom>
        </p:spPr>
      </p:pic>
      <p:pic>
        <p:nvPicPr>
          <p:cNvPr id="8" name="Graphic 7" descr="One solid circle, one ring, and one circle filled with diagonal lines">
            <a:extLst>
              <a:ext uri="{FF2B5EF4-FFF2-40B4-BE49-F238E27FC236}">
                <a16:creationId xmlns:a16="http://schemas.microsoft.com/office/drawing/2014/main" xmlns="" id="{01230945-C8FF-ED4F-4F0B-934182BF6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7267873">
            <a:off x="-873385" y="-185888"/>
            <a:ext cx="2747816" cy="2747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217AF4-2210-5B88-A9E0-0053A65F631A}"/>
              </a:ext>
            </a:extLst>
          </p:cNvPr>
          <p:cNvSpPr txBox="1"/>
          <p:nvPr/>
        </p:nvSpPr>
        <p:spPr>
          <a:xfrm>
            <a:off x="234121" y="134869"/>
            <a:ext cx="4326255" cy="646986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3200" b="1" dirty="0" err="1">
                <a:solidFill>
                  <a:srgbClr val="7030A0"/>
                </a:solidFill>
              </a:rPr>
              <a:t>Jenis</a:t>
            </a:r>
            <a:r>
              <a:rPr lang="en-US" sz="3200" b="1" dirty="0">
                <a:solidFill>
                  <a:srgbClr val="7030A0"/>
                </a:solidFill>
              </a:rPr>
              <a:t> Peta</a:t>
            </a:r>
            <a:endParaRPr lang="id-ID" sz="3200" b="1" dirty="0">
              <a:solidFill>
                <a:srgbClr val="FF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147D36-1AF4-F617-8E52-05DBFFF3A396}"/>
              </a:ext>
            </a:extLst>
          </p:cNvPr>
          <p:cNvSpPr txBox="1"/>
          <p:nvPr/>
        </p:nvSpPr>
        <p:spPr>
          <a:xfrm>
            <a:off x="234121" y="987574"/>
            <a:ext cx="242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1. Peta Umum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1B2217-DC38-B052-68E3-244409B78D96}"/>
              </a:ext>
            </a:extLst>
          </p:cNvPr>
          <p:cNvSpPr txBox="1"/>
          <p:nvPr/>
        </p:nvSpPr>
        <p:spPr>
          <a:xfrm>
            <a:off x="4731391" y="987574"/>
            <a:ext cx="242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2. Peta </a:t>
            </a:r>
            <a:r>
              <a:rPr lang="en-US" sz="2800" b="1" dirty="0" err="1">
                <a:solidFill>
                  <a:srgbClr val="008080"/>
                </a:solidFill>
              </a:rPr>
              <a:t>Khusus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6" y="1679257"/>
            <a:ext cx="4100926" cy="2229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9" y="1876584"/>
            <a:ext cx="4222723" cy="201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3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An organic corner shape">
            <a:extLst>
              <a:ext uri="{FF2B5EF4-FFF2-40B4-BE49-F238E27FC236}">
                <a16:creationId xmlns:a16="http://schemas.microsoft.com/office/drawing/2014/main" xmlns="" id="{8CD94A41-E7DC-3075-11A0-AD8AC75F5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2811780" cy="2811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40775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>
                <a:solidFill>
                  <a:srgbClr val="7030A0"/>
                </a:solidFill>
              </a:rPr>
              <a:t>Peta </a:t>
            </a:r>
            <a:r>
              <a:rPr lang="en-US" sz="2800" b="1" dirty="0">
                <a:solidFill>
                  <a:srgbClr val="008080"/>
                </a:solidFill>
              </a:rPr>
              <a:t>Umum</a:t>
            </a:r>
            <a:endParaRPr lang="id-ID" sz="2800" b="1" dirty="0">
              <a:solidFill>
                <a:srgbClr val="FF00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DC5DFE-6990-47ED-6FD8-EC9A868C93C1}"/>
              </a:ext>
            </a:extLst>
          </p:cNvPr>
          <p:cNvSpPr txBox="1"/>
          <p:nvPr/>
        </p:nvSpPr>
        <p:spPr>
          <a:xfrm>
            <a:off x="875597" y="1081728"/>
            <a:ext cx="35440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Peta yang </a:t>
            </a:r>
            <a:r>
              <a:rPr lang="en-US" sz="2800" b="1" dirty="0" err="1">
                <a:solidFill>
                  <a:srgbClr val="008080"/>
                </a:solidFill>
              </a:rPr>
              <a:t>berisi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gambaran</a:t>
            </a:r>
            <a:r>
              <a:rPr lang="en-US" sz="2800" b="1" dirty="0">
                <a:solidFill>
                  <a:srgbClr val="7030A0"/>
                </a:solidFill>
              </a:rPr>
              <a:t> umum </a:t>
            </a:r>
            <a:r>
              <a:rPr lang="en-US" sz="2800" b="1" dirty="0" err="1">
                <a:solidFill>
                  <a:srgbClr val="7030A0"/>
                </a:solidFill>
              </a:rPr>
              <a:t>tentang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seluruh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karakteristik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alam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ataupun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buatan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yang </a:t>
            </a:r>
            <a:r>
              <a:rPr lang="en-US" sz="2800" b="1" dirty="0" err="1">
                <a:solidFill>
                  <a:srgbClr val="008080"/>
                </a:solidFill>
              </a:rPr>
              <a:t>ada</a:t>
            </a:r>
            <a:r>
              <a:rPr lang="en-US" sz="2800" b="1" dirty="0">
                <a:solidFill>
                  <a:srgbClr val="008080"/>
                </a:solidFill>
              </a:rPr>
              <a:t> di </a:t>
            </a:r>
            <a:r>
              <a:rPr lang="en-US" sz="2800" b="1" dirty="0" err="1">
                <a:solidFill>
                  <a:srgbClr val="008080"/>
                </a:solidFill>
              </a:rPr>
              <a:t>permukaan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bumi</a:t>
            </a:r>
            <a:r>
              <a:rPr lang="en-US" sz="2800" b="1" dirty="0">
                <a:solidFill>
                  <a:srgbClr val="008080"/>
                </a:solidFill>
              </a:rPr>
              <a:t> atau di wilayah </a:t>
            </a:r>
          </a:p>
          <a:p>
            <a:r>
              <a:rPr lang="en-US" sz="2800" b="1" dirty="0" err="1">
                <a:solidFill>
                  <a:srgbClr val="008080"/>
                </a:solidFill>
              </a:rPr>
              <a:t>tertentu</a:t>
            </a:r>
            <a:r>
              <a:rPr lang="en-US" sz="2800" b="1" dirty="0">
                <a:solidFill>
                  <a:srgbClr val="008080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6601" r="9069" b="10800"/>
          <a:stretch/>
        </p:blipFill>
        <p:spPr>
          <a:xfrm>
            <a:off x="4332732" y="1131589"/>
            <a:ext cx="4728593" cy="35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pbd.sigikab.go.id/images/Peta_Topograf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07" y="1111530"/>
            <a:ext cx="5076368" cy="35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Circles and an organic shape">
            <a:extLst>
              <a:ext uri="{FF2B5EF4-FFF2-40B4-BE49-F238E27FC236}">
                <a16:creationId xmlns:a16="http://schemas.microsoft.com/office/drawing/2014/main" xmlns="" id="{B3B9D5C3-53C6-6E73-2248-F88FC580F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379520">
            <a:off x="-1963019" y="-1093336"/>
            <a:ext cx="3779185" cy="3779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50681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Jenis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Peta Umum</a:t>
            </a:r>
            <a:endParaRPr lang="id-ID" sz="2800" b="1" dirty="0">
              <a:solidFill>
                <a:srgbClr val="FF00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0F50605-7742-E784-EA11-F89E8D2BAB54}"/>
              </a:ext>
            </a:extLst>
          </p:cNvPr>
          <p:cNvSpPr/>
          <p:nvPr/>
        </p:nvSpPr>
        <p:spPr>
          <a:xfrm>
            <a:off x="1051826" y="1394378"/>
            <a:ext cx="2058576" cy="55436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cs typeface="Arial" panose="020B0604020202020204" pitchFamily="34" charset="0"/>
              </a:rPr>
              <a:t>Peta </a:t>
            </a:r>
            <a:r>
              <a:rPr lang="en-US" sz="2400" b="1" dirty="0" err="1">
                <a:cs typeface="Arial" panose="020B0604020202020204" pitchFamily="34" charset="0"/>
              </a:rPr>
              <a:t>Topografi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77D207-830C-9874-DBF7-756E78E484F9}"/>
              </a:ext>
            </a:extLst>
          </p:cNvPr>
          <p:cNvGrpSpPr/>
          <p:nvPr/>
        </p:nvGrpSpPr>
        <p:grpSpPr>
          <a:xfrm>
            <a:off x="397875" y="2071411"/>
            <a:ext cx="3467859" cy="2509635"/>
            <a:chOff x="3571868" y="706381"/>
            <a:chExt cx="5214974" cy="18056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xmlns="" id="{387E08C7-A855-F106-C90A-4C500F13AC04}"/>
                </a:ext>
              </a:extLst>
            </p:cNvPr>
            <p:cNvGrpSpPr/>
            <p:nvPr/>
          </p:nvGrpSpPr>
          <p:grpSpPr>
            <a:xfrm>
              <a:off x="3571868" y="706381"/>
              <a:ext cx="5214974" cy="1805635"/>
              <a:chOff x="4427972" y="928675"/>
              <a:chExt cx="5299086" cy="1805635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xmlns="" id="{D6098A20-ABE1-1D99-EEDC-AE5F98D47997}"/>
                  </a:ext>
                </a:extLst>
              </p:cNvPr>
              <p:cNvSpPr/>
              <p:nvPr/>
            </p:nvSpPr>
            <p:spPr>
              <a:xfrm>
                <a:off x="4427972" y="928675"/>
                <a:ext cx="5299086" cy="1805635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xmlns="" id="{A527DE42-27BC-9338-A872-25926C6B4BE5}"/>
                  </a:ext>
                </a:extLst>
              </p:cNvPr>
              <p:cNvSpPr/>
              <p:nvPr/>
            </p:nvSpPr>
            <p:spPr>
              <a:xfrm>
                <a:off x="4500562" y="1000114"/>
                <a:ext cx="5082469" cy="16718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D2A4D17-6BD3-BF41-2C2B-04ADA98CEF6A}"/>
                </a:ext>
              </a:extLst>
            </p:cNvPr>
            <p:cNvSpPr txBox="1"/>
            <p:nvPr/>
          </p:nvSpPr>
          <p:spPr>
            <a:xfrm>
              <a:off x="3785615" y="778800"/>
              <a:ext cx="4930357" cy="166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Gambaran </a:t>
              </a:r>
              <a:r>
                <a:rPr lang="en-US" sz="2400" b="1" dirty="0" err="1">
                  <a:solidFill>
                    <a:srgbClr val="0070C0"/>
                  </a:solidFill>
                </a:rPr>
                <a:t>tinggi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rendahnya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permukaan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bumi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lengkap</a:t>
              </a:r>
              <a:r>
                <a:rPr lang="en-US" sz="2400" b="1" dirty="0">
                  <a:solidFill>
                    <a:srgbClr val="0070C0"/>
                  </a:solidFill>
                </a:rPr>
                <a:t> dengan </a:t>
              </a:r>
              <a:r>
                <a:rPr lang="en-US" sz="2400" b="1" dirty="0" err="1">
                  <a:solidFill>
                    <a:srgbClr val="0070C0"/>
                  </a:solidFill>
                </a:rPr>
                <a:t>ketampakan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alamnya</a:t>
              </a:r>
              <a:r>
                <a:rPr lang="en-US" sz="2400" b="1" dirty="0">
                  <a:solidFill>
                    <a:srgbClr val="0070C0"/>
                  </a:solidFill>
                </a:rPr>
                <a:t>, </a:t>
              </a:r>
              <a:r>
                <a:rPr lang="en-US" sz="2400" b="1" dirty="0">
                  <a:solidFill>
                    <a:srgbClr val="72224B"/>
                  </a:solidFill>
                </a:rPr>
                <a:t>seperti </a:t>
              </a:r>
              <a:r>
                <a:rPr lang="en-US" sz="2400" b="1" dirty="0" err="1">
                  <a:solidFill>
                    <a:srgbClr val="72224B"/>
                  </a:solidFill>
                </a:rPr>
                <a:t>pegunungan</a:t>
              </a:r>
              <a:r>
                <a:rPr lang="en-US" sz="2400" b="1" dirty="0">
                  <a:solidFill>
                    <a:srgbClr val="72224B"/>
                  </a:solidFill>
                </a:rPr>
                <a:t>, </a:t>
              </a:r>
              <a:r>
                <a:rPr lang="en-US" sz="2400" b="1" dirty="0" err="1">
                  <a:solidFill>
                    <a:srgbClr val="72224B"/>
                  </a:solidFill>
                </a:rPr>
                <a:t>lembah</a:t>
              </a:r>
              <a:r>
                <a:rPr lang="en-US" sz="2400" b="1" dirty="0">
                  <a:solidFill>
                    <a:srgbClr val="72224B"/>
                  </a:solidFill>
                </a:rPr>
                <a:t>, </a:t>
              </a:r>
              <a:r>
                <a:rPr lang="en-US" sz="2400" b="1" dirty="0" err="1">
                  <a:solidFill>
                    <a:srgbClr val="72224B"/>
                  </a:solidFill>
                </a:rPr>
                <a:t>sungai</a:t>
              </a:r>
              <a:r>
                <a:rPr lang="en-US" sz="2400" b="1" dirty="0">
                  <a:solidFill>
                    <a:srgbClr val="72224B"/>
                  </a:solidFill>
                </a:rPr>
                <a:t>, </a:t>
              </a:r>
              <a:r>
                <a:rPr lang="en-US" sz="2400" b="1" dirty="0" err="1">
                  <a:solidFill>
                    <a:srgbClr val="72224B"/>
                  </a:solidFill>
                </a:rPr>
                <a:t>danau</a:t>
              </a:r>
              <a:r>
                <a:rPr lang="en-US" sz="2400" b="1" dirty="0">
                  <a:solidFill>
                    <a:srgbClr val="72224B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6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872" t="25077" r="28805" b="13130"/>
          <a:stretch/>
        </p:blipFill>
        <p:spPr>
          <a:xfrm>
            <a:off x="397587" y="1173479"/>
            <a:ext cx="5047305" cy="3630519"/>
          </a:xfrm>
          <a:prstGeom prst="rect">
            <a:avLst/>
          </a:prstGeom>
        </p:spPr>
      </p:pic>
      <p:pic>
        <p:nvPicPr>
          <p:cNvPr id="14" name="Graphic 13" descr="A circle filled with small lines like sprinkles">
            <a:extLst>
              <a:ext uri="{FF2B5EF4-FFF2-40B4-BE49-F238E27FC236}">
                <a16:creationId xmlns:a16="http://schemas.microsoft.com/office/drawing/2014/main" xmlns="" id="{DDD01BFD-6B23-1F07-E47F-327522838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237273" y="-861074"/>
            <a:ext cx="4069107" cy="4069107"/>
          </a:xfrm>
          <a:prstGeom prst="rect">
            <a:avLst/>
          </a:prstGeom>
        </p:spPr>
      </p:pic>
      <p:pic>
        <p:nvPicPr>
          <p:cNvPr id="5" name="Graphic 4" descr="A circle filled with small lines like sprinkles">
            <a:extLst>
              <a:ext uri="{FF2B5EF4-FFF2-40B4-BE49-F238E27FC236}">
                <a16:creationId xmlns:a16="http://schemas.microsoft.com/office/drawing/2014/main" xmlns="" id="{CBE1879B-AB61-3D11-8A62-31A23BEC4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64074" y="2491739"/>
            <a:ext cx="4069107" cy="4069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50681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Jenis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Peta Umum</a:t>
            </a:r>
            <a:endParaRPr lang="id-ID" sz="2800" b="1" dirty="0">
              <a:solidFill>
                <a:srgbClr val="FF0066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4ED7852-8C91-B53F-AB98-7022BA99DC9C}"/>
              </a:ext>
            </a:extLst>
          </p:cNvPr>
          <p:cNvSpPr/>
          <p:nvPr/>
        </p:nvSpPr>
        <p:spPr>
          <a:xfrm>
            <a:off x="6132974" y="1385291"/>
            <a:ext cx="2058576" cy="55436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cs typeface="Arial" panose="020B0604020202020204" pitchFamily="34" charset="0"/>
              </a:rPr>
              <a:t>Peta </a:t>
            </a:r>
            <a:r>
              <a:rPr lang="en-US" sz="2400" b="1" dirty="0" err="1">
                <a:cs typeface="Arial" panose="020B0604020202020204" pitchFamily="34" charset="0"/>
              </a:rPr>
              <a:t>Korografi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0CE0EAF-E26D-A4A2-678E-BADB0654D0E6}"/>
              </a:ext>
            </a:extLst>
          </p:cNvPr>
          <p:cNvGrpSpPr/>
          <p:nvPr/>
        </p:nvGrpSpPr>
        <p:grpSpPr>
          <a:xfrm>
            <a:off x="5541115" y="1998431"/>
            <a:ext cx="3242294" cy="2606963"/>
            <a:chOff x="3472165" y="706381"/>
            <a:chExt cx="5314678" cy="1817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xmlns="" id="{C97C9647-4141-C88D-CF95-C29A2AF8610C}"/>
                </a:ext>
              </a:extLst>
            </p:cNvPr>
            <p:cNvGrpSpPr/>
            <p:nvPr/>
          </p:nvGrpSpPr>
          <p:grpSpPr>
            <a:xfrm>
              <a:off x="3472165" y="706381"/>
              <a:ext cx="5314677" cy="1805635"/>
              <a:chOff x="4326661" y="928675"/>
              <a:chExt cx="5400397" cy="1805635"/>
            </a:xfrm>
          </p:grpSpPr>
          <p:sp>
            <p:nvSpPr>
              <p:cNvPr id="20" name="Rounded Rectangle 13">
                <a:extLst>
                  <a:ext uri="{FF2B5EF4-FFF2-40B4-BE49-F238E27FC236}">
                    <a16:creationId xmlns:a16="http://schemas.microsoft.com/office/drawing/2014/main" xmlns="" id="{364BDB35-5DE4-A8D3-DA32-EC7992D87517}"/>
                  </a:ext>
                </a:extLst>
              </p:cNvPr>
              <p:cNvSpPr/>
              <p:nvPr/>
            </p:nvSpPr>
            <p:spPr>
              <a:xfrm>
                <a:off x="4326661" y="928675"/>
                <a:ext cx="5400397" cy="1805635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1" name="Rounded Rectangle 14">
                <a:extLst>
                  <a:ext uri="{FF2B5EF4-FFF2-40B4-BE49-F238E27FC236}">
                    <a16:creationId xmlns:a16="http://schemas.microsoft.com/office/drawing/2014/main" xmlns="" id="{CB47C6E5-4F4D-D52C-B8DC-80EAE08FFAD0}"/>
                  </a:ext>
                </a:extLst>
              </p:cNvPr>
              <p:cNvSpPr/>
              <p:nvPr/>
            </p:nvSpPr>
            <p:spPr>
              <a:xfrm>
                <a:off x="4448555" y="1000114"/>
                <a:ext cx="5134477" cy="16718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0595C88-AC22-0D21-F275-03EBF24DED80}"/>
                </a:ext>
              </a:extLst>
            </p:cNvPr>
            <p:cNvSpPr txBox="1"/>
            <p:nvPr/>
          </p:nvSpPr>
          <p:spPr>
            <a:xfrm>
              <a:off x="3714745" y="841691"/>
              <a:ext cx="5072098" cy="1682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Gambaran </a:t>
              </a:r>
              <a:r>
                <a:rPr lang="en-US" sz="2400" b="1" dirty="0" err="1">
                  <a:solidFill>
                    <a:srgbClr val="0070C0"/>
                  </a:solidFill>
                </a:rPr>
                <a:t>seluruh</a:t>
              </a:r>
              <a:r>
                <a:rPr lang="en-US" sz="2400" b="1" dirty="0">
                  <a:solidFill>
                    <a:srgbClr val="0070C0"/>
                  </a:solidFill>
                </a:rPr>
                <a:t> atau </a:t>
              </a:r>
              <a:r>
                <a:rPr lang="en-US" sz="2400" b="1" dirty="0" err="1">
                  <a:solidFill>
                    <a:srgbClr val="0070C0"/>
                  </a:solidFill>
                </a:rPr>
                <a:t>sebagian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permukaan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</a:rPr>
                <a:t>bumi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>
                  <a:solidFill>
                    <a:srgbClr val="72224B"/>
                  </a:solidFill>
                </a:rPr>
                <a:t>secara umum dan </a:t>
              </a:r>
              <a:r>
                <a:rPr lang="en-US" sz="2400" b="1" dirty="0" err="1">
                  <a:solidFill>
                    <a:srgbClr val="72224B"/>
                  </a:solidFill>
                </a:rPr>
                <a:t>biasanya</a:t>
              </a:r>
              <a:r>
                <a:rPr lang="en-US" sz="2400" b="1" dirty="0">
                  <a:solidFill>
                    <a:srgbClr val="72224B"/>
                  </a:solidFill>
                </a:rPr>
                <a:t> </a:t>
              </a:r>
              <a:r>
                <a:rPr lang="en-US" sz="2400" b="1" dirty="0" err="1">
                  <a:solidFill>
                    <a:srgbClr val="72224B"/>
                  </a:solidFill>
                </a:rPr>
                <a:t>memiliki</a:t>
              </a:r>
              <a:r>
                <a:rPr lang="en-US" sz="2400" b="1" dirty="0">
                  <a:solidFill>
                    <a:srgbClr val="72224B"/>
                  </a:solidFill>
                </a:rPr>
                <a:t> </a:t>
              </a:r>
              <a:r>
                <a:rPr lang="en-US" sz="2400" b="1" dirty="0" err="1">
                  <a:solidFill>
                    <a:srgbClr val="72224B"/>
                  </a:solidFill>
                </a:rPr>
                <a:t>skala</a:t>
              </a:r>
              <a:r>
                <a:rPr lang="en-US" sz="2400" b="1" dirty="0">
                  <a:solidFill>
                    <a:srgbClr val="72224B"/>
                  </a:solidFill>
                </a:rPr>
                <a:t> sedang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  <a:endParaRPr lang="en-US" sz="2400" b="1" dirty="0">
                <a:solidFill>
                  <a:srgbClr val="7222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3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3316" t="9952" r="16779" b="6615"/>
          <a:stretch/>
        </p:blipFill>
        <p:spPr>
          <a:xfrm>
            <a:off x="3680025" y="1085698"/>
            <a:ext cx="5357183" cy="3596553"/>
          </a:xfrm>
          <a:prstGeom prst="rect">
            <a:avLst/>
          </a:prstGeom>
        </p:spPr>
      </p:pic>
      <p:pic>
        <p:nvPicPr>
          <p:cNvPr id="5" name="Graphic 4" descr="A collection of circles in various sizes and patterns">
            <a:extLst>
              <a:ext uri="{FF2B5EF4-FFF2-40B4-BE49-F238E27FC236}">
                <a16:creationId xmlns:a16="http://schemas.microsoft.com/office/drawing/2014/main" xmlns="" id="{6110047E-2D04-49D8-75A6-B954F2D09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875277" y="-190928"/>
            <a:ext cx="4119501" cy="4119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50681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Jenis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Peta Umum</a:t>
            </a:r>
            <a:endParaRPr lang="id-ID" sz="2800" b="1" dirty="0">
              <a:solidFill>
                <a:srgbClr val="FF00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0F50605-7742-E784-EA11-F89E8D2BAB54}"/>
              </a:ext>
            </a:extLst>
          </p:cNvPr>
          <p:cNvSpPr/>
          <p:nvPr/>
        </p:nvSpPr>
        <p:spPr>
          <a:xfrm>
            <a:off x="961295" y="1545837"/>
            <a:ext cx="2227630" cy="7795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cs typeface="Arial" panose="020B0604020202020204" pitchFamily="34" charset="0"/>
              </a:rPr>
              <a:t>Peta </a:t>
            </a:r>
            <a:r>
              <a:rPr lang="en-US" sz="2400" b="1" dirty="0" err="1">
                <a:cs typeface="Arial" panose="020B0604020202020204" pitchFamily="34" charset="0"/>
              </a:rPr>
              <a:t>Geografi</a:t>
            </a:r>
            <a:r>
              <a:rPr lang="en-US" sz="2400" b="1" dirty="0"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400" b="1" dirty="0">
                <a:cs typeface="Arial" panose="020B0604020202020204" pitchFamily="34" charset="0"/>
              </a:rPr>
              <a:t>Peta Dunia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77D207-830C-9874-DBF7-756E78E484F9}"/>
              </a:ext>
            </a:extLst>
          </p:cNvPr>
          <p:cNvGrpSpPr/>
          <p:nvPr/>
        </p:nvGrpSpPr>
        <p:grpSpPr>
          <a:xfrm>
            <a:off x="420134" y="2512414"/>
            <a:ext cx="3186342" cy="1772236"/>
            <a:chOff x="3571868" y="706381"/>
            <a:chExt cx="5214975" cy="1814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xmlns="" id="{387E08C7-A855-F106-C90A-4C500F13AC04}"/>
                </a:ext>
              </a:extLst>
            </p:cNvPr>
            <p:cNvGrpSpPr/>
            <p:nvPr/>
          </p:nvGrpSpPr>
          <p:grpSpPr>
            <a:xfrm>
              <a:off x="3571868" y="706381"/>
              <a:ext cx="5214975" cy="1805635"/>
              <a:chOff x="4427972" y="928675"/>
              <a:chExt cx="5299087" cy="1805635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xmlns="" id="{D6098A20-ABE1-1D99-EEDC-AE5F98D47997}"/>
                  </a:ext>
                </a:extLst>
              </p:cNvPr>
              <p:cNvSpPr/>
              <p:nvPr/>
            </p:nvSpPr>
            <p:spPr>
              <a:xfrm>
                <a:off x="4427972" y="928675"/>
                <a:ext cx="5299087" cy="1805635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xmlns="" id="{A527DE42-27BC-9338-A872-25926C6B4BE5}"/>
                  </a:ext>
                </a:extLst>
              </p:cNvPr>
              <p:cNvSpPr/>
              <p:nvPr/>
            </p:nvSpPr>
            <p:spPr>
              <a:xfrm>
                <a:off x="4521742" y="1000114"/>
                <a:ext cx="5061289" cy="16718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D2A4D17-6BD3-BF41-2C2B-04ADA98CEF6A}"/>
                </a:ext>
              </a:extLst>
            </p:cNvPr>
            <p:cNvSpPr txBox="1"/>
            <p:nvPr/>
          </p:nvSpPr>
          <p:spPr>
            <a:xfrm>
              <a:off x="3714743" y="785346"/>
              <a:ext cx="5072100" cy="1735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Peta yang </a:t>
              </a:r>
              <a:r>
                <a:rPr lang="en-US" sz="2400" b="1" dirty="0" err="1">
                  <a:solidFill>
                    <a:srgbClr val="72224B"/>
                  </a:solidFill>
                </a:rPr>
                <a:t>berskala</a:t>
              </a:r>
              <a:r>
                <a:rPr lang="en-US" sz="2400" b="1" dirty="0">
                  <a:solidFill>
                    <a:srgbClr val="72224B"/>
                  </a:solidFill>
                </a:rPr>
                <a:t> sangat </a:t>
              </a:r>
              <a:r>
                <a:rPr lang="en-US" sz="2400" b="1" dirty="0" err="1">
                  <a:solidFill>
                    <a:srgbClr val="72224B"/>
                  </a:solidFill>
                </a:rPr>
                <a:t>kecil</a:t>
              </a:r>
              <a:r>
                <a:rPr lang="en-US" sz="2400" b="1" dirty="0">
                  <a:solidFill>
                    <a:srgbClr val="72224B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dengan </a:t>
              </a:r>
              <a:r>
                <a:rPr lang="en-US" sz="2400" b="1" dirty="0" err="1">
                  <a:solidFill>
                    <a:srgbClr val="72224B"/>
                  </a:solidFill>
                </a:rPr>
                <a:t>cakupan</a:t>
              </a:r>
              <a:r>
                <a:rPr lang="en-US" sz="2400" b="1" dirty="0">
                  <a:solidFill>
                    <a:srgbClr val="72224B"/>
                  </a:solidFill>
                </a:rPr>
                <a:t> wilayah yang </a:t>
              </a:r>
              <a:r>
                <a:rPr lang="en-US" sz="2400" b="1" dirty="0" err="1">
                  <a:solidFill>
                    <a:srgbClr val="72224B"/>
                  </a:solidFill>
                </a:rPr>
                <a:t>luas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  <a:endParaRPr lang="en-US" sz="2400" b="1" dirty="0">
                <a:solidFill>
                  <a:srgbClr val="7222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3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An organic corner shape">
            <a:extLst>
              <a:ext uri="{FF2B5EF4-FFF2-40B4-BE49-F238E27FC236}">
                <a16:creationId xmlns:a16="http://schemas.microsoft.com/office/drawing/2014/main" xmlns="" id="{E8A77E67-6131-233F-10B9-B369CACD7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-11624" y="1980789"/>
            <a:ext cx="2811780" cy="2811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50681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>
                <a:solidFill>
                  <a:srgbClr val="7030A0"/>
                </a:solidFill>
              </a:rPr>
              <a:t>Peta </a:t>
            </a:r>
            <a:r>
              <a:rPr lang="en-US" sz="2800" b="1" dirty="0" err="1">
                <a:solidFill>
                  <a:srgbClr val="008080"/>
                </a:solidFill>
              </a:rPr>
              <a:t>Khusus</a:t>
            </a:r>
            <a:endParaRPr lang="id-ID" sz="2800" b="1" dirty="0">
              <a:solidFill>
                <a:srgbClr val="FF00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DC5DFE-6990-47ED-6FD8-EC9A868C93C1}"/>
              </a:ext>
            </a:extLst>
          </p:cNvPr>
          <p:cNvSpPr txBox="1"/>
          <p:nvPr/>
        </p:nvSpPr>
        <p:spPr>
          <a:xfrm>
            <a:off x="437309" y="1229397"/>
            <a:ext cx="7879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Peta yang </a:t>
            </a:r>
            <a:r>
              <a:rPr lang="en-US" sz="2800" b="1" dirty="0" err="1">
                <a:solidFill>
                  <a:srgbClr val="008080"/>
                </a:solidFill>
              </a:rPr>
              <a:t>berisi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informasi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ketampakan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alam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tertentu</a:t>
            </a:r>
            <a:r>
              <a:rPr lang="en-US" sz="2800" b="1" dirty="0">
                <a:solidFill>
                  <a:srgbClr val="7030A0"/>
                </a:solidFill>
              </a:rPr>
              <a:t> yang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sesuai</a:t>
            </a:r>
            <a:r>
              <a:rPr lang="en-US" sz="2800" b="1" dirty="0">
                <a:solidFill>
                  <a:srgbClr val="008080"/>
                </a:solidFill>
              </a:rPr>
              <a:t> dengan </a:t>
            </a:r>
            <a:r>
              <a:rPr lang="en-US" sz="2800" b="1" dirty="0" err="1">
                <a:solidFill>
                  <a:srgbClr val="7030A0"/>
                </a:solidFill>
              </a:rPr>
              <a:t>tema</a:t>
            </a:r>
            <a:r>
              <a:rPr lang="en-US" sz="2800" b="1" dirty="0">
                <a:solidFill>
                  <a:srgbClr val="7030A0"/>
                </a:solidFill>
              </a:rPr>
              <a:t> pada </a:t>
            </a:r>
            <a:r>
              <a:rPr lang="en-US" sz="2800" b="1" dirty="0" err="1">
                <a:solidFill>
                  <a:srgbClr val="7030A0"/>
                </a:solidFill>
              </a:rPr>
              <a:t>judul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peta</a:t>
            </a:r>
            <a:r>
              <a:rPr lang="en-US" sz="2800" b="1" dirty="0">
                <a:solidFill>
                  <a:srgbClr val="008080"/>
                </a:solidFill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B82093-1E77-2AA7-462D-B0B5974F25DF}"/>
              </a:ext>
            </a:extLst>
          </p:cNvPr>
          <p:cNvSpPr/>
          <p:nvPr/>
        </p:nvSpPr>
        <p:spPr>
          <a:xfrm>
            <a:off x="437309" y="3171146"/>
            <a:ext cx="3047930" cy="9541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72224B"/>
                </a:solidFill>
                <a:cs typeface="Arial" panose="020B0604020202020204" pitchFamily="34" charset="0"/>
              </a:rPr>
              <a:t>Disebut</a:t>
            </a:r>
            <a:r>
              <a:rPr lang="en-US" sz="2400" b="1" dirty="0">
                <a:solidFill>
                  <a:srgbClr val="72224B"/>
                </a:solidFill>
                <a:cs typeface="Arial" panose="020B0604020202020204" pitchFamily="34" charset="0"/>
              </a:rPr>
              <a:t> juga dengan </a:t>
            </a:r>
            <a:r>
              <a:rPr lang="en-US" sz="2400" b="1" dirty="0" err="1">
                <a:solidFill>
                  <a:srgbClr val="72224B"/>
                </a:solidFill>
                <a:cs typeface="Arial" panose="020B0604020202020204" pitchFamily="34" charset="0"/>
              </a:rPr>
              <a:t>istilah</a:t>
            </a:r>
            <a:r>
              <a:rPr lang="en-US" sz="2400" b="1" dirty="0">
                <a:solidFill>
                  <a:srgbClr val="72224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2224B"/>
                </a:solidFill>
                <a:cs typeface="Arial" panose="020B0604020202020204" pitchFamily="34" charset="0"/>
              </a:rPr>
              <a:t>peta</a:t>
            </a:r>
            <a:r>
              <a:rPr lang="en-US" sz="2400" b="1" dirty="0">
                <a:solidFill>
                  <a:srgbClr val="72224B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2224B"/>
                </a:solidFill>
                <a:cs typeface="Arial" panose="020B0604020202020204" pitchFamily="34" charset="0"/>
              </a:rPr>
              <a:t>tematik</a:t>
            </a:r>
            <a:r>
              <a:rPr lang="en-US" sz="2400" b="1" dirty="0">
                <a:solidFill>
                  <a:srgbClr val="72224B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2928" t="28160" r="27943" b="30307"/>
          <a:stretch/>
        </p:blipFill>
        <p:spPr>
          <a:xfrm>
            <a:off x="3779912" y="2213119"/>
            <a:ext cx="4968552" cy="23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10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 descr="A grid with small circles">
            <a:extLst>
              <a:ext uri="{FF2B5EF4-FFF2-40B4-BE49-F238E27FC236}">
                <a16:creationId xmlns:a16="http://schemas.microsoft.com/office/drawing/2014/main" xmlns="" id="{6888F95E-4A52-262C-401F-97C3DCC08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85474" y="1190295"/>
            <a:ext cx="4520695" cy="4520695"/>
          </a:xfrm>
          <a:prstGeom prst="rect">
            <a:avLst/>
          </a:prstGeom>
        </p:spPr>
      </p:pic>
      <p:pic>
        <p:nvPicPr>
          <p:cNvPr id="5" name="Graphic 4" descr="A grid with small circles">
            <a:extLst>
              <a:ext uri="{FF2B5EF4-FFF2-40B4-BE49-F238E27FC236}">
                <a16:creationId xmlns:a16="http://schemas.microsoft.com/office/drawing/2014/main" xmlns="" id="{DD5CB387-6441-268D-AB40-C2F1156BC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905999" y="-905928"/>
            <a:ext cx="4419692" cy="4419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0AC14-1ED0-4409-DE08-93AA125DBD4B}"/>
              </a:ext>
            </a:extLst>
          </p:cNvPr>
          <p:cNvSpPr txBox="1"/>
          <p:nvPr/>
        </p:nvSpPr>
        <p:spPr>
          <a:xfrm>
            <a:off x="348809" y="506816"/>
            <a:ext cx="6048672" cy="5788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2800" b="1" dirty="0" err="1">
                <a:solidFill>
                  <a:srgbClr val="7030A0"/>
                </a:solidFill>
              </a:rPr>
              <a:t>Contoh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008080"/>
                </a:solidFill>
              </a:rPr>
              <a:t>Peta </a:t>
            </a:r>
            <a:r>
              <a:rPr lang="en-US" sz="2800" b="1" dirty="0" err="1">
                <a:solidFill>
                  <a:srgbClr val="008080"/>
                </a:solidFill>
              </a:rPr>
              <a:t>Khusus</a:t>
            </a:r>
            <a:endParaRPr lang="id-ID" sz="2800" b="1" dirty="0">
              <a:solidFill>
                <a:srgbClr val="FF0066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77D207-830C-9874-DBF7-756E78E484F9}"/>
              </a:ext>
            </a:extLst>
          </p:cNvPr>
          <p:cNvGrpSpPr/>
          <p:nvPr/>
        </p:nvGrpSpPr>
        <p:grpSpPr>
          <a:xfrm>
            <a:off x="980100" y="3708773"/>
            <a:ext cx="2665940" cy="897696"/>
            <a:chOff x="3571868" y="706382"/>
            <a:chExt cx="5214974" cy="1821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xmlns="" id="{387E08C7-A855-F106-C90A-4C500F13AC04}"/>
                </a:ext>
              </a:extLst>
            </p:cNvPr>
            <p:cNvGrpSpPr/>
            <p:nvPr/>
          </p:nvGrpSpPr>
          <p:grpSpPr>
            <a:xfrm>
              <a:off x="3571868" y="706382"/>
              <a:ext cx="5214974" cy="1821101"/>
              <a:chOff x="4427972" y="928676"/>
              <a:chExt cx="5299086" cy="1821101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xmlns="" id="{D6098A20-ABE1-1D99-EEDC-AE5F98D47997}"/>
                  </a:ext>
                </a:extLst>
              </p:cNvPr>
              <p:cNvSpPr/>
              <p:nvPr/>
            </p:nvSpPr>
            <p:spPr>
              <a:xfrm>
                <a:off x="4427972" y="928676"/>
                <a:ext cx="5299086" cy="1821101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xmlns="" id="{A527DE42-27BC-9338-A872-25926C6B4BE5}"/>
                  </a:ext>
                </a:extLst>
              </p:cNvPr>
              <p:cNvSpPr/>
              <p:nvPr/>
            </p:nvSpPr>
            <p:spPr>
              <a:xfrm>
                <a:off x="4500561" y="1000114"/>
                <a:ext cx="5082469" cy="1685791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D2A4D17-6BD3-BF41-2C2B-04ADA98CEF6A}"/>
                </a:ext>
              </a:extLst>
            </p:cNvPr>
            <p:cNvSpPr txBox="1"/>
            <p:nvPr/>
          </p:nvSpPr>
          <p:spPr>
            <a:xfrm>
              <a:off x="3714743" y="841690"/>
              <a:ext cx="5072099" cy="168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Peta </a:t>
              </a:r>
              <a:r>
                <a:rPr lang="en-US" sz="2400" b="1" dirty="0" err="1">
                  <a:solidFill>
                    <a:srgbClr val="72224B"/>
                  </a:solidFill>
                </a:rPr>
                <a:t>Kepadatan</a:t>
              </a:r>
              <a:r>
                <a:rPr lang="en-US" sz="2400" b="1" dirty="0">
                  <a:solidFill>
                    <a:srgbClr val="72224B"/>
                  </a:solidFill>
                </a:rPr>
                <a:t> </a:t>
              </a:r>
              <a:r>
                <a:rPr lang="en-US" sz="2400" b="1" dirty="0" err="1">
                  <a:solidFill>
                    <a:srgbClr val="72224B"/>
                  </a:solidFill>
                </a:rPr>
                <a:t>Penduduk</a:t>
              </a:r>
              <a:endParaRPr lang="en-US" sz="2400" b="1" dirty="0">
                <a:solidFill>
                  <a:srgbClr val="72224B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B2B6431-1F03-40F0-915A-33023FE51CE7}"/>
              </a:ext>
            </a:extLst>
          </p:cNvPr>
          <p:cNvGrpSpPr/>
          <p:nvPr/>
        </p:nvGrpSpPr>
        <p:grpSpPr>
          <a:xfrm>
            <a:off x="5335798" y="3714047"/>
            <a:ext cx="2905509" cy="897697"/>
            <a:chOff x="3571868" y="706381"/>
            <a:chExt cx="5214974" cy="18211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oup 8">
              <a:extLst>
                <a:ext uri="{FF2B5EF4-FFF2-40B4-BE49-F238E27FC236}">
                  <a16:creationId xmlns:a16="http://schemas.microsoft.com/office/drawing/2014/main" xmlns="" id="{71359F43-3700-1A23-BD42-6009B84059A6}"/>
                </a:ext>
              </a:extLst>
            </p:cNvPr>
            <p:cNvGrpSpPr/>
            <p:nvPr/>
          </p:nvGrpSpPr>
          <p:grpSpPr>
            <a:xfrm>
              <a:off x="3571868" y="706381"/>
              <a:ext cx="5214974" cy="1821101"/>
              <a:chOff x="4427972" y="928675"/>
              <a:chExt cx="5299086" cy="1821101"/>
            </a:xfrm>
          </p:grpSpPr>
          <p:sp>
            <p:nvSpPr>
              <p:cNvPr id="40" name="Rounded Rectangle 13">
                <a:extLst>
                  <a:ext uri="{FF2B5EF4-FFF2-40B4-BE49-F238E27FC236}">
                    <a16:creationId xmlns:a16="http://schemas.microsoft.com/office/drawing/2014/main" xmlns="" id="{7E908A47-F922-12F4-06E2-3865385C7587}"/>
                  </a:ext>
                </a:extLst>
              </p:cNvPr>
              <p:cNvSpPr/>
              <p:nvPr/>
            </p:nvSpPr>
            <p:spPr>
              <a:xfrm>
                <a:off x="4427972" y="928675"/>
                <a:ext cx="5299086" cy="1821101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41" name="Rounded Rectangle 14">
                <a:extLst>
                  <a:ext uri="{FF2B5EF4-FFF2-40B4-BE49-F238E27FC236}">
                    <a16:creationId xmlns:a16="http://schemas.microsoft.com/office/drawing/2014/main" xmlns="" id="{295B99A8-CF2D-B7CA-14B5-140FE0F4E9AC}"/>
                  </a:ext>
                </a:extLst>
              </p:cNvPr>
              <p:cNvSpPr/>
              <p:nvPr/>
            </p:nvSpPr>
            <p:spPr>
              <a:xfrm>
                <a:off x="4500563" y="1000114"/>
                <a:ext cx="5082469" cy="1685791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A0C8015-59E8-FA2D-2A93-42B642274A7F}"/>
                </a:ext>
              </a:extLst>
            </p:cNvPr>
            <p:cNvSpPr txBox="1"/>
            <p:nvPr/>
          </p:nvSpPr>
          <p:spPr>
            <a:xfrm>
              <a:off x="3714744" y="841691"/>
              <a:ext cx="5072098" cy="168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</a:rPr>
                <a:t>Peta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en-US" sz="2400" b="1" dirty="0" smtClean="0">
                  <a:solidFill>
                    <a:srgbClr val="72224B"/>
                  </a:solidFill>
                </a:rPr>
                <a:t>Fauna </a:t>
              </a:r>
              <a:r>
                <a:rPr lang="en-US" sz="2400" b="1" dirty="0" err="1" smtClean="0">
                  <a:solidFill>
                    <a:srgbClr val="72224B"/>
                  </a:solidFill>
                </a:rPr>
                <a:t>Utama</a:t>
              </a:r>
              <a:r>
                <a:rPr lang="en-US" sz="2400" b="1" dirty="0" smtClean="0">
                  <a:solidFill>
                    <a:srgbClr val="72224B"/>
                  </a:solidFill>
                </a:rPr>
                <a:t> Indonesia</a:t>
              </a:r>
              <a:endParaRPr lang="en-US" sz="2400" b="1" dirty="0">
                <a:solidFill>
                  <a:srgbClr val="72224B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2680" t="28012" r="27279" b="28733"/>
          <a:stretch/>
        </p:blipFill>
        <p:spPr>
          <a:xfrm>
            <a:off x="107504" y="1489181"/>
            <a:ext cx="4411133" cy="2144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3032" t="34604" r="27739" b="23341"/>
          <a:stretch/>
        </p:blipFill>
        <p:spPr>
          <a:xfrm>
            <a:off x="4560376" y="1483168"/>
            <a:ext cx="4481182" cy="21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9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ild looking at a world map">
            <a:extLst>
              <a:ext uri="{FF2B5EF4-FFF2-40B4-BE49-F238E27FC236}">
                <a16:creationId xmlns:a16="http://schemas.microsoft.com/office/drawing/2014/main" xmlns="" id="{CD3268E8-69E8-0F66-E06F-4CC4BE0E1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" y="746281"/>
            <a:ext cx="9155460" cy="61021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CBFC8A-DE1A-5A51-0C38-FA6BE56CB70F}"/>
              </a:ext>
            </a:extLst>
          </p:cNvPr>
          <p:cNvGrpSpPr/>
          <p:nvPr/>
        </p:nvGrpSpPr>
        <p:grpSpPr>
          <a:xfrm>
            <a:off x="683568" y="1923678"/>
            <a:ext cx="7920878" cy="2160090"/>
            <a:chOff x="3571867" y="706382"/>
            <a:chExt cx="5214974" cy="1071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xmlns="" id="{2489D92A-4FA5-3B47-F50A-50AB5BD98F4C}"/>
                </a:ext>
              </a:extLst>
            </p:cNvPr>
            <p:cNvGrpSpPr/>
            <p:nvPr/>
          </p:nvGrpSpPr>
          <p:grpSpPr>
            <a:xfrm>
              <a:off x="3571867" y="706382"/>
              <a:ext cx="5214974" cy="1071570"/>
              <a:chOff x="4427971" y="928676"/>
              <a:chExt cx="5299086" cy="1071570"/>
            </a:xfrm>
          </p:grpSpPr>
          <p:sp>
            <p:nvSpPr>
              <p:cNvPr id="8" name="Rounded Rectangle 13">
                <a:extLst>
                  <a:ext uri="{FF2B5EF4-FFF2-40B4-BE49-F238E27FC236}">
                    <a16:creationId xmlns:a16="http://schemas.microsoft.com/office/drawing/2014/main" xmlns="" id="{B0245493-D57A-EB1C-5612-9A3D6475D524}"/>
                  </a:ext>
                </a:extLst>
              </p:cNvPr>
              <p:cNvSpPr/>
              <p:nvPr/>
            </p:nvSpPr>
            <p:spPr>
              <a:xfrm>
                <a:off x="4427971" y="928676"/>
                <a:ext cx="5299086" cy="1071570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xmlns="" id="{49939837-C6BB-124E-1093-FFDCCF31C2D9}"/>
                  </a:ext>
                </a:extLst>
              </p:cNvPr>
              <p:cNvSpPr/>
              <p:nvPr/>
            </p:nvSpPr>
            <p:spPr>
              <a:xfrm>
                <a:off x="4500562" y="1000114"/>
                <a:ext cx="5082468" cy="928694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7F9051D-DDD7-6B97-76F3-1A85FB479C46}"/>
                </a:ext>
              </a:extLst>
            </p:cNvPr>
            <p:cNvSpPr txBox="1"/>
            <p:nvPr/>
          </p:nvSpPr>
          <p:spPr>
            <a:xfrm>
              <a:off x="3698088" y="898635"/>
              <a:ext cx="5072098" cy="68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>
                  <a:solidFill>
                    <a:srgbClr val="7030A0"/>
                  </a:solidFill>
                </a:rPr>
                <a:t>Peta dilengkapi </a:t>
              </a:r>
              <a:r>
                <a:rPr lang="id-ID" sz="2800" dirty="0"/>
                <a:t>dengan </a:t>
              </a:r>
              <a:r>
                <a:rPr lang="id-ID" sz="2800" b="1" dirty="0">
                  <a:solidFill>
                    <a:srgbClr val="FF0066"/>
                  </a:solidFill>
                </a:rPr>
                <a:t>unsur-unsur</a:t>
              </a:r>
              <a:r>
                <a:rPr lang="id-ID" sz="2800" b="1" dirty="0">
                  <a:solidFill>
                    <a:srgbClr val="7030A0"/>
                  </a:solidFill>
                </a:rPr>
                <a:t> </a:t>
              </a:r>
              <a:r>
                <a:rPr lang="id-ID" sz="2800" dirty="0"/>
                <a:t>yang dapat </a:t>
              </a:r>
              <a:r>
                <a:rPr lang="id-ID" sz="2800" b="1" dirty="0">
                  <a:solidFill>
                    <a:srgbClr val="008080"/>
                  </a:solidFill>
                </a:rPr>
                <a:t>mempermudah</a:t>
              </a:r>
              <a:r>
                <a:rPr lang="id-ID" sz="2800" b="1" dirty="0">
                  <a:solidFill>
                    <a:srgbClr val="7030A0"/>
                  </a:solidFill>
                </a:rPr>
                <a:t> </a:t>
              </a:r>
              <a:r>
                <a:rPr lang="id-ID" sz="2800" dirty="0"/>
                <a:t>seseorang</a:t>
              </a:r>
              <a:r>
                <a:rPr lang="id-ID" sz="2800" b="1" dirty="0">
                  <a:solidFill>
                    <a:srgbClr val="7030A0"/>
                  </a:solidFill>
                </a:rPr>
                <a:t> </a:t>
              </a:r>
              <a:r>
                <a:rPr lang="id-ID" sz="2800" b="1" dirty="0">
                  <a:solidFill>
                    <a:srgbClr val="F0638D"/>
                  </a:solidFill>
                </a:rPr>
                <a:t>saat membaca dan menggunakannya</a:t>
              </a:r>
              <a:r>
                <a:rPr lang="id-ID" sz="2800" b="1" dirty="0">
                  <a:solidFill>
                    <a:srgbClr val="7030A0"/>
                  </a:solidFill>
                </a:rPr>
                <a:t>.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496" y="182522"/>
            <a:ext cx="5040560" cy="733044"/>
            <a:chOff x="295276" y="214296"/>
            <a:chExt cx="4643470" cy="7330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3976718" cy="60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Unsur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–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Unsur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Peta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52" y="929066"/>
            <a:ext cx="5616624" cy="4210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251520" y="374640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1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</a:t>
            </a:r>
            <a:r>
              <a:rPr lang="en-US" sz="3000" b="1" dirty="0" err="1">
                <a:solidFill>
                  <a:srgbClr val="FF0066"/>
                </a:solidFill>
              </a:rPr>
              <a:t>Judul</a:t>
            </a:r>
            <a:r>
              <a:rPr lang="en-US" sz="3000" b="1" dirty="0">
                <a:solidFill>
                  <a:srgbClr val="FF0066"/>
                </a:solidFill>
              </a:rPr>
              <a:t> Peta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470243" y="1887674"/>
            <a:ext cx="338437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Terletak pada bagian </a:t>
            </a:r>
            <a:r>
              <a:rPr lang="sv-SE" sz="25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atas peta 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dan ditulis </a:t>
            </a:r>
            <a:r>
              <a:rPr lang="sv-SE" sz="2500" b="1" dirty="0">
                <a:solidFill>
                  <a:srgbClr val="F0638D"/>
                </a:solidFill>
                <a:cs typeface="Arial" panose="020B0604020202020204" pitchFamily="34" charset="0"/>
              </a:rPr>
              <a:t>sesuai</a:t>
            </a:r>
            <a:r>
              <a:rPr lang="sv-SE" sz="25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dengan</a:t>
            </a:r>
            <a:r>
              <a:rPr lang="sv-SE" sz="25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isi peta</a:t>
            </a:r>
            <a:r>
              <a:rPr lang="sv-SE" sz="25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64F883-180D-E5AB-1599-F20D92998695}"/>
              </a:ext>
            </a:extLst>
          </p:cNvPr>
          <p:cNvSpPr/>
          <p:nvPr/>
        </p:nvSpPr>
        <p:spPr>
          <a:xfrm>
            <a:off x="5724128" y="1109952"/>
            <a:ext cx="1296144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07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F9B9189D-67E5-AF94-212A-FCCC9C9B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69" t="3768" r="1650" b="9569"/>
          <a:stretch>
            <a:fillRect/>
          </a:stretch>
        </p:blipFill>
        <p:spPr bwMode="auto">
          <a:xfrm>
            <a:off x="0" y="107166"/>
            <a:ext cx="9144032" cy="49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050AF95A-FE6D-1D31-9D49-A6BDE063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755576" y="2571750"/>
            <a:ext cx="1540747" cy="241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2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Legenda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3" y="1059582"/>
            <a:ext cx="338437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Keterangan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 yang menjelaskan </a:t>
            </a:r>
            <a:r>
              <a:rPr lang="sv-SE" sz="2500" b="1" dirty="0">
                <a:solidFill>
                  <a:srgbClr val="008080"/>
                </a:solidFill>
                <a:cs typeface="Arial" panose="020B0604020202020204" pitchFamily="34" charset="0"/>
              </a:rPr>
              <a:t>simbol-simbol pada peta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7BBC593-1E4E-5489-05A4-D0AD99BB8A6D}"/>
              </a:ext>
            </a:extLst>
          </p:cNvPr>
          <p:cNvGrpSpPr/>
          <p:nvPr/>
        </p:nvGrpSpPr>
        <p:grpSpPr>
          <a:xfrm>
            <a:off x="3906227" y="2660349"/>
            <a:ext cx="4567522" cy="1821619"/>
            <a:chOff x="671430" y="1423862"/>
            <a:chExt cx="4256515" cy="17145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023BA37-38F6-0320-9A0F-055A2EFFA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30" y="1423862"/>
              <a:ext cx="4256515" cy="171451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09A1E87-1A4E-4AAE-3C43-092A5D1DD022}"/>
                </a:ext>
              </a:extLst>
            </p:cNvPr>
            <p:cNvSpPr txBox="1"/>
            <p:nvPr/>
          </p:nvSpPr>
          <p:spPr>
            <a:xfrm>
              <a:off x="867884" y="1566738"/>
              <a:ext cx="3935820" cy="1477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66"/>
                  </a:solidFill>
                </a:rPr>
                <a:t>Simbol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peta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dirty="0" err="1"/>
                <a:t>merupakan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7030A0"/>
                  </a:solidFill>
                </a:rPr>
                <a:t>tanda</a:t>
              </a:r>
              <a:r>
                <a:rPr lang="en-US" sz="2400" b="1" dirty="0">
                  <a:solidFill>
                    <a:srgbClr val="7030A0"/>
                  </a:solidFill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</a:rPr>
                <a:t>atau</a:t>
              </a:r>
              <a:r>
                <a:rPr lang="en-US" sz="2400" b="1" dirty="0">
                  <a:solidFill>
                    <a:srgbClr val="7030A0"/>
                  </a:solidFill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</a:rPr>
                <a:t>gambar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/>
                <a:t>yang </a:t>
              </a:r>
              <a:r>
                <a:rPr lang="en-US" sz="2400" dirty="0" err="1"/>
                <a:t>mewakili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chemeClr val="accent6"/>
                  </a:solidFill>
                </a:rPr>
                <a:t>ketampakan</a:t>
              </a:r>
              <a:r>
                <a:rPr lang="en-US" sz="2400" b="1" dirty="0">
                  <a:solidFill>
                    <a:schemeClr val="accent6"/>
                  </a:solidFill>
                </a:rPr>
                <a:t> di </a:t>
              </a:r>
              <a:r>
                <a:rPr lang="en-US" sz="2400" b="1" dirty="0" err="1">
                  <a:solidFill>
                    <a:schemeClr val="accent6"/>
                  </a:solidFill>
                </a:rPr>
                <a:t>permukaan</a:t>
              </a:r>
              <a:r>
                <a:rPr lang="en-US" sz="2400" b="1" dirty="0">
                  <a:solidFill>
                    <a:schemeClr val="accent6"/>
                  </a:solidFill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</a:rPr>
                <a:t>bumi</a:t>
              </a:r>
              <a:r>
                <a:rPr lang="en-US" sz="2400" dirty="0">
                  <a:solidFill>
                    <a:schemeClr val="accent6"/>
                  </a:solidFill>
                </a:rPr>
                <a:t> </a:t>
              </a:r>
              <a:r>
                <a:rPr lang="en-US" sz="2400" dirty="0"/>
                <a:t>yang </a:t>
              </a:r>
              <a:r>
                <a:rPr lang="en-US" sz="2400" dirty="0" err="1"/>
                <a:t>terdapat</a:t>
              </a:r>
              <a:r>
                <a:rPr lang="en-US" sz="2400" dirty="0"/>
                <a:t> pada </a:t>
              </a:r>
              <a:r>
                <a:rPr lang="en-US" sz="2400" dirty="0" err="1"/>
                <a:t>peta</a:t>
              </a:r>
              <a:r>
                <a:rPr lang="en-US" sz="2400" dirty="0"/>
                <a:t>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178B7A-D72A-5795-D7DC-B3D2ED6E6E6F}"/>
              </a:ext>
            </a:extLst>
          </p:cNvPr>
          <p:cNvSpPr txBox="1"/>
          <p:nvPr/>
        </p:nvSpPr>
        <p:spPr>
          <a:xfrm>
            <a:off x="3981609" y="1525283"/>
            <a:ext cx="504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</a:rPr>
              <a:t>Simbol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peta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dirty="0" err="1"/>
              <a:t>digambarkan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ketampakan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lokasi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aslinya</a:t>
            </a:r>
            <a:r>
              <a:rPr lang="en-US" sz="2400" i="0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8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1B0E635-0DC4-165A-650F-2FE5B5C2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39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94454" y="148968"/>
            <a:ext cx="5669809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2. Kerajaan </a:t>
            </a:r>
            <a:r>
              <a:rPr lang="en-US" sz="3200" b="1" dirty="0" err="1">
                <a:solidFill>
                  <a:srgbClr val="002060"/>
                </a:solidFill>
              </a:rPr>
              <a:t>Tarumanegara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close-up of the moon&#10;&#10;Description automatically generated">
            <a:extLst>
              <a:ext uri="{FF2B5EF4-FFF2-40B4-BE49-F238E27FC236}">
                <a16:creationId xmlns:a16="http://schemas.microsoft.com/office/drawing/2014/main" xmlns="" id="{3A5E3D61-87F9-B480-5F92-74AF1F8DB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59" y="2744876"/>
            <a:ext cx="4320814" cy="243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E57D5A-22CD-84C9-0C73-AB9EA40091EC}"/>
              </a:ext>
            </a:extLst>
          </p:cNvPr>
          <p:cNvSpPr txBox="1"/>
          <p:nvPr/>
        </p:nvSpPr>
        <p:spPr>
          <a:xfrm>
            <a:off x="1241980" y="3798126"/>
            <a:ext cx="4320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8080"/>
              </a:buClr>
            </a:pPr>
            <a:r>
              <a:rPr lang="fi-FI" sz="1800" b="1" dirty="0"/>
              <a:t>Prasasti Ciaruteun berisi </a:t>
            </a:r>
            <a:r>
              <a:rPr lang="en-US" sz="1800" b="1" dirty="0" err="1"/>
              <a:t>berisi</a:t>
            </a:r>
            <a:r>
              <a:rPr lang="en-US" sz="1800" b="1" dirty="0"/>
              <a:t> </a:t>
            </a:r>
            <a:r>
              <a:rPr lang="en-US" sz="1800" b="1" dirty="0" err="1"/>
              <a:t>telapak</a:t>
            </a:r>
            <a:r>
              <a:rPr lang="en-US" sz="1800" b="1" dirty="0"/>
              <a:t> kaki Raja </a:t>
            </a:r>
            <a:r>
              <a:rPr lang="en-US" sz="1800" b="1" dirty="0" err="1"/>
              <a:t>Purnawarman</a:t>
            </a:r>
            <a:r>
              <a:rPr lang="en-US" sz="1800" b="1" dirty="0"/>
              <a:t> yang </a:t>
            </a:r>
            <a:r>
              <a:rPr lang="en-US" sz="1800" b="1" dirty="0" err="1"/>
              <a:t>diibaratkan</a:t>
            </a:r>
            <a:r>
              <a:rPr lang="en-US" sz="1800" b="1" dirty="0"/>
              <a:t> </a:t>
            </a:r>
            <a:r>
              <a:rPr lang="en-US" sz="1800" b="1" dirty="0" err="1"/>
              <a:t>sebagai</a:t>
            </a:r>
            <a:r>
              <a:rPr lang="en-US" sz="1800" b="1" dirty="0"/>
              <a:t> kaki Dewa Wisnu.</a:t>
            </a:r>
            <a:endParaRPr lang="id-ID" sz="1800" b="1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0FEE80F-0721-9014-003B-CD68050FC0B1}"/>
              </a:ext>
            </a:extLst>
          </p:cNvPr>
          <p:cNvGrpSpPr/>
          <p:nvPr/>
        </p:nvGrpSpPr>
        <p:grpSpPr>
          <a:xfrm>
            <a:off x="538629" y="911067"/>
            <a:ext cx="8338865" cy="2042321"/>
            <a:chOff x="3626210" y="1235015"/>
            <a:chExt cx="8338865" cy="20423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6C9EA8B-4D64-4C31-9F3F-5A5D216F3F93}"/>
                </a:ext>
              </a:extLst>
            </p:cNvPr>
            <p:cNvSpPr txBox="1"/>
            <p:nvPr/>
          </p:nvSpPr>
          <p:spPr>
            <a:xfrm>
              <a:off x="3640258" y="1325525"/>
              <a:ext cx="2079880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100" b="1" dirty="0">
                  <a:solidFill>
                    <a:srgbClr val="C00000"/>
                  </a:solidFill>
                </a:rPr>
                <a:t> </a:t>
              </a:r>
              <a:r>
                <a:rPr lang="en-US" sz="2100" b="1" dirty="0" err="1">
                  <a:solidFill>
                    <a:srgbClr val="C00000"/>
                  </a:solidFill>
                </a:rPr>
                <a:t>berdiri</a:t>
              </a:r>
              <a:endParaRPr lang="id-ID" sz="21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CE5E5C8-956E-514F-0520-A0B9FA349877}"/>
                </a:ext>
              </a:extLst>
            </p:cNvPr>
            <p:cNvSpPr txBox="1"/>
            <p:nvPr/>
          </p:nvSpPr>
          <p:spPr>
            <a:xfrm>
              <a:off x="3626210" y="2015831"/>
              <a:ext cx="2079880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7030A0"/>
                  </a:solidFill>
                </a:rPr>
                <a:t>Letak</a:t>
              </a:r>
              <a:endParaRPr lang="id-ID" sz="2100" b="1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78E9803-DEC3-9806-2329-CF7ACC11ED2D}"/>
                </a:ext>
              </a:extLst>
            </p:cNvPr>
            <p:cNvSpPr txBox="1"/>
            <p:nvPr/>
          </p:nvSpPr>
          <p:spPr>
            <a:xfrm>
              <a:off x="3632441" y="2741037"/>
              <a:ext cx="2087697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>
                  <a:solidFill>
                    <a:schemeClr val="accent6">
                      <a:lumMod val="50000"/>
                    </a:schemeClr>
                  </a:solidFill>
                </a:rPr>
                <a:t>Raja </a:t>
              </a:r>
              <a:r>
                <a:rPr lang="en-US" sz="2100" b="1" dirty="0" err="1">
                  <a:solidFill>
                    <a:schemeClr val="accent6">
                      <a:lumMod val="50000"/>
                    </a:schemeClr>
                  </a:solidFill>
                </a:rPr>
                <a:t>terkenal</a:t>
              </a:r>
              <a:endParaRPr lang="id-ID" sz="21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9CB56B6-BE56-06A4-D500-F7602952A626}"/>
                </a:ext>
              </a:extLst>
            </p:cNvPr>
            <p:cNvSpPr txBox="1"/>
            <p:nvPr/>
          </p:nvSpPr>
          <p:spPr>
            <a:xfrm>
              <a:off x="8238151" y="1235015"/>
              <a:ext cx="2073682" cy="4597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100" b="1" dirty="0" err="1">
                  <a:solidFill>
                    <a:srgbClr val="E50242"/>
                  </a:solidFill>
                </a:rPr>
                <a:t>Peninggalan</a:t>
              </a:r>
              <a:endParaRPr lang="id-ID" sz="2100" b="1" dirty="0">
                <a:solidFill>
                  <a:srgbClr val="E5024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9552A27-28DA-9578-2BA4-49926019107A}"/>
                </a:ext>
              </a:extLst>
            </p:cNvPr>
            <p:cNvSpPr/>
            <p:nvPr/>
          </p:nvSpPr>
          <p:spPr>
            <a:xfrm>
              <a:off x="5823131" y="1310618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450 </a:t>
              </a:r>
              <a:r>
                <a:rPr lang="en-US" sz="20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0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CE31DA5-9A92-D1F5-EF70-80EF0FA87488}"/>
                </a:ext>
              </a:extLst>
            </p:cNvPr>
            <p:cNvSpPr/>
            <p:nvPr/>
          </p:nvSpPr>
          <p:spPr>
            <a:xfrm>
              <a:off x="5823131" y="1998734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Bogor, </a:t>
              </a:r>
            </a:p>
            <a:p>
              <a:r>
                <a:rPr lang="en-US" sz="2000" b="1" dirty="0" err="1">
                  <a:solidFill>
                    <a:srgbClr val="7030A0"/>
                  </a:solidFill>
                </a:rPr>
                <a:t>Jawa</a:t>
              </a:r>
              <a:r>
                <a:rPr lang="en-US" sz="2000" b="1" dirty="0">
                  <a:solidFill>
                    <a:srgbClr val="7030A0"/>
                  </a:solidFill>
                </a:rPr>
                <a:t> Barat.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BB7EFAB4-1E57-231F-0F72-738E481C2375}"/>
                </a:ext>
              </a:extLst>
            </p:cNvPr>
            <p:cNvSpPr/>
            <p:nvPr/>
          </p:nvSpPr>
          <p:spPr>
            <a:xfrm>
              <a:off x="5794731" y="2722970"/>
              <a:ext cx="2855644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</a:rPr>
                <a:t>Raja </a:t>
              </a:r>
              <a:r>
                <a:rPr lang="en-US" sz="2000" b="1" dirty="0" err="1">
                  <a:solidFill>
                    <a:schemeClr val="accent6">
                      <a:lumMod val="50000"/>
                    </a:schemeClr>
                  </a:solidFill>
                </a:rPr>
                <a:t>Purnawarman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6B0CA8B-5E42-FD20-9F6D-522D8CCC0DAC}"/>
                </a:ext>
              </a:extLst>
            </p:cNvPr>
            <p:cNvSpPr/>
            <p:nvPr/>
          </p:nvSpPr>
          <p:spPr>
            <a:xfrm>
              <a:off x="8144495" y="2110153"/>
              <a:ext cx="382058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Ciaruteun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Kebon</a:t>
              </a:r>
              <a:r>
                <a:rPr lang="en-US" sz="2000" b="1" dirty="0">
                  <a:solidFill>
                    <a:srgbClr val="E50242"/>
                  </a:solidFill>
                </a:rPr>
                <a:t> Kopi,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Tugu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Lebak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Jambu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Pasir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Awi</a:t>
              </a:r>
              <a:r>
                <a:rPr lang="en-US" sz="2000" b="1" dirty="0">
                  <a:solidFill>
                    <a:srgbClr val="E50242"/>
                  </a:solidFill>
                </a:rPr>
                <a:t>, </a:t>
              </a:r>
              <a:r>
                <a:rPr lang="en-US" sz="20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000" b="1" dirty="0">
                  <a:solidFill>
                    <a:srgbClr val="E50242"/>
                  </a:solidFill>
                </a:rPr>
                <a:t> </a:t>
              </a:r>
              <a:r>
                <a:rPr lang="en-US" sz="2000" b="1" dirty="0" err="1">
                  <a:solidFill>
                    <a:srgbClr val="E50242"/>
                  </a:solidFill>
                </a:rPr>
                <a:t>Cianten</a:t>
              </a:r>
              <a:r>
                <a:rPr lang="en-US" sz="2000" b="1" dirty="0">
                  <a:solidFill>
                    <a:srgbClr val="E50242"/>
                  </a:solidFill>
                </a:rPr>
                <a:t>.</a:t>
              </a:r>
              <a:endParaRPr lang="en-US" sz="2100" b="1" dirty="0">
                <a:solidFill>
                  <a:srgbClr val="E5024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34B60E-B0FC-CC7C-240E-9C9B24E10978}"/>
              </a:ext>
            </a:extLst>
          </p:cNvPr>
          <p:cNvSpPr txBox="1"/>
          <p:nvPr/>
        </p:nvSpPr>
        <p:spPr>
          <a:xfrm>
            <a:off x="538629" y="3134065"/>
            <a:ext cx="4478972" cy="476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2100" b="1" dirty="0">
                <a:solidFill>
                  <a:srgbClr val="002060"/>
                </a:solidFill>
              </a:rPr>
              <a:t>Kerajaan </a:t>
            </a:r>
            <a:r>
              <a:rPr lang="en-US" sz="2100" b="1" dirty="0" err="1">
                <a:solidFill>
                  <a:srgbClr val="002060"/>
                </a:solidFill>
              </a:rPr>
              <a:t>tertua</a:t>
            </a:r>
            <a:r>
              <a:rPr lang="en-US" sz="2100" b="1" dirty="0">
                <a:solidFill>
                  <a:srgbClr val="002060"/>
                </a:solidFill>
              </a:rPr>
              <a:t> di </a:t>
            </a:r>
            <a:r>
              <a:rPr lang="en-US" sz="2100" b="1" dirty="0" err="1">
                <a:solidFill>
                  <a:srgbClr val="002060"/>
                </a:solidFill>
              </a:rPr>
              <a:t>Pulau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Jawa</a:t>
            </a:r>
            <a:endParaRPr lang="id-ID" sz="2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95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BB26CD6-B13C-90F9-8C70-E1E65C0A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261586"/>
            <a:ext cx="4379768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Simbol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Garis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8FA7077-454B-94B7-B451-F122D018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57" y="1180569"/>
            <a:ext cx="3153642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err="1">
                <a:solidFill>
                  <a:srgbClr val="FFC000"/>
                </a:solidFill>
              </a:rPr>
              <a:t>lambang</a:t>
            </a:r>
            <a:r>
              <a:rPr lang="en-US" sz="2600" b="1" dirty="0">
                <a:solidFill>
                  <a:srgbClr val="FFC000"/>
                </a:solidFill>
              </a:rPr>
              <a:t> </a:t>
            </a:r>
            <a:r>
              <a:rPr lang="en-US" sz="2600" b="1" dirty="0" err="1">
                <a:solidFill>
                  <a:srgbClr val="FFC000"/>
                </a:solidFill>
              </a:rPr>
              <a:t>berbentuk</a:t>
            </a:r>
            <a:r>
              <a:rPr lang="en-US" sz="2600" b="1" dirty="0">
                <a:solidFill>
                  <a:srgbClr val="FFC000"/>
                </a:solidFill>
              </a:rPr>
              <a:t> garis</a:t>
            </a:r>
            <a:r>
              <a:rPr lang="en-US" sz="2600" b="1" dirty="0"/>
              <a:t>. </a:t>
            </a:r>
            <a:r>
              <a:rPr lang="en-US" sz="2600" b="1" dirty="0" err="1"/>
              <a:t>Simbol</a:t>
            </a:r>
            <a:r>
              <a:rPr lang="en-US" sz="2600" b="1" dirty="0"/>
              <a:t> garis </a:t>
            </a:r>
            <a:r>
              <a:rPr lang="en-US" sz="2600" b="1" dirty="0" err="1"/>
              <a:t>mewakili</a:t>
            </a:r>
            <a:r>
              <a:rPr lang="en-US" sz="2600" b="1" dirty="0"/>
              <a:t> </a:t>
            </a:r>
            <a:r>
              <a:rPr lang="en-US" sz="2600" b="1" dirty="0" err="1">
                <a:solidFill>
                  <a:srgbClr val="7030A0"/>
                </a:solidFill>
              </a:rPr>
              <a:t>objek</a:t>
            </a:r>
            <a:r>
              <a:rPr lang="en-US" sz="2600" b="1" dirty="0">
                <a:solidFill>
                  <a:srgbClr val="7030A0"/>
                </a:solidFill>
              </a:rPr>
              <a:t> yang </a:t>
            </a:r>
            <a:r>
              <a:rPr lang="en-US" sz="2600" b="1" dirty="0" err="1">
                <a:solidFill>
                  <a:srgbClr val="7030A0"/>
                </a:solidFill>
              </a:rPr>
              <a:t>memiliki</a:t>
            </a:r>
            <a:r>
              <a:rPr lang="en-US" sz="2600" b="1" dirty="0">
                <a:solidFill>
                  <a:srgbClr val="7030A0"/>
                </a:solidFill>
              </a:rPr>
              <a:t> </a:t>
            </a:r>
            <a:r>
              <a:rPr lang="en-US" sz="2600" b="1" dirty="0" err="1">
                <a:solidFill>
                  <a:srgbClr val="7030A0"/>
                </a:solidFill>
              </a:rPr>
              <a:t>panjang</a:t>
            </a:r>
            <a:r>
              <a:rPr lang="en-US" sz="2600" b="1" dirty="0"/>
              <a:t>, </a:t>
            </a:r>
            <a:r>
              <a:rPr lang="en-US" sz="2600" b="1" dirty="0" err="1"/>
              <a:t>seperti</a:t>
            </a:r>
            <a:r>
              <a:rPr lang="en-US" sz="2600" b="1" dirty="0"/>
              <a:t> </a:t>
            </a:r>
            <a:r>
              <a:rPr lang="en-US" sz="2600" b="1" dirty="0" err="1"/>
              <a:t>jalan</a:t>
            </a:r>
            <a:r>
              <a:rPr lang="en-US" sz="2600" b="1" dirty="0"/>
              <a:t> negara, </a:t>
            </a:r>
            <a:r>
              <a:rPr lang="en-US" sz="2600" b="1" dirty="0" err="1"/>
              <a:t>jalan</a:t>
            </a:r>
            <a:r>
              <a:rPr lang="en-US" sz="2600" b="1" dirty="0"/>
              <a:t> </a:t>
            </a:r>
            <a:r>
              <a:rPr lang="en-US" sz="2600" b="1" dirty="0" err="1"/>
              <a:t>kereta</a:t>
            </a:r>
            <a:r>
              <a:rPr lang="en-US" sz="2600" b="1" dirty="0"/>
              <a:t> </a:t>
            </a:r>
            <a:r>
              <a:rPr lang="en-US" sz="2600" b="1" dirty="0" err="1"/>
              <a:t>api</a:t>
            </a:r>
            <a:r>
              <a:rPr lang="en-US" sz="2600" b="1" dirty="0"/>
              <a:t>, </a:t>
            </a:r>
            <a:r>
              <a:rPr lang="en-US" sz="2600" b="1" dirty="0" err="1"/>
              <a:t>atau</a:t>
            </a:r>
            <a:r>
              <a:rPr lang="en-US" sz="2600" b="1" dirty="0"/>
              <a:t> </a:t>
            </a:r>
            <a:r>
              <a:rPr lang="en-US" sz="2600" b="1" dirty="0" err="1"/>
              <a:t>sungai</a:t>
            </a:r>
            <a:r>
              <a:rPr lang="en-US" sz="2600" b="1" dirty="0"/>
              <a:t>.</a:t>
            </a:r>
          </a:p>
        </p:txBody>
      </p:sp>
      <p:pic>
        <p:nvPicPr>
          <p:cNvPr id="1030" name="Picture 6" descr="apa artinya simbol garis pada peta - Brainly.co.id">
            <a:extLst>
              <a:ext uri="{FF2B5EF4-FFF2-40B4-BE49-F238E27FC236}">
                <a16:creationId xmlns:a16="http://schemas.microsoft.com/office/drawing/2014/main" xmlns="" id="{A851AE84-8BC3-04D3-C00D-45FEBE0D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37" y="1180569"/>
            <a:ext cx="4398721" cy="25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43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A36751D2-8A46-4E34-6471-0017EC96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4" y="312269"/>
            <a:ext cx="3173915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Simbol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Warna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8FA7077-454B-94B7-B451-F122D018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59" y="1694617"/>
            <a:ext cx="3112709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err="1"/>
              <a:t>tanda</a:t>
            </a:r>
            <a:r>
              <a:rPr lang="en-US" sz="2500" b="1" dirty="0"/>
              <a:t> yang </a:t>
            </a:r>
            <a:r>
              <a:rPr lang="en-US" sz="2500" b="1" dirty="0" err="1"/>
              <a:t>digunakan</a:t>
            </a:r>
            <a:r>
              <a:rPr lang="en-US" sz="2500" b="1" dirty="0"/>
              <a:t> </a:t>
            </a:r>
            <a:r>
              <a:rPr lang="en-US" sz="2500" b="1" dirty="0" err="1"/>
              <a:t>untuk</a:t>
            </a:r>
            <a:r>
              <a:rPr lang="en-US" sz="2500" b="1" dirty="0"/>
              <a:t>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menandakan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tinggi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dan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rendahnya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suatu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wilayah</a:t>
            </a:r>
            <a:r>
              <a:rPr lang="en-US" sz="2500" b="1" dirty="0"/>
              <a:t> </a:t>
            </a:r>
            <a:r>
              <a:rPr lang="en-US" sz="2500" b="1" dirty="0" err="1"/>
              <a:t>atau</a:t>
            </a:r>
            <a:r>
              <a:rPr lang="en-US" sz="2500" b="1" dirty="0"/>
              <a:t> </a:t>
            </a:r>
            <a:r>
              <a:rPr lang="en-US" sz="2500" b="1" dirty="0" err="1">
                <a:solidFill>
                  <a:srgbClr val="0070C0"/>
                </a:solidFill>
              </a:rPr>
              <a:t>kedalaman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2500" b="1" dirty="0" err="1">
                <a:solidFill>
                  <a:srgbClr val="0070C0"/>
                </a:solidFill>
              </a:rPr>
              <a:t>perairan</a:t>
            </a:r>
            <a:r>
              <a:rPr lang="en-US" sz="25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9AA7D-B861-8C62-E6BB-652E232A1C74}"/>
              </a:ext>
            </a:extLst>
          </p:cNvPr>
          <p:cNvSpPr txBox="1"/>
          <p:nvPr/>
        </p:nvSpPr>
        <p:spPr>
          <a:xfrm>
            <a:off x="3677874" y="947556"/>
            <a:ext cx="5154399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Warna</a:t>
            </a:r>
            <a:r>
              <a:rPr lang="en-US" sz="2000" b="1" dirty="0"/>
              <a:t> </a:t>
            </a:r>
            <a:r>
              <a:rPr lang="en-US" sz="2000" b="1" dirty="0" err="1"/>
              <a:t>hijau</a:t>
            </a:r>
            <a:r>
              <a:rPr lang="en-US" sz="2000" b="1" dirty="0"/>
              <a:t> : wilayah </a:t>
            </a:r>
            <a:r>
              <a:rPr lang="en-US" sz="2000" b="1" dirty="0" err="1"/>
              <a:t>dataran</a:t>
            </a:r>
            <a:r>
              <a:rPr lang="en-US" sz="2000" b="1" dirty="0"/>
              <a:t>   </a:t>
            </a:r>
            <a:r>
              <a:rPr lang="en-US" sz="2000" b="1" dirty="0" err="1"/>
              <a:t>rendah</a:t>
            </a:r>
            <a:r>
              <a:rPr lang="en-US" sz="2000" b="1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47E1C6-47DE-C47B-AAF9-EF897B15DFDF}"/>
              </a:ext>
            </a:extLst>
          </p:cNvPr>
          <p:cNvSpPr txBox="1"/>
          <p:nvPr/>
        </p:nvSpPr>
        <p:spPr>
          <a:xfrm>
            <a:off x="3677872" y="1605597"/>
            <a:ext cx="5358623" cy="442674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 err="1">
                <a:latin typeface="Quicksand"/>
              </a:rPr>
              <a:t>Warna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kuning</a:t>
            </a:r>
            <a:r>
              <a:rPr lang="en-US" sz="2000" b="1" dirty="0">
                <a:latin typeface="Quicksand"/>
              </a:rPr>
              <a:t> : wilayah </a:t>
            </a:r>
            <a:r>
              <a:rPr lang="en-US" sz="2000" b="1" dirty="0" err="1">
                <a:latin typeface="Quicksand"/>
              </a:rPr>
              <a:t>dataran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tinggi</a:t>
            </a:r>
            <a:r>
              <a:rPr lang="en-US" sz="2000" b="1" dirty="0">
                <a:latin typeface="Quicksand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563A48-BA95-5FC3-10B1-9194F282CCDC}"/>
              </a:ext>
            </a:extLst>
          </p:cNvPr>
          <p:cNvSpPr txBox="1"/>
          <p:nvPr/>
        </p:nvSpPr>
        <p:spPr>
          <a:xfrm>
            <a:off x="3677872" y="2237723"/>
            <a:ext cx="5154397" cy="4426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 err="1">
                <a:latin typeface="Quicksand"/>
              </a:rPr>
              <a:t>Warna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coklat</a:t>
            </a:r>
            <a:r>
              <a:rPr lang="en-US" sz="2000" b="1" dirty="0">
                <a:latin typeface="Quicksand"/>
              </a:rPr>
              <a:t> : wilayah </a:t>
            </a:r>
            <a:r>
              <a:rPr lang="en-US" sz="2000" b="1" dirty="0" err="1">
                <a:latin typeface="Quicksand"/>
              </a:rPr>
              <a:t>pegunungan</a:t>
            </a:r>
            <a:r>
              <a:rPr lang="en-US" sz="2000" b="1" dirty="0">
                <a:latin typeface="Quicksand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69B3F-6370-44D2-3901-E63846208C69}"/>
              </a:ext>
            </a:extLst>
          </p:cNvPr>
          <p:cNvSpPr txBox="1"/>
          <p:nvPr/>
        </p:nvSpPr>
        <p:spPr>
          <a:xfrm>
            <a:off x="3674573" y="2872735"/>
            <a:ext cx="5154400" cy="11237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b="1" dirty="0" err="1">
                <a:latin typeface="Quicksand"/>
              </a:rPr>
              <a:t>Warna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biru</a:t>
            </a:r>
            <a:r>
              <a:rPr lang="en-US" sz="2000" b="1" dirty="0">
                <a:latin typeface="Quicksand"/>
              </a:rPr>
              <a:t> : </a:t>
            </a:r>
            <a:r>
              <a:rPr lang="en-US" sz="2000" b="1" dirty="0" err="1">
                <a:latin typeface="Quicksand"/>
              </a:rPr>
              <a:t>laut</a:t>
            </a:r>
            <a:r>
              <a:rPr lang="en-US" sz="2000" b="1" dirty="0">
                <a:latin typeface="Quicksand"/>
              </a:rPr>
              <a:t>/</a:t>
            </a:r>
            <a:r>
              <a:rPr lang="en-US" sz="2000" b="1" dirty="0" err="1">
                <a:latin typeface="Quicksand"/>
              </a:rPr>
              <a:t>perairan</a:t>
            </a:r>
            <a:r>
              <a:rPr lang="en-US" sz="2000" b="1" dirty="0">
                <a:latin typeface="Quicksand"/>
              </a:rPr>
              <a:t>. </a:t>
            </a:r>
            <a:r>
              <a:rPr lang="en-US" sz="2000" b="1" dirty="0" err="1">
                <a:latin typeface="Quicksand"/>
              </a:rPr>
              <a:t>Tua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gelapnya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warna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biru</a:t>
            </a:r>
            <a:r>
              <a:rPr lang="en-US" sz="2000" b="1" dirty="0">
                <a:latin typeface="Quicksand"/>
              </a:rPr>
              <a:t> </a:t>
            </a:r>
            <a:r>
              <a:rPr lang="en-US" sz="2000" b="1" dirty="0" err="1" smtClean="0">
                <a:latin typeface="Quicksand"/>
              </a:rPr>
              <a:t>berarti</a:t>
            </a:r>
            <a:r>
              <a:rPr lang="en-US" sz="2000" b="1" dirty="0" smtClean="0">
                <a:latin typeface="Quicksand"/>
              </a:rPr>
              <a:t> </a:t>
            </a:r>
            <a:r>
              <a:rPr lang="en-US" sz="2000" b="1" dirty="0" err="1" smtClean="0">
                <a:latin typeface="Quicksand"/>
              </a:rPr>
              <a:t>kedalaman</a:t>
            </a:r>
            <a:r>
              <a:rPr lang="en-US" sz="2000" b="1" dirty="0" smtClean="0">
                <a:latin typeface="Quicksand"/>
              </a:rPr>
              <a:t> </a:t>
            </a:r>
            <a:r>
              <a:rPr lang="en-US" sz="2000" b="1" dirty="0" err="1">
                <a:latin typeface="Quicksand"/>
              </a:rPr>
              <a:t>perairan</a:t>
            </a:r>
            <a:r>
              <a:rPr lang="en-US" sz="2000" b="1" dirty="0">
                <a:latin typeface="Quicksan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151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najemen Sekolah: Lembar Kerja Peserta Didik Bentuk Muka Bumi">
            <a:extLst>
              <a:ext uri="{FF2B5EF4-FFF2-40B4-BE49-F238E27FC236}">
                <a16:creationId xmlns:a16="http://schemas.microsoft.com/office/drawing/2014/main" xmlns="" id="{415455D4-CAE5-325F-59A1-1CD56135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6" y="44743"/>
            <a:ext cx="6363167" cy="47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xmlns="" id="{61077A4E-64F4-5775-DAB9-F3722A06BAF0}"/>
              </a:ext>
            </a:extLst>
          </p:cNvPr>
          <p:cNvSpPr txBox="1">
            <a:spLocks/>
          </p:cNvSpPr>
          <p:nvPr/>
        </p:nvSpPr>
        <p:spPr>
          <a:xfrm>
            <a:off x="6881413" y="1527565"/>
            <a:ext cx="2286000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 err="1">
                <a:solidFill>
                  <a:srgbClr val="002060"/>
                </a:solidFill>
              </a:rPr>
              <a:t>Berikut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merupakan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contoh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FF5050"/>
                </a:solidFill>
              </a:rPr>
              <a:t>simbol</a:t>
            </a:r>
            <a:r>
              <a:rPr lang="en-US" sz="2600" b="1" dirty="0">
                <a:solidFill>
                  <a:srgbClr val="FF5050"/>
                </a:solidFill>
              </a:rPr>
              <a:t> </a:t>
            </a:r>
            <a:r>
              <a:rPr lang="en-US" sz="2600" b="1" dirty="0" err="1">
                <a:solidFill>
                  <a:srgbClr val="FF5050"/>
                </a:solidFill>
              </a:rPr>
              <a:t>warna</a:t>
            </a:r>
            <a:r>
              <a:rPr lang="en-US" sz="2600" b="1" dirty="0">
                <a:solidFill>
                  <a:srgbClr val="FF5050"/>
                </a:solidFill>
              </a:rPr>
              <a:t> </a:t>
            </a:r>
            <a:r>
              <a:rPr lang="en-US" sz="2600" b="1" dirty="0">
                <a:solidFill>
                  <a:srgbClr val="002060"/>
                </a:solidFill>
              </a:rPr>
              <a:t>pada </a:t>
            </a:r>
            <a:r>
              <a:rPr lang="en-US" sz="2600" b="1" dirty="0" err="1">
                <a:solidFill>
                  <a:srgbClr val="002060"/>
                </a:solidFill>
              </a:rPr>
              <a:t>peta</a:t>
            </a:r>
            <a:r>
              <a:rPr lang="en-US" sz="2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244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B10E961-3053-8F45-974D-25FCC6DF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52DAEBF-D88B-509E-7799-FF3169D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76" y="331458"/>
            <a:ext cx="4379768" cy="99417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Simbol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Gambar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8FA7077-454B-94B7-B451-F122D018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250" y="1122570"/>
            <a:ext cx="267046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tanda</a:t>
            </a:r>
            <a:r>
              <a:rPr lang="en-US" sz="2800" b="1" dirty="0"/>
              <a:t> yang </a:t>
            </a:r>
            <a:r>
              <a:rPr lang="en-US" sz="2800" b="1" dirty="0" err="1"/>
              <a:t>digunakan</a:t>
            </a:r>
            <a:r>
              <a:rPr lang="en-US" sz="2800" b="1" dirty="0"/>
              <a:t> </a:t>
            </a:r>
            <a:r>
              <a:rPr lang="en-US" sz="2800" b="1" dirty="0" err="1"/>
              <a:t>untuk</a:t>
            </a:r>
            <a:r>
              <a:rPr lang="en-US" sz="2800" b="1" dirty="0"/>
              <a:t> </a:t>
            </a:r>
            <a:r>
              <a:rPr lang="en-US" sz="2800" b="1" dirty="0" err="1"/>
              <a:t>menandakan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objek-objek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asli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/>
              <a:t>di </a:t>
            </a:r>
            <a:r>
              <a:rPr lang="en-US" sz="2800" b="1" dirty="0" err="1"/>
              <a:t>suatu</a:t>
            </a:r>
            <a:r>
              <a:rPr lang="en-US" sz="2800" b="1" dirty="0"/>
              <a:t> wilayah.</a:t>
            </a:r>
          </a:p>
        </p:txBody>
      </p:sp>
      <p:pic>
        <p:nvPicPr>
          <p:cNvPr id="2050" name="Picture 2" descr="8 Simbol-simbol pada Peta dan Penjelasannya - IlmuGeografi.com">
            <a:extLst>
              <a:ext uri="{FF2B5EF4-FFF2-40B4-BE49-F238E27FC236}">
                <a16:creationId xmlns:a16="http://schemas.microsoft.com/office/drawing/2014/main" xmlns="" id="{157C1378-30F6-F1C0-3894-BF2DA2D5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55" y="1086690"/>
            <a:ext cx="3698430" cy="351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29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ambar Peta Indonesia Lengkap Dengan Nama Provinsi - Tarunas">
            <a:extLst>
              <a:ext uri="{FF2B5EF4-FFF2-40B4-BE49-F238E27FC236}">
                <a16:creationId xmlns:a16="http://schemas.microsoft.com/office/drawing/2014/main" xmlns="" id="{CDAA710E-7B44-17F9-7015-B23D7AE74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4037" r="2399" b="7489"/>
          <a:stretch/>
        </p:blipFill>
        <p:spPr bwMode="auto">
          <a:xfrm>
            <a:off x="3464306" y="1424847"/>
            <a:ext cx="5451363" cy="31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050AF95A-FE6D-1D31-9D49-A6BDE063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755576" y="2571750"/>
            <a:ext cx="1540747" cy="241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3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Skala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2" y="1059582"/>
            <a:ext cx="3687663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Ukuran perbandingan </a:t>
            </a:r>
            <a:r>
              <a:rPr lang="sv-SE" sz="2500" b="1" dirty="0">
                <a:solidFill>
                  <a:srgbClr val="008080"/>
                </a:solidFill>
                <a:cs typeface="Arial" panose="020B0604020202020204" pitchFamily="34" charset="0"/>
              </a:rPr>
              <a:t>jarak pada peta 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dengan </a:t>
            </a:r>
            <a:r>
              <a:rPr lang="sv-SE" sz="2500" b="1" dirty="0">
                <a:solidFill>
                  <a:srgbClr val="FF0066"/>
                </a:solidFill>
                <a:cs typeface="Arial" panose="020B0604020202020204" pitchFamily="34" charset="0"/>
              </a:rPr>
              <a:t>jarak sebenarnya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149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050AF95A-FE6D-1D31-9D49-A6BDE063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32516"/>
          <a:stretch>
            <a:fillRect/>
          </a:stretch>
        </p:blipFill>
        <p:spPr bwMode="auto">
          <a:xfrm>
            <a:off x="755576" y="2571750"/>
            <a:ext cx="1540747" cy="241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4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</a:t>
            </a:r>
            <a:r>
              <a:rPr lang="en-US" sz="3000" b="1" dirty="0" err="1">
                <a:solidFill>
                  <a:srgbClr val="FF0066"/>
                </a:solidFill>
              </a:rPr>
              <a:t>Orientasi</a:t>
            </a:r>
            <a:r>
              <a:rPr lang="en-US" sz="3000" b="1" dirty="0">
                <a:solidFill>
                  <a:srgbClr val="FF0066"/>
                </a:solidFill>
              </a:rPr>
              <a:t> arah </a:t>
            </a:r>
            <a:r>
              <a:rPr lang="en-US" sz="3000" b="1" dirty="0" err="1">
                <a:solidFill>
                  <a:srgbClr val="FF0066"/>
                </a:solidFill>
              </a:rPr>
              <a:t>mata</a:t>
            </a:r>
            <a:r>
              <a:rPr lang="en-US" sz="3000" b="1" dirty="0">
                <a:solidFill>
                  <a:srgbClr val="FF0066"/>
                </a:solidFill>
              </a:rPr>
              <a:t> </a:t>
            </a:r>
            <a:r>
              <a:rPr lang="en-US" sz="3000" b="1" dirty="0" err="1">
                <a:solidFill>
                  <a:srgbClr val="FF0066"/>
                </a:solidFill>
              </a:rPr>
              <a:t>angin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2" y="1059582"/>
            <a:ext cx="4047704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Dibuat untuk 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memudahkan </a:t>
            </a:r>
            <a:r>
              <a:rPr lang="sv-SE" sz="2500" b="1" dirty="0">
                <a:solidFill>
                  <a:srgbClr val="008080"/>
                </a:solidFill>
                <a:cs typeface="Arial" panose="020B0604020202020204" pitchFamily="34" charset="0"/>
              </a:rPr>
              <a:t>membaca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letak suatu </a:t>
            </a:r>
          </a:p>
          <a:p>
            <a:r>
              <a:rPr lang="sv-SE" sz="2500" b="1" dirty="0">
                <a:solidFill>
                  <a:srgbClr val="002060"/>
                </a:solidFill>
                <a:cs typeface="Arial" panose="020B0604020202020204" pitchFamily="34" charset="0"/>
              </a:rPr>
              <a:t>tempat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 </a:t>
            </a:r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pada peta</a:t>
            </a:r>
            <a:r>
              <a:rPr lang="sv-SE" sz="2500" b="1" dirty="0">
                <a:solidFill>
                  <a:srgbClr val="990033"/>
                </a:solidFill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A2C566-B220-3D95-66B1-BFB3F564DA3D}"/>
              </a:ext>
            </a:extLst>
          </p:cNvPr>
          <p:cNvSpPr txBox="1"/>
          <p:nvPr/>
        </p:nvSpPr>
        <p:spPr>
          <a:xfrm>
            <a:off x="4788026" y="1491630"/>
            <a:ext cx="39505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500" dirty="0"/>
              <a:t>Keterangan </a:t>
            </a:r>
            <a:r>
              <a:rPr lang="fi-FI" sz="2500" b="1" dirty="0">
                <a:solidFill>
                  <a:srgbClr val="002060"/>
                </a:solidFill>
              </a:rPr>
              <a:t>arah mata angin </a:t>
            </a:r>
            <a:r>
              <a:rPr lang="fi-FI" sz="2500" dirty="0"/>
              <a:t>yang dituliskan pada peta hanya </a:t>
            </a:r>
            <a:r>
              <a:rPr lang="fi-FI" sz="2500" b="1" dirty="0">
                <a:solidFill>
                  <a:srgbClr val="008080"/>
                </a:solidFill>
              </a:rPr>
              <a:t>mata angin arah utara saja.</a:t>
            </a:r>
            <a:endParaRPr lang="en-US" sz="2500" b="1" dirty="0">
              <a:solidFill>
                <a:srgbClr val="008080"/>
              </a:solidFill>
            </a:endParaRPr>
          </a:p>
        </p:txBody>
      </p:sp>
      <p:pic>
        <p:nvPicPr>
          <p:cNvPr id="4098" name="Picture 2" descr="Template panah Kompas Ikon Vektor Logo. Arah Utara.">
            <a:extLst>
              <a:ext uri="{FF2B5EF4-FFF2-40B4-BE49-F238E27FC236}">
                <a16:creationId xmlns:a16="http://schemas.microsoft.com/office/drawing/2014/main" xmlns="" id="{9DA340DE-31BF-273C-3FBF-74D57E460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17600" r="26739" b="25700"/>
          <a:stretch/>
        </p:blipFill>
        <p:spPr bwMode="auto">
          <a:xfrm>
            <a:off x="6372200" y="2940310"/>
            <a:ext cx="144016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424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050AF95A-FE6D-1D31-9D49-A6BDE063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32516"/>
          <a:stretch>
            <a:fillRect/>
          </a:stretch>
        </p:blipFill>
        <p:spPr bwMode="auto">
          <a:xfrm>
            <a:off x="755576" y="2571750"/>
            <a:ext cx="1540747" cy="241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5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Garis </a:t>
            </a:r>
            <a:r>
              <a:rPr lang="en-US" sz="3000" b="1" dirty="0" err="1">
                <a:solidFill>
                  <a:srgbClr val="FF0066"/>
                </a:solidFill>
              </a:rPr>
              <a:t>astronomis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2" y="1059582"/>
            <a:ext cx="4047704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dirty="0">
                <a:solidFill>
                  <a:schemeClr val="tx1"/>
                </a:solidFill>
                <a:cs typeface="Arial" panose="020B0604020202020204" pitchFamily="34" charset="0"/>
              </a:rPr>
              <a:t>Digunakan untuk </a:t>
            </a:r>
          </a:p>
          <a:p>
            <a:r>
              <a:rPr lang="sv-SE" sz="2500" b="1" dirty="0">
                <a:solidFill>
                  <a:srgbClr val="008080"/>
                </a:solidFill>
                <a:cs typeface="Arial" panose="020B0604020202020204" pitchFamily="34" charset="0"/>
              </a:rPr>
              <a:t>menunjukkan letak suatu tempat atau wilayah</a:t>
            </a:r>
            <a:r>
              <a:rPr lang="sv-SE" sz="25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A2C566-B220-3D95-66B1-BFB3F564DA3D}"/>
              </a:ext>
            </a:extLst>
          </p:cNvPr>
          <p:cNvSpPr txBox="1"/>
          <p:nvPr/>
        </p:nvSpPr>
        <p:spPr>
          <a:xfrm>
            <a:off x="4560376" y="1187156"/>
            <a:ext cx="39505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008080"/>
                </a:solidFill>
              </a:rPr>
              <a:t>Terdiri atas: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sz="2400" b="1" dirty="0">
                <a:solidFill>
                  <a:srgbClr val="002060"/>
                </a:solidFill>
              </a:rPr>
              <a:t>Garis lintang</a:t>
            </a:r>
          </a:p>
          <a:p>
            <a:pPr marL="344488"/>
            <a:r>
              <a:rPr lang="en-US" sz="2400" dirty="0"/>
              <a:t>Garis yang </a:t>
            </a:r>
            <a:r>
              <a:rPr lang="en-US" sz="2400" dirty="0" err="1"/>
              <a:t>melintang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arah </a:t>
            </a:r>
            <a:r>
              <a:rPr lang="en-US" sz="2400" b="1" dirty="0">
                <a:solidFill>
                  <a:srgbClr val="990033"/>
                </a:solidFill>
              </a:rPr>
              <a:t>barat–</a:t>
            </a:r>
            <a:r>
              <a:rPr lang="en-US" sz="2400" b="1" dirty="0" err="1">
                <a:solidFill>
                  <a:srgbClr val="990033"/>
                </a:solidFill>
              </a:rPr>
              <a:t>timur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dirty="0"/>
              <a:t>atau </a:t>
            </a:r>
            <a:r>
              <a:rPr lang="en-US" sz="2400" dirty="0" err="1"/>
              <a:t>dari</a:t>
            </a:r>
            <a:r>
              <a:rPr lang="en-US" sz="2400" dirty="0"/>
              <a:t> arah </a:t>
            </a:r>
            <a:r>
              <a:rPr lang="en-US" sz="2400" b="1" dirty="0" err="1">
                <a:solidFill>
                  <a:srgbClr val="F0638D"/>
                </a:solidFill>
              </a:rPr>
              <a:t>timur</a:t>
            </a:r>
            <a:r>
              <a:rPr lang="en-US" sz="2400" b="1" dirty="0">
                <a:solidFill>
                  <a:srgbClr val="F0638D"/>
                </a:solidFill>
              </a:rPr>
              <a:t>–barat</a:t>
            </a:r>
            <a:r>
              <a:rPr lang="en-US" sz="2400" dirty="0"/>
              <a:t>.</a:t>
            </a:r>
            <a:endParaRPr lang="fi-FI" sz="2400" b="1" dirty="0">
              <a:solidFill>
                <a:srgbClr val="00808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sz="2400" b="1" dirty="0">
                <a:solidFill>
                  <a:srgbClr val="7030A0"/>
                </a:solidFill>
              </a:rPr>
              <a:t>Garis bujur</a:t>
            </a:r>
          </a:p>
          <a:p>
            <a:pPr marL="344488"/>
            <a:r>
              <a:rPr lang="en-US" sz="2400" dirty="0"/>
              <a:t>Garis yang </a:t>
            </a:r>
            <a:r>
              <a:rPr lang="en-US" sz="2400" dirty="0" err="1"/>
              <a:t>melintang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arah </a:t>
            </a:r>
            <a:r>
              <a:rPr lang="en-US" sz="2400" b="1" dirty="0" err="1">
                <a:solidFill>
                  <a:srgbClr val="990033"/>
                </a:solidFill>
              </a:rPr>
              <a:t>utara-selatan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dirty="0"/>
              <a:t>atau </a:t>
            </a:r>
            <a:r>
              <a:rPr lang="en-US" sz="2400" dirty="0" err="1"/>
              <a:t>dari</a:t>
            </a:r>
            <a:r>
              <a:rPr lang="en-US" sz="2400" dirty="0"/>
              <a:t> arah </a:t>
            </a:r>
            <a:r>
              <a:rPr lang="en-US" sz="2400" b="1" dirty="0" err="1">
                <a:solidFill>
                  <a:srgbClr val="F0638D"/>
                </a:solidFill>
              </a:rPr>
              <a:t>selatan-utara</a:t>
            </a:r>
            <a:r>
              <a:rPr lang="en-US" sz="2400" dirty="0"/>
              <a:t>.</a:t>
            </a:r>
            <a:endParaRPr lang="fi-FI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20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ambar Peta Indonesia Lengkap Dengan Nama Provinsi - Tarunas">
            <a:extLst>
              <a:ext uri="{FF2B5EF4-FFF2-40B4-BE49-F238E27FC236}">
                <a16:creationId xmlns:a16="http://schemas.microsoft.com/office/drawing/2014/main" xmlns="" id="{D40AA833-51DD-2F46-93C6-DBE6E2DDA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4037" r="2399" b="7489"/>
          <a:stretch/>
        </p:blipFill>
        <p:spPr bwMode="auto">
          <a:xfrm>
            <a:off x="3464306" y="1424847"/>
            <a:ext cx="5451363" cy="31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050AF95A-FE6D-1D31-9D49-A6BDE063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1187624" y="2464254"/>
            <a:ext cx="1540747" cy="241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6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Garis </a:t>
            </a:r>
            <a:r>
              <a:rPr lang="en-US" sz="3000" b="1" dirty="0" err="1">
                <a:solidFill>
                  <a:srgbClr val="FF0066"/>
                </a:solidFill>
              </a:rPr>
              <a:t>tepi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2" y="1059582"/>
            <a:ext cx="4047704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Garis </a:t>
            </a:r>
            <a:r>
              <a:rPr lang="nn-NO" sz="2500" dirty="0">
                <a:solidFill>
                  <a:schemeClr val="tx1"/>
                </a:solidFill>
                <a:cs typeface="Arial" panose="020B0604020202020204" pitchFamily="34" charset="0"/>
              </a:rPr>
              <a:t>yang menunjukkan </a:t>
            </a:r>
            <a:r>
              <a:rPr lang="nn-NO" sz="2500" b="1" dirty="0">
                <a:solidFill>
                  <a:srgbClr val="990033"/>
                </a:solidFill>
                <a:cs typeface="Arial" panose="020B0604020202020204" pitchFamily="34" charset="0"/>
              </a:rPr>
              <a:t>batas </a:t>
            </a:r>
            <a:r>
              <a:rPr lang="nn-NO" sz="2500" dirty="0">
                <a:solidFill>
                  <a:schemeClr val="tx1"/>
                </a:solidFill>
                <a:cs typeface="Arial" panose="020B0604020202020204" pitchFamily="34" charset="0"/>
              </a:rPr>
              <a:t>yang ada </a:t>
            </a:r>
            <a:r>
              <a:rPr lang="nn-NO" sz="2500" b="1" dirty="0">
                <a:solidFill>
                  <a:srgbClr val="FF0066"/>
                </a:solidFill>
                <a:cs typeface="Arial" panose="020B0604020202020204" pitchFamily="34" charset="0"/>
              </a:rPr>
              <a:t>di sekeliling peta.</a:t>
            </a:r>
            <a:endParaRPr lang="en-US" sz="25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3F239F-A7CA-C784-730C-115367F7134C}"/>
              </a:ext>
            </a:extLst>
          </p:cNvPr>
          <p:cNvSpPr/>
          <p:nvPr/>
        </p:nvSpPr>
        <p:spPr>
          <a:xfrm>
            <a:off x="4427983" y="1335533"/>
            <a:ext cx="4487685" cy="1560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30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eta Topografi">
            <a:extLst>
              <a:ext uri="{FF2B5EF4-FFF2-40B4-BE49-F238E27FC236}">
                <a16:creationId xmlns:a16="http://schemas.microsoft.com/office/drawing/2014/main" xmlns="" id="{CC8B450E-29D9-EAC6-4D4B-693D2DE72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/>
          <a:stretch/>
        </p:blipFill>
        <p:spPr bwMode="auto">
          <a:xfrm>
            <a:off x="425081" y="2671661"/>
            <a:ext cx="3814085" cy="28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141316" y="193228"/>
            <a:ext cx="6048672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7</a:t>
            </a:r>
            <a:r>
              <a:rPr lang="id-ID" sz="3000" b="1" dirty="0">
                <a:solidFill>
                  <a:srgbClr val="FF0066"/>
                </a:solidFill>
              </a:rPr>
              <a:t>.</a:t>
            </a:r>
            <a:r>
              <a:rPr lang="en-US" sz="3000" b="1" dirty="0">
                <a:solidFill>
                  <a:srgbClr val="FF0066"/>
                </a:solidFill>
              </a:rPr>
              <a:t> Peta </a:t>
            </a:r>
            <a:r>
              <a:rPr lang="en-US" sz="3000" b="1" dirty="0" err="1">
                <a:solidFill>
                  <a:srgbClr val="FF0066"/>
                </a:solidFill>
              </a:rPr>
              <a:t>sisipan</a:t>
            </a:r>
            <a:r>
              <a:rPr lang="en-US" sz="3000" b="1" dirty="0">
                <a:solidFill>
                  <a:srgbClr val="FF0066"/>
                </a:solidFill>
              </a:rPr>
              <a:t> atau inset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308272" y="1059582"/>
            <a:ext cx="4047704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Peta </a:t>
            </a:r>
            <a:r>
              <a:rPr lang="nn-NO" sz="2500" dirty="0">
                <a:solidFill>
                  <a:schemeClr val="tx1"/>
                </a:solidFill>
                <a:cs typeface="Arial" panose="020B0604020202020204" pitchFamily="34" charset="0"/>
              </a:rPr>
              <a:t>berukuran</a:t>
            </a:r>
            <a:r>
              <a:rPr lang="nn-NO" sz="2500" dirty="0">
                <a:solidFill>
                  <a:srgbClr val="F0638D"/>
                </a:solidFill>
                <a:cs typeface="Arial" panose="020B0604020202020204" pitchFamily="34" charset="0"/>
              </a:rPr>
              <a:t> </a:t>
            </a:r>
            <a:r>
              <a:rPr lang="nn-NO" sz="2500" b="1" dirty="0">
                <a:solidFill>
                  <a:srgbClr val="0070C0"/>
                </a:solidFill>
                <a:cs typeface="Arial" panose="020B0604020202020204" pitchFamily="34" charset="0"/>
              </a:rPr>
              <a:t>kecil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 </a:t>
            </a:r>
            <a:r>
              <a:rPr lang="nn-NO" sz="2500" dirty="0">
                <a:solidFill>
                  <a:schemeClr val="tx1"/>
                </a:solidFill>
                <a:cs typeface="Arial" panose="020B0604020202020204" pitchFamily="34" charset="0"/>
              </a:rPr>
              <a:t>yang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 </a:t>
            </a:r>
            <a:r>
              <a:rPr lang="nn-NO" sz="2500" b="1" dirty="0">
                <a:solidFill>
                  <a:srgbClr val="002060"/>
                </a:solidFill>
                <a:cs typeface="Arial" panose="020B0604020202020204" pitchFamily="34" charset="0"/>
              </a:rPr>
              <a:t>disisipkan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 </a:t>
            </a:r>
            <a:r>
              <a:rPr lang="nn-NO" sz="2500" dirty="0">
                <a:solidFill>
                  <a:schemeClr val="tx1"/>
                </a:solidFill>
                <a:cs typeface="Arial" panose="020B0604020202020204" pitchFamily="34" charset="0"/>
              </a:rPr>
              <a:t>pada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 </a:t>
            </a:r>
            <a:r>
              <a:rPr lang="nn-NO" sz="2500" b="1" dirty="0">
                <a:solidFill>
                  <a:srgbClr val="7030A0"/>
                </a:solidFill>
                <a:cs typeface="Arial" panose="020B0604020202020204" pitchFamily="34" charset="0"/>
              </a:rPr>
              <a:t>peta </a:t>
            </a:r>
          </a:p>
          <a:p>
            <a:r>
              <a:rPr lang="nn-NO" sz="2500" b="1" dirty="0">
                <a:solidFill>
                  <a:srgbClr val="7030A0"/>
                </a:solidFill>
                <a:cs typeface="Arial" panose="020B0604020202020204" pitchFamily="34" charset="0"/>
              </a:rPr>
              <a:t>utama.</a:t>
            </a:r>
            <a:endParaRPr lang="en-US" sz="25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E94F9D-7B30-85C3-9CB8-D3AFE0E9973A}"/>
              </a:ext>
            </a:extLst>
          </p:cNvPr>
          <p:cNvSpPr txBox="1"/>
          <p:nvPr/>
        </p:nvSpPr>
        <p:spPr>
          <a:xfrm>
            <a:off x="4560376" y="1010771"/>
            <a:ext cx="39505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008080"/>
                </a:solidFill>
              </a:rPr>
              <a:t>Fungsi: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sz="2400" b="1" dirty="0">
                <a:solidFill>
                  <a:srgbClr val="002060"/>
                </a:solidFill>
              </a:rPr>
              <a:t>Memberikan konteks lokasi peta utama dengan gambaran wilayah yang lebih luas di sekelilingnya.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7030A0"/>
                </a:solidFill>
              </a:rPr>
              <a:t>Memperjelas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suatu</a:t>
            </a:r>
            <a:r>
              <a:rPr lang="en-US" sz="2400" b="1" dirty="0">
                <a:solidFill>
                  <a:srgbClr val="7030A0"/>
                </a:solidFill>
              </a:rPr>
              <a:t> area pada </a:t>
            </a:r>
            <a:r>
              <a:rPr lang="en-US" sz="2400" b="1" dirty="0" err="1">
                <a:solidFill>
                  <a:srgbClr val="7030A0"/>
                </a:solidFill>
              </a:rPr>
              <a:t>peta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utama</a:t>
            </a:r>
            <a:r>
              <a:rPr lang="en-US" sz="2400" b="1" dirty="0">
                <a:solidFill>
                  <a:srgbClr val="7030A0"/>
                </a:solidFill>
              </a:rPr>
              <a:t>. </a:t>
            </a:r>
            <a:endParaRPr lang="fi-FI" sz="2400" b="1" dirty="0">
              <a:solidFill>
                <a:srgbClr val="7030A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v-SE" sz="2400" b="1" dirty="0">
                <a:solidFill>
                  <a:srgbClr val="990033"/>
                </a:solidFill>
              </a:rPr>
              <a:t>Menampilkan informasi khusus yang lain.</a:t>
            </a:r>
            <a:endParaRPr lang="fi-FI" sz="2400" b="1" dirty="0">
              <a:solidFill>
                <a:srgbClr val="99003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7D84B5-52B5-6F5C-6337-E53EB1D0D20A}"/>
              </a:ext>
            </a:extLst>
          </p:cNvPr>
          <p:cNvSpPr/>
          <p:nvPr/>
        </p:nvSpPr>
        <p:spPr>
          <a:xfrm>
            <a:off x="3347865" y="3482430"/>
            <a:ext cx="891302" cy="5543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871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4AD4ECCF-73CF-39C2-2A28-9C01F3A7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9051D-DDD7-6B97-76F3-1A85FB479C46}"/>
              </a:ext>
            </a:extLst>
          </p:cNvPr>
          <p:cNvSpPr txBox="1"/>
          <p:nvPr/>
        </p:nvSpPr>
        <p:spPr>
          <a:xfrm>
            <a:off x="942669" y="1413839"/>
            <a:ext cx="4624137" cy="230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rgbClr val="7030A0"/>
                </a:solidFill>
              </a:rPr>
              <a:t>Skala </a:t>
            </a:r>
            <a:r>
              <a:rPr lang="id-ID" sz="2800" dirty="0"/>
              <a:t>merupakan</a:t>
            </a:r>
            <a:r>
              <a:rPr lang="id-ID" sz="2800" b="1" dirty="0">
                <a:solidFill>
                  <a:srgbClr val="7030A0"/>
                </a:solidFill>
              </a:rPr>
              <a:t> </a:t>
            </a:r>
            <a:r>
              <a:rPr lang="id-ID" sz="2800" dirty="0"/>
              <a:t>salah satu</a:t>
            </a:r>
            <a:r>
              <a:rPr lang="en-US" sz="2800" dirty="0"/>
              <a:t> </a:t>
            </a:r>
            <a:r>
              <a:rPr lang="id-ID" sz="2800" b="1" dirty="0">
                <a:solidFill>
                  <a:srgbClr val="FF0066"/>
                </a:solidFill>
              </a:rPr>
              <a:t>unsur penting </a:t>
            </a:r>
            <a:r>
              <a:rPr lang="id-ID" sz="2800" b="1" dirty="0">
                <a:solidFill>
                  <a:srgbClr val="008080"/>
                </a:solidFill>
              </a:rPr>
              <a:t>dalam peta</a:t>
            </a:r>
            <a:r>
              <a:rPr lang="id-ID" sz="2800" b="1" dirty="0">
                <a:solidFill>
                  <a:srgbClr val="7030A0"/>
                </a:solidFill>
              </a:rPr>
              <a:t>.</a:t>
            </a:r>
            <a:r>
              <a:rPr lang="en-US" sz="2800" b="1" dirty="0">
                <a:solidFill>
                  <a:srgbClr val="002060"/>
                </a:solidFill>
              </a:rPr>
              <a:t> Skala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ukuran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perbandingan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dirty="0" err="1"/>
              <a:t>jarak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dirty="0"/>
              <a:t>pada </a:t>
            </a:r>
            <a:r>
              <a:rPr lang="en-US" sz="2800" b="1" dirty="0" err="1">
                <a:solidFill>
                  <a:srgbClr val="00B0F0"/>
                </a:solidFill>
              </a:rPr>
              <a:t>peta</a:t>
            </a:r>
            <a:r>
              <a:rPr lang="en-US" sz="2800" dirty="0"/>
              <a:t> dengan </a:t>
            </a:r>
            <a:r>
              <a:rPr lang="en-US" sz="2800" dirty="0" err="1"/>
              <a:t>jarak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sebenarnya</a:t>
            </a:r>
            <a:r>
              <a:rPr lang="en-US" sz="2800" dirty="0"/>
              <a:t>. </a:t>
            </a:r>
            <a:r>
              <a:rPr lang="id-ID" sz="2800" b="1" dirty="0">
                <a:solidFill>
                  <a:srgbClr val="7030A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0152" y="268280"/>
            <a:ext cx="4643470" cy="733044"/>
            <a:chOff x="295276" y="214296"/>
            <a:chExt cx="4643470" cy="7330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3976718" cy="606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Skala pada Peta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4A651B-664E-0757-1271-5C7DA3806E69}"/>
              </a:ext>
            </a:extLst>
          </p:cNvPr>
          <p:cNvSpPr txBox="1"/>
          <p:nvPr/>
        </p:nvSpPr>
        <p:spPr>
          <a:xfrm>
            <a:off x="5598327" y="1182086"/>
            <a:ext cx="33204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990033"/>
                </a:solidFill>
              </a:rPr>
              <a:t>Pada dunia </a:t>
            </a:r>
            <a:r>
              <a:rPr lang="en-US" sz="2400" b="1" dirty="0" err="1">
                <a:solidFill>
                  <a:srgbClr val="990033"/>
                </a:solidFill>
              </a:rPr>
              <a:t>nyata</a:t>
            </a:r>
            <a:r>
              <a:rPr lang="en-US" sz="2400" b="1" dirty="0">
                <a:solidFill>
                  <a:srgbClr val="990033"/>
                </a:solidFill>
              </a:rPr>
              <a:t>: </a:t>
            </a:r>
            <a:r>
              <a:rPr lang="en-US" sz="2400" b="1" dirty="0" err="1">
                <a:solidFill>
                  <a:srgbClr val="990033"/>
                </a:solidFill>
              </a:rPr>
              <a:t>jarak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dinyatakan</a:t>
            </a:r>
            <a:r>
              <a:rPr lang="en-US" sz="2400" b="1" dirty="0">
                <a:solidFill>
                  <a:srgbClr val="990033"/>
                </a:solidFill>
              </a:rPr>
              <a:t> dalam </a:t>
            </a:r>
            <a:r>
              <a:rPr lang="en-US" sz="2400" b="1" dirty="0" err="1">
                <a:solidFill>
                  <a:srgbClr val="990033"/>
                </a:solidFill>
              </a:rPr>
              <a:t>satuan</a:t>
            </a:r>
            <a:r>
              <a:rPr lang="en-US" sz="2400" b="1" dirty="0">
                <a:solidFill>
                  <a:srgbClr val="990033"/>
                </a:solidFill>
              </a:rPr>
              <a:t> kilometer (km).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0066"/>
                </a:solidFill>
              </a:rPr>
              <a:t>Pada </a:t>
            </a:r>
            <a:r>
              <a:rPr lang="en-US" sz="2400" b="1" dirty="0" err="1">
                <a:solidFill>
                  <a:srgbClr val="FF0066"/>
                </a:solidFill>
              </a:rPr>
              <a:t>peta</a:t>
            </a:r>
            <a:r>
              <a:rPr lang="en-US" sz="2400" b="1" dirty="0">
                <a:solidFill>
                  <a:srgbClr val="FF0066"/>
                </a:solidFill>
              </a:rPr>
              <a:t>: </a:t>
            </a:r>
            <a:r>
              <a:rPr lang="en-US" sz="2400" b="1" dirty="0" err="1">
                <a:solidFill>
                  <a:srgbClr val="FF0066"/>
                </a:solidFill>
              </a:rPr>
              <a:t>jarak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dinyatakan</a:t>
            </a:r>
            <a:r>
              <a:rPr lang="en-US" sz="2400" b="1" dirty="0">
                <a:solidFill>
                  <a:srgbClr val="FF0066"/>
                </a:solidFill>
              </a:rPr>
              <a:t> dalam </a:t>
            </a:r>
            <a:r>
              <a:rPr lang="en-US" sz="2400" b="1" dirty="0" err="1">
                <a:solidFill>
                  <a:srgbClr val="FF0066"/>
                </a:solidFill>
              </a:rPr>
              <a:t>satuan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sentimeter</a:t>
            </a:r>
            <a:r>
              <a:rPr lang="en-US" sz="2400" b="1" dirty="0">
                <a:solidFill>
                  <a:srgbClr val="FF0066"/>
                </a:solidFill>
              </a:rPr>
              <a:t> (cm).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D05707-DC5C-3DC8-964C-8EF087D41B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E45ED609-E9EA-7125-EC0E-A06C71A9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rambanan - Taman Wisata Candi">
            <a:extLst>
              <a:ext uri="{FF2B5EF4-FFF2-40B4-BE49-F238E27FC236}">
                <a16:creationId xmlns:a16="http://schemas.microsoft.com/office/drawing/2014/main" xmlns="" id="{5EEC62F2-74AA-15BB-BC63-67E8A67D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3"/>
          <a:stretch/>
        </p:blipFill>
        <p:spPr bwMode="auto">
          <a:xfrm>
            <a:off x="5850292" y="-219475"/>
            <a:ext cx="3292475" cy="51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68467" y="307174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3. Kerajaan </a:t>
            </a:r>
            <a:r>
              <a:rPr lang="en-US" sz="3200" b="1" dirty="0" err="1">
                <a:solidFill>
                  <a:srgbClr val="002060"/>
                </a:solidFill>
              </a:rPr>
              <a:t>Mataram</a:t>
            </a:r>
            <a:r>
              <a:rPr lang="en-US" sz="3200" b="1" dirty="0">
                <a:solidFill>
                  <a:srgbClr val="002060"/>
                </a:solidFill>
              </a:rPr>
              <a:t> Hindu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484717" y="1146514"/>
            <a:ext cx="5282448" cy="3046847"/>
            <a:chOff x="3667774" y="1281234"/>
            <a:chExt cx="5282448" cy="30468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4" y="201583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694787" y="2741038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702604" y="3466245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800 </a:t>
              </a:r>
              <a:r>
                <a:rPr lang="en-US" sz="22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2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5991690" y="1988552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7030A0"/>
                  </a:solidFill>
                </a:rPr>
                <a:t>Wilayah </a:t>
              </a:r>
              <a:r>
                <a:rPr lang="en-US" sz="2200" b="1" dirty="0" err="1">
                  <a:solidFill>
                    <a:srgbClr val="7030A0"/>
                  </a:solidFill>
                </a:rPr>
                <a:t>Jawa</a:t>
              </a:r>
              <a:r>
                <a:rPr lang="en-US" sz="2200" b="1" dirty="0">
                  <a:solidFill>
                    <a:srgbClr val="7030A0"/>
                  </a:solidFill>
                </a:rPr>
                <a:t> Timur.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08400" y="2695870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4C4B16"/>
                  </a:solidFill>
                </a:rPr>
                <a:t>Raja Sanjaya.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5991690" y="3773715"/>
              <a:ext cx="2958532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100" b="1" dirty="0">
                  <a:solidFill>
                    <a:srgbClr val="E50242"/>
                  </a:solidFill>
                </a:rPr>
                <a:t> di </a:t>
              </a:r>
              <a:r>
                <a:rPr lang="en-US" sz="2100" b="1" dirty="0" err="1">
                  <a:solidFill>
                    <a:srgbClr val="E50242"/>
                  </a:solidFill>
                </a:rPr>
                <a:t>Desa</a:t>
              </a:r>
              <a:r>
                <a:rPr lang="en-US" sz="2100" b="1" dirty="0">
                  <a:solidFill>
                    <a:srgbClr val="E50242"/>
                  </a:solidFill>
                </a:rPr>
                <a:t> </a:t>
              </a:r>
              <a:r>
                <a:rPr lang="en-US" sz="2100" b="1" dirty="0" err="1">
                  <a:solidFill>
                    <a:srgbClr val="E50242"/>
                  </a:solidFill>
                </a:rPr>
                <a:t>Canggal</a:t>
              </a:r>
              <a:r>
                <a:rPr lang="en-US" sz="2100" b="1" dirty="0">
                  <a:solidFill>
                    <a:srgbClr val="E50242"/>
                  </a:solidFill>
                </a:rPr>
                <a:t>, </a:t>
              </a:r>
              <a:r>
                <a:rPr lang="en-US" sz="2100" b="1" dirty="0" err="1">
                  <a:solidFill>
                    <a:srgbClr val="E50242"/>
                  </a:solidFill>
                </a:rPr>
                <a:t>Kedu</a:t>
              </a:r>
              <a:r>
                <a:rPr lang="en-US" sz="2100" b="1" dirty="0">
                  <a:solidFill>
                    <a:srgbClr val="E50242"/>
                  </a:solidFill>
                </a:rPr>
                <a:t> dan </a:t>
              </a:r>
              <a:r>
                <a:rPr lang="en-US" sz="2100" b="1" dirty="0" err="1">
                  <a:solidFill>
                    <a:srgbClr val="E50242"/>
                  </a:solidFill>
                </a:rPr>
                <a:t>ratusan</a:t>
              </a:r>
              <a:r>
                <a:rPr lang="en-US" sz="2100" b="1" dirty="0">
                  <a:solidFill>
                    <a:srgbClr val="E50242"/>
                  </a:solidFill>
                </a:rPr>
                <a:t> </a:t>
              </a:r>
              <a:r>
                <a:rPr lang="en-US" sz="2100" b="1" dirty="0" err="1">
                  <a:solidFill>
                    <a:srgbClr val="E50242"/>
                  </a:solidFill>
                </a:rPr>
                <a:t>candi</a:t>
              </a:r>
              <a:r>
                <a:rPr lang="en-US" sz="2100" b="1" dirty="0">
                  <a:solidFill>
                    <a:srgbClr val="E50242"/>
                  </a:solidFill>
                </a:rPr>
                <a:t> di </a:t>
              </a:r>
              <a:r>
                <a:rPr lang="en-US" sz="2100" b="1" dirty="0" err="1">
                  <a:solidFill>
                    <a:srgbClr val="E50242"/>
                  </a:solidFill>
                </a:rPr>
                <a:t>Komplek</a:t>
              </a:r>
              <a:r>
                <a:rPr lang="en-US" sz="2100" b="1" dirty="0">
                  <a:solidFill>
                    <a:srgbClr val="E50242"/>
                  </a:solidFill>
                </a:rPr>
                <a:t> Candi </a:t>
              </a:r>
              <a:r>
                <a:rPr lang="en-US" sz="2100" b="1" dirty="0" err="1">
                  <a:solidFill>
                    <a:srgbClr val="E50242"/>
                  </a:solidFill>
                </a:rPr>
                <a:t>Prambanan</a:t>
              </a:r>
              <a:r>
                <a:rPr lang="en-US" sz="21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D3F8E1-924F-44BD-63CB-2724922523FF}"/>
              </a:ext>
            </a:extLst>
          </p:cNvPr>
          <p:cNvSpPr txBox="1"/>
          <p:nvPr/>
        </p:nvSpPr>
        <p:spPr>
          <a:xfrm>
            <a:off x="5949169" y="3756241"/>
            <a:ext cx="31155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008080"/>
              </a:buClr>
            </a:pPr>
            <a:r>
              <a:rPr lang="en-US" sz="1800" b="1" dirty="0"/>
              <a:t>Candi di </a:t>
            </a:r>
            <a:r>
              <a:rPr lang="en-US" sz="1800" b="1" dirty="0" err="1"/>
              <a:t>Komplek</a:t>
            </a:r>
            <a:r>
              <a:rPr lang="en-US" sz="1800" b="1" dirty="0"/>
              <a:t> Candi </a:t>
            </a:r>
            <a:r>
              <a:rPr lang="en-US" sz="1800" b="1" dirty="0" err="1"/>
              <a:t>Prambanan</a:t>
            </a:r>
            <a:r>
              <a:rPr lang="en-US" sz="1800" b="1" dirty="0"/>
              <a:t> </a:t>
            </a:r>
            <a:r>
              <a:rPr lang="en-US" sz="1800" b="1" dirty="0" err="1"/>
              <a:t>jejak</a:t>
            </a:r>
            <a:r>
              <a:rPr lang="en-US" sz="1800" b="1" dirty="0"/>
              <a:t> Kerajaan </a:t>
            </a:r>
            <a:r>
              <a:rPr lang="en-US" sz="1800" b="1" dirty="0" err="1"/>
              <a:t>Mataram</a:t>
            </a:r>
            <a:r>
              <a:rPr lang="en-US" sz="1800" b="1" dirty="0"/>
              <a:t> Hindu.</a:t>
            </a:r>
            <a:endParaRPr lang="id-ID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32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5950BD6-900F-62FF-DC8B-83CDBA811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489775" y="437170"/>
            <a:ext cx="2558476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Skala </a:t>
            </a:r>
            <a:r>
              <a:rPr lang="en-US" sz="3000" b="1" dirty="0">
                <a:solidFill>
                  <a:srgbClr val="FF0066"/>
                </a:solidFill>
              </a:rPr>
              <a:t>Angka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611560" y="1417896"/>
            <a:ext cx="3687664" cy="24228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8080"/>
                </a:solidFill>
              </a:rPr>
              <a:t>Perbandingan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jarak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pada </a:t>
            </a:r>
            <a:r>
              <a:rPr lang="en-US" sz="2800" b="1" dirty="0" err="1">
                <a:solidFill>
                  <a:srgbClr val="FF0066"/>
                </a:solidFill>
              </a:rPr>
              <a:t>peta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dengan </a:t>
            </a:r>
            <a:r>
              <a:rPr lang="en-US" sz="2800" b="1" dirty="0" err="1">
                <a:solidFill>
                  <a:srgbClr val="F0638D"/>
                </a:solidFill>
              </a:rPr>
              <a:t>jarak</a:t>
            </a:r>
            <a:r>
              <a:rPr lang="en-US" sz="2800" b="1" dirty="0">
                <a:solidFill>
                  <a:srgbClr val="F0638D"/>
                </a:solidFill>
              </a:rPr>
              <a:t> </a:t>
            </a:r>
            <a:r>
              <a:rPr lang="en-US" sz="2800" b="1" dirty="0" err="1">
                <a:solidFill>
                  <a:srgbClr val="F0638D"/>
                </a:solidFill>
              </a:rPr>
              <a:t>sebenarnya</a:t>
            </a:r>
            <a:r>
              <a:rPr lang="en-US" sz="2800" b="1" dirty="0">
                <a:solidFill>
                  <a:srgbClr val="F0638D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yang </a:t>
            </a:r>
            <a:r>
              <a:rPr lang="en-US" sz="2800" dirty="0" err="1">
                <a:solidFill>
                  <a:schemeClr val="tx1"/>
                </a:solidFill>
              </a:rPr>
              <a:t>dinyatakan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990033"/>
                </a:solidFill>
              </a:rPr>
              <a:t>dalam </a:t>
            </a:r>
            <a:r>
              <a:rPr lang="en-US" sz="2800" b="1" dirty="0" err="1">
                <a:solidFill>
                  <a:srgbClr val="990033"/>
                </a:solidFill>
              </a:rPr>
              <a:t>bentuk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angka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E94F9D-7B30-85C3-9CB8-D3AFE0E9973A}"/>
              </a:ext>
            </a:extLst>
          </p:cNvPr>
          <p:cNvSpPr txBox="1"/>
          <p:nvPr/>
        </p:nvSpPr>
        <p:spPr>
          <a:xfrm>
            <a:off x="4489364" y="1400412"/>
            <a:ext cx="4320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rgbClr val="008080"/>
                </a:solidFill>
              </a:rPr>
              <a:t>Contoh:</a:t>
            </a:r>
          </a:p>
          <a:p>
            <a:r>
              <a:rPr lang="fi-FI" sz="2800" b="1" dirty="0">
                <a:solidFill>
                  <a:srgbClr val="002060"/>
                </a:solidFill>
              </a:rPr>
              <a:t>Skala 1 : 1.000.000</a:t>
            </a:r>
          </a:p>
          <a:p>
            <a:r>
              <a:rPr lang="sv-SE" sz="2800" b="1" dirty="0">
                <a:solidFill>
                  <a:srgbClr val="990033"/>
                </a:solidFill>
              </a:rPr>
              <a:t>Artinya: </a:t>
            </a:r>
            <a:r>
              <a:rPr lang="en-US" sz="2800" b="1" dirty="0">
                <a:solidFill>
                  <a:srgbClr val="990033"/>
                </a:solidFill>
              </a:rPr>
              <a:t>Jarak 1 cm pada </a:t>
            </a:r>
            <a:r>
              <a:rPr lang="en-US" sz="2800" b="1" dirty="0" err="1">
                <a:solidFill>
                  <a:srgbClr val="990033"/>
                </a:solidFill>
              </a:rPr>
              <a:t>peta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tersebut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sama</a:t>
            </a:r>
            <a:r>
              <a:rPr lang="en-US" sz="2800" b="1" dirty="0">
                <a:solidFill>
                  <a:srgbClr val="990033"/>
                </a:solidFill>
              </a:rPr>
              <a:t> dengan 1.000.000 cm atau 10 km </a:t>
            </a:r>
            <a:r>
              <a:rPr lang="en-US" sz="2800" b="1" dirty="0" err="1">
                <a:solidFill>
                  <a:srgbClr val="990033"/>
                </a:solidFill>
              </a:rPr>
              <a:t>jarak</a:t>
            </a:r>
            <a:r>
              <a:rPr lang="en-US" sz="2800" b="1" dirty="0">
                <a:solidFill>
                  <a:srgbClr val="990033"/>
                </a:solidFill>
              </a:rPr>
              <a:t> </a:t>
            </a:r>
            <a:r>
              <a:rPr lang="en-US" sz="2800" b="1" dirty="0" err="1">
                <a:solidFill>
                  <a:srgbClr val="990033"/>
                </a:solidFill>
              </a:rPr>
              <a:t>sebenarnya</a:t>
            </a:r>
            <a:r>
              <a:rPr lang="en-US" sz="2800" b="1" dirty="0">
                <a:solidFill>
                  <a:srgbClr val="990033"/>
                </a:solidFill>
              </a:rPr>
              <a:t>. </a:t>
            </a:r>
            <a:endParaRPr lang="fi-FI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80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714F711-0CD3-B875-4B09-2F373DEF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CD884-14DE-D011-906E-0C7B86DCE619}"/>
              </a:ext>
            </a:extLst>
          </p:cNvPr>
          <p:cNvSpPr txBox="1"/>
          <p:nvPr/>
        </p:nvSpPr>
        <p:spPr>
          <a:xfrm>
            <a:off x="611560" y="448241"/>
            <a:ext cx="2558476" cy="612934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000" b="1" dirty="0">
                <a:solidFill>
                  <a:srgbClr val="7030A0"/>
                </a:solidFill>
              </a:rPr>
              <a:t>Skala </a:t>
            </a:r>
            <a:r>
              <a:rPr lang="en-US" sz="3000" b="1" dirty="0">
                <a:solidFill>
                  <a:srgbClr val="FF0066"/>
                </a:solidFill>
              </a:rPr>
              <a:t>Garis</a:t>
            </a:r>
            <a:endParaRPr lang="id-ID" sz="3000" b="1" dirty="0">
              <a:solidFill>
                <a:srgbClr val="FF0066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76E8854-8204-0E9B-00B8-A8789482A8DD}"/>
              </a:ext>
            </a:extLst>
          </p:cNvPr>
          <p:cNvSpPr/>
          <p:nvPr/>
        </p:nvSpPr>
        <p:spPr>
          <a:xfrm>
            <a:off x="639334" y="1347438"/>
            <a:ext cx="3294007" cy="27733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8080"/>
                </a:solidFill>
              </a:rPr>
              <a:t>Perbandingan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jarak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pada </a:t>
            </a:r>
            <a:r>
              <a:rPr lang="en-US" sz="2800" b="1" dirty="0" err="1">
                <a:solidFill>
                  <a:srgbClr val="FF0066"/>
                </a:solidFill>
              </a:rPr>
              <a:t>peta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dengan </a:t>
            </a:r>
            <a:r>
              <a:rPr lang="en-US" sz="2800" b="1" dirty="0" err="1">
                <a:solidFill>
                  <a:srgbClr val="F0638D"/>
                </a:solidFill>
              </a:rPr>
              <a:t>jarak</a:t>
            </a:r>
            <a:r>
              <a:rPr lang="en-US" sz="2800" b="1" dirty="0">
                <a:solidFill>
                  <a:srgbClr val="F0638D"/>
                </a:solidFill>
              </a:rPr>
              <a:t> </a:t>
            </a:r>
            <a:r>
              <a:rPr lang="en-US" sz="2800" b="1" dirty="0" err="1">
                <a:solidFill>
                  <a:srgbClr val="F0638D"/>
                </a:solidFill>
              </a:rPr>
              <a:t>sebenarnya</a:t>
            </a:r>
            <a:r>
              <a:rPr lang="en-US" sz="2800" b="1" dirty="0">
                <a:solidFill>
                  <a:srgbClr val="F0638D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yang </a:t>
            </a:r>
            <a:r>
              <a:rPr lang="en-US" sz="2800" dirty="0" err="1">
                <a:solidFill>
                  <a:schemeClr val="tx1"/>
                </a:solidFill>
              </a:rPr>
              <a:t>dinyatakan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990033"/>
                </a:solidFill>
              </a:rPr>
              <a:t>dalam </a:t>
            </a:r>
            <a:r>
              <a:rPr lang="en-US" sz="2800" b="1" dirty="0" err="1">
                <a:solidFill>
                  <a:srgbClr val="990033"/>
                </a:solidFill>
              </a:rPr>
              <a:t>bentuk</a:t>
            </a:r>
            <a:r>
              <a:rPr lang="en-US" sz="2800" b="1" dirty="0">
                <a:solidFill>
                  <a:srgbClr val="990033"/>
                </a:solidFill>
              </a:rPr>
              <a:t> garis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2E59ED-5DB7-6D13-5514-BB36B682BE7D}"/>
              </a:ext>
            </a:extLst>
          </p:cNvPr>
          <p:cNvSpPr/>
          <p:nvPr/>
        </p:nvSpPr>
        <p:spPr>
          <a:xfrm>
            <a:off x="4211960" y="1549803"/>
            <a:ext cx="992858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59CC44-6B57-1AB5-5A99-A5D1EFF4BCE0}"/>
              </a:ext>
            </a:extLst>
          </p:cNvPr>
          <p:cNvSpPr/>
          <p:nvPr/>
        </p:nvSpPr>
        <p:spPr>
          <a:xfrm>
            <a:off x="5204818" y="1549803"/>
            <a:ext cx="992858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FE96D9-A4F4-FD85-D755-D9F4F1BD5801}"/>
              </a:ext>
            </a:extLst>
          </p:cNvPr>
          <p:cNvSpPr/>
          <p:nvPr/>
        </p:nvSpPr>
        <p:spPr>
          <a:xfrm>
            <a:off x="6197676" y="1549803"/>
            <a:ext cx="992858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8C713A-CA9A-947A-C264-874205565E3F}"/>
              </a:ext>
            </a:extLst>
          </p:cNvPr>
          <p:cNvSpPr/>
          <p:nvPr/>
        </p:nvSpPr>
        <p:spPr>
          <a:xfrm>
            <a:off x="7190534" y="1549803"/>
            <a:ext cx="992858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962042-5F28-A32B-98D4-AE14D5EBC088}"/>
              </a:ext>
            </a:extLst>
          </p:cNvPr>
          <p:cNvSpPr txBox="1"/>
          <p:nvPr/>
        </p:nvSpPr>
        <p:spPr>
          <a:xfrm>
            <a:off x="4118696" y="1147285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BDD400-C6CE-A15B-F1CA-B11A5C77DD5E}"/>
              </a:ext>
            </a:extLst>
          </p:cNvPr>
          <p:cNvSpPr txBox="1"/>
          <p:nvPr/>
        </p:nvSpPr>
        <p:spPr>
          <a:xfrm>
            <a:off x="4124864" y="1725734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70BEBE-427F-F618-8979-C702D500394A}"/>
              </a:ext>
            </a:extLst>
          </p:cNvPr>
          <p:cNvSpPr txBox="1"/>
          <p:nvPr/>
        </p:nvSpPr>
        <p:spPr>
          <a:xfrm>
            <a:off x="4968180" y="1147285"/>
            <a:ext cx="46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9A91DE-97B7-A0E2-F379-3C1560505FD0}"/>
              </a:ext>
            </a:extLst>
          </p:cNvPr>
          <p:cNvSpPr txBox="1"/>
          <p:nvPr/>
        </p:nvSpPr>
        <p:spPr>
          <a:xfrm>
            <a:off x="5055533" y="1740719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F4962-9379-B800-0F63-1E95CBBDA7E5}"/>
              </a:ext>
            </a:extLst>
          </p:cNvPr>
          <p:cNvSpPr txBox="1"/>
          <p:nvPr/>
        </p:nvSpPr>
        <p:spPr>
          <a:xfrm>
            <a:off x="6059613" y="1740719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B18DCC-E412-1EF3-15D7-71B6787E9573}"/>
              </a:ext>
            </a:extLst>
          </p:cNvPr>
          <p:cNvSpPr txBox="1"/>
          <p:nvPr/>
        </p:nvSpPr>
        <p:spPr>
          <a:xfrm>
            <a:off x="7008389" y="1740719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9A9578D-A74D-A754-0F41-5E48C7103650}"/>
              </a:ext>
            </a:extLst>
          </p:cNvPr>
          <p:cNvSpPr txBox="1"/>
          <p:nvPr/>
        </p:nvSpPr>
        <p:spPr>
          <a:xfrm>
            <a:off x="7983700" y="1741458"/>
            <a:ext cx="27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F7EA73B-F27B-01A4-1700-9F10F5BB831B}"/>
              </a:ext>
            </a:extLst>
          </p:cNvPr>
          <p:cNvSpPr txBox="1"/>
          <p:nvPr/>
        </p:nvSpPr>
        <p:spPr>
          <a:xfrm>
            <a:off x="5933171" y="1157021"/>
            <a:ext cx="606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97C2B4-4A33-4A9B-65DC-E082E4C90BC1}"/>
              </a:ext>
            </a:extLst>
          </p:cNvPr>
          <p:cNvSpPr txBox="1"/>
          <p:nvPr/>
        </p:nvSpPr>
        <p:spPr>
          <a:xfrm>
            <a:off x="6868889" y="1139449"/>
            <a:ext cx="555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0EAD41-67AF-4E61-7EB5-4DF0F63630EA}"/>
              </a:ext>
            </a:extLst>
          </p:cNvPr>
          <p:cNvSpPr txBox="1"/>
          <p:nvPr/>
        </p:nvSpPr>
        <p:spPr>
          <a:xfrm>
            <a:off x="7783737" y="1147285"/>
            <a:ext cx="617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339BA4-C7E0-AEB8-6E04-763805B6F6FB}"/>
              </a:ext>
            </a:extLst>
          </p:cNvPr>
          <p:cNvSpPr txBox="1"/>
          <p:nvPr/>
        </p:nvSpPr>
        <p:spPr>
          <a:xfrm>
            <a:off x="8359786" y="1147285"/>
            <a:ext cx="55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km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D7D49C-91F3-735C-58F2-43B7DD4641BC}"/>
              </a:ext>
            </a:extLst>
          </p:cNvPr>
          <p:cNvSpPr txBox="1"/>
          <p:nvPr/>
        </p:nvSpPr>
        <p:spPr>
          <a:xfrm>
            <a:off x="8359786" y="1731672"/>
            <a:ext cx="55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647E81F-A2E3-8DCA-B0A9-AD148268489F}"/>
              </a:ext>
            </a:extLst>
          </p:cNvPr>
          <p:cNvSpPr txBox="1"/>
          <p:nvPr/>
        </p:nvSpPr>
        <p:spPr>
          <a:xfrm>
            <a:off x="4211960" y="2269883"/>
            <a:ext cx="41478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Pada contoh </a:t>
            </a:r>
            <a:r>
              <a:rPr lang="en-US" sz="2400" dirty="0" err="1"/>
              <a:t>skala</a:t>
            </a:r>
            <a:r>
              <a:rPr lang="en-US" sz="2400" dirty="0"/>
              <a:t> di </a:t>
            </a:r>
            <a:r>
              <a:rPr lang="en-US" sz="2400" dirty="0" err="1"/>
              <a:t>atas</a:t>
            </a:r>
            <a:r>
              <a:rPr lang="en-US" sz="2400" dirty="0"/>
              <a:t>, </a:t>
            </a:r>
            <a:r>
              <a:rPr lang="en-US" sz="2400" b="1" dirty="0" err="1"/>
              <a:t>jarak</a:t>
            </a:r>
            <a:r>
              <a:rPr lang="en-US" sz="2400" b="1" dirty="0"/>
              <a:t> 1 cm pada </a:t>
            </a:r>
            <a:r>
              <a:rPr lang="en-US" sz="2400" b="1" dirty="0" err="1"/>
              <a:t>peta</a:t>
            </a:r>
            <a:r>
              <a:rPr lang="en-US" sz="2400" b="1" dirty="0"/>
              <a:t> = 60 km </a:t>
            </a:r>
            <a:r>
              <a:rPr lang="en-US" sz="2400" dirty="0" err="1"/>
              <a:t>jarak</a:t>
            </a:r>
            <a:r>
              <a:rPr lang="en-US" sz="2400" dirty="0"/>
              <a:t> </a:t>
            </a:r>
            <a:r>
              <a:rPr lang="en-US" sz="2400" dirty="0" err="1"/>
              <a:t>sebenarnya</a:t>
            </a:r>
            <a:r>
              <a:rPr lang="en-US" sz="2400" dirty="0"/>
              <a:t>. </a:t>
            </a:r>
            <a:r>
              <a:rPr lang="en-US" sz="2400" b="1" dirty="0">
                <a:solidFill>
                  <a:srgbClr val="7030A0"/>
                </a:solidFill>
              </a:rPr>
              <a:t>Jarak 2 cm pada </a:t>
            </a:r>
            <a:r>
              <a:rPr lang="en-US" sz="2400" b="1" dirty="0" err="1">
                <a:solidFill>
                  <a:srgbClr val="7030A0"/>
                </a:solidFill>
              </a:rPr>
              <a:t>peta</a:t>
            </a:r>
            <a:r>
              <a:rPr lang="en-US" sz="2400" b="1" dirty="0">
                <a:solidFill>
                  <a:srgbClr val="7030A0"/>
                </a:solidFill>
              </a:rPr>
              <a:t> = 120 km </a:t>
            </a:r>
            <a:r>
              <a:rPr lang="en-US" sz="2400" dirty="0" err="1"/>
              <a:t>jarak</a:t>
            </a:r>
            <a:r>
              <a:rPr lang="en-US" sz="2400" dirty="0"/>
              <a:t> </a:t>
            </a:r>
            <a:r>
              <a:rPr lang="en-US" sz="2400" dirty="0" err="1"/>
              <a:t>sebenarnya</a:t>
            </a:r>
            <a:r>
              <a:rPr lang="en-US" sz="2400" dirty="0"/>
              <a:t>, dan </a:t>
            </a:r>
            <a:r>
              <a:rPr lang="en-US" sz="2400" dirty="0" err="1"/>
              <a:t>seterusnya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517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5E6A93D-43E4-FEF1-03F4-E4ACE504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5549"/>
            <a:ext cx="9144000" cy="58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9512" y="298243"/>
            <a:ext cx="4643470" cy="733044"/>
            <a:chOff x="295276" y="214296"/>
            <a:chExt cx="4643470" cy="7330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6276" y="267070"/>
              <a:ext cx="3976718" cy="574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D. </a:t>
              </a:r>
              <a:r>
                <a:rPr lang="en-US" sz="30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Membaca</a:t>
              </a: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Peta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4A651B-664E-0757-1271-5C7DA3806E69}"/>
              </a:ext>
            </a:extLst>
          </p:cNvPr>
          <p:cNvSpPr txBox="1"/>
          <p:nvPr/>
        </p:nvSpPr>
        <p:spPr>
          <a:xfrm>
            <a:off x="971600" y="2114827"/>
            <a:ext cx="60486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990033"/>
                </a:solidFill>
              </a:rPr>
              <a:t>Perhatikan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judul</a:t>
            </a:r>
            <a:r>
              <a:rPr lang="en-US" sz="2400" b="1" dirty="0">
                <a:solidFill>
                  <a:srgbClr val="990033"/>
                </a:solidFill>
              </a:rPr>
              <a:t> </a:t>
            </a:r>
            <a:r>
              <a:rPr lang="en-US" sz="2400" b="1" dirty="0" err="1">
                <a:solidFill>
                  <a:srgbClr val="990033"/>
                </a:solidFill>
              </a:rPr>
              <a:t>peta</a:t>
            </a:r>
            <a:r>
              <a:rPr lang="en-US" sz="2400" b="1" dirty="0">
                <a:solidFill>
                  <a:srgbClr val="990033"/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b="1" dirty="0" err="1">
                <a:solidFill>
                  <a:srgbClr val="FF0066"/>
                </a:solidFill>
              </a:rPr>
              <a:t>Semua</a:t>
            </a:r>
            <a:r>
              <a:rPr lang="es-ES" sz="2400" b="1" dirty="0">
                <a:solidFill>
                  <a:srgbClr val="FF0066"/>
                </a:solidFill>
              </a:rPr>
              <a:t> simbol dan </a:t>
            </a:r>
            <a:r>
              <a:rPr lang="es-ES" sz="2400" b="1" dirty="0" err="1">
                <a:solidFill>
                  <a:srgbClr val="FF0066"/>
                </a:solidFill>
              </a:rPr>
              <a:t>informasi</a:t>
            </a:r>
            <a:r>
              <a:rPr lang="es-ES" sz="2400" b="1" dirty="0">
                <a:solidFill>
                  <a:srgbClr val="FF0066"/>
                </a:solidFill>
              </a:rPr>
              <a:t> yang </a:t>
            </a:r>
            <a:r>
              <a:rPr lang="es-ES" sz="2400" b="1" dirty="0" err="1">
                <a:solidFill>
                  <a:srgbClr val="FF0066"/>
                </a:solidFill>
              </a:rPr>
              <a:t>ada</a:t>
            </a:r>
            <a:r>
              <a:rPr lang="es-ES" sz="2400" b="1" dirty="0">
                <a:solidFill>
                  <a:srgbClr val="FF0066"/>
                </a:solidFill>
              </a:rPr>
              <a:t> pada peta </a:t>
            </a:r>
            <a:r>
              <a:rPr lang="es-ES" sz="2400" b="1" dirty="0" err="1">
                <a:solidFill>
                  <a:srgbClr val="FF0066"/>
                </a:solidFill>
              </a:rPr>
              <a:t>perlu</a:t>
            </a:r>
            <a:r>
              <a:rPr lang="es-ES" sz="2400" b="1" dirty="0">
                <a:solidFill>
                  <a:srgbClr val="FF0066"/>
                </a:solidFill>
              </a:rPr>
              <a:t> </a:t>
            </a:r>
            <a:r>
              <a:rPr lang="es-ES" sz="2400" b="1" dirty="0" err="1">
                <a:solidFill>
                  <a:srgbClr val="FF0066"/>
                </a:solidFill>
              </a:rPr>
              <a:t>dipahami</a:t>
            </a:r>
            <a:r>
              <a:rPr lang="es-ES" sz="2400" b="1" dirty="0">
                <a:solidFill>
                  <a:srgbClr val="FF0066"/>
                </a:solidFill>
              </a:rPr>
              <a:t> </a:t>
            </a:r>
            <a:r>
              <a:rPr lang="es-ES" sz="2400" b="1" dirty="0" err="1">
                <a:solidFill>
                  <a:srgbClr val="FF0066"/>
                </a:solidFill>
              </a:rPr>
              <a:t>dengan</a:t>
            </a:r>
            <a:r>
              <a:rPr lang="es-ES" sz="2400" b="1" dirty="0">
                <a:solidFill>
                  <a:srgbClr val="FF0066"/>
                </a:solidFill>
              </a:rPr>
              <a:t> </a:t>
            </a:r>
            <a:r>
              <a:rPr lang="es-ES" sz="2400" b="1" dirty="0" err="1">
                <a:solidFill>
                  <a:srgbClr val="FF0066"/>
                </a:solidFill>
              </a:rPr>
              <a:t>baik</a:t>
            </a:r>
            <a:r>
              <a:rPr lang="es-ES" sz="2400" b="1" dirty="0">
                <a:solidFill>
                  <a:srgbClr val="FF0066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b="1" dirty="0" err="1">
                <a:solidFill>
                  <a:srgbClr val="7030A0"/>
                </a:solidFill>
              </a:rPr>
              <a:t>Arah</a:t>
            </a:r>
            <a:r>
              <a:rPr lang="es-ES" sz="2400" b="1" dirty="0">
                <a:solidFill>
                  <a:srgbClr val="7030A0"/>
                </a:solidFill>
              </a:rPr>
              <a:t> mata </a:t>
            </a:r>
            <a:r>
              <a:rPr lang="es-ES" sz="2400" b="1" dirty="0" err="1">
                <a:solidFill>
                  <a:srgbClr val="7030A0"/>
                </a:solidFill>
              </a:rPr>
              <a:t>angin</a:t>
            </a:r>
            <a:r>
              <a:rPr lang="es-ES" sz="2400" b="1" dirty="0">
                <a:solidFill>
                  <a:srgbClr val="7030A0"/>
                </a:solidFill>
              </a:rPr>
              <a:t> yang </a:t>
            </a:r>
            <a:r>
              <a:rPr lang="es-ES" sz="2400" b="1" dirty="0" err="1">
                <a:solidFill>
                  <a:srgbClr val="7030A0"/>
                </a:solidFill>
              </a:rPr>
              <a:t>tertera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perlu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diperhatikan</a:t>
            </a:r>
            <a:r>
              <a:rPr lang="es-ES" sz="2400" b="1" dirty="0">
                <a:solidFill>
                  <a:srgbClr val="7030A0"/>
                </a:solidFill>
              </a:rPr>
              <a:t> agar </a:t>
            </a:r>
            <a:r>
              <a:rPr lang="es-ES" sz="2400" b="1" dirty="0" err="1">
                <a:solidFill>
                  <a:srgbClr val="7030A0"/>
                </a:solidFill>
              </a:rPr>
              <a:t>tidak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salah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membaca</a:t>
            </a:r>
            <a:r>
              <a:rPr lang="es-ES" sz="2400" b="1" dirty="0">
                <a:solidFill>
                  <a:srgbClr val="7030A0"/>
                </a:solidFill>
              </a:rPr>
              <a:t> peta.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EFC1ABA-9C47-8FC5-AB2A-9BC8EFC1AE9F}"/>
              </a:ext>
            </a:extLst>
          </p:cNvPr>
          <p:cNvSpPr/>
          <p:nvPr/>
        </p:nvSpPr>
        <p:spPr>
          <a:xfrm>
            <a:off x="649787" y="1264906"/>
            <a:ext cx="4047704" cy="6163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Hal yang </a:t>
            </a:r>
            <a:r>
              <a:rPr lang="nn-NO" sz="2500" b="1" dirty="0">
                <a:solidFill>
                  <a:srgbClr val="7030A0"/>
                </a:solidFill>
                <a:cs typeface="Arial" panose="020B0604020202020204" pitchFamily="34" charset="0"/>
              </a:rPr>
              <a:t>perlu diperhatikan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974789E9-4AC1-F1EA-4CB8-27B9D1A1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32516"/>
          <a:stretch>
            <a:fillRect/>
          </a:stretch>
        </p:blipFill>
        <p:spPr bwMode="auto">
          <a:xfrm flipH="1">
            <a:off x="6660232" y="1156541"/>
            <a:ext cx="2334961" cy="36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487C4A-930E-E8BD-8CDB-8C2DB10D1F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0241"/>
            <a:ext cx="1481536" cy="47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DADE1A7-368E-C2FF-CC41-D2371162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5549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4A651B-664E-0757-1271-5C7DA3806E69}"/>
              </a:ext>
            </a:extLst>
          </p:cNvPr>
          <p:cNvSpPr txBox="1"/>
          <p:nvPr/>
        </p:nvSpPr>
        <p:spPr>
          <a:xfrm>
            <a:off x="1043608" y="1473109"/>
            <a:ext cx="53285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70C0"/>
                </a:solidFill>
              </a:rPr>
              <a:t>Perhatikan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skala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peta</a:t>
            </a:r>
            <a:r>
              <a:rPr lang="en-US" sz="2400" b="1" dirty="0">
                <a:solidFill>
                  <a:srgbClr val="0070C0"/>
                </a:solidFill>
              </a:rPr>
              <a:t> yang </a:t>
            </a:r>
            <a:r>
              <a:rPr lang="en-US" sz="2400" b="1" dirty="0" err="1">
                <a:solidFill>
                  <a:srgbClr val="0070C0"/>
                </a:solidFill>
              </a:rPr>
              <a:t>digunakan</a:t>
            </a:r>
            <a:r>
              <a:rPr lang="en-US" sz="2400" b="1" dirty="0">
                <a:solidFill>
                  <a:srgbClr val="0070C0"/>
                </a:solidFill>
              </a:rPr>
              <a:t>. Skala dapat </a:t>
            </a:r>
            <a:r>
              <a:rPr lang="en-US" sz="2400" b="1" dirty="0" err="1">
                <a:solidFill>
                  <a:srgbClr val="0070C0"/>
                </a:solidFill>
              </a:rPr>
              <a:t>menggambarkan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luas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dari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suatu</a:t>
            </a:r>
            <a:r>
              <a:rPr lang="en-US" sz="2400" b="1" dirty="0">
                <a:solidFill>
                  <a:srgbClr val="0070C0"/>
                </a:solidFill>
              </a:rPr>
              <a:t> wilayah pada </a:t>
            </a:r>
            <a:r>
              <a:rPr lang="en-US" sz="2400" b="1" dirty="0" err="1">
                <a:solidFill>
                  <a:srgbClr val="0070C0"/>
                </a:solidFill>
              </a:rPr>
              <a:t>peta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8080"/>
                </a:solidFill>
              </a:rPr>
              <a:t>Perhatikan</a:t>
            </a:r>
            <a:r>
              <a:rPr lang="en-US" sz="2400" b="1" dirty="0">
                <a:solidFill>
                  <a:srgbClr val="008080"/>
                </a:solidFill>
              </a:rPr>
              <a:t> juga </a:t>
            </a:r>
            <a:r>
              <a:rPr lang="en-US" sz="2400" b="1" dirty="0" err="1">
                <a:solidFill>
                  <a:srgbClr val="008080"/>
                </a:solidFill>
              </a:rPr>
              <a:t>ketampakan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>
                <a:solidFill>
                  <a:srgbClr val="008080"/>
                </a:solidFill>
              </a:rPr>
              <a:t>alam</a:t>
            </a:r>
            <a:r>
              <a:rPr lang="en-US" sz="2400" b="1" dirty="0">
                <a:solidFill>
                  <a:srgbClr val="008080"/>
                </a:solidFill>
              </a:rPr>
              <a:t> yang </a:t>
            </a:r>
            <a:r>
              <a:rPr lang="en-US" sz="2400" b="1" dirty="0" err="1">
                <a:solidFill>
                  <a:srgbClr val="008080"/>
                </a:solidFill>
              </a:rPr>
              <a:t>digambarkan</a:t>
            </a:r>
            <a:r>
              <a:rPr lang="en-US" sz="2400" b="1" dirty="0">
                <a:solidFill>
                  <a:srgbClr val="008080"/>
                </a:solidFill>
              </a:rPr>
              <a:t> dengan </a:t>
            </a:r>
            <a:r>
              <a:rPr lang="en-US" sz="2400" b="1" dirty="0" err="1">
                <a:solidFill>
                  <a:srgbClr val="008080"/>
                </a:solidFill>
              </a:rPr>
              <a:t>simbol</a:t>
            </a:r>
            <a:r>
              <a:rPr lang="en-US" sz="2400" b="1" dirty="0">
                <a:solidFill>
                  <a:srgbClr val="008080"/>
                </a:solidFill>
              </a:rPr>
              <a:t> dan </a:t>
            </a:r>
            <a:r>
              <a:rPr lang="en-US" sz="2400" b="1" dirty="0" err="1">
                <a:solidFill>
                  <a:srgbClr val="008080"/>
                </a:solidFill>
              </a:rPr>
              <a:t>warna-warna</a:t>
            </a:r>
            <a:r>
              <a:rPr lang="en-US" sz="2400" b="1" dirty="0">
                <a:solidFill>
                  <a:srgbClr val="008080"/>
                </a:solidFill>
              </a:rPr>
              <a:t> yang </a:t>
            </a:r>
            <a:r>
              <a:rPr lang="en-US" sz="2400" b="1" dirty="0" err="1">
                <a:solidFill>
                  <a:srgbClr val="008080"/>
                </a:solidFill>
              </a:rPr>
              <a:t>tertera</a:t>
            </a:r>
            <a:r>
              <a:rPr lang="en-US" sz="2400" b="1" dirty="0">
                <a:solidFill>
                  <a:srgbClr val="008080"/>
                </a:solidFill>
              </a:rPr>
              <a:t> pada </a:t>
            </a:r>
            <a:r>
              <a:rPr lang="en-US" sz="2400" b="1" dirty="0" err="1">
                <a:solidFill>
                  <a:srgbClr val="008080"/>
                </a:solidFill>
              </a:rPr>
              <a:t>peta</a:t>
            </a:r>
            <a:r>
              <a:rPr lang="en-US" sz="2400" b="1" dirty="0">
                <a:solidFill>
                  <a:srgbClr val="008080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EFC1ABA-9C47-8FC5-AB2A-9BC8EFC1AE9F}"/>
              </a:ext>
            </a:extLst>
          </p:cNvPr>
          <p:cNvSpPr/>
          <p:nvPr/>
        </p:nvSpPr>
        <p:spPr>
          <a:xfrm>
            <a:off x="683568" y="623403"/>
            <a:ext cx="4047704" cy="6163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Hal yang </a:t>
            </a:r>
            <a:r>
              <a:rPr lang="nn-NO" sz="2500" b="1" dirty="0">
                <a:solidFill>
                  <a:srgbClr val="7030A0"/>
                </a:solidFill>
                <a:cs typeface="Arial" panose="020B0604020202020204" pitchFamily="34" charset="0"/>
              </a:rPr>
              <a:t>perlu diperhatikan</a:t>
            </a:r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2" descr="G:\Template Bupena Merdeka (Konten QR-Media mengajar)\BAHAN\tokoh 5.png">
            <a:extLst>
              <a:ext uri="{FF2B5EF4-FFF2-40B4-BE49-F238E27FC236}">
                <a16:creationId xmlns:a16="http://schemas.microsoft.com/office/drawing/2014/main" xmlns="" id="{7128802A-E8A7-5FA5-C2FE-12B8D897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516216" y="1156541"/>
            <a:ext cx="2334961" cy="36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286DA0-7A70-10BE-D589-3DA177C836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0241"/>
            <a:ext cx="1481536" cy="477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98" t="22848" r="39562" b="14378"/>
          <a:stretch/>
        </p:blipFill>
        <p:spPr>
          <a:xfrm>
            <a:off x="2005812" y="1258130"/>
            <a:ext cx="5295215" cy="380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EFC1ABA-9C47-8FC5-AB2A-9BC8EFC1AE9F}"/>
              </a:ext>
            </a:extLst>
          </p:cNvPr>
          <p:cNvSpPr/>
          <p:nvPr/>
        </p:nvSpPr>
        <p:spPr>
          <a:xfrm>
            <a:off x="148447" y="94722"/>
            <a:ext cx="4047704" cy="6163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500" b="1" dirty="0">
                <a:solidFill>
                  <a:srgbClr val="F0638D"/>
                </a:solidFill>
                <a:cs typeface="Arial" panose="020B0604020202020204" pitchFamily="34" charset="0"/>
              </a:rPr>
              <a:t>Contoh </a:t>
            </a:r>
            <a:r>
              <a:rPr lang="nn-NO" sz="2500" b="1" dirty="0">
                <a:solidFill>
                  <a:srgbClr val="008080"/>
                </a:solidFill>
                <a:cs typeface="Arial" panose="020B0604020202020204" pitchFamily="34" charset="0"/>
              </a:rPr>
              <a:t>pembacaan peta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0A8A11-2BD1-C98E-8930-F84E73D001FC}"/>
              </a:ext>
            </a:extLst>
          </p:cNvPr>
          <p:cNvSpPr txBox="1"/>
          <p:nvPr/>
        </p:nvSpPr>
        <p:spPr>
          <a:xfrm>
            <a:off x="4757723" y="8887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DCE557-DCAB-CE89-ACF2-05252867E40A}"/>
              </a:ext>
            </a:extLst>
          </p:cNvPr>
          <p:cNvSpPr txBox="1"/>
          <p:nvPr/>
        </p:nvSpPr>
        <p:spPr>
          <a:xfrm>
            <a:off x="130688" y="900585"/>
            <a:ext cx="2759294" cy="1021556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Jawa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sebelah</a:t>
            </a:r>
            <a:r>
              <a:rPr lang="en-US" dirty="0"/>
              <a:t> </a:t>
            </a:r>
            <a:r>
              <a:rPr lang="en-US" dirty="0" err="1"/>
              <a:t>utara</a:t>
            </a:r>
            <a:r>
              <a:rPr lang="en-US" dirty="0"/>
              <a:t> </a:t>
            </a:r>
            <a:r>
              <a:rPr lang="en-US" dirty="0" err="1"/>
              <a:t>Provinsi</a:t>
            </a:r>
            <a:r>
              <a:rPr lang="en-US" dirty="0"/>
              <a:t> </a:t>
            </a:r>
            <a:r>
              <a:rPr lang="en-US" dirty="0" err="1"/>
              <a:t>Jawa</a:t>
            </a:r>
            <a:r>
              <a:rPr lang="en-US" dirty="0"/>
              <a:t> Barat dan </a:t>
            </a:r>
            <a:r>
              <a:rPr lang="en-US" dirty="0" err="1"/>
              <a:t>Provinsi</a:t>
            </a:r>
            <a:r>
              <a:rPr lang="en-US" dirty="0"/>
              <a:t> Banten.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D5445C-D628-FA61-B132-66B8A6D5CBCA}"/>
              </a:ext>
            </a:extLst>
          </p:cNvPr>
          <p:cNvSpPr txBox="1"/>
          <p:nvPr/>
        </p:nvSpPr>
        <p:spPr>
          <a:xfrm>
            <a:off x="6987293" y="1614208"/>
            <a:ext cx="1975281" cy="1328023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Peta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wilayah </a:t>
            </a:r>
            <a:r>
              <a:rPr lang="en-US" dirty="0" err="1"/>
              <a:t>Provinsi</a:t>
            </a:r>
            <a:r>
              <a:rPr lang="en-US" dirty="0"/>
              <a:t> </a:t>
            </a:r>
            <a:r>
              <a:rPr lang="en-US" dirty="0" err="1"/>
              <a:t>Jawa</a:t>
            </a:r>
            <a:r>
              <a:rPr lang="en-US" dirty="0"/>
              <a:t> Barat.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A625E2-7C7C-6527-9262-B183940B1A7F}"/>
              </a:ext>
            </a:extLst>
          </p:cNvPr>
          <p:cNvSpPr txBox="1"/>
          <p:nvPr/>
        </p:nvSpPr>
        <p:spPr>
          <a:xfrm>
            <a:off x="148447" y="2692796"/>
            <a:ext cx="2264803" cy="1031082"/>
          </a:xfrm>
          <a:prstGeom prst="roundRect">
            <a:avLst/>
          </a:prstGeom>
          <a:solidFill>
            <a:srgbClr val="FFFF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Provinsi Banten ada di sebelah barat Provinsi Jawa Barat.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E62B384F-6477-3825-F35D-424FC2FB132F}"/>
              </a:ext>
            </a:extLst>
          </p:cNvPr>
          <p:cNvCxnSpPr/>
          <p:nvPr/>
        </p:nvCxnSpPr>
        <p:spPr>
          <a:xfrm>
            <a:off x="2882884" y="1446768"/>
            <a:ext cx="1867678" cy="28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2077FB11-1D3B-76D7-64FF-FB026B69758B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7164288" y="1418580"/>
            <a:ext cx="810646" cy="1956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CB396B0-08AD-ED99-FD27-EB500CA8BDB9}"/>
              </a:ext>
            </a:extLst>
          </p:cNvPr>
          <p:cNvCxnSpPr/>
          <p:nvPr/>
        </p:nvCxnSpPr>
        <p:spPr>
          <a:xfrm flipV="1">
            <a:off x="2426070" y="2692796"/>
            <a:ext cx="993802" cy="6152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000"/>
    </mc:Choice>
    <mc:Fallback xmlns="">
      <p:transition advClick="0" advTm="1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91ABBEF7-42F1-6832-2BD0-5F03E63B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19932" y="309969"/>
            <a:ext cx="3677449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  <a:effectLst/>
              </a:rPr>
              <a:t>4. Kerajaan Kediri</a:t>
            </a:r>
            <a:endParaRPr lang="id-ID" sz="32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92B238E-6943-F21B-75E1-DD4EAD19912F}"/>
              </a:ext>
            </a:extLst>
          </p:cNvPr>
          <p:cNvGrpSpPr/>
          <p:nvPr/>
        </p:nvGrpSpPr>
        <p:grpSpPr>
          <a:xfrm>
            <a:off x="466582" y="1174804"/>
            <a:ext cx="5310763" cy="2994892"/>
            <a:chOff x="3667774" y="1281234"/>
            <a:chExt cx="5517790" cy="29948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748DEC3-A631-A006-D429-6576969EB766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AD078FB-6529-2626-0293-C60B4E5FAB03}"/>
                </a:ext>
              </a:extLst>
            </p:cNvPr>
            <p:cNvSpPr txBox="1"/>
            <p:nvPr/>
          </p:nvSpPr>
          <p:spPr>
            <a:xfrm>
              <a:off x="3667774" y="2047004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E7A968C-BDFA-343B-20F6-7B41EF8DFC46}"/>
                </a:ext>
              </a:extLst>
            </p:cNvPr>
            <p:cNvSpPr txBox="1"/>
            <p:nvPr/>
          </p:nvSpPr>
          <p:spPr>
            <a:xfrm>
              <a:off x="3680632" y="2818262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8A4FAB6-AD6C-EA69-CE51-61F18076D5B9}"/>
                </a:ext>
              </a:extLst>
            </p:cNvPr>
            <p:cNvSpPr txBox="1"/>
            <p:nvPr/>
          </p:nvSpPr>
          <p:spPr>
            <a:xfrm>
              <a:off x="3701414" y="3574172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1FE934-6526-EFBE-F5F7-BE78905C43F6}"/>
                </a:ext>
              </a:extLst>
            </p:cNvPr>
            <p:cNvSpPr/>
            <p:nvPr/>
          </p:nvSpPr>
          <p:spPr>
            <a:xfrm>
              <a:off x="5935663" y="1281234"/>
              <a:ext cx="2494184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C00000"/>
                  </a:solidFill>
                </a:rPr>
                <a:t>1042-1222 </a:t>
              </a:r>
              <a:r>
                <a:rPr lang="en-US" sz="22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2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2047577-6A7F-BA9E-3C7E-527C4EF0CBA2}"/>
                </a:ext>
              </a:extLst>
            </p:cNvPr>
            <p:cNvSpPr/>
            <p:nvPr/>
          </p:nvSpPr>
          <p:spPr>
            <a:xfrm>
              <a:off x="5981299" y="2051201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7030A0"/>
                  </a:solidFill>
                </a:rPr>
                <a:t>Tepi</a:t>
              </a:r>
              <a:r>
                <a:rPr lang="en-US" sz="2200" b="1" dirty="0">
                  <a:solidFill>
                    <a:srgbClr val="7030A0"/>
                  </a:solidFill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</a:rPr>
                <a:t>sungai</a:t>
              </a:r>
              <a:r>
                <a:rPr lang="en-US" sz="2200" b="1" dirty="0">
                  <a:solidFill>
                    <a:srgbClr val="7030A0"/>
                  </a:solidFill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</a:rPr>
                <a:t>Brantas</a:t>
              </a:r>
              <a:r>
                <a:rPr lang="en-US" sz="2200" b="1" dirty="0">
                  <a:solidFill>
                    <a:srgbClr val="7030A0"/>
                  </a:solidFill>
                </a:rPr>
                <a:t>, Kediri, </a:t>
              </a:r>
              <a:r>
                <a:rPr lang="en-US" sz="2200" b="1" dirty="0" err="1">
                  <a:solidFill>
                    <a:srgbClr val="7030A0"/>
                  </a:solidFill>
                </a:rPr>
                <a:t>Jawa</a:t>
              </a:r>
              <a:r>
                <a:rPr lang="en-US" sz="2200" b="1" dirty="0">
                  <a:solidFill>
                    <a:srgbClr val="7030A0"/>
                  </a:solidFill>
                </a:rPr>
                <a:t> Timur.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32267EA-4316-548D-16E7-8AC5DBD753BE}"/>
                </a:ext>
              </a:extLst>
            </p:cNvPr>
            <p:cNvSpPr/>
            <p:nvPr/>
          </p:nvSpPr>
          <p:spPr>
            <a:xfrm>
              <a:off x="5991690" y="2816745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Jayabaya</a:t>
              </a:r>
              <a:r>
                <a:rPr lang="en-US" sz="2200" b="1" dirty="0">
                  <a:solidFill>
                    <a:srgbClr val="4C4B16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A0D7D16-A043-E692-357F-32578E5DF46A}"/>
                </a:ext>
              </a:extLst>
            </p:cNvPr>
            <p:cNvSpPr/>
            <p:nvPr/>
          </p:nvSpPr>
          <p:spPr>
            <a:xfrm>
              <a:off x="5991690" y="3721760"/>
              <a:ext cx="3193874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E50242"/>
                  </a:solidFill>
                </a:rPr>
                <a:t>Prasasti</a:t>
              </a:r>
              <a:r>
                <a:rPr lang="en-US" sz="2200" b="1" dirty="0">
                  <a:solidFill>
                    <a:srgbClr val="E50242"/>
                  </a:solidFill>
                </a:rPr>
                <a:t> </a:t>
              </a:r>
              <a:r>
                <a:rPr lang="en-US" sz="2200" b="1" dirty="0" err="1">
                  <a:solidFill>
                    <a:srgbClr val="E50242"/>
                  </a:solidFill>
                </a:rPr>
                <a:t>Mahaksubya</a:t>
              </a:r>
              <a:r>
                <a:rPr lang="en-US" sz="2200" b="1" dirty="0">
                  <a:solidFill>
                    <a:srgbClr val="E50242"/>
                  </a:solidFill>
                </a:rPr>
                <a:t>, Kitab </a:t>
              </a:r>
              <a:r>
                <a:rPr lang="en-US" sz="2200" b="1" dirty="0" err="1">
                  <a:solidFill>
                    <a:srgbClr val="E50242"/>
                  </a:solidFill>
                </a:rPr>
                <a:t>Negarakertagama</a:t>
              </a:r>
              <a:r>
                <a:rPr lang="en-US" sz="2200" b="1" dirty="0">
                  <a:solidFill>
                    <a:srgbClr val="E50242"/>
                  </a:solidFill>
                </a:rPr>
                <a:t>, Kitab Calon </a:t>
              </a:r>
              <a:r>
                <a:rPr lang="en-US" sz="2200" b="1" dirty="0" err="1">
                  <a:solidFill>
                    <a:srgbClr val="E50242"/>
                  </a:solidFill>
                </a:rPr>
                <a:t>Arang</a:t>
              </a:r>
              <a:r>
                <a:rPr lang="en-US" sz="22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pic>
        <p:nvPicPr>
          <p:cNvPr id="8194" name="Picture 2" descr="Kitab Negarakertagama: Sejarah, Isi, dan Maknanya Halaman all - Kompas.com">
            <a:extLst>
              <a:ext uri="{FF2B5EF4-FFF2-40B4-BE49-F238E27FC236}">
                <a16:creationId xmlns:a16="http://schemas.microsoft.com/office/drawing/2014/main" xmlns="" id="{6018399E-C93C-5703-68E7-BC0960C2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03895"/>
            <a:ext cx="3549750" cy="23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037096-81A2-D01A-55B7-975726A2A948}"/>
              </a:ext>
            </a:extLst>
          </p:cNvPr>
          <p:cNvSpPr/>
          <p:nvPr/>
        </p:nvSpPr>
        <p:spPr>
          <a:xfrm>
            <a:off x="5777345" y="3615330"/>
            <a:ext cx="3127258" cy="554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Kitab </a:t>
            </a:r>
            <a:r>
              <a:rPr lang="en-US" sz="1800" b="1" dirty="0" err="1">
                <a:solidFill>
                  <a:schemeClr val="tx1"/>
                </a:solidFill>
              </a:rPr>
              <a:t>Negarakertagama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karya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Empu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Prapanca</a:t>
            </a:r>
            <a:r>
              <a:rPr lang="en-US" sz="1800" b="1" dirty="0">
                <a:solidFill>
                  <a:schemeClr val="tx1"/>
                </a:solidFill>
              </a:rPr>
              <a:t> yang </a:t>
            </a:r>
            <a:r>
              <a:rPr lang="en-US" sz="1800" b="1" dirty="0" err="1">
                <a:solidFill>
                  <a:schemeClr val="tx1"/>
                </a:solidFill>
              </a:rPr>
              <a:t>berisi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kisah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keagungan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Majapahit</a:t>
            </a: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84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689CE111-9985-8D58-8F8A-28A937F9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D6EC36-787B-83F4-84E6-1F5BD7026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0" r="12039"/>
          <a:stretch/>
        </p:blipFill>
        <p:spPr>
          <a:xfrm>
            <a:off x="5465806" y="-14511"/>
            <a:ext cx="3666570" cy="3958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C20BE-00EA-F25A-9B7C-9C77BD1D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39" y="175953"/>
            <a:ext cx="1481536" cy="477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62369-AEAE-621C-561A-B9766073DF36}"/>
              </a:ext>
            </a:extLst>
          </p:cNvPr>
          <p:cNvSpPr txBox="1"/>
          <p:nvPr/>
        </p:nvSpPr>
        <p:spPr>
          <a:xfrm>
            <a:off x="368467" y="307174"/>
            <a:ext cx="4944632" cy="6469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</a:pPr>
            <a:r>
              <a:rPr lang="en-US" sz="3200" b="1" dirty="0">
                <a:solidFill>
                  <a:srgbClr val="002060"/>
                </a:solidFill>
              </a:rPr>
              <a:t>5. Kerajaan </a:t>
            </a:r>
            <a:r>
              <a:rPr lang="en-US" sz="3200" b="1" dirty="0" err="1">
                <a:solidFill>
                  <a:srgbClr val="002060"/>
                </a:solidFill>
              </a:rPr>
              <a:t>Singasari</a:t>
            </a:r>
            <a:endParaRPr lang="id-ID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" y="4605394"/>
            <a:ext cx="9144000" cy="554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578F89-7A2F-6A12-A3D0-82C31BA59858}"/>
              </a:ext>
            </a:extLst>
          </p:cNvPr>
          <p:cNvGrpSpPr/>
          <p:nvPr/>
        </p:nvGrpSpPr>
        <p:grpSpPr>
          <a:xfrm>
            <a:off x="368467" y="1202480"/>
            <a:ext cx="5146848" cy="3073266"/>
            <a:chOff x="3667774" y="1281234"/>
            <a:chExt cx="5633101" cy="30732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AB4D46A-006C-CCB8-2315-E27315027815}"/>
                </a:ext>
              </a:extLst>
            </p:cNvPr>
            <p:cNvSpPr txBox="1"/>
            <p:nvPr/>
          </p:nvSpPr>
          <p:spPr>
            <a:xfrm>
              <a:off x="3667775" y="1327701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C00000"/>
                  </a:solidFill>
                </a:rPr>
                <a:t>Tahun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berdiri</a:t>
              </a:r>
              <a:endParaRPr lang="id-ID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3AE75E-B7E3-06FE-3D47-5008284DC405}"/>
                </a:ext>
              </a:extLst>
            </p:cNvPr>
            <p:cNvSpPr txBox="1"/>
            <p:nvPr/>
          </p:nvSpPr>
          <p:spPr>
            <a:xfrm>
              <a:off x="3667774" y="2036613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7030A0"/>
                  </a:solidFill>
                </a:rPr>
                <a:t>Letak</a:t>
              </a:r>
              <a:endParaRPr lang="id-ID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94C3C9-072F-A95E-E02E-6C25968945F9}"/>
                </a:ext>
              </a:extLst>
            </p:cNvPr>
            <p:cNvSpPr txBox="1"/>
            <p:nvPr/>
          </p:nvSpPr>
          <p:spPr>
            <a:xfrm>
              <a:off x="3702604" y="284934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terkenal</a:t>
              </a:r>
              <a:endParaRPr lang="id-ID" sz="2200" b="1" dirty="0">
                <a:solidFill>
                  <a:srgbClr val="4C4B1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A7883D-6B15-F300-B305-83707E62FFFD}"/>
                </a:ext>
              </a:extLst>
            </p:cNvPr>
            <p:cNvSpPr txBox="1"/>
            <p:nvPr/>
          </p:nvSpPr>
          <p:spPr>
            <a:xfrm>
              <a:off x="3702604" y="3784816"/>
              <a:ext cx="2171910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8080"/>
                </a:buClr>
              </a:pPr>
              <a:r>
                <a:rPr lang="en-US" sz="2200" b="1" dirty="0" err="1">
                  <a:solidFill>
                    <a:srgbClr val="E50242"/>
                  </a:solidFill>
                </a:rPr>
                <a:t>Peninggalan</a:t>
              </a:r>
              <a:endParaRPr lang="id-ID" sz="2200" b="1" dirty="0">
                <a:solidFill>
                  <a:srgbClr val="E5024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146787-1A4B-C7EB-58E3-1AEE7E0F07FA}"/>
                </a:ext>
              </a:extLst>
            </p:cNvPr>
            <p:cNvSpPr/>
            <p:nvPr/>
          </p:nvSpPr>
          <p:spPr>
            <a:xfrm>
              <a:off x="6008400" y="1281234"/>
              <a:ext cx="2415020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1222 </a:t>
              </a:r>
              <a:r>
                <a:rPr lang="en-US" sz="2200" b="1" dirty="0" err="1">
                  <a:solidFill>
                    <a:srgbClr val="C00000"/>
                  </a:solidFill>
                </a:rPr>
                <a:t>Masehi</a:t>
              </a:r>
              <a:r>
                <a:rPr lang="en-US" sz="2200" b="1" dirty="0">
                  <a:solidFill>
                    <a:srgbClr val="C00000"/>
                  </a:solidFill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83BDA06-E2A5-5393-5232-6C8ACD09F044}"/>
                </a:ext>
              </a:extLst>
            </p:cNvPr>
            <p:cNvSpPr/>
            <p:nvPr/>
          </p:nvSpPr>
          <p:spPr>
            <a:xfrm>
              <a:off x="5991690" y="1957379"/>
              <a:ext cx="2689046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7030A0"/>
                  </a:solidFill>
                </a:rPr>
                <a:t>Malang, </a:t>
              </a:r>
              <a:r>
                <a:rPr lang="en-US" sz="2200" b="1" dirty="0" err="1">
                  <a:solidFill>
                    <a:srgbClr val="7030A0"/>
                  </a:solidFill>
                </a:rPr>
                <a:t>Jawa</a:t>
              </a:r>
              <a:r>
                <a:rPr lang="en-US" sz="2200" b="1" dirty="0">
                  <a:solidFill>
                    <a:srgbClr val="7030A0"/>
                  </a:solidFill>
                </a:rPr>
                <a:t> Timur.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F71FBFA-97EA-9430-638C-B7BC28174D20}"/>
                </a:ext>
              </a:extLst>
            </p:cNvPr>
            <p:cNvSpPr/>
            <p:nvPr/>
          </p:nvSpPr>
          <p:spPr>
            <a:xfrm>
              <a:off x="6008400" y="2916493"/>
              <a:ext cx="3292475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4C4B16"/>
                  </a:solidFill>
                </a:rPr>
                <a:t>Raja Ken </a:t>
              </a:r>
              <a:r>
                <a:rPr lang="en-US" sz="2200" b="1" dirty="0" err="1">
                  <a:solidFill>
                    <a:srgbClr val="4C4B16"/>
                  </a:solidFill>
                </a:rPr>
                <a:t>Arok</a:t>
              </a:r>
              <a:r>
                <a:rPr lang="en-US" sz="2200" b="1" dirty="0">
                  <a:solidFill>
                    <a:srgbClr val="4C4B16"/>
                  </a:solidFill>
                </a:rPr>
                <a:t> (</a:t>
              </a:r>
              <a:r>
                <a:rPr lang="en-US" sz="2200" b="1" dirty="0" err="1">
                  <a:solidFill>
                    <a:srgbClr val="4C4B16"/>
                  </a:solidFill>
                </a:rPr>
                <a:t>pendiri</a:t>
              </a:r>
              <a:r>
                <a:rPr lang="en-US" sz="2200" b="1" dirty="0">
                  <a:solidFill>
                    <a:srgbClr val="4C4B16"/>
                  </a:solidFill>
                </a:rPr>
                <a:t>) </a:t>
              </a:r>
            </a:p>
            <a:p>
              <a:r>
                <a:rPr lang="en-US" sz="2200" b="1" dirty="0">
                  <a:solidFill>
                    <a:srgbClr val="4C4B16"/>
                  </a:solidFill>
                </a:rPr>
                <a:t>Raja </a:t>
              </a:r>
              <a:r>
                <a:rPr lang="en-US" sz="2200" b="1" dirty="0" err="1">
                  <a:solidFill>
                    <a:srgbClr val="4C4B16"/>
                  </a:solidFill>
                </a:rPr>
                <a:t>Kertanegara</a:t>
              </a:r>
              <a:r>
                <a:rPr lang="en-US" sz="2200" b="1" dirty="0">
                  <a:solidFill>
                    <a:srgbClr val="4C4B16"/>
                  </a:solidFill>
                </a:rPr>
                <a:t> (</a:t>
              </a:r>
              <a:r>
                <a:rPr lang="en-US" sz="2200" b="1" dirty="0" err="1">
                  <a:solidFill>
                    <a:srgbClr val="4C4B16"/>
                  </a:solidFill>
                </a:rPr>
                <a:t>kejayaan</a:t>
              </a:r>
              <a:r>
                <a:rPr lang="en-US" sz="2200" b="1" dirty="0">
                  <a:solidFill>
                    <a:srgbClr val="4C4B16"/>
                  </a:solidFill>
                </a:rPr>
                <a:t>).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4F20DD-8805-A916-3BA0-F5EB76E3BABD}"/>
                </a:ext>
              </a:extLst>
            </p:cNvPr>
            <p:cNvSpPr/>
            <p:nvPr/>
          </p:nvSpPr>
          <p:spPr>
            <a:xfrm>
              <a:off x="6008400" y="3800134"/>
              <a:ext cx="2958532" cy="5543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E50242"/>
                  </a:solidFill>
                </a:rPr>
                <a:t>Candi </a:t>
              </a:r>
              <a:r>
                <a:rPr lang="en-US" sz="2200" b="1" dirty="0" err="1">
                  <a:solidFill>
                    <a:srgbClr val="E50242"/>
                  </a:solidFill>
                </a:rPr>
                <a:t>Singasari</a:t>
              </a:r>
              <a:r>
                <a:rPr lang="en-US" sz="2200" b="1" dirty="0">
                  <a:solidFill>
                    <a:srgbClr val="E50242"/>
                  </a:solidFill>
                </a:rPr>
                <a:t>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9F9593-4C3F-419E-8026-3A216DC32E20}"/>
              </a:ext>
            </a:extLst>
          </p:cNvPr>
          <p:cNvSpPr/>
          <p:nvPr/>
        </p:nvSpPr>
        <p:spPr>
          <a:xfrm>
            <a:off x="5839691" y="4051028"/>
            <a:ext cx="3142384" cy="554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Candi </a:t>
            </a:r>
            <a:r>
              <a:rPr lang="en-US" sz="1800" b="1" dirty="0" err="1">
                <a:solidFill>
                  <a:schemeClr val="tx1"/>
                </a:solidFill>
              </a:rPr>
              <a:t>Singasari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peninggalan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Kerjaaan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Singasari</a:t>
            </a: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14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2443</Words>
  <Application>Microsoft Office PowerPoint</Application>
  <PresentationFormat>On-screen Show (16:9)</PresentationFormat>
  <Paragraphs>456</Paragraphs>
  <Slides>74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ＭＳ Ｐゴシック</vt:lpstr>
      <vt:lpstr>Quicksand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Candi</vt:lpstr>
      <vt:lpstr>b. Prasasti</vt:lpstr>
      <vt:lpstr>c. Arca</vt:lpstr>
      <vt:lpstr>e. Seni Ukir</vt:lpstr>
      <vt:lpstr>PowerPoint Presentation</vt:lpstr>
      <vt:lpstr>a. Masjid</vt:lpstr>
      <vt:lpstr>b. Istana</vt:lpstr>
      <vt:lpstr>c. Karya Sastra</vt:lpstr>
      <vt:lpstr>d. Kaligrafi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Wilayah yang dapat dijadikan mata pencaharian penduduk</vt:lpstr>
      <vt:lpstr>PowerPoint Presentation</vt:lpstr>
      <vt:lpstr>PowerPoint Presentation</vt:lpstr>
      <vt:lpstr>PowerPoint Presentation</vt:lpstr>
      <vt:lpstr>PowerPoint Presentation</vt:lpstr>
      <vt:lpstr>Ciri Kearifan Lokal</vt:lpstr>
      <vt:lpstr>Ciri Kearifan Lokal</vt:lpstr>
      <vt:lpstr>Fungsi Kearifan Lokal</vt:lpstr>
      <vt:lpstr>Fungsi Kearifan Lokal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Simbol Garis</vt:lpstr>
      <vt:lpstr>Simbol Warna</vt:lpstr>
      <vt:lpstr>PowerPoint Presentation</vt:lpstr>
      <vt:lpstr>Simbol Gambar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Fajar Addana</cp:lastModifiedBy>
  <cp:revision>122</cp:revision>
  <dcterms:created xsi:type="dcterms:W3CDTF">2022-01-17T01:37:52Z</dcterms:created>
  <dcterms:modified xsi:type="dcterms:W3CDTF">2023-03-24T07:47:40Z</dcterms:modified>
</cp:coreProperties>
</file>