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9" r:id="rId2"/>
    <p:sldId id="285" r:id="rId3"/>
    <p:sldId id="339" r:id="rId4"/>
    <p:sldId id="287" r:id="rId5"/>
    <p:sldId id="340" r:id="rId6"/>
    <p:sldId id="341" r:id="rId7"/>
    <p:sldId id="276" r:id="rId8"/>
    <p:sldId id="262" r:id="rId9"/>
    <p:sldId id="333" r:id="rId10"/>
    <p:sldId id="334" r:id="rId11"/>
    <p:sldId id="335" r:id="rId12"/>
    <p:sldId id="336" r:id="rId13"/>
    <p:sldId id="337" r:id="rId14"/>
    <p:sldId id="338" r:id="rId15"/>
    <p:sldId id="342" r:id="rId16"/>
    <p:sldId id="286" r:id="rId17"/>
    <p:sldId id="288" r:id="rId18"/>
    <p:sldId id="299" r:id="rId19"/>
    <p:sldId id="343" r:id="rId20"/>
    <p:sldId id="344" r:id="rId21"/>
    <p:sldId id="345" r:id="rId22"/>
    <p:sldId id="346" r:id="rId23"/>
    <p:sldId id="290" r:id="rId24"/>
    <p:sldId id="291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80"/>
    <a:srgbClr val="FFFF99"/>
    <a:srgbClr val="FFFF66"/>
    <a:srgbClr val="FF9966"/>
    <a:srgbClr val="FF99CC"/>
    <a:srgbClr val="FFCC99"/>
    <a:srgbClr val="C9C011"/>
    <a:srgbClr val="66FF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99" d="100"/>
          <a:sy n="99" d="100"/>
        </p:scale>
        <p:origin x="-462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843559"/>
            <a:ext cx="2463588" cy="322512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SENI BUDAYA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9909"/>
          <a:stretch>
            <a:fillRect/>
          </a:stretch>
        </p:blipFill>
        <p:spPr bwMode="auto">
          <a:xfrm flipH="1">
            <a:off x="-34" y="1318526"/>
            <a:ext cx="2178702" cy="3467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52296" y="1380192"/>
            <a:ext cx="44291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990033"/>
                </a:solidFill>
              </a:rPr>
              <a:t>Tenaga</a:t>
            </a:r>
            <a:r>
              <a:rPr lang="id-ID" sz="2600" b="1" dirty="0" smtClean="0">
                <a:solidFill>
                  <a:srgbClr val="008080"/>
                </a:solidFill>
              </a:rPr>
              <a:t> diperlukan dalam tari.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23734" y="2880390"/>
            <a:ext cx="3786214" cy="98750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65113" indent="-265113">
              <a:buClr>
                <a:srgbClr val="008080"/>
              </a:buClr>
              <a:buFont typeface="Wingdings" pitchFamily="2" charset="2"/>
              <a:buChar char="§"/>
            </a:pPr>
            <a:r>
              <a:rPr lang="id-ID" sz="2600" b="1" dirty="0" smtClean="0">
                <a:solidFill>
                  <a:srgbClr val="FF0066"/>
                </a:solidFill>
              </a:rPr>
              <a:t>Ada gerak kuat.</a:t>
            </a:r>
          </a:p>
          <a:p>
            <a:pPr marL="265113" indent="-265113">
              <a:buClr>
                <a:srgbClr val="008080"/>
              </a:buClr>
              <a:buFont typeface="Wingdings" pitchFamily="2" charset="2"/>
              <a:buChar char="§"/>
            </a:pPr>
            <a:r>
              <a:rPr lang="id-ID" sz="2600" b="1" dirty="0" smtClean="0">
                <a:solidFill>
                  <a:srgbClr val="FF0066"/>
                </a:solidFill>
              </a:rPr>
              <a:t>Ada juga gerak lemah.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2296" y="1880258"/>
            <a:ext cx="4572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Tenaga disesuaikan dengan gerak tari.</a:t>
            </a:r>
            <a:endParaRPr lang="en-US" sz="2600" b="1" dirty="0">
              <a:solidFill>
                <a:srgbClr val="7030A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3528" y="492068"/>
            <a:ext cx="4896544" cy="639522"/>
            <a:chOff x="115920" y="214296"/>
            <a:chExt cx="4896544" cy="6395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4896544" cy="63952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76276" y="267070"/>
              <a:ext cx="3904140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Tenaga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dalam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Gerak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Tari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509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0" grpId="0" animBg="1"/>
      <p:bldP spid="20" grpId="1" animBg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56"/>
            <a:ext cx="9143999" cy="5148263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37115" y="1142990"/>
            <a:ext cx="1348935" cy="28148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71472" y="4000510"/>
            <a:ext cx="3357586" cy="43088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Mengentakkan kaki.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364795"/>
            <a:ext cx="8358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Gerak kuat </a:t>
            </a:r>
            <a:r>
              <a:rPr lang="id-ID" sz="2600" b="1" dirty="0" smtClean="0">
                <a:solidFill>
                  <a:srgbClr val="FF0066"/>
                </a:solidFill>
              </a:rPr>
              <a:t>dilakukan sekuat tenaga dan penuh semangat.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12534" y="1214428"/>
            <a:ext cx="3302804" cy="25651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857752" y="3929072"/>
            <a:ext cx="3714776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7030A0"/>
                </a:solidFill>
              </a:rPr>
              <a:t>Membuka dan menutup kaki.</a:t>
            </a:r>
            <a:endParaRPr lang="en-US" sz="2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96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74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2" grpId="0"/>
      <p:bldP spid="12" grpId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56"/>
            <a:ext cx="9143999" cy="5148263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4305" y="1026748"/>
            <a:ext cx="1491811" cy="2705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00034" y="3786196"/>
            <a:ext cx="3786214" cy="76944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Menggerakkan kedua tangan ke atas dan ke bawah.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285734"/>
            <a:ext cx="8358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Gerak lemah </a:t>
            </a:r>
            <a:r>
              <a:rPr lang="id-ID" sz="2600" b="1" dirty="0" smtClean="0">
                <a:solidFill>
                  <a:srgbClr val="FF0066"/>
                </a:solidFill>
              </a:rPr>
              <a:t>dilakukan dengan lembut.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28585" y="1000114"/>
            <a:ext cx="2329563" cy="2857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857752" y="3929072"/>
            <a:ext cx="3714776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7030A0"/>
                </a:solidFill>
              </a:rPr>
              <a:t>Memutar pergelangan tangan.</a:t>
            </a:r>
            <a:endParaRPr lang="en-US" sz="2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37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74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2" grpId="0"/>
      <p:bldP spid="12" grpId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1571618"/>
            <a:ext cx="4318192" cy="2214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286380" y="1785932"/>
            <a:ext cx="3143272" cy="169277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FF0066"/>
                </a:solidFill>
              </a:rPr>
              <a:t>Selendang</a:t>
            </a:r>
            <a:r>
              <a:rPr lang="id-ID" sz="2600" b="1" dirty="0" smtClean="0">
                <a:solidFill>
                  <a:srgbClr val="008080"/>
                </a:solidFill>
              </a:rPr>
              <a:t> merupakan contoh properti pada gerak lemah.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07671"/>
            <a:ext cx="8358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Properti tari </a:t>
            </a:r>
            <a:r>
              <a:rPr lang="id-ID" sz="2600" b="1" dirty="0" smtClean="0">
                <a:solidFill>
                  <a:srgbClr val="FF0066"/>
                </a:solidFill>
              </a:rPr>
              <a:t>pada gerak kuat dan lemah berbeda.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53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rcRect r="14000" b="10483"/>
          <a:stretch>
            <a:fillRect/>
          </a:stretch>
        </p:blipFill>
        <p:spPr bwMode="auto">
          <a:xfrm>
            <a:off x="785786" y="808793"/>
            <a:ext cx="3415608" cy="35489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857752" y="1928808"/>
            <a:ext cx="3143272" cy="1292662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FF0066"/>
                </a:solidFill>
              </a:rPr>
              <a:t>Topeng </a:t>
            </a:r>
            <a:r>
              <a:rPr lang="id-ID" sz="2600" b="1" dirty="0" smtClean="0">
                <a:solidFill>
                  <a:srgbClr val="008080"/>
                </a:solidFill>
              </a:rPr>
              <a:t>merupakan contoh properti pada gerak kuat.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43502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660232" y="1428742"/>
            <a:ext cx="1872778" cy="335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79512" y="2211710"/>
            <a:ext cx="5112568" cy="2158815"/>
            <a:chOff x="651648" y="2786064"/>
            <a:chExt cx="5112568" cy="21588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48" y="2786064"/>
              <a:ext cx="5112568" cy="215881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821884" y="2867568"/>
              <a:ext cx="429369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err="1" smtClean="0">
                  <a:solidFill>
                    <a:srgbClr val="FF0066"/>
                  </a:solidFill>
                </a:rPr>
                <a:t>Pantomim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adalah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pertunjukan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drama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tanpa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bicara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21884" y="3609714"/>
              <a:ext cx="43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err="1" smtClean="0">
                  <a:solidFill>
                    <a:srgbClr val="008080"/>
                  </a:solidFill>
                </a:rPr>
                <a:t>Pantomim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dilakukan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dengan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meniru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gerakan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95664" y="4340623"/>
              <a:ext cx="47525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err="1" smtClean="0">
                  <a:solidFill>
                    <a:srgbClr val="0070C0"/>
                  </a:solidFill>
                </a:rPr>
                <a:t>Gerakan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harus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dipahami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penonton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47094" y="548332"/>
            <a:ext cx="63110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0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Berkreasi</a:t>
            </a:r>
            <a:r>
              <a:rPr lang="en-ID" sz="30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0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dalam</a:t>
            </a:r>
            <a:r>
              <a:rPr lang="en-ID" sz="30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0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Pantomim</a:t>
            </a:r>
            <a:endParaRPr lang="id-ID" sz="30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6512" y="1428742"/>
            <a:ext cx="4608512" cy="639522"/>
            <a:chOff x="115920" y="214296"/>
            <a:chExt cx="4608512" cy="6395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4608512" cy="63952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76276" y="267070"/>
              <a:ext cx="3400084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Pengertian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Pantomim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35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76" y="1283332"/>
            <a:ext cx="4385836" cy="22245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203848" y="1425638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Ketika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melakukan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pantomim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tidak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boleh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bersuara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008080"/>
                </a:solidFill>
              </a:rPr>
              <a:t>Gerak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tubuh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wajah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digunakan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sebagai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percakapan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14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 bwMode="auto">
          <a:xfrm>
            <a:off x="-6350" y="-20538"/>
            <a:ext cx="91567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7"/>
          <a:stretch/>
        </p:blipFill>
        <p:spPr bwMode="auto">
          <a:xfrm>
            <a:off x="5508104" y="1561306"/>
            <a:ext cx="3078839" cy="3035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1560" y="1153024"/>
            <a:ext cx="489654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Pantomim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memerlukan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gerak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wajah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Wajah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pemain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ditutup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riasan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berwarna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putih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err="1" smtClean="0">
                <a:solidFill>
                  <a:srgbClr val="FF0066"/>
                </a:solidFill>
              </a:rPr>
              <a:t>tambahan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garis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hitam</a:t>
            </a:r>
            <a:r>
              <a:rPr lang="en-ID" sz="2400" b="1" dirty="0" smtClean="0">
                <a:solidFill>
                  <a:srgbClr val="FF0066"/>
                </a:solidFill>
              </a:rPr>
              <a:t> di </a:t>
            </a:r>
            <a:r>
              <a:rPr lang="en-ID" sz="2400" b="1" dirty="0" err="1" smtClean="0">
                <a:solidFill>
                  <a:srgbClr val="FF0066"/>
                </a:solidFill>
              </a:rPr>
              <a:t>alis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mata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bibir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hidung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 smtClean="0">
              <a:solidFill>
                <a:srgbClr val="FF006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1560" y="339502"/>
            <a:ext cx="4608512" cy="508521"/>
            <a:chOff x="685800" y="1782396"/>
            <a:chExt cx="4814866" cy="5085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782396"/>
              <a:ext cx="4814866" cy="5038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077" y="1829252"/>
              <a:ext cx="4629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008080"/>
                  </a:solidFill>
                </a:rPr>
                <a:t>1.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Gerak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wajah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dalam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pantomim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001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2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2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2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1"/>
          <a:stretch/>
        </p:blipFill>
        <p:spPr bwMode="auto">
          <a:xfrm>
            <a:off x="344997" y="1746088"/>
            <a:ext cx="1839636" cy="190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5576" y="377690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Gerak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wajah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harus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sesuai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cerita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202" y="3646800"/>
            <a:ext cx="1563813" cy="715089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b="1" dirty="0" err="1" smtClean="0">
                <a:solidFill>
                  <a:srgbClr val="FF0066"/>
                </a:solidFill>
              </a:rPr>
              <a:t>Gerak</a:t>
            </a:r>
            <a:r>
              <a:rPr lang="en-ID" b="1" dirty="0" smtClean="0">
                <a:solidFill>
                  <a:srgbClr val="FF0066"/>
                </a:solidFill>
              </a:rPr>
              <a:t> </a:t>
            </a:r>
            <a:r>
              <a:rPr lang="en-ID" b="1" dirty="0" err="1" smtClean="0">
                <a:solidFill>
                  <a:srgbClr val="FF0066"/>
                </a:solidFill>
              </a:rPr>
              <a:t>wajah</a:t>
            </a:r>
            <a:r>
              <a:rPr lang="en-ID" b="1" dirty="0" smtClean="0">
                <a:solidFill>
                  <a:srgbClr val="FF0066"/>
                </a:solidFill>
              </a:rPr>
              <a:t> </a:t>
            </a:r>
            <a:r>
              <a:rPr lang="en-ID" b="1" dirty="0" err="1" smtClean="0">
                <a:solidFill>
                  <a:srgbClr val="FF0066"/>
                </a:solidFill>
              </a:rPr>
              <a:t>senang</a:t>
            </a:r>
            <a:r>
              <a:rPr lang="en-ID" b="1" dirty="0" smtClean="0">
                <a:solidFill>
                  <a:srgbClr val="FF0066"/>
                </a:solidFill>
              </a:rPr>
              <a:t>.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4829" y="3644378"/>
            <a:ext cx="1544790" cy="715089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b="1" dirty="0" err="1" smtClean="0">
                <a:solidFill>
                  <a:srgbClr val="0070C0"/>
                </a:solidFill>
              </a:rPr>
              <a:t>Gerak</a:t>
            </a:r>
            <a:r>
              <a:rPr lang="en-ID" b="1" dirty="0" smtClean="0">
                <a:solidFill>
                  <a:srgbClr val="0070C0"/>
                </a:solidFill>
              </a:rPr>
              <a:t> </a:t>
            </a:r>
            <a:r>
              <a:rPr lang="en-ID" b="1" dirty="0" err="1" smtClean="0">
                <a:solidFill>
                  <a:srgbClr val="0070C0"/>
                </a:solidFill>
              </a:rPr>
              <a:t>wajah</a:t>
            </a:r>
            <a:r>
              <a:rPr lang="en-ID" b="1" dirty="0" smtClean="0">
                <a:solidFill>
                  <a:srgbClr val="0070C0"/>
                </a:solidFill>
              </a:rPr>
              <a:t> </a:t>
            </a:r>
            <a:r>
              <a:rPr lang="en-ID" b="1" dirty="0" err="1" smtClean="0">
                <a:solidFill>
                  <a:srgbClr val="0070C0"/>
                </a:solidFill>
              </a:rPr>
              <a:t>sedih</a:t>
            </a:r>
            <a:r>
              <a:rPr lang="en-ID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813941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Ayo, </a:t>
            </a:r>
            <a:r>
              <a:rPr lang="en-ID" sz="2400" b="1" dirty="0" err="1" smtClean="0">
                <a:solidFill>
                  <a:srgbClr val="FF0066"/>
                </a:solidFill>
              </a:rPr>
              <a:t>tirukan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gerak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wajah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berikut</a:t>
            </a:r>
            <a:r>
              <a:rPr lang="en-ID" sz="2400" b="1" dirty="0" smtClean="0">
                <a:solidFill>
                  <a:srgbClr val="FF0066"/>
                </a:solidFill>
              </a:rPr>
              <a:t>. 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4" b="24556"/>
          <a:stretch/>
        </p:blipFill>
        <p:spPr bwMode="auto">
          <a:xfrm>
            <a:off x="2146826" y="1371213"/>
            <a:ext cx="2497182" cy="22297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9"/>
          <a:stretch/>
        </p:blipFill>
        <p:spPr bwMode="auto">
          <a:xfrm>
            <a:off x="4433544" y="1413861"/>
            <a:ext cx="2220904" cy="23820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712416" y="3651792"/>
            <a:ext cx="1563813" cy="715089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b="1" dirty="0" err="1" smtClean="0">
                <a:solidFill>
                  <a:srgbClr val="FF0066"/>
                </a:solidFill>
              </a:rPr>
              <a:t>Gerak</a:t>
            </a:r>
            <a:r>
              <a:rPr lang="en-ID" b="1" dirty="0" smtClean="0">
                <a:solidFill>
                  <a:srgbClr val="FF0066"/>
                </a:solidFill>
              </a:rPr>
              <a:t> </a:t>
            </a:r>
            <a:r>
              <a:rPr lang="en-ID" b="1" dirty="0" err="1" smtClean="0">
                <a:solidFill>
                  <a:srgbClr val="FF0066"/>
                </a:solidFill>
              </a:rPr>
              <a:t>wajah</a:t>
            </a:r>
            <a:r>
              <a:rPr lang="en-ID" b="1" dirty="0" smtClean="0">
                <a:solidFill>
                  <a:srgbClr val="FF0066"/>
                </a:solidFill>
              </a:rPr>
              <a:t> </a:t>
            </a:r>
            <a:r>
              <a:rPr lang="en-ID" b="1" dirty="0" err="1" smtClean="0">
                <a:solidFill>
                  <a:srgbClr val="FF0066"/>
                </a:solidFill>
              </a:rPr>
              <a:t>marah</a:t>
            </a:r>
            <a:r>
              <a:rPr lang="en-ID" b="1" dirty="0" smtClean="0">
                <a:solidFill>
                  <a:srgbClr val="FF0066"/>
                </a:solidFill>
              </a:rPr>
              <a:t>.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4963" y="3644378"/>
            <a:ext cx="1544790" cy="715089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b="1" dirty="0" err="1" smtClean="0">
                <a:solidFill>
                  <a:srgbClr val="0070C0"/>
                </a:solidFill>
              </a:rPr>
              <a:t>Gerak</a:t>
            </a:r>
            <a:r>
              <a:rPr lang="en-ID" b="1" dirty="0" smtClean="0">
                <a:solidFill>
                  <a:srgbClr val="0070C0"/>
                </a:solidFill>
              </a:rPr>
              <a:t> </a:t>
            </a:r>
            <a:r>
              <a:rPr lang="en-ID" b="1" dirty="0" err="1" smtClean="0">
                <a:solidFill>
                  <a:srgbClr val="0070C0"/>
                </a:solidFill>
              </a:rPr>
              <a:t>wajah</a:t>
            </a:r>
            <a:r>
              <a:rPr lang="en-ID" b="1" dirty="0" smtClean="0">
                <a:solidFill>
                  <a:srgbClr val="0070C0"/>
                </a:solidFill>
              </a:rPr>
              <a:t> </a:t>
            </a:r>
            <a:r>
              <a:rPr lang="en-ID" b="1" dirty="0" err="1" smtClean="0">
                <a:solidFill>
                  <a:srgbClr val="0070C0"/>
                </a:solidFill>
              </a:rPr>
              <a:t>kaget</a:t>
            </a:r>
            <a:r>
              <a:rPr lang="en-ID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0" t="-1899" r="2650" b="21403"/>
          <a:stretch/>
        </p:blipFill>
        <p:spPr bwMode="auto">
          <a:xfrm>
            <a:off x="6687029" y="1351708"/>
            <a:ext cx="2205451" cy="236796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8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8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8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7" grpId="0" animBg="1"/>
      <p:bldP spid="12" grpId="0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-32" y="0"/>
            <a:ext cx="91440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9909"/>
          <a:stretch>
            <a:fillRect/>
          </a:stretch>
        </p:blipFill>
        <p:spPr bwMode="auto">
          <a:xfrm flipH="1">
            <a:off x="341767" y="1147714"/>
            <a:ext cx="2286017" cy="363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28975" y="1284424"/>
            <a:ext cx="40719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990033"/>
                </a:solidFill>
              </a:rPr>
              <a:t>Pantomim</a:t>
            </a:r>
            <a:r>
              <a:rPr lang="en-US" sz="2600" b="1" dirty="0" smtClean="0">
                <a:solidFill>
                  <a:srgbClr val="990033"/>
                </a:solidFill>
              </a:rPr>
              <a:t> </a:t>
            </a:r>
            <a:r>
              <a:rPr lang="id-ID" sz="2600" b="1" dirty="0" smtClean="0">
                <a:solidFill>
                  <a:srgbClr val="008080"/>
                </a:solidFill>
              </a:rPr>
              <a:t>juga </a:t>
            </a:r>
            <a:r>
              <a:rPr lang="en-US" sz="2600" b="1" dirty="0" err="1" smtClean="0">
                <a:solidFill>
                  <a:srgbClr val="008080"/>
                </a:solidFill>
              </a:rPr>
              <a:t>memerlukan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gerak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tubuh</a:t>
            </a:r>
            <a:r>
              <a:rPr lang="en-US" sz="2600" b="1" dirty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975" y="2177822"/>
            <a:ext cx="4572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7030A0"/>
                </a:solidFill>
              </a:rPr>
              <a:t>Kalian </a:t>
            </a:r>
            <a:r>
              <a:rPr lang="en-US" sz="2600" b="1" dirty="0" err="1" smtClean="0">
                <a:solidFill>
                  <a:srgbClr val="7030A0"/>
                </a:solidFill>
              </a:rPr>
              <a:t>dapat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bercerita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melalui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pantomim</a:t>
            </a:r>
            <a:r>
              <a:rPr lang="en-US" sz="2600" b="1" dirty="0" smtClean="0">
                <a:solidFill>
                  <a:srgbClr val="7030A0"/>
                </a:solidFill>
              </a:rPr>
              <a:t>.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8975" y="3019369"/>
            <a:ext cx="4572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FF0066"/>
                </a:solidFill>
              </a:rPr>
              <a:t>Misalnya</a:t>
            </a:r>
            <a:r>
              <a:rPr lang="en-US" sz="2600" b="1" dirty="0" smtClean="0">
                <a:solidFill>
                  <a:srgbClr val="FF0066"/>
                </a:solidFill>
              </a:rPr>
              <a:t>, </a:t>
            </a:r>
            <a:r>
              <a:rPr lang="en-US" sz="2600" b="1" dirty="0" err="1" smtClean="0">
                <a:solidFill>
                  <a:srgbClr val="FF0066"/>
                </a:solidFill>
              </a:rPr>
              <a:t>cerita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kegiatan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sehari-hari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9552" y="551061"/>
            <a:ext cx="4608512" cy="508521"/>
            <a:chOff x="685800" y="1782396"/>
            <a:chExt cx="4814866" cy="50852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782396"/>
              <a:ext cx="4814866" cy="5038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21077" y="1829252"/>
              <a:ext cx="4629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>
                  <a:solidFill>
                    <a:srgbClr val="008080"/>
                  </a:solidFill>
                </a:rPr>
                <a:t>2</a:t>
              </a:r>
              <a:r>
                <a:rPr lang="id-ID" sz="2400" b="1" dirty="0" smtClean="0">
                  <a:solidFill>
                    <a:srgbClr val="008080"/>
                  </a:solidFill>
                </a:rPr>
                <a:t>.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Gerak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tubuh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dalam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pantomim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888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804248" y="1571618"/>
            <a:ext cx="1823961" cy="327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55830" y="2211710"/>
            <a:ext cx="4806102" cy="1935695"/>
            <a:chOff x="460898" y="2285998"/>
            <a:chExt cx="4806102" cy="19356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" y="2285998"/>
              <a:ext cx="4720226" cy="193569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648228" y="2440274"/>
              <a:ext cx="46187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smtClean="0">
                  <a:solidFill>
                    <a:srgbClr val="FF0066"/>
                  </a:solidFill>
                </a:rPr>
                <a:t>Kita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dapat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menggerakkan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kepala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,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tangan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,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dan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kaki.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8228" y="3222102"/>
              <a:ext cx="43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smtClean="0">
                  <a:solidFill>
                    <a:srgbClr val="008080"/>
                  </a:solidFill>
                </a:rPr>
                <a:t>Kita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memerlukan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waktu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untuk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bergerak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547094" y="548332"/>
            <a:ext cx="6311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2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Ayo, </a:t>
            </a:r>
            <a:r>
              <a:rPr lang="en-ID" sz="32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</a:t>
            </a:r>
            <a:r>
              <a:rPr lang="en-ID" sz="32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enari</a:t>
            </a:r>
            <a:endParaRPr lang="id-ID" sz="32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7504" y="1428742"/>
            <a:ext cx="4896544" cy="639522"/>
            <a:chOff x="115920" y="214296"/>
            <a:chExt cx="4896544" cy="6395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4896544" cy="63952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76276" y="267070"/>
              <a:ext cx="3904140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Waktu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dalam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Gerak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Tari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4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56"/>
            <a:ext cx="9143999" cy="514826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2"/>
          <a:stretch/>
        </p:blipFill>
        <p:spPr bwMode="auto">
          <a:xfrm>
            <a:off x="-324544" y="992991"/>
            <a:ext cx="3869274" cy="3011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7728" y="272054"/>
            <a:ext cx="7238608" cy="571504"/>
            <a:chOff x="685800" y="1838738"/>
            <a:chExt cx="7562731" cy="5715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562731" cy="57150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5301" y="1921553"/>
              <a:ext cx="7348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009999"/>
                  </a:solidFill>
                </a:rPr>
                <a:t>Berikut contoh gera</a:t>
              </a:r>
              <a:r>
                <a:rPr lang="en-US" sz="2400" b="1" dirty="0" err="1" smtClean="0">
                  <a:solidFill>
                    <a:srgbClr val="009999"/>
                  </a:solidFill>
                </a:rPr>
                <a:t>kan</a:t>
              </a:r>
              <a:r>
                <a:rPr lang="en-US" sz="24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9999"/>
                  </a:solidFill>
                </a:rPr>
                <a:t>keseharian</a:t>
              </a:r>
              <a:r>
                <a:rPr lang="en-US" sz="24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9999"/>
                  </a:solidFill>
                </a:rPr>
                <a:t>dalam</a:t>
              </a:r>
              <a:r>
                <a:rPr lang="en-US" sz="24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9999"/>
                  </a:solidFill>
                </a:rPr>
                <a:t>pantomim</a:t>
              </a:r>
              <a:r>
                <a:rPr lang="en-US" sz="2400" b="1" dirty="0" smtClean="0">
                  <a:solidFill>
                    <a:srgbClr val="009999"/>
                  </a:solidFill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53806" y="3874472"/>
            <a:ext cx="2060302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66"/>
                </a:solidFill>
              </a:rPr>
              <a:t>Memasak</a:t>
            </a:r>
            <a:r>
              <a:rPr lang="en-US" sz="2200" b="1" dirty="0" smtClean="0">
                <a:solidFill>
                  <a:srgbClr val="FF0066"/>
                </a:solidFill>
              </a:rPr>
              <a:t> </a:t>
            </a:r>
            <a:endParaRPr lang="en-ID" sz="2200" dirty="0" smtClean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4730" y="1070611"/>
            <a:ext cx="1866355" cy="26278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466869" y="3866836"/>
            <a:ext cx="2202038" cy="43088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8080"/>
                </a:solidFill>
              </a:rPr>
              <a:t>Mengelap</a:t>
            </a:r>
            <a:r>
              <a:rPr lang="en-US" sz="2200" b="1" dirty="0" smtClean="0">
                <a:solidFill>
                  <a:srgbClr val="008080"/>
                </a:solidFill>
              </a:rPr>
              <a:t> </a:t>
            </a:r>
            <a:r>
              <a:rPr lang="en-US" sz="2200" b="1" dirty="0" err="1" smtClean="0">
                <a:solidFill>
                  <a:srgbClr val="008080"/>
                </a:solidFill>
              </a:rPr>
              <a:t>kaca</a:t>
            </a:r>
            <a:endParaRPr lang="en-US" sz="22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"/>
          <a:stretch/>
        </p:blipFill>
        <p:spPr bwMode="auto">
          <a:xfrm>
            <a:off x="6495771" y="1044496"/>
            <a:ext cx="2057686" cy="2795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16216" y="3869055"/>
            <a:ext cx="1898506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66"/>
                </a:solidFill>
              </a:rPr>
              <a:t>Makan</a:t>
            </a:r>
            <a:r>
              <a:rPr lang="en-US" sz="2200" b="1" dirty="0" smtClean="0">
                <a:solidFill>
                  <a:srgbClr val="FF0066"/>
                </a:solidFill>
              </a:rPr>
              <a:t> </a:t>
            </a:r>
            <a:r>
              <a:rPr lang="en-US" sz="2200" b="1" dirty="0" err="1" smtClean="0">
                <a:solidFill>
                  <a:srgbClr val="FF0066"/>
                </a:solidFill>
              </a:rPr>
              <a:t>satai</a:t>
            </a:r>
            <a:endParaRPr lang="en-US" sz="22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64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74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56"/>
            <a:ext cx="9143999" cy="514826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62" y="1115858"/>
            <a:ext cx="2611350" cy="26532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7728" y="272054"/>
            <a:ext cx="6806560" cy="571504"/>
            <a:chOff x="685800" y="1838738"/>
            <a:chExt cx="7111337" cy="5715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111337" cy="57150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5302" y="1921553"/>
              <a:ext cx="6846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FF0066"/>
                  </a:solidFill>
                </a:rPr>
                <a:t>Berikut contoh gera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k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berperan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dalam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pekerjaan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87562" y="3866836"/>
            <a:ext cx="1340222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66"/>
                </a:solidFill>
              </a:rPr>
              <a:t>Guru </a:t>
            </a:r>
            <a:endParaRPr lang="en-ID" sz="2200" dirty="0" smtClean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1085706"/>
            <a:ext cx="2539438" cy="29982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851920" y="3867894"/>
            <a:ext cx="1393163" cy="43088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8080"/>
                </a:solidFill>
              </a:rPr>
              <a:t>Dokter</a:t>
            </a:r>
            <a:r>
              <a:rPr lang="en-US" sz="2200" b="1" dirty="0" smtClean="0">
                <a:solidFill>
                  <a:srgbClr val="008080"/>
                </a:solidFill>
              </a:rPr>
              <a:t> </a:t>
            </a:r>
            <a:endParaRPr lang="en-US" sz="22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6865" y="1044496"/>
            <a:ext cx="1615497" cy="2795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732240" y="3869055"/>
            <a:ext cx="1440160" cy="430887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66"/>
                </a:solidFill>
              </a:rPr>
              <a:t>Petani</a:t>
            </a:r>
            <a:r>
              <a:rPr lang="en-US" sz="2200" b="1" dirty="0" smtClean="0">
                <a:solidFill>
                  <a:srgbClr val="FF0066"/>
                </a:solidFill>
              </a:rPr>
              <a:t> </a:t>
            </a:r>
            <a:endParaRPr lang="en-US" sz="22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09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74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56"/>
            <a:ext cx="9143999" cy="514826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406" y="868981"/>
            <a:ext cx="3406498" cy="34391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7728" y="272054"/>
            <a:ext cx="6806560" cy="571504"/>
            <a:chOff x="685800" y="1838738"/>
            <a:chExt cx="7111337" cy="5715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111337" cy="57150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5302" y="1921553"/>
              <a:ext cx="6846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3" indent="-11113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FF0066"/>
                  </a:solidFill>
                </a:rPr>
                <a:t>Berikut contoh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menirukan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peristiwa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yang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disukai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27584" y="3003798"/>
            <a:ext cx="1340222" cy="769441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66"/>
                </a:solidFill>
              </a:rPr>
              <a:t>Bermain</a:t>
            </a:r>
            <a:r>
              <a:rPr lang="en-US" sz="2200" b="1" dirty="0" smtClean="0">
                <a:solidFill>
                  <a:srgbClr val="FF0066"/>
                </a:solidFill>
              </a:rPr>
              <a:t> </a:t>
            </a:r>
            <a:r>
              <a:rPr lang="en-US" sz="2200" b="1" dirty="0" err="1" smtClean="0">
                <a:solidFill>
                  <a:srgbClr val="FF0066"/>
                </a:solidFill>
              </a:rPr>
              <a:t>layangan</a:t>
            </a:r>
            <a:endParaRPr lang="en-ID" sz="2200" dirty="0" smtClean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003569"/>
            <a:ext cx="2114038" cy="37350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118087" y="2788354"/>
            <a:ext cx="1393163" cy="76944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8080"/>
                </a:solidFill>
              </a:rPr>
              <a:t>Lompat</a:t>
            </a:r>
            <a:r>
              <a:rPr lang="en-US" sz="2200" b="1" dirty="0" smtClean="0">
                <a:solidFill>
                  <a:srgbClr val="008080"/>
                </a:solidFill>
              </a:rPr>
              <a:t> </a:t>
            </a:r>
            <a:r>
              <a:rPr lang="en-US" sz="2200" b="1" dirty="0" err="1" smtClean="0">
                <a:solidFill>
                  <a:srgbClr val="008080"/>
                </a:solidFill>
              </a:rPr>
              <a:t>tali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670554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4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2" cstate="print"/>
          <a:srcRect b="22380"/>
          <a:stretch>
            <a:fillRect/>
          </a:stretch>
        </p:blipFill>
        <p:spPr bwMode="auto">
          <a:xfrm flipH="1">
            <a:off x="285720" y="1148486"/>
            <a:ext cx="3455993" cy="36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7"/>
          <p:cNvGrpSpPr/>
          <p:nvPr/>
        </p:nvGrpSpPr>
        <p:grpSpPr>
          <a:xfrm>
            <a:off x="-36512" y="214296"/>
            <a:ext cx="5040560" cy="733044"/>
            <a:chOff x="34926" y="214296"/>
            <a:chExt cx="5040560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5040560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8802" y="267070"/>
              <a:ext cx="387032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Melakukan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Pantomim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732" y="1131590"/>
            <a:ext cx="4289700" cy="343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389605" y="1570477"/>
            <a:ext cx="4070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Pantomim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dapat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dilakukan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tanpa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menggunakan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benda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id-ID" sz="2400" b="1" dirty="0" smtClean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8466" y="2355726"/>
            <a:ext cx="3886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Saat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menirukan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gerakan</a:t>
            </a:r>
            <a:r>
              <a:rPr lang="en-ID" sz="2400" b="1" dirty="0" smtClean="0">
                <a:solidFill>
                  <a:srgbClr val="008080"/>
                </a:solidFill>
              </a:rPr>
              <a:t>, </a:t>
            </a:r>
            <a:r>
              <a:rPr lang="en-ID" sz="2400" b="1" dirty="0" err="1" smtClean="0">
                <a:solidFill>
                  <a:srgbClr val="008080"/>
                </a:solidFill>
              </a:rPr>
              <a:t>berimajinasilah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Bayangkan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benda</a:t>
            </a:r>
            <a:r>
              <a:rPr lang="en-ID" sz="2400" b="1" dirty="0" smtClean="0">
                <a:solidFill>
                  <a:srgbClr val="FF0066"/>
                </a:solidFill>
              </a:rPr>
              <a:t> yang </a:t>
            </a:r>
            <a:r>
              <a:rPr lang="en-ID" sz="2400" b="1" dirty="0" err="1" smtClean="0">
                <a:solidFill>
                  <a:srgbClr val="FF0066"/>
                </a:solidFill>
              </a:rPr>
              <a:t>dipakai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gerakan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khas</a:t>
            </a:r>
            <a:r>
              <a:rPr lang="en-ID" sz="2400" b="1" dirty="0" smtClean="0">
                <a:solidFill>
                  <a:srgbClr val="FF0066"/>
                </a:solidFill>
              </a:rPr>
              <a:t> yang </a:t>
            </a:r>
            <a:r>
              <a:rPr lang="en-ID" sz="2400" b="1" dirty="0" err="1" smtClean="0">
                <a:solidFill>
                  <a:srgbClr val="FF0066"/>
                </a:solidFill>
              </a:rPr>
              <a:t>dilakukan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id-ID" sz="2400" b="1" dirty="0" smtClean="0">
              <a:solidFill>
                <a:srgbClr val="FF00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51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0218" y="555526"/>
            <a:ext cx="363934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yang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dilakukan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seolah-olah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nyata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218" y="1563638"/>
            <a:ext cx="3714776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Misalnya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petani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saat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mencangkul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693466"/>
            <a:ext cx="2745543" cy="37379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2557500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Peragakan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di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depan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teman-teman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tabLst>
                <a:tab pos="631825" algn="l"/>
              </a:tabLst>
            </a:pP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Lakukan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percaya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diri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sungguh-sungguh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89" y="1049129"/>
            <a:ext cx="3556647" cy="24513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536" y="309885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Perhatikan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contoh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gerak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cepat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lambat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berikut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86" y="3561170"/>
            <a:ext cx="2850110" cy="78319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000" b="1" dirty="0" err="1" smtClean="0">
                <a:solidFill>
                  <a:srgbClr val="0070C0"/>
                </a:solidFill>
              </a:rPr>
              <a:t>Melompat</a:t>
            </a:r>
            <a:r>
              <a:rPr lang="en-ID" sz="2000" b="1" dirty="0" smtClean="0">
                <a:solidFill>
                  <a:srgbClr val="0070C0"/>
                </a:solidFill>
              </a:rPr>
              <a:t> </a:t>
            </a:r>
            <a:r>
              <a:rPr lang="en-ID" sz="2000" b="1" dirty="0" err="1" smtClean="0">
                <a:solidFill>
                  <a:srgbClr val="0070C0"/>
                </a:solidFill>
              </a:rPr>
              <a:t>merupakan</a:t>
            </a:r>
            <a:r>
              <a:rPr lang="en-ID" sz="2000" b="1" dirty="0" smtClean="0">
                <a:solidFill>
                  <a:srgbClr val="0070C0"/>
                </a:solidFill>
              </a:rPr>
              <a:t> </a:t>
            </a:r>
            <a:r>
              <a:rPr lang="en-ID" sz="2000" b="1" dirty="0" err="1" smtClean="0">
                <a:solidFill>
                  <a:srgbClr val="0070C0"/>
                </a:solidFill>
              </a:rPr>
              <a:t>contoh</a:t>
            </a:r>
            <a:r>
              <a:rPr lang="en-ID" sz="2000" b="1" dirty="0" smtClean="0">
                <a:solidFill>
                  <a:srgbClr val="0070C0"/>
                </a:solidFill>
              </a:rPr>
              <a:t> </a:t>
            </a:r>
            <a:r>
              <a:rPr lang="en-ID" sz="2000" b="1" dirty="0" err="1" smtClean="0">
                <a:solidFill>
                  <a:srgbClr val="0070C0"/>
                </a:solidFill>
              </a:rPr>
              <a:t>gerakan</a:t>
            </a:r>
            <a:r>
              <a:rPr lang="en-ID" sz="2000" b="1" dirty="0" smtClean="0">
                <a:solidFill>
                  <a:srgbClr val="0070C0"/>
                </a:solidFill>
              </a:rPr>
              <a:t> </a:t>
            </a:r>
            <a:r>
              <a:rPr lang="en-ID" sz="2000" b="1" dirty="0" err="1" smtClean="0">
                <a:solidFill>
                  <a:srgbClr val="0070C0"/>
                </a:solidFill>
              </a:rPr>
              <a:t>cepat</a:t>
            </a:r>
            <a:r>
              <a:rPr lang="en-ID" sz="2000" b="1" dirty="0" smtClean="0">
                <a:solidFill>
                  <a:srgbClr val="0070C0"/>
                </a:solidFill>
              </a:rPr>
              <a:t>.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5597" y="3561170"/>
            <a:ext cx="2956763" cy="78319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000" b="1" dirty="0" err="1" smtClean="0">
                <a:solidFill>
                  <a:srgbClr val="FF0066"/>
                </a:solidFill>
              </a:rPr>
              <a:t>Berjalan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merupakan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contoh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gerakan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lambat</a:t>
            </a:r>
            <a:r>
              <a:rPr lang="en-ID" sz="2000" b="1" dirty="0" smtClean="0">
                <a:solidFill>
                  <a:srgbClr val="FF0066"/>
                </a:solidFill>
              </a:rPr>
              <a:t>.</a:t>
            </a:r>
            <a:endParaRPr lang="en-US" sz="2000" b="1" dirty="0">
              <a:solidFill>
                <a:srgbClr val="FF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6234" y="1104865"/>
            <a:ext cx="2267494" cy="24513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4066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26892"/>
          <a:stretch>
            <a:fillRect/>
          </a:stretch>
        </p:blipFill>
        <p:spPr bwMode="auto">
          <a:xfrm flipH="1">
            <a:off x="-1" y="785800"/>
            <a:ext cx="260693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6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6918" y="699542"/>
            <a:ext cx="4595402" cy="3621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643306" y="1347614"/>
            <a:ext cx="3695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660033"/>
                </a:solidFill>
              </a:rPr>
              <a:t>Cepat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lambat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gerak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tari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dipengaruhi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oleh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iringan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musik</a:t>
            </a:r>
            <a:r>
              <a:rPr lang="en-ID" sz="2400" b="1" dirty="0" smtClean="0">
                <a:solidFill>
                  <a:srgbClr val="660033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5897" y="2421924"/>
            <a:ext cx="3695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Jika</a:t>
            </a:r>
            <a:r>
              <a:rPr lang="en-ID" sz="2400" b="1" dirty="0" smtClean="0">
                <a:solidFill>
                  <a:srgbClr val="008080"/>
                </a:solidFill>
              </a:rPr>
              <a:t> tempo </a:t>
            </a:r>
            <a:r>
              <a:rPr lang="en-ID" sz="2400" b="1" dirty="0" err="1" smtClean="0">
                <a:solidFill>
                  <a:srgbClr val="008080"/>
                </a:solidFill>
              </a:rPr>
              <a:t>iringan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cepat</a:t>
            </a:r>
            <a:r>
              <a:rPr lang="en-ID" sz="2400" b="1" dirty="0" smtClean="0">
                <a:solidFill>
                  <a:srgbClr val="008080"/>
                </a:solidFill>
              </a:rPr>
              <a:t>, </a:t>
            </a:r>
            <a:r>
              <a:rPr lang="en-ID" sz="2400" b="1" dirty="0" err="1" smtClean="0">
                <a:solidFill>
                  <a:srgbClr val="008080"/>
                </a:solidFill>
              </a:rPr>
              <a:t>gerak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tari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cepat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5897" y="3180913"/>
            <a:ext cx="3695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70C0"/>
                </a:solidFill>
              </a:rPr>
              <a:t>Jika</a:t>
            </a:r>
            <a:r>
              <a:rPr lang="en-ID" sz="2400" b="1" dirty="0" smtClean="0">
                <a:solidFill>
                  <a:srgbClr val="0070C0"/>
                </a:solidFill>
              </a:rPr>
              <a:t> tempo </a:t>
            </a:r>
            <a:r>
              <a:rPr lang="en-ID" sz="2400" b="1" dirty="0" err="1" smtClean="0">
                <a:solidFill>
                  <a:srgbClr val="0070C0"/>
                </a:solidFill>
              </a:rPr>
              <a:t>iringan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lambat</a:t>
            </a:r>
            <a:r>
              <a:rPr lang="en-ID" sz="2400" b="1" dirty="0" smtClean="0">
                <a:solidFill>
                  <a:srgbClr val="0070C0"/>
                </a:solidFill>
              </a:rPr>
              <a:t>, </a:t>
            </a:r>
            <a:r>
              <a:rPr lang="en-ID" sz="2400" b="1" dirty="0" err="1" smtClean="0">
                <a:solidFill>
                  <a:srgbClr val="0070C0"/>
                </a:solidFill>
              </a:rPr>
              <a:t>gerak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tari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lambat</a:t>
            </a:r>
            <a:r>
              <a:rPr lang="en-ID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811" y="1126980"/>
            <a:ext cx="3196607" cy="17877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536" y="309885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Perhatikan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gambar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tari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berikut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242" y="3071196"/>
            <a:ext cx="3190176" cy="1123712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000" b="1" dirty="0" err="1" smtClean="0">
                <a:solidFill>
                  <a:srgbClr val="0070C0"/>
                </a:solidFill>
              </a:rPr>
              <a:t>Contoh</a:t>
            </a:r>
            <a:r>
              <a:rPr lang="en-ID" sz="2000" b="1" dirty="0" smtClean="0">
                <a:solidFill>
                  <a:srgbClr val="0070C0"/>
                </a:solidFill>
              </a:rPr>
              <a:t> </a:t>
            </a:r>
            <a:r>
              <a:rPr lang="en-ID" sz="2000" b="1" dirty="0" err="1" smtClean="0">
                <a:solidFill>
                  <a:srgbClr val="0070C0"/>
                </a:solidFill>
              </a:rPr>
              <a:t>gerak</a:t>
            </a:r>
            <a:r>
              <a:rPr lang="en-ID" sz="2000" b="1" dirty="0" smtClean="0">
                <a:solidFill>
                  <a:srgbClr val="0070C0"/>
                </a:solidFill>
              </a:rPr>
              <a:t> </a:t>
            </a:r>
            <a:r>
              <a:rPr lang="en-ID" sz="2000" b="1" dirty="0" err="1" smtClean="0">
                <a:solidFill>
                  <a:srgbClr val="0070C0"/>
                </a:solidFill>
              </a:rPr>
              <a:t>tari</a:t>
            </a:r>
            <a:r>
              <a:rPr lang="en-ID" sz="2000" b="1" dirty="0" smtClean="0">
                <a:solidFill>
                  <a:srgbClr val="0070C0"/>
                </a:solidFill>
              </a:rPr>
              <a:t> </a:t>
            </a:r>
            <a:r>
              <a:rPr lang="en-ID" sz="2000" b="1" dirty="0" err="1" smtClean="0">
                <a:solidFill>
                  <a:srgbClr val="0070C0"/>
                </a:solidFill>
              </a:rPr>
              <a:t>dengan</a:t>
            </a:r>
            <a:r>
              <a:rPr lang="en-ID" sz="2000" b="1" dirty="0" smtClean="0">
                <a:solidFill>
                  <a:srgbClr val="0070C0"/>
                </a:solidFill>
              </a:rPr>
              <a:t> tempo </a:t>
            </a:r>
            <a:r>
              <a:rPr lang="en-ID" sz="2000" b="1" dirty="0" err="1" smtClean="0">
                <a:solidFill>
                  <a:srgbClr val="0070C0"/>
                </a:solidFill>
              </a:rPr>
              <a:t>cepat</a:t>
            </a:r>
            <a:r>
              <a:rPr lang="en-ID" sz="2000" b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en-ID" sz="2000" b="1" dirty="0" err="1" smtClean="0">
                <a:solidFill>
                  <a:srgbClr val="FF0066"/>
                </a:solidFill>
              </a:rPr>
              <a:t>Tari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ratoh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jaroe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dari</a:t>
            </a:r>
            <a:r>
              <a:rPr lang="en-ID" sz="2000" b="1" dirty="0" smtClean="0">
                <a:solidFill>
                  <a:srgbClr val="FF0066"/>
                </a:solidFill>
              </a:rPr>
              <a:t> Aceh</a:t>
            </a:r>
            <a:endParaRPr lang="en-US" sz="20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990454"/>
            <a:ext cx="3109675" cy="1464231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000" b="1" dirty="0" err="1">
                <a:solidFill>
                  <a:srgbClr val="0070C0"/>
                </a:solidFill>
              </a:rPr>
              <a:t>Contoh</a:t>
            </a:r>
            <a:r>
              <a:rPr lang="en-ID" sz="2000" b="1" dirty="0">
                <a:solidFill>
                  <a:srgbClr val="0070C0"/>
                </a:solidFill>
              </a:rPr>
              <a:t> </a:t>
            </a:r>
            <a:r>
              <a:rPr lang="en-ID" sz="2000" b="1" dirty="0" err="1">
                <a:solidFill>
                  <a:srgbClr val="0070C0"/>
                </a:solidFill>
              </a:rPr>
              <a:t>gerak</a:t>
            </a:r>
            <a:r>
              <a:rPr lang="en-ID" sz="2000" b="1" dirty="0">
                <a:solidFill>
                  <a:srgbClr val="0070C0"/>
                </a:solidFill>
              </a:rPr>
              <a:t> </a:t>
            </a:r>
            <a:r>
              <a:rPr lang="en-ID" sz="2000" b="1" dirty="0" err="1">
                <a:solidFill>
                  <a:srgbClr val="0070C0"/>
                </a:solidFill>
              </a:rPr>
              <a:t>tari</a:t>
            </a:r>
            <a:r>
              <a:rPr lang="en-ID" sz="2000" b="1" dirty="0">
                <a:solidFill>
                  <a:srgbClr val="0070C0"/>
                </a:solidFill>
              </a:rPr>
              <a:t> </a:t>
            </a:r>
            <a:r>
              <a:rPr lang="en-ID" sz="2000" b="1" dirty="0" err="1">
                <a:solidFill>
                  <a:srgbClr val="0070C0"/>
                </a:solidFill>
              </a:rPr>
              <a:t>dengan</a:t>
            </a:r>
            <a:r>
              <a:rPr lang="en-ID" sz="2000" b="1" dirty="0">
                <a:solidFill>
                  <a:srgbClr val="0070C0"/>
                </a:solidFill>
              </a:rPr>
              <a:t> tempo </a:t>
            </a:r>
            <a:r>
              <a:rPr lang="en-ID" sz="2000" b="1" dirty="0" err="1" smtClean="0">
                <a:solidFill>
                  <a:srgbClr val="0070C0"/>
                </a:solidFill>
              </a:rPr>
              <a:t>lambat</a:t>
            </a:r>
            <a:r>
              <a:rPr lang="en-ID" sz="2000" b="1" dirty="0" smtClean="0">
                <a:solidFill>
                  <a:srgbClr val="0070C0"/>
                </a:solidFill>
              </a:rPr>
              <a:t>.</a:t>
            </a:r>
            <a:endParaRPr lang="en-ID" sz="2000" b="1" dirty="0">
              <a:solidFill>
                <a:srgbClr val="0070C0"/>
              </a:solidFill>
            </a:endParaRPr>
          </a:p>
          <a:p>
            <a:pPr algn="ctr"/>
            <a:r>
              <a:rPr lang="en-ID" sz="2000" b="1" dirty="0" err="1">
                <a:solidFill>
                  <a:srgbClr val="FF0066"/>
                </a:solidFill>
              </a:rPr>
              <a:t>Tari</a:t>
            </a:r>
            <a:r>
              <a:rPr lang="en-ID" sz="2000" b="1" dirty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gambyong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dari</a:t>
            </a:r>
            <a:r>
              <a:rPr lang="en-ID" sz="2000" b="1" dirty="0" smtClean="0">
                <a:solidFill>
                  <a:srgbClr val="FF0066"/>
                </a:solidFill>
              </a:rPr>
              <a:t> </a:t>
            </a:r>
            <a:r>
              <a:rPr lang="en-ID" sz="2000" b="1" dirty="0" err="1" smtClean="0">
                <a:solidFill>
                  <a:srgbClr val="FF0066"/>
                </a:solidFill>
              </a:rPr>
              <a:t>Jawa</a:t>
            </a:r>
            <a:r>
              <a:rPr lang="en-ID" sz="2000" b="1" dirty="0" smtClean="0">
                <a:solidFill>
                  <a:srgbClr val="FF0066"/>
                </a:solidFill>
              </a:rPr>
              <a:t> Tengah.</a:t>
            </a:r>
            <a:endParaRPr lang="en-US" sz="2000" b="1" dirty="0">
              <a:solidFill>
                <a:srgbClr val="FF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9602" y="987574"/>
            <a:ext cx="3878618" cy="198914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0319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459070" y="843558"/>
            <a:ext cx="59293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smtClean="0">
                <a:solidFill>
                  <a:srgbClr val="008080"/>
                </a:solidFill>
              </a:rPr>
              <a:t>Kalian </a:t>
            </a:r>
            <a:r>
              <a:rPr lang="en-ID" sz="2600" b="1" dirty="0" err="1" smtClean="0">
                <a:solidFill>
                  <a:srgbClr val="008080"/>
                </a:solidFill>
              </a:rPr>
              <a:t>juga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dapat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melakukan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gerak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tari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52536" y="1131590"/>
            <a:ext cx="2385811" cy="3641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72306" y="1956813"/>
            <a:ext cx="4303950" cy="919401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0070C0"/>
                </a:solidFill>
              </a:rPr>
              <a:t>Gerakan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cepat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diiringi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oleh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lagu</a:t>
            </a:r>
            <a:r>
              <a:rPr lang="en-ID" sz="2400" b="1" dirty="0" smtClean="0">
                <a:solidFill>
                  <a:srgbClr val="0070C0"/>
                </a:solidFill>
              </a:rPr>
              <a:t> tempo </a:t>
            </a:r>
            <a:r>
              <a:rPr lang="en-ID" sz="2400" b="1" dirty="0" err="1" smtClean="0">
                <a:solidFill>
                  <a:srgbClr val="0070C0"/>
                </a:solidFill>
              </a:rPr>
              <a:t>cepat</a:t>
            </a:r>
            <a:r>
              <a:rPr lang="en-ID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9070" y="1287219"/>
            <a:ext cx="59293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Gunakan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iringan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lagu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anak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3020501"/>
            <a:ext cx="3888432" cy="919401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Gerakan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lambat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diiringi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oleh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lagu</a:t>
            </a:r>
            <a:r>
              <a:rPr lang="en-ID" sz="2400" b="1" dirty="0" smtClean="0">
                <a:solidFill>
                  <a:srgbClr val="FF0066"/>
                </a:solidFill>
              </a:rPr>
              <a:t> tempo </a:t>
            </a:r>
            <a:r>
              <a:rPr lang="en-ID" sz="2400" b="1" dirty="0" err="1" smtClean="0">
                <a:solidFill>
                  <a:srgbClr val="FF0066"/>
                </a:solidFill>
              </a:rPr>
              <a:t>lambat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71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7158" y="412316"/>
            <a:ext cx="5981412" cy="503250"/>
            <a:chOff x="685800" y="1838738"/>
            <a:chExt cx="6249240" cy="5032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5456821" cy="5032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5896" y="1880323"/>
              <a:ext cx="6209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contoh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tempo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pada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lagu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anak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.</a:t>
              </a:r>
            </a:p>
          </p:txBody>
        </p:sp>
      </p:grpSp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0110"/>
              </p:ext>
            </p:extLst>
          </p:nvPr>
        </p:nvGraphicFramePr>
        <p:xfrm>
          <a:off x="395534" y="1120454"/>
          <a:ext cx="5494478" cy="2377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47239"/>
                <a:gridCol w="27472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err="1" smtClean="0"/>
                        <a:t>Lagu</a:t>
                      </a:r>
                      <a:r>
                        <a:rPr lang="en-ID" sz="2400" dirty="0" smtClean="0"/>
                        <a:t> Tempo </a:t>
                      </a:r>
                      <a:r>
                        <a:rPr lang="en-ID" sz="2400" dirty="0" err="1" smtClean="0"/>
                        <a:t>Lambat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err="1" smtClean="0"/>
                        <a:t>Lagu</a:t>
                      </a:r>
                      <a:r>
                        <a:rPr lang="en-ID" sz="2400" dirty="0" smtClean="0"/>
                        <a:t> Tempo </a:t>
                      </a:r>
                      <a:r>
                        <a:rPr lang="en-ID" sz="2400" dirty="0" err="1" smtClean="0"/>
                        <a:t>Cepat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006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200" dirty="0" err="1" smtClean="0"/>
                        <a:t>Cicak</a:t>
                      </a:r>
                      <a:r>
                        <a:rPr lang="en-ID" sz="2200" dirty="0" smtClean="0"/>
                        <a:t> di </a:t>
                      </a:r>
                      <a:r>
                        <a:rPr lang="en-ID" sz="2200" dirty="0" err="1" smtClean="0"/>
                        <a:t>Dinding</a:t>
                      </a:r>
                      <a:endParaRPr lang="en-ID" sz="2200" dirty="0" smtClean="0"/>
                    </a:p>
                    <a:p>
                      <a:pPr marL="285750" indent="-285750">
                        <a:buClr>
                          <a:srgbClr val="FF006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200" dirty="0" err="1" smtClean="0"/>
                        <a:t>Pelangi</a:t>
                      </a:r>
                      <a:r>
                        <a:rPr lang="en-ID" sz="2200" dirty="0" smtClean="0"/>
                        <a:t> </a:t>
                      </a:r>
                    </a:p>
                    <a:p>
                      <a:pPr marL="285750" indent="-285750">
                        <a:buClr>
                          <a:srgbClr val="FF006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200" dirty="0" err="1" smtClean="0"/>
                        <a:t>Bintang</a:t>
                      </a:r>
                      <a:r>
                        <a:rPr lang="en-ID" sz="2200" dirty="0" smtClean="0"/>
                        <a:t> Kecil</a:t>
                      </a:r>
                    </a:p>
                    <a:p>
                      <a:pPr marL="285750" indent="-285750">
                        <a:buClr>
                          <a:srgbClr val="FF006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200" dirty="0" err="1" smtClean="0"/>
                        <a:t>Topi</a:t>
                      </a:r>
                      <a:r>
                        <a:rPr lang="en-ID" sz="2200" dirty="0" smtClean="0"/>
                        <a:t> </a:t>
                      </a:r>
                      <a:r>
                        <a:rPr lang="en-ID" sz="2200" dirty="0" err="1" smtClean="0"/>
                        <a:t>Saya</a:t>
                      </a:r>
                      <a:r>
                        <a:rPr lang="en-ID" sz="2200" dirty="0" smtClean="0"/>
                        <a:t> </a:t>
                      </a:r>
                      <a:r>
                        <a:rPr lang="en-ID" sz="2200" dirty="0" err="1" smtClean="0"/>
                        <a:t>Bundar</a:t>
                      </a:r>
                      <a:endParaRPr lang="en-ID" sz="2200" dirty="0" smtClean="0"/>
                    </a:p>
                    <a:p>
                      <a:pPr marL="285750" indent="-285750">
                        <a:buClr>
                          <a:srgbClr val="FF006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200" dirty="0" err="1" smtClean="0"/>
                        <a:t>Balonku</a:t>
                      </a:r>
                      <a:r>
                        <a:rPr lang="en-ID" sz="2200" dirty="0" smtClean="0"/>
                        <a:t>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00808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000" dirty="0" err="1" smtClean="0"/>
                        <a:t>Anak</a:t>
                      </a:r>
                      <a:r>
                        <a:rPr lang="en-ID" sz="2000" baseline="0" dirty="0" smtClean="0"/>
                        <a:t> </a:t>
                      </a:r>
                      <a:r>
                        <a:rPr lang="en-ID" sz="2000" baseline="0" dirty="0" err="1" smtClean="0"/>
                        <a:t>Gembala</a:t>
                      </a:r>
                      <a:endParaRPr lang="en-ID" sz="2000" baseline="0" dirty="0" smtClean="0"/>
                    </a:p>
                    <a:p>
                      <a:pPr marL="285750" indent="-285750">
                        <a:buClr>
                          <a:srgbClr val="00808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000" baseline="0" dirty="0" err="1" smtClean="0"/>
                        <a:t>Naik</a:t>
                      </a:r>
                      <a:r>
                        <a:rPr lang="en-ID" sz="2000" baseline="0" dirty="0" smtClean="0"/>
                        <a:t> </a:t>
                      </a:r>
                      <a:r>
                        <a:rPr lang="en-ID" sz="2000" baseline="0" dirty="0" err="1" smtClean="0"/>
                        <a:t>Delman</a:t>
                      </a:r>
                      <a:endParaRPr lang="en-ID" sz="2000" baseline="0" dirty="0" smtClean="0"/>
                    </a:p>
                    <a:p>
                      <a:pPr marL="285750" indent="-285750">
                        <a:buClr>
                          <a:srgbClr val="00808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000" baseline="0" dirty="0" err="1" smtClean="0"/>
                        <a:t>Kring-Kring</a:t>
                      </a:r>
                      <a:r>
                        <a:rPr lang="en-ID" sz="2000" baseline="0" dirty="0" smtClean="0"/>
                        <a:t> </a:t>
                      </a:r>
                      <a:r>
                        <a:rPr lang="en-ID" sz="2000" baseline="0" dirty="0" smtClean="0"/>
                        <a:t>Ada </a:t>
                      </a:r>
                      <a:r>
                        <a:rPr lang="en-ID" sz="2000" baseline="0" dirty="0" err="1" smtClean="0"/>
                        <a:t>Sepeda</a:t>
                      </a:r>
                      <a:endParaRPr lang="en-ID" sz="2000" baseline="0" dirty="0" smtClean="0"/>
                    </a:p>
                    <a:p>
                      <a:pPr marL="285750" indent="-285750">
                        <a:buClr>
                          <a:srgbClr val="00808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000" baseline="0" dirty="0" err="1" smtClean="0"/>
                        <a:t>Tek</a:t>
                      </a:r>
                      <a:r>
                        <a:rPr lang="en-ID" sz="2000" baseline="0" dirty="0" smtClean="0"/>
                        <a:t> </a:t>
                      </a:r>
                      <a:r>
                        <a:rPr lang="en-ID" sz="2000" baseline="0" dirty="0" err="1" smtClean="0"/>
                        <a:t>Kotek</a:t>
                      </a:r>
                      <a:endParaRPr lang="en-ID" sz="2000" baseline="0" dirty="0" smtClean="0"/>
                    </a:p>
                    <a:p>
                      <a:pPr marL="285750" indent="-285750">
                        <a:buClr>
                          <a:srgbClr val="00808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ID" sz="2000" baseline="0" dirty="0" err="1" smtClean="0"/>
                        <a:t>Paman</a:t>
                      </a:r>
                      <a:r>
                        <a:rPr lang="en-ID" sz="2000" baseline="0" dirty="0" smtClean="0"/>
                        <a:t> </a:t>
                      </a:r>
                      <a:r>
                        <a:rPr lang="en-ID" sz="2000" baseline="0" dirty="0" err="1" smtClean="0"/>
                        <a:t>Datang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b="26892"/>
          <a:stretch>
            <a:fillRect/>
          </a:stretch>
        </p:blipFill>
        <p:spPr bwMode="auto">
          <a:xfrm>
            <a:off x="6213542" y="947486"/>
            <a:ext cx="260693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 bwMode="auto">
          <a:xfrm>
            <a:off x="-6350" y="-20538"/>
            <a:ext cx="91567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086" y="1548660"/>
            <a:ext cx="976964" cy="23362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614" y="1548660"/>
            <a:ext cx="930517" cy="23530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9779" y="1548660"/>
            <a:ext cx="934550" cy="23264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526376" y="522312"/>
            <a:ext cx="663791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Contoh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gerak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tari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dengan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lagu</a:t>
            </a:r>
            <a:r>
              <a:rPr lang="en-ID" sz="2400" b="1" dirty="0" smtClean="0">
                <a:solidFill>
                  <a:srgbClr val="FF0066"/>
                </a:solidFill>
              </a:rPr>
              <a:t> “</a:t>
            </a:r>
            <a:r>
              <a:rPr lang="en-ID" sz="2400" b="1" dirty="0" err="1" smtClean="0">
                <a:solidFill>
                  <a:srgbClr val="FF0066"/>
                </a:solidFill>
              </a:rPr>
              <a:t>Topi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Saya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Bundar</a:t>
            </a:r>
            <a:r>
              <a:rPr lang="en-ID" sz="2400" b="1" dirty="0" smtClean="0">
                <a:solidFill>
                  <a:srgbClr val="FF0066"/>
                </a:solidFill>
              </a:rPr>
              <a:t>”. </a:t>
            </a:r>
            <a:endParaRPr lang="en-US" sz="2400" b="1" dirty="0" smtClean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 bwMode="auto">
          <a:xfrm>
            <a:off x="-6350" y="-20538"/>
            <a:ext cx="91567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086" y="1676533"/>
            <a:ext cx="1130454" cy="24073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1640743"/>
            <a:ext cx="1101183" cy="23711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1114" y="1676533"/>
            <a:ext cx="1021660" cy="23353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526376" y="522312"/>
            <a:ext cx="577381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Contoh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gerak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tari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dengan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lagu</a:t>
            </a:r>
            <a:r>
              <a:rPr lang="en-ID" sz="2400" b="1" dirty="0" smtClean="0">
                <a:solidFill>
                  <a:srgbClr val="FF0066"/>
                </a:solidFill>
              </a:rPr>
              <a:t> “</a:t>
            </a:r>
            <a:r>
              <a:rPr lang="en-ID" sz="2400" b="1" dirty="0" err="1" smtClean="0">
                <a:solidFill>
                  <a:srgbClr val="FF0066"/>
                </a:solidFill>
              </a:rPr>
              <a:t>Tek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Kotek</a:t>
            </a:r>
            <a:r>
              <a:rPr lang="en-ID" sz="2400" b="1" dirty="0" smtClean="0">
                <a:solidFill>
                  <a:srgbClr val="FF0066"/>
                </a:solidFill>
              </a:rPr>
              <a:t>”. </a:t>
            </a:r>
            <a:endParaRPr lang="en-US" sz="2400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04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505</Words>
  <Application>Microsoft Office PowerPoint</Application>
  <PresentationFormat>On-screen Show (16:9)</PresentationFormat>
  <Paragraphs>98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95</cp:revision>
  <dcterms:created xsi:type="dcterms:W3CDTF">2022-01-17T01:37:52Z</dcterms:created>
  <dcterms:modified xsi:type="dcterms:W3CDTF">2023-04-29T04:37:33Z</dcterms:modified>
</cp:coreProperties>
</file>