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8" r:id="rId2"/>
    <p:sldId id="262" r:id="rId3"/>
    <p:sldId id="263" r:id="rId4"/>
    <p:sldId id="264" r:id="rId5"/>
    <p:sldId id="265" r:id="rId6"/>
    <p:sldId id="266" r:id="rId7"/>
    <p:sldId id="267" r:id="rId8"/>
    <p:sldId id="269" r:id="rId9"/>
    <p:sldId id="270" r:id="rId10"/>
    <p:sldId id="271" r:id="rId11"/>
    <p:sldId id="295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F5C7C6-65C5-4C7C-9FC6-1AC8F05E2129}" type="datetimeFigureOut">
              <a:rPr lang="en-ID" smtClean="0"/>
              <a:t>8/22/2022</a:t>
            </a:fld>
            <a:endParaRPr lang="en-ID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D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820B57-8594-4750-9972-D6979A9D094B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2168505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Teks</a:t>
            </a:r>
            <a:r>
              <a:rPr lang="en-US" dirty="0"/>
              <a:t> </a:t>
            </a:r>
            <a:r>
              <a:rPr lang="en-US" dirty="0" err="1"/>
              <a:t>warna</a:t>
            </a:r>
            <a:r>
              <a:rPr lang="en-US" dirty="0"/>
              <a:t> “PAI” </a:t>
            </a:r>
            <a:r>
              <a:rPr lang="en-US" dirty="0" err="1"/>
              <a:t>diubah</a:t>
            </a:r>
            <a:r>
              <a:rPr lang="en-US" baseline="0" dirty="0"/>
              <a:t> </a:t>
            </a:r>
            <a:r>
              <a:rPr lang="en-US" baseline="0" dirty="0" err="1"/>
              <a:t>sesuai</a:t>
            </a:r>
            <a:r>
              <a:rPr lang="en-US" baseline="0" dirty="0"/>
              <a:t> cover </a:t>
            </a:r>
            <a:r>
              <a:rPr lang="en-US" baseline="0" dirty="0" err="1"/>
              <a:t>dan</a:t>
            </a:r>
            <a:r>
              <a:rPr lang="en-US" baseline="0" dirty="0"/>
              <a:t> </a:t>
            </a:r>
            <a:r>
              <a:rPr lang="en-US" baseline="0" dirty="0" err="1"/>
              <a:t>tingkat</a:t>
            </a:r>
            <a:r>
              <a:rPr lang="en-US" baseline="0" dirty="0"/>
              <a:t> </a:t>
            </a:r>
            <a:r>
              <a:rPr lang="en-US" baseline="0" dirty="0" err="1"/>
              <a:t>kelas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EA237-A359-4CC0-951A-F3A14D13DA2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1389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EA237-A359-4CC0-951A-F3A14D13DA2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9394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00888D-6BDD-3273-AB20-AC45D4C98D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3A80F73A-1E6A-18B3-C2B3-87FA6021C5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C23D970-F1C1-8B05-B7A5-A8C31D7262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2C16B-4F78-4DAB-825F-F2806EF314D3}" type="datetimeFigureOut">
              <a:rPr lang="en-ID" smtClean="0"/>
              <a:t>8/22/2022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ED5A9D0-C705-680F-89E8-3ECBFDA185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C48FD6E-C2C6-35D7-AF6B-4862831E5C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E4567-4D1F-4F7D-BB7E-1507F3BDDE31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3171673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0CF6450-DAAD-488E-FB43-84A451359E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6B7F1CA-8E37-0E7D-7610-D1B4E641A4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A64594F-2BAB-F153-0DEA-A4EDE2CEBE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2C16B-4F78-4DAB-825F-F2806EF314D3}" type="datetimeFigureOut">
              <a:rPr lang="en-ID" smtClean="0"/>
              <a:t>8/22/2022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CA42D9E-B281-65F7-64E3-E933F78E5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4D0873B-B569-DA33-6121-3501112E3F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E4567-4D1F-4F7D-BB7E-1507F3BDDE31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0705011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D51387D7-CA74-540A-3230-A19FEED6A1D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B58853A-9BAF-E369-6188-7E464FE65B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3BFFD4B-D5B8-6408-C4B1-80C6822B33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2C16B-4F78-4DAB-825F-F2806EF314D3}" type="datetimeFigureOut">
              <a:rPr lang="en-ID" smtClean="0"/>
              <a:t>8/22/2022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A8A7043-850F-06D3-3936-09DD28356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DD26A5E-090E-F17C-9B4C-EE69F15BC8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E4567-4D1F-4F7D-BB7E-1507F3BDDE31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9846656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10198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AF37164-C3F9-50C3-A85D-74897281EC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41F0508-6C68-3ED0-033E-22B455FFA2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3804286-64D8-0D23-AD35-70192B2A1E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2C16B-4F78-4DAB-825F-F2806EF314D3}" type="datetimeFigureOut">
              <a:rPr lang="en-ID" smtClean="0"/>
              <a:t>8/22/2022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0E2AB20-6A0C-2E10-8FCF-85773D1D3D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0DCFE8A-1D0C-DC95-0856-E455052F76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E4567-4D1F-4F7D-BB7E-1507F3BDDE31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2533232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292F688-89F4-8F7C-9B1D-B11976746F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3B072F8-CA6C-5064-BE7D-A9A779DF83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1042517-7FBD-1E66-07A8-6BDA934788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2C16B-4F78-4DAB-825F-F2806EF314D3}" type="datetimeFigureOut">
              <a:rPr lang="en-ID" smtClean="0"/>
              <a:t>8/22/2022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4AE7A51-1253-51CE-1259-ECB1FBFA36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7BC1246-B321-3711-B4DC-C0C940011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E4567-4D1F-4F7D-BB7E-1507F3BDDE31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5644633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F98A4DC-D4B1-EBA1-16F8-A632726E11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0DC3848-9FFB-B803-8773-5D0E7B6794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1E6E116-AEBE-27C4-0CB0-63EB3B808A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282B59F-58EF-C80C-1DFC-DFDFC4B828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2C16B-4F78-4DAB-825F-F2806EF314D3}" type="datetimeFigureOut">
              <a:rPr lang="en-ID" smtClean="0"/>
              <a:t>8/22/2022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C59FA0C-0B59-C8A2-0DB0-FAF1C3965D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7BC38E3-BC34-439C-2784-E3DF92279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E4567-4D1F-4F7D-BB7E-1507F3BDDE31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034489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6066E42-516B-CF01-E444-3FC9A00CBA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9E48FBC-B14C-A215-227B-6BBD5DBEC5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41F9E40-0D1E-F625-13B9-814DBA302A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FDE319AE-64A0-8E68-D3D6-D6C25948F3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36CE673B-677F-DC2B-75F5-A812C8EF6AE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8934B96A-D194-A881-33EE-314BD517D3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2C16B-4F78-4DAB-825F-F2806EF314D3}" type="datetimeFigureOut">
              <a:rPr lang="en-ID" smtClean="0"/>
              <a:t>8/22/2022</a:t>
            </a:fld>
            <a:endParaRPr lang="en-ID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5062C63B-AEA3-7EB6-372A-2CEC83BA93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C35476CA-3742-1DBE-0707-5CBBAAE1E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E4567-4D1F-4F7D-BB7E-1507F3BDDE31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5315498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6BD164B-33CE-9D5D-CE71-B18D9D5D83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9D80652C-4BA5-3644-7BD4-73EDA97F0F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2C16B-4F78-4DAB-825F-F2806EF314D3}" type="datetimeFigureOut">
              <a:rPr lang="en-ID" smtClean="0"/>
              <a:t>8/22/2022</a:t>
            </a:fld>
            <a:endParaRPr lang="en-ID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462275C0-7FC1-DD51-49BA-8293EB0C8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24E68DC1-51E0-0C81-1411-450C1F3CCB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E4567-4D1F-4F7D-BB7E-1507F3BDDE31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4853916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0D9F35F8-DF27-8938-BFB5-5208377F9E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2C16B-4F78-4DAB-825F-F2806EF314D3}" type="datetimeFigureOut">
              <a:rPr lang="en-ID" smtClean="0"/>
              <a:t>8/22/2022</a:t>
            </a:fld>
            <a:endParaRPr lang="en-ID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114EE405-80C8-B5B3-B99E-3136597B6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F39EA92-5A0B-ECDE-F615-FE698AA33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E4567-4D1F-4F7D-BB7E-1507F3BDDE31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0401860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A2F1404-BF68-4967-AEF2-664C87CBE6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CB016BE-D1F3-3DCE-78C4-A8D4735224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7823378-0A54-976B-D5FD-56AA795228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BA0813F-F4DC-63E8-BD75-D5867904F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2C16B-4F78-4DAB-825F-F2806EF314D3}" type="datetimeFigureOut">
              <a:rPr lang="en-ID" smtClean="0"/>
              <a:t>8/22/2022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847AF7D-09B2-1FE6-594D-748A9C72C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A28F412-911A-FD14-00D2-7E88127DD7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E4567-4D1F-4F7D-BB7E-1507F3BDDE31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5978036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7E9FC4E-F186-B199-A826-B57433093B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3E511255-9525-4FBC-B138-A01D1D176E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D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5E8D2ED-7914-E9FB-15AD-37E37DEF20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29FA3F7-B63C-2A8B-36B7-CF480B36B3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2C16B-4F78-4DAB-825F-F2806EF314D3}" type="datetimeFigureOut">
              <a:rPr lang="en-ID" smtClean="0"/>
              <a:t>8/22/2022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B24457C-2FE2-E87C-1F09-319E0C408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1585634-FF1A-03D7-9C90-B580E4AC3C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E4567-4D1F-4F7D-BB7E-1507F3BDDE31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9367103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CC581C16-BF5D-31A2-CCCF-B6FD130ED8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5BDE1AA-EEA5-478A-02C7-6F8ED56CB7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5B027ED-A192-08CC-063C-F2D28C6E274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32C16B-4F78-4DAB-825F-F2806EF314D3}" type="datetimeFigureOut">
              <a:rPr lang="en-ID" smtClean="0"/>
              <a:t>8/22/2022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4894331-A834-6CD3-8412-F00E25DCC9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7595773-3FB4-B35F-D69A-6E3C8A2F45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BE4567-4D1F-4F7D-BB7E-1507F3BDDE31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210898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4" y="0"/>
            <a:ext cx="12181173" cy="6858000"/>
          </a:xfrm>
          <a:prstGeom prst="rect">
            <a:avLst/>
          </a:prstGeom>
        </p:spPr>
      </p:pic>
      <p:cxnSp>
        <p:nvCxnSpPr>
          <p:cNvPr id="9" name="直線コネクタ 9"/>
          <p:cNvCxnSpPr/>
          <p:nvPr/>
        </p:nvCxnSpPr>
        <p:spPr>
          <a:xfrm>
            <a:off x="5080034" y="3835400"/>
            <a:ext cx="5994367" cy="0"/>
          </a:xfrm>
          <a:prstGeom prst="line">
            <a:avLst/>
          </a:prstGeom>
          <a:noFill/>
          <a:ln w="2857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headEnd type="oval"/>
            <a:tailEnd type="oval"/>
          </a:ln>
          <a:effectLst/>
        </p:spPr>
      </p:cxnSp>
      <p:sp>
        <p:nvSpPr>
          <p:cNvPr id="10" name="タイトル 1"/>
          <p:cNvSpPr txBox="1">
            <a:spLocks/>
          </p:cNvSpPr>
          <p:nvPr/>
        </p:nvSpPr>
        <p:spPr>
          <a:xfrm>
            <a:off x="4694638" y="1592458"/>
            <a:ext cx="6765157" cy="625359"/>
          </a:xfrm>
          <a:prstGeom prst="rect">
            <a:avLst/>
          </a:prstGeom>
        </p:spPr>
        <p:txBody>
          <a:bodyPr lIns="91440" tIns="45720" rIns="91440" bIns="45720" anchor="b"/>
          <a:lstStyle>
            <a:lvl1pPr algn="ctr" defTabSz="914400" rtl="0" eaLnBrk="1" latinLnBrk="0" hangingPunct="1">
              <a:spcBef>
                <a:spcPct val="0"/>
              </a:spcBef>
              <a:buNone/>
              <a:defRPr sz="9600" kern="1200" spc="15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2176896">
              <a:defRPr/>
            </a:pPr>
            <a:r>
              <a:rPr kumimoji="1" lang="en-US" altLang="ja-JP" sz="4267" b="1" spc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MEDIA MENGAJAR</a:t>
            </a:r>
            <a:endParaRPr kumimoji="1" lang="ja-JP" altLang="en-US" sz="4267" b="1" spc="0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911673" y="3969802"/>
            <a:ext cx="2331087" cy="420564"/>
          </a:xfrm>
          <a:prstGeom prst="rect">
            <a:avLst/>
          </a:prstGeom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133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UNTUK SD </a:t>
            </a:r>
            <a:r>
              <a:rPr lang="en-US" sz="2133" b="1">
                <a:solidFill>
                  <a:schemeClr val="tx1">
                    <a:lumMod val="65000"/>
                    <a:lumOff val="35000"/>
                  </a:schemeClr>
                </a:solidFill>
              </a:rPr>
              <a:t>KELAS II</a:t>
            </a:r>
            <a:endParaRPr lang="id-ID" sz="2133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5" name="テキスト プレースホルダー 11"/>
          <p:cNvSpPr txBox="1">
            <a:spLocks/>
          </p:cNvSpPr>
          <p:nvPr/>
        </p:nvSpPr>
        <p:spPr>
          <a:xfrm>
            <a:off x="5080034" y="2327617"/>
            <a:ext cx="5994367" cy="957620"/>
          </a:xfrm>
          <a:prstGeom prst="rect">
            <a:avLst/>
          </a:prstGeom>
        </p:spPr>
        <p:txBody>
          <a:bodyPr anchor="t">
            <a:noAutofit/>
          </a:bodyPr>
          <a:lstStyle>
            <a:lvl1pPr marL="342900" indent="-342900" algn="ctr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0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267" b="1" dirty="0" err="1">
                <a:solidFill>
                  <a:srgbClr val="36B449"/>
                </a:solidFill>
                <a:cs typeface="Arial" pitchFamily="34" charset="0"/>
              </a:rPr>
              <a:t>Pendidikan</a:t>
            </a:r>
            <a:r>
              <a:rPr lang="en-US" sz="4267" b="1" dirty="0">
                <a:solidFill>
                  <a:srgbClr val="36B449"/>
                </a:solidFill>
                <a:cs typeface="Arial" pitchFamily="34" charset="0"/>
              </a:rPr>
              <a:t> Agama Islam </a:t>
            </a:r>
            <a:r>
              <a:rPr lang="en-US" sz="4267" b="1" dirty="0" err="1">
                <a:solidFill>
                  <a:srgbClr val="36B449"/>
                </a:solidFill>
                <a:cs typeface="Arial" pitchFamily="34" charset="0"/>
              </a:rPr>
              <a:t>dan</a:t>
            </a:r>
            <a:r>
              <a:rPr lang="en-US" sz="4267" b="1" dirty="0">
                <a:solidFill>
                  <a:srgbClr val="36B449"/>
                </a:solidFill>
                <a:cs typeface="Arial" pitchFamily="34" charset="0"/>
              </a:rPr>
              <a:t> Budi </a:t>
            </a:r>
            <a:r>
              <a:rPr lang="en-US" sz="4267" b="1" dirty="0" err="1">
                <a:solidFill>
                  <a:srgbClr val="36B449"/>
                </a:solidFill>
                <a:cs typeface="Arial" pitchFamily="34" charset="0"/>
              </a:rPr>
              <a:t>Pekerti</a:t>
            </a:r>
            <a:endParaRPr lang="en-US" sz="4267" b="1" dirty="0">
              <a:solidFill>
                <a:srgbClr val="36B449"/>
              </a:solidFill>
              <a:cs typeface="Arial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745298" y="1295401"/>
            <a:ext cx="2949340" cy="4165601"/>
            <a:chOff x="1308973" y="971550"/>
            <a:chExt cx="2212005" cy="3124201"/>
          </a:xfrm>
        </p:grpSpPr>
        <p:sp>
          <p:nvSpPr>
            <p:cNvPr id="13" name="Cube 12"/>
            <p:cNvSpPr/>
            <p:nvPr/>
          </p:nvSpPr>
          <p:spPr>
            <a:xfrm>
              <a:off x="1308973" y="971550"/>
              <a:ext cx="2212005" cy="3124201"/>
            </a:xfrm>
            <a:prstGeom prst="cube">
              <a:avLst>
                <a:gd name="adj" fmla="val 3711"/>
              </a:avLst>
            </a:prstGeom>
            <a:gradFill flip="none" rotWithShape="1">
              <a:gsLst>
                <a:gs pos="0">
                  <a:schemeClr val="bg1">
                    <a:lumMod val="75000"/>
                    <a:shade val="30000"/>
                    <a:satMod val="115000"/>
                  </a:schemeClr>
                </a:gs>
                <a:gs pos="50000">
                  <a:schemeClr val="bg1">
                    <a:lumMod val="75000"/>
                    <a:shade val="67500"/>
                    <a:satMod val="115000"/>
                  </a:schemeClr>
                </a:gs>
                <a:gs pos="100000">
                  <a:schemeClr val="bg1">
                    <a:lumMod val="75000"/>
                    <a:shade val="100000"/>
                    <a:satMod val="115000"/>
                  </a:schemeClr>
                </a:gs>
              </a:gsLst>
              <a:lin ang="0" scaled="1"/>
              <a:tileRect/>
            </a:gra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8973" y="1068648"/>
              <a:ext cx="2120027" cy="302710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7271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600"/>
                            </p:stCondLst>
                            <p:childTnLst>
                              <p:par>
                                <p:cTn id="14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279400"/>
            <a:ext cx="9422296" cy="570013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482600"/>
            <a:ext cx="2633304" cy="5795387"/>
          </a:xfrm>
          <a:prstGeom prst="rect">
            <a:avLst/>
          </a:prstGeom>
          <a:effectLst/>
        </p:spPr>
      </p:pic>
      <p:sp>
        <p:nvSpPr>
          <p:cNvPr id="6" name="Rectangle 5"/>
          <p:cNvSpPr/>
          <p:nvPr/>
        </p:nvSpPr>
        <p:spPr>
          <a:xfrm>
            <a:off x="1828800" y="889001"/>
            <a:ext cx="612821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d-ID" sz="3200" b="1" dirty="0">
                <a:solidFill>
                  <a:srgbClr val="FF0000"/>
                </a:solidFill>
              </a:rPr>
              <a:t>Hikmah Zikir dan Doa Setelah Salat</a:t>
            </a:r>
            <a:endParaRPr lang="en-ID" sz="3200" b="1" u="sng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828800" y="1504554"/>
            <a:ext cx="66040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id-ID" sz="2400" dirty="0"/>
              <a:t>Menumbuhkan sikap rendah hati kepada sesama.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d-ID" sz="2400" dirty="0"/>
              <a:t>Dijauhkan dari sikap sombong (takabur).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d-ID" sz="2400" dirty="0"/>
              <a:t>Hati menjadi tenang dan tenteram.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d-ID" sz="2400" dirty="0"/>
              <a:t>Terhindar dari perbuatan yang tidak baik karena selalu mengingat Allah Swt.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d-ID" sz="2400" dirty="0"/>
              <a:t>Menjadi orang yang pandai bersyukur.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d-ID" sz="2400" dirty="0"/>
              <a:t>Menjadi orang yang tawakal.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ID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0FE843A-8C62-5F9F-CD16-8D8796E494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1336"/>
            <a:ext cx="12192000" cy="70666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CDB04439-2175-896E-116E-7B9B531958AA}"/>
              </a:ext>
            </a:extLst>
          </p:cNvPr>
          <p:cNvSpPr txBox="1"/>
          <p:nvPr/>
        </p:nvSpPr>
        <p:spPr>
          <a:xfrm>
            <a:off x="6958703" y="5830499"/>
            <a:ext cx="25740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sz="1200" dirty="0" err="1"/>
              <a:t>Sumber</a:t>
            </a:r>
            <a:r>
              <a:rPr lang="en-ID" sz="1200" dirty="0"/>
              <a:t> </a:t>
            </a:r>
            <a:r>
              <a:rPr lang="en-ID" sz="1200" dirty="0" err="1"/>
              <a:t>gambar</a:t>
            </a:r>
            <a:r>
              <a:rPr lang="en-ID" sz="1200" dirty="0"/>
              <a:t>: </a:t>
            </a:r>
            <a:r>
              <a:rPr lang="en-ID" sz="1200" i="1" dirty="0"/>
              <a:t>freepik.com</a:t>
            </a:r>
          </a:p>
        </p:txBody>
      </p:sp>
    </p:spTree>
    <p:extLst>
      <p:ext uri="{BB962C8B-B14F-4D97-AF65-F5344CB8AC3E}">
        <p14:creationId xmlns:p14="http://schemas.microsoft.com/office/powerpoint/2010/main" val="17901117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31195" y="1755559"/>
            <a:ext cx="6096000" cy="4524315"/>
          </a:xfrm>
          <a:prstGeom prst="rect">
            <a:avLst/>
          </a:prstGeom>
        </p:spPr>
        <p:txBody>
          <a:bodyPr>
            <a:spAutoFit/>
          </a:bodyPr>
          <a:lstStyle/>
          <a:p>
            <a:pPr marL="571486" indent="-571486">
              <a:buFont typeface="Arial" panose="020B0604020202020204" pitchFamily="34" charset="0"/>
              <a:buChar char="•"/>
            </a:pPr>
            <a:r>
              <a:rPr lang="id-ID" sz="2400" dirty="0"/>
              <a:t>Kita dianjurkan untuk berzikir dan berdoa setelah salat.</a:t>
            </a:r>
          </a:p>
          <a:p>
            <a:pPr marL="571486" indent="-571486">
              <a:buFont typeface="Arial" panose="020B0604020202020204" pitchFamily="34" charset="0"/>
              <a:buChar char="•"/>
            </a:pPr>
            <a:r>
              <a:rPr lang="id-ID" sz="2400" dirty="0"/>
              <a:t>Zikir artinya mengingat Allah Swt. dengan menyebut nama-Nya secara berulang-ulang.</a:t>
            </a:r>
          </a:p>
          <a:p>
            <a:pPr marL="571486" indent="-571486">
              <a:buFont typeface="Arial" panose="020B0604020202020204" pitchFamily="34" charset="0"/>
              <a:buChar char="•"/>
            </a:pPr>
            <a:r>
              <a:rPr lang="id-ID" sz="2400" dirty="0"/>
              <a:t>Doa artinya memohon kepada Allah Swt.</a:t>
            </a:r>
          </a:p>
          <a:p>
            <a:pPr marL="571486" indent="-571486">
              <a:buFont typeface="Arial" panose="020B0604020202020204" pitchFamily="34" charset="0"/>
              <a:buChar char="•"/>
            </a:pPr>
            <a:r>
              <a:rPr lang="id-ID" sz="2400" dirty="0"/>
              <a:t>Tata cara berdoa, yaitu mengangkat kedua tangan, menghadap kiblat, memulai dengan membaca basmalah, hamdalah, dan membaca selawat, serta membaca doa-doa.</a:t>
            </a:r>
            <a:endParaRPr lang="en-ID" sz="2400" dirty="0"/>
          </a:p>
          <a:p>
            <a:pPr marL="571486" indent="-571486">
              <a:buFont typeface="Arial" panose="020B0604020202020204" pitchFamily="34" charset="0"/>
              <a:buChar char="•"/>
            </a:pPr>
            <a:endParaRPr lang="en-ID" sz="2400" dirty="0"/>
          </a:p>
        </p:txBody>
      </p:sp>
      <p:grpSp>
        <p:nvGrpSpPr>
          <p:cNvPr id="20" name="Group 19"/>
          <p:cNvGrpSpPr/>
          <p:nvPr/>
        </p:nvGrpSpPr>
        <p:grpSpPr>
          <a:xfrm>
            <a:off x="304802" y="381001"/>
            <a:ext cx="3962399" cy="1128740"/>
            <a:chOff x="228601" y="285750"/>
            <a:chExt cx="2971799" cy="846555"/>
          </a:xfrm>
        </p:grpSpPr>
        <p:sp>
          <p:nvSpPr>
            <p:cNvPr id="3" name="Google Shape;1383;p29">
              <a:extLst>
                <a:ext uri="{FF2B5EF4-FFF2-40B4-BE49-F238E27FC236}">
                  <a16:creationId xmlns:a16="http://schemas.microsoft.com/office/drawing/2014/main" xmlns="" id="{0DB842E3-03CC-D2DD-D16A-633E7E38BD86}"/>
                </a:ext>
              </a:extLst>
            </p:cNvPr>
            <p:cNvSpPr/>
            <p:nvPr/>
          </p:nvSpPr>
          <p:spPr>
            <a:xfrm>
              <a:off x="228601" y="285750"/>
              <a:ext cx="2971799" cy="846555"/>
            </a:xfrm>
            <a:custGeom>
              <a:avLst/>
              <a:gdLst/>
              <a:ahLst/>
              <a:cxnLst/>
              <a:rect l="l" t="t" r="r" b="b"/>
              <a:pathLst>
                <a:path w="11281" h="2706" extrusionOk="0">
                  <a:moveTo>
                    <a:pt x="1349" y="0"/>
                  </a:moveTo>
                  <a:cubicBezTo>
                    <a:pt x="606" y="0"/>
                    <a:pt x="0" y="606"/>
                    <a:pt x="0" y="1356"/>
                  </a:cubicBezTo>
                  <a:cubicBezTo>
                    <a:pt x="0" y="2099"/>
                    <a:pt x="606" y="2705"/>
                    <a:pt x="1349" y="2705"/>
                  </a:cubicBezTo>
                  <a:lnTo>
                    <a:pt x="9924" y="2705"/>
                  </a:lnTo>
                  <a:cubicBezTo>
                    <a:pt x="10674" y="2705"/>
                    <a:pt x="11280" y="2099"/>
                    <a:pt x="11280" y="1356"/>
                  </a:cubicBezTo>
                  <a:cubicBezTo>
                    <a:pt x="11280" y="606"/>
                    <a:pt x="10674" y="0"/>
                    <a:pt x="9924" y="0"/>
                  </a:cubicBezTo>
                  <a:close/>
                </a:path>
              </a:pathLst>
            </a:custGeom>
            <a:solidFill>
              <a:srgbClr val="4440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" name="Google Shape;1384;p29">
              <a:extLst>
                <a:ext uri="{FF2B5EF4-FFF2-40B4-BE49-F238E27FC236}">
                  <a16:creationId xmlns:a16="http://schemas.microsoft.com/office/drawing/2014/main" xmlns="" id="{1533E789-4E8C-8F11-A280-CCA17EF448A8}"/>
                </a:ext>
              </a:extLst>
            </p:cNvPr>
            <p:cNvSpPr/>
            <p:nvPr/>
          </p:nvSpPr>
          <p:spPr>
            <a:xfrm>
              <a:off x="323396" y="356928"/>
              <a:ext cx="778783" cy="704211"/>
            </a:xfrm>
            <a:custGeom>
              <a:avLst/>
              <a:gdLst/>
              <a:ahLst/>
              <a:cxnLst/>
              <a:rect l="l" t="t" r="r" b="b"/>
              <a:pathLst>
                <a:path w="2251" h="2251" extrusionOk="0">
                  <a:moveTo>
                    <a:pt x="1125" y="1"/>
                  </a:moveTo>
                  <a:cubicBezTo>
                    <a:pt x="505" y="1"/>
                    <a:pt x="0" y="506"/>
                    <a:pt x="0" y="1126"/>
                  </a:cubicBezTo>
                  <a:cubicBezTo>
                    <a:pt x="0" y="1746"/>
                    <a:pt x="505" y="2251"/>
                    <a:pt x="1125" y="2251"/>
                  </a:cubicBezTo>
                  <a:cubicBezTo>
                    <a:pt x="1745" y="2251"/>
                    <a:pt x="2250" y="1746"/>
                    <a:pt x="2250" y="1126"/>
                  </a:cubicBezTo>
                  <a:cubicBezTo>
                    <a:pt x="2250" y="506"/>
                    <a:pt x="1745" y="1"/>
                    <a:pt x="1125" y="1"/>
                  </a:cubicBez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grpSp>
          <p:nvGrpSpPr>
            <p:cNvPr id="5" name="Google Shape;328;p39">
              <a:extLst>
                <a:ext uri="{FF2B5EF4-FFF2-40B4-BE49-F238E27FC236}">
                  <a16:creationId xmlns:a16="http://schemas.microsoft.com/office/drawing/2014/main" xmlns="" id="{E8B37CA1-953B-46FA-A5AF-EFB26463DC87}"/>
                </a:ext>
              </a:extLst>
            </p:cNvPr>
            <p:cNvGrpSpPr/>
            <p:nvPr/>
          </p:nvGrpSpPr>
          <p:grpSpPr>
            <a:xfrm>
              <a:off x="581023" y="541292"/>
              <a:ext cx="257177" cy="335470"/>
              <a:chOff x="590250" y="244200"/>
              <a:chExt cx="407975" cy="532175"/>
            </a:xfrm>
          </p:grpSpPr>
          <p:sp>
            <p:nvSpPr>
              <p:cNvPr id="6" name="Google Shape;329;p39">
                <a:extLst>
                  <a:ext uri="{FF2B5EF4-FFF2-40B4-BE49-F238E27FC236}">
                    <a16:creationId xmlns:a16="http://schemas.microsoft.com/office/drawing/2014/main" xmlns="" id="{D7BBACD4-3BBE-F488-B315-88C2C685E7FA}"/>
                  </a:ext>
                </a:extLst>
              </p:cNvPr>
              <p:cNvSpPr/>
              <p:nvPr/>
            </p:nvSpPr>
            <p:spPr>
              <a:xfrm>
                <a:off x="623125" y="313625"/>
                <a:ext cx="375100" cy="462750"/>
              </a:xfrm>
              <a:custGeom>
                <a:avLst/>
                <a:gdLst/>
                <a:ahLst/>
                <a:cxnLst/>
                <a:rect l="l" t="t" r="r" b="b"/>
                <a:pathLst>
                  <a:path w="15004" h="18510" fill="none" extrusionOk="0">
                    <a:moveTo>
                      <a:pt x="1" y="17536"/>
                    </a:moveTo>
                    <a:lnTo>
                      <a:pt x="1" y="17536"/>
                    </a:lnTo>
                    <a:lnTo>
                      <a:pt x="1" y="17536"/>
                    </a:lnTo>
                    <a:lnTo>
                      <a:pt x="25" y="17682"/>
                    </a:lnTo>
                    <a:lnTo>
                      <a:pt x="49" y="17852"/>
                    </a:lnTo>
                    <a:lnTo>
                      <a:pt x="123" y="18023"/>
                    </a:lnTo>
                    <a:lnTo>
                      <a:pt x="220" y="18193"/>
                    </a:lnTo>
                    <a:lnTo>
                      <a:pt x="293" y="18291"/>
                    </a:lnTo>
                    <a:lnTo>
                      <a:pt x="390" y="18364"/>
                    </a:lnTo>
                    <a:lnTo>
                      <a:pt x="488" y="18412"/>
                    </a:lnTo>
                    <a:lnTo>
                      <a:pt x="610" y="18461"/>
                    </a:lnTo>
                    <a:lnTo>
                      <a:pt x="756" y="18510"/>
                    </a:lnTo>
                    <a:lnTo>
                      <a:pt x="926" y="18510"/>
                    </a:lnTo>
                    <a:lnTo>
                      <a:pt x="14468" y="18510"/>
                    </a:lnTo>
                    <a:lnTo>
                      <a:pt x="14468" y="18510"/>
                    </a:lnTo>
                    <a:lnTo>
                      <a:pt x="14541" y="18510"/>
                    </a:lnTo>
                    <a:lnTo>
                      <a:pt x="14614" y="18485"/>
                    </a:lnTo>
                    <a:lnTo>
                      <a:pt x="14736" y="18412"/>
                    </a:lnTo>
                    <a:lnTo>
                      <a:pt x="14833" y="18291"/>
                    </a:lnTo>
                    <a:lnTo>
                      <a:pt x="14906" y="18144"/>
                    </a:lnTo>
                    <a:lnTo>
                      <a:pt x="14955" y="17974"/>
                    </a:lnTo>
                    <a:lnTo>
                      <a:pt x="14979" y="17779"/>
                    </a:lnTo>
                    <a:lnTo>
                      <a:pt x="15003" y="17438"/>
                    </a:lnTo>
                    <a:lnTo>
                      <a:pt x="15003" y="487"/>
                    </a:lnTo>
                    <a:lnTo>
                      <a:pt x="15003" y="487"/>
                    </a:lnTo>
                    <a:lnTo>
                      <a:pt x="15003" y="341"/>
                    </a:lnTo>
                    <a:lnTo>
                      <a:pt x="14979" y="219"/>
                    </a:lnTo>
                    <a:lnTo>
                      <a:pt x="14955" y="146"/>
                    </a:lnTo>
                    <a:lnTo>
                      <a:pt x="14906" y="73"/>
                    </a:lnTo>
                    <a:lnTo>
                      <a:pt x="14833" y="49"/>
                    </a:lnTo>
                    <a:lnTo>
                      <a:pt x="14736" y="24"/>
                    </a:lnTo>
                    <a:lnTo>
                      <a:pt x="14468" y="0"/>
                    </a:lnTo>
                  </a:path>
                </a:pathLst>
              </a:custGeom>
              <a:ln>
                <a:headEnd type="none" w="sm" len="sm"/>
                <a:tailEnd type="none" w="sm" len="sm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" name="Google Shape;330;p39">
                <a:extLst>
                  <a:ext uri="{FF2B5EF4-FFF2-40B4-BE49-F238E27FC236}">
                    <a16:creationId xmlns:a16="http://schemas.microsoft.com/office/drawing/2014/main" xmlns="" id="{B23F1358-D81D-BBF1-1FF3-E81AAD327249}"/>
                  </a:ext>
                </a:extLst>
              </p:cNvPr>
              <p:cNvSpPr/>
              <p:nvPr/>
            </p:nvSpPr>
            <p:spPr>
              <a:xfrm>
                <a:off x="590250" y="269775"/>
                <a:ext cx="377525" cy="462775"/>
              </a:xfrm>
              <a:custGeom>
                <a:avLst/>
                <a:gdLst/>
                <a:ahLst/>
                <a:cxnLst/>
                <a:rect l="l" t="t" r="r" b="b"/>
                <a:pathLst>
                  <a:path w="15101" h="18511" fill="none" extrusionOk="0">
                    <a:moveTo>
                      <a:pt x="14321" y="0"/>
                    </a:moveTo>
                    <a:lnTo>
                      <a:pt x="780" y="0"/>
                    </a:lnTo>
                    <a:lnTo>
                      <a:pt x="780" y="0"/>
                    </a:lnTo>
                    <a:lnTo>
                      <a:pt x="634" y="25"/>
                    </a:lnTo>
                    <a:lnTo>
                      <a:pt x="488" y="74"/>
                    </a:lnTo>
                    <a:lnTo>
                      <a:pt x="342" y="122"/>
                    </a:lnTo>
                    <a:lnTo>
                      <a:pt x="220" y="220"/>
                    </a:lnTo>
                    <a:lnTo>
                      <a:pt x="122" y="341"/>
                    </a:lnTo>
                    <a:lnTo>
                      <a:pt x="74" y="488"/>
                    </a:lnTo>
                    <a:lnTo>
                      <a:pt x="25" y="634"/>
                    </a:lnTo>
                    <a:lnTo>
                      <a:pt x="1" y="780"/>
                    </a:lnTo>
                    <a:lnTo>
                      <a:pt x="1" y="17731"/>
                    </a:lnTo>
                    <a:lnTo>
                      <a:pt x="1" y="17731"/>
                    </a:lnTo>
                    <a:lnTo>
                      <a:pt x="25" y="17877"/>
                    </a:lnTo>
                    <a:lnTo>
                      <a:pt x="74" y="18023"/>
                    </a:lnTo>
                    <a:lnTo>
                      <a:pt x="122" y="18169"/>
                    </a:lnTo>
                    <a:lnTo>
                      <a:pt x="220" y="18291"/>
                    </a:lnTo>
                    <a:lnTo>
                      <a:pt x="342" y="18388"/>
                    </a:lnTo>
                    <a:lnTo>
                      <a:pt x="488" y="18437"/>
                    </a:lnTo>
                    <a:lnTo>
                      <a:pt x="634" y="18486"/>
                    </a:lnTo>
                    <a:lnTo>
                      <a:pt x="780" y="18510"/>
                    </a:lnTo>
                    <a:lnTo>
                      <a:pt x="14321" y="18510"/>
                    </a:lnTo>
                    <a:lnTo>
                      <a:pt x="14321" y="18510"/>
                    </a:lnTo>
                    <a:lnTo>
                      <a:pt x="14467" y="18486"/>
                    </a:lnTo>
                    <a:lnTo>
                      <a:pt x="14614" y="18437"/>
                    </a:lnTo>
                    <a:lnTo>
                      <a:pt x="14760" y="18388"/>
                    </a:lnTo>
                    <a:lnTo>
                      <a:pt x="14881" y="18291"/>
                    </a:lnTo>
                    <a:lnTo>
                      <a:pt x="14979" y="18169"/>
                    </a:lnTo>
                    <a:lnTo>
                      <a:pt x="15028" y="18023"/>
                    </a:lnTo>
                    <a:lnTo>
                      <a:pt x="15076" y="17877"/>
                    </a:lnTo>
                    <a:lnTo>
                      <a:pt x="15101" y="17731"/>
                    </a:lnTo>
                    <a:lnTo>
                      <a:pt x="15101" y="780"/>
                    </a:lnTo>
                    <a:lnTo>
                      <a:pt x="15101" y="780"/>
                    </a:lnTo>
                    <a:lnTo>
                      <a:pt x="15076" y="634"/>
                    </a:lnTo>
                    <a:lnTo>
                      <a:pt x="15028" y="488"/>
                    </a:lnTo>
                    <a:lnTo>
                      <a:pt x="14979" y="341"/>
                    </a:lnTo>
                    <a:lnTo>
                      <a:pt x="14881" y="220"/>
                    </a:lnTo>
                    <a:lnTo>
                      <a:pt x="14760" y="122"/>
                    </a:lnTo>
                    <a:lnTo>
                      <a:pt x="14614" y="74"/>
                    </a:lnTo>
                    <a:lnTo>
                      <a:pt x="14467" y="25"/>
                    </a:lnTo>
                    <a:lnTo>
                      <a:pt x="14321" y="0"/>
                    </a:lnTo>
                    <a:lnTo>
                      <a:pt x="14321" y="0"/>
                    </a:lnTo>
                  </a:path>
                </a:pathLst>
              </a:custGeom>
              <a:ln>
                <a:headEnd type="none" w="sm" len="sm"/>
                <a:tailEnd type="none" w="sm" len="sm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" name="Google Shape;331;p39">
                <a:extLst>
                  <a:ext uri="{FF2B5EF4-FFF2-40B4-BE49-F238E27FC236}">
                    <a16:creationId xmlns:a16="http://schemas.microsoft.com/office/drawing/2014/main" xmlns="" id="{9081863C-D87D-A805-1BCB-E7B4D82D2126}"/>
                  </a:ext>
                </a:extLst>
              </p:cNvPr>
              <p:cNvSpPr/>
              <p:nvPr/>
            </p:nvSpPr>
            <p:spPr>
              <a:xfrm>
                <a:off x="796650" y="274025"/>
                <a:ext cx="45100" cy="45100"/>
              </a:xfrm>
              <a:custGeom>
                <a:avLst/>
                <a:gdLst/>
                <a:ahLst/>
                <a:cxnLst/>
                <a:rect l="l" t="t" r="r" b="b"/>
                <a:pathLst>
                  <a:path w="1804" h="1804" fill="none" extrusionOk="0">
                    <a:moveTo>
                      <a:pt x="902" y="1"/>
                    </a:moveTo>
                    <a:lnTo>
                      <a:pt x="902" y="1"/>
                    </a:lnTo>
                    <a:lnTo>
                      <a:pt x="1073" y="25"/>
                    </a:lnTo>
                    <a:lnTo>
                      <a:pt x="1243" y="74"/>
                    </a:lnTo>
                    <a:lnTo>
                      <a:pt x="1414" y="147"/>
                    </a:lnTo>
                    <a:lnTo>
                      <a:pt x="1535" y="269"/>
                    </a:lnTo>
                    <a:lnTo>
                      <a:pt x="1657" y="391"/>
                    </a:lnTo>
                    <a:lnTo>
                      <a:pt x="1730" y="561"/>
                    </a:lnTo>
                    <a:lnTo>
                      <a:pt x="1779" y="732"/>
                    </a:lnTo>
                    <a:lnTo>
                      <a:pt x="1803" y="902"/>
                    </a:lnTo>
                    <a:lnTo>
                      <a:pt x="1803" y="902"/>
                    </a:lnTo>
                    <a:lnTo>
                      <a:pt x="1779" y="1073"/>
                    </a:lnTo>
                    <a:lnTo>
                      <a:pt x="1730" y="1243"/>
                    </a:lnTo>
                    <a:lnTo>
                      <a:pt x="1657" y="1414"/>
                    </a:lnTo>
                    <a:lnTo>
                      <a:pt x="1535" y="1535"/>
                    </a:lnTo>
                    <a:lnTo>
                      <a:pt x="1414" y="1657"/>
                    </a:lnTo>
                    <a:lnTo>
                      <a:pt x="1243" y="1730"/>
                    </a:lnTo>
                    <a:lnTo>
                      <a:pt x="1073" y="1779"/>
                    </a:lnTo>
                    <a:lnTo>
                      <a:pt x="902" y="1803"/>
                    </a:lnTo>
                    <a:lnTo>
                      <a:pt x="902" y="1803"/>
                    </a:lnTo>
                    <a:lnTo>
                      <a:pt x="732" y="1779"/>
                    </a:lnTo>
                    <a:lnTo>
                      <a:pt x="561" y="1730"/>
                    </a:lnTo>
                    <a:lnTo>
                      <a:pt x="391" y="1657"/>
                    </a:lnTo>
                    <a:lnTo>
                      <a:pt x="269" y="1535"/>
                    </a:lnTo>
                    <a:lnTo>
                      <a:pt x="147" y="1414"/>
                    </a:lnTo>
                    <a:lnTo>
                      <a:pt x="74" y="1243"/>
                    </a:lnTo>
                    <a:lnTo>
                      <a:pt x="25" y="1073"/>
                    </a:lnTo>
                    <a:lnTo>
                      <a:pt x="1" y="902"/>
                    </a:lnTo>
                    <a:lnTo>
                      <a:pt x="1" y="902"/>
                    </a:lnTo>
                    <a:lnTo>
                      <a:pt x="25" y="732"/>
                    </a:lnTo>
                    <a:lnTo>
                      <a:pt x="74" y="561"/>
                    </a:lnTo>
                    <a:lnTo>
                      <a:pt x="147" y="391"/>
                    </a:lnTo>
                    <a:lnTo>
                      <a:pt x="269" y="269"/>
                    </a:lnTo>
                    <a:lnTo>
                      <a:pt x="391" y="147"/>
                    </a:lnTo>
                    <a:lnTo>
                      <a:pt x="561" y="74"/>
                    </a:lnTo>
                    <a:lnTo>
                      <a:pt x="732" y="25"/>
                    </a:lnTo>
                    <a:lnTo>
                      <a:pt x="902" y="1"/>
                    </a:lnTo>
                    <a:lnTo>
                      <a:pt x="902" y="1"/>
                    </a:lnTo>
                  </a:path>
                </a:pathLst>
              </a:custGeom>
              <a:ln>
                <a:headEnd type="none" w="sm" len="sm"/>
                <a:tailEnd type="none" w="sm" len="sm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" name="Google Shape;332;p39">
                <a:extLst>
                  <a:ext uri="{FF2B5EF4-FFF2-40B4-BE49-F238E27FC236}">
                    <a16:creationId xmlns:a16="http://schemas.microsoft.com/office/drawing/2014/main" xmlns="" id="{01BA210A-95ED-D4C5-69AE-6364C66ED8C7}"/>
                  </a:ext>
                </a:extLst>
              </p:cNvPr>
              <p:cNvSpPr/>
              <p:nvPr/>
            </p:nvSpPr>
            <p:spPr>
              <a:xfrm>
                <a:off x="713850" y="274025"/>
                <a:ext cx="45075" cy="45100"/>
              </a:xfrm>
              <a:custGeom>
                <a:avLst/>
                <a:gdLst/>
                <a:ahLst/>
                <a:cxnLst/>
                <a:rect l="l" t="t" r="r" b="b"/>
                <a:pathLst>
                  <a:path w="1803" h="1804" fill="none" extrusionOk="0">
                    <a:moveTo>
                      <a:pt x="902" y="1"/>
                    </a:moveTo>
                    <a:lnTo>
                      <a:pt x="902" y="1"/>
                    </a:lnTo>
                    <a:lnTo>
                      <a:pt x="1072" y="25"/>
                    </a:lnTo>
                    <a:lnTo>
                      <a:pt x="1243" y="74"/>
                    </a:lnTo>
                    <a:lnTo>
                      <a:pt x="1413" y="147"/>
                    </a:lnTo>
                    <a:lnTo>
                      <a:pt x="1535" y="269"/>
                    </a:lnTo>
                    <a:lnTo>
                      <a:pt x="1657" y="391"/>
                    </a:lnTo>
                    <a:lnTo>
                      <a:pt x="1730" y="561"/>
                    </a:lnTo>
                    <a:lnTo>
                      <a:pt x="1779" y="732"/>
                    </a:lnTo>
                    <a:lnTo>
                      <a:pt x="1803" y="902"/>
                    </a:lnTo>
                    <a:lnTo>
                      <a:pt x="1803" y="902"/>
                    </a:lnTo>
                    <a:lnTo>
                      <a:pt x="1779" y="1073"/>
                    </a:lnTo>
                    <a:lnTo>
                      <a:pt x="1730" y="1243"/>
                    </a:lnTo>
                    <a:lnTo>
                      <a:pt x="1657" y="1414"/>
                    </a:lnTo>
                    <a:lnTo>
                      <a:pt x="1535" y="1535"/>
                    </a:lnTo>
                    <a:lnTo>
                      <a:pt x="1413" y="1657"/>
                    </a:lnTo>
                    <a:lnTo>
                      <a:pt x="1243" y="1730"/>
                    </a:lnTo>
                    <a:lnTo>
                      <a:pt x="1072" y="1779"/>
                    </a:lnTo>
                    <a:lnTo>
                      <a:pt x="902" y="1803"/>
                    </a:lnTo>
                    <a:lnTo>
                      <a:pt x="902" y="1803"/>
                    </a:lnTo>
                    <a:lnTo>
                      <a:pt x="731" y="1779"/>
                    </a:lnTo>
                    <a:lnTo>
                      <a:pt x="561" y="1730"/>
                    </a:lnTo>
                    <a:lnTo>
                      <a:pt x="390" y="1657"/>
                    </a:lnTo>
                    <a:lnTo>
                      <a:pt x="269" y="1535"/>
                    </a:lnTo>
                    <a:lnTo>
                      <a:pt x="147" y="1414"/>
                    </a:lnTo>
                    <a:lnTo>
                      <a:pt x="74" y="1243"/>
                    </a:lnTo>
                    <a:lnTo>
                      <a:pt x="25" y="1073"/>
                    </a:lnTo>
                    <a:lnTo>
                      <a:pt x="1" y="902"/>
                    </a:lnTo>
                    <a:lnTo>
                      <a:pt x="1" y="902"/>
                    </a:lnTo>
                    <a:lnTo>
                      <a:pt x="25" y="732"/>
                    </a:lnTo>
                    <a:lnTo>
                      <a:pt x="74" y="561"/>
                    </a:lnTo>
                    <a:lnTo>
                      <a:pt x="147" y="391"/>
                    </a:lnTo>
                    <a:lnTo>
                      <a:pt x="269" y="269"/>
                    </a:lnTo>
                    <a:lnTo>
                      <a:pt x="390" y="147"/>
                    </a:lnTo>
                    <a:lnTo>
                      <a:pt x="561" y="74"/>
                    </a:lnTo>
                    <a:lnTo>
                      <a:pt x="731" y="25"/>
                    </a:lnTo>
                    <a:lnTo>
                      <a:pt x="902" y="1"/>
                    </a:lnTo>
                    <a:lnTo>
                      <a:pt x="902" y="1"/>
                    </a:lnTo>
                  </a:path>
                </a:pathLst>
              </a:custGeom>
              <a:ln>
                <a:headEnd type="none" w="sm" len="sm"/>
                <a:tailEnd type="none" w="sm" len="sm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" name="Google Shape;333;p39">
                <a:extLst>
                  <a:ext uri="{FF2B5EF4-FFF2-40B4-BE49-F238E27FC236}">
                    <a16:creationId xmlns:a16="http://schemas.microsoft.com/office/drawing/2014/main" xmlns="" id="{CD80DBB8-9362-8AEE-3AE3-B951DCB2F502}"/>
                  </a:ext>
                </a:extLst>
              </p:cNvPr>
              <p:cNvSpPr/>
              <p:nvPr/>
            </p:nvSpPr>
            <p:spPr>
              <a:xfrm>
                <a:off x="631050" y="274025"/>
                <a:ext cx="45075" cy="45100"/>
              </a:xfrm>
              <a:custGeom>
                <a:avLst/>
                <a:gdLst/>
                <a:ahLst/>
                <a:cxnLst/>
                <a:rect l="l" t="t" r="r" b="b"/>
                <a:pathLst>
                  <a:path w="1803" h="1804" fill="none" extrusionOk="0">
                    <a:moveTo>
                      <a:pt x="0" y="902"/>
                    </a:moveTo>
                    <a:lnTo>
                      <a:pt x="0" y="902"/>
                    </a:lnTo>
                    <a:lnTo>
                      <a:pt x="25" y="732"/>
                    </a:lnTo>
                    <a:lnTo>
                      <a:pt x="73" y="561"/>
                    </a:lnTo>
                    <a:lnTo>
                      <a:pt x="147" y="391"/>
                    </a:lnTo>
                    <a:lnTo>
                      <a:pt x="268" y="269"/>
                    </a:lnTo>
                    <a:lnTo>
                      <a:pt x="390" y="147"/>
                    </a:lnTo>
                    <a:lnTo>
                      <a:pt x="561" y="74"/>
                    </a:lnTo>
                    <a:lnTo>
                      <a:pt x="731" y="25"/>
                    </a:lnTo>
                    <a:lnTo>
                      <a:pt x="902" y="1"/>
                    </a:lnTo>
                    <a:lnTo>
                      <a:pt x="902" y="1"/>
                    </a:lnTo>
                    <a:lnTo>
                      <a:pt x="1072" y="25"/>
                    </a:lnTo>
                    <a:lnTo>
                      <a:pt x="1243" y="74"/>
                    </a:lnTo>
                    <a:lnTo>
                      <a:pt x="1413" y="147"/>
                    </a:lnTo>
                    <a:lnTo>
                      <a:pt x="1535" y="269"/>
                    </a:lnTo>
                    <a:lnTo>
                      <a:pt x="1657" y="391"/>
                    </a:lnTo>
                    <a:lnTo>
                      <a:pt x="1730" y="561"/>
                    </a:lnTo>
                    <a:lnTo>
                      <a:pt x="1778" y="732"/>
                    </a:lnTo>
                    <a:lnTo>
                      <a:pt x="1803" y="902"/>
                    </a:lnTo>
                    <a:lnTo>
                      <a:pt x="1803" y="902"/>
                    </a:lnTo>
                    <a:lnTo>
                      <a:pt x="1778" y="1073"/>
                    </a:lnTo>
                    <a:lnTo>
                      <a:pt x="1730" y="1243"/>
                    </a:lnTo>
                    <a:lnTo>
                      <a:pt x="1657" y="1414"/>
                    </a:lnTo>
                    <a:lnTo>
                      <a:pt x="1535" y="1535"/>
                    </a:lnTo>
                    <a:lnTo>
                      <a:pt x="1413" y="1657"/>
                    </a:lnTo>
                    <a:lnTo>
                      <a:pt x="1243" y="1730"/>
                    </a:lnTo>
                    <a:lnTo>
                      <a:pt x="1072" y="1779"/>
                    </a:lnTo>
                    <a:lnTo>
                      <a:pt x="902" y="1803"/>
                    </a:lnTo>
                    <a:lnTo>
                      <a:pt x="902" y="1803"/>
                    </a:lnTo>
                    <a:lnTo>
                      <a:pt x="731" y="1779"/>
                    </a:lnTo>
                    <a:lnTo>
                      <a:pt x="561" y="1730"/>
                    </a:lnTo>
                    <a:lnTo>
                      <a:pt x="390" y="1657"/>
                    </a:lnTo>
                    <a:lnTo>
                      <a:pt x="268" y="1535"/>
                    </a:lnTo>
                    <a:lnTo>
                      <a:pt x="147" y="1414"/>
                    </a:lnTo>
                    <a:lnTo>
                      <a:pt x="73" y="1243"/>
                    </a:lnTo>
                    <a:lnTo>
                      <a:pt x="25" y="1073"/>
                    </a:lnTo>
                    <a:lnTo>
                      <a:pt x="0" y="902"/>
                    </a:lnTo>
                    <a:lnTo>
                      <a:pt x="0" y="902"/>
                    </a:lnTo>
                  </a:path>
                </a:pathLst>
              </a:custGeom>
              <a:ln>
                <a:headEnd type="none" w="sm" len="sm"/>
                <a:tailEnd type="none" w="sm" len="sm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" name="Google Shape;334;p39">
                <a:extLst>
                  <a:ext uri="{FF2B5EF4-FFF2-40B4-BE49-F238E27FC236}">
                    <a16:creationId xmlns:a16="http://schemas.microsoft.com/office/drawing/2014/main" xmlns="" id="{A7768CC9-1B69-8E8D-96CF-631F61EACAC9}"/>
                  </a:ext>
                </a:extLst>
              </p:cNvPr>
              <p:cNvSpPr/>
              <p:nvPr/>
            </p:nvSpPr>
            <p:spPr>
              <a:xfrm>
                <a:off x="649925" y="590050"/>
                <a:ext cx="1339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5359" h="1" fill="none" extrusionOk="0">
                    <a:moveTo>
                      <a:pt x="5358" y="0"/>
                    </a:moveTo>
                    <a:lnTo>
                      <a:pt x="0" y="0"/>
                    </a:lnTo>
                  </a:path>
                </a:pathLst>
              </a:custGeom>
              <a:ln>
                <a:headEnd type="none" w="sm" len="sm"/>
                <a:tailEnd type="none" w="sm" len="sm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" name="Google Shape;335;p39">
                <a:extLst>
                  <a:ext uri="{FF2B5EF4-FFF2-40B4-BE49-F238E27FC236}">
                    <a16:creationId xmlns:a16="http://schemas.microsoft.com/office/drawing/2014/main" xmlns="" id="{A54A50B6-7C57-EE2C-6BC0-0D8EA17AC831}"/>
                  </a:ext>
                </a:extLst>
              </p:cNvPr>
              <p:cNvSpPr/>
              <p:nvPr/>
            </p:nvSpPr>
            <p:spPr>
              <a:xfrm>
                <a:off x="649925" y="534625"/>
                <a:ext cx="2557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0230" h="1" fill="none" extrusionOk="0">
                    <a:moveTo>
                      <a:pt x="10229" y="1"/>
                    </a:moveTo>
                    <a:lnTo>
                      <a:pt x="0" y="1"/>
                    </a:lnTo>
                  </a:path>
                </a:pathLst>
              </a:custGeom>
              <a:ln>
                <a:headEnd type="none" w="sm" len="sm"/>
                <a:tailEnd type="none" w="sm" len="sm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" name="Google Shape;336;p39">
                <a:extLst>
                  <a:ext uri="{FF2B5EF4-FFF2-40B4-BE49-F238E27FC236}">
                    <a16:creationId xmlns:a16="http://schemas.microsoft.com/office/drawing/2014/main" xmlns="" id="{E129417C-CAB4-C7E7-E868-771A7FC529F0}"/>
                  </a:ext>
                </a:extLst>
              </p:cNvPr>
              <p:cNvSpPr/>
              <p:nvPr/>
            </p:nvSpPr>
            <p:spPr>
              <a:xfrm>
                <a:off x="649925" y="479825"/>
                <a:ext cx="2557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0230" h="1" fill="none" extrusionOk="0">
                    <a:moveTo>
                      <a:pt x="10229" y="1"/>
                    </a:moveTo>
                    <a:lnTo>
                      <a:pt x="0" y="1"/>
                    </a:lnTo>
                  </a:path>
                </a:pathLst>
              </a:custGeom>
              <a:ln>
                <a:headEnd type="none" w="sm" len="sm"/>
                <a:tailEnd type="none" w="sm" len="sm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4" name="Google Shape;337;p39">
                <a:extLst>
                  <a:ext uri="{FF2B5EF4-FFF2-40B4-BE49-F238E27FC236}">
                    <a16:creationId xmlns:a16="http://schemas.microsoft.com/office/drawing/2014/main" xmlns="" id="{8A50316B-ECAF-92F2-15E6-1898ADCBD001}"/>
                  </a:ext>
                </a:extLst>
              </p:cNvPr>
              <p:cNvSpPr/>
              <p:nvPr/>
            </p:nvSpPr>
            <p:spPr>
              <a:xfrm>
                <a:off x="649925" y="424425"/>
                <a:ext cx="2557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0230" h="1" fill="none" extrusionOk="0">
                    <a:moveTo>
                      <a:pt x="10229" y="1"/>
                    </a:moveTo>
                    <a:lnTo>
                      <a:pt x="0" y="1"/>
                    </a:lnTo>
                  </a:path>
                </a:pathLst>
              </a:custGeom>
              <a:ln>
                <a:headEnd type="none" w="sm" len="sm"/>
                <a:tailEnd type="none" w="sm" len="sm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5" name="Google Shape;338;p39">
                <a:extLst>
                  <a:ext uri="{FF2B5EF4-FFF2-40B4-BE49-F238E27FC236}">
                    <a16:creationId xmlns:a16="http://schemas.microsoft.com/office/drawing/2014/main" xmlns="" id="{A3F46D6B-A39A-97E4-1BF7-145991F4CEEC}"/>
                  </a:ext>
                </a:extLst>
              </p:cNvPr>
              <p:cNvSpPr/>
              <p:nvPr/>
            </p:nvSpPr>
            <p:spPr>
              <a:xfrm>
                <a:off x="879475" y="274025"/>
                <a:ext cx="45075" cy="45100"/>
              </a:xfrm>
              <a:custGeom>
                <a:avLst/>
                <a:gdLst/>
                <a:ahLst/>
                <a:cxnLst/>
                <a:rect l="l" t="t" r="r" b="b"/>
                <a:pathLst>
                  <a:path w="1803" h="1804" fill="none" extrusionOk="0">
                    <a:moveTo>
                      <a:pt x="901" y="1803"/>
                    </a:moveTo>
                    <a:lnTo>
                      <a:pt x="901" y="1803"/>
                    </a:lnTo>
                    <a:lnTo>
                      <a:pt x="731" y="1779"/>
                    </a:lnTo>
                    <a:lnTo>
                      <a:pt x="560" y="1730"/>
                    </a:lnTo>
                    <a:lnTo>
                      <a:pt x="390" y="1657"/>
                    </a:lnTo>
                    <a:lnTo>
                      <a:pt x="268" y="1535"/>
                    </a:lnTo>
                    <a:lnTo>
                      <a:pt x="146" y="1414"/>
                    </a:lnTo>
                    <a:lnTo>
                      <a:pt x="73" y="1243"/>
                    </a:lnTo>
                    <a:lnTo>
                      <a:pt x="25" y="1073"/>
                    </a:lnTo>
                    <a:lnTo>
                      <a:pt x="0" y="902"/>
                    </a:lnTo>
                    <a:lnTo>
                      <a:pt x="0" y="902"/>
                    </a:lnTo>
                    <a:lnTo>
                      <a:pt x="25" y="732"/>
                    </a:lnTo>
                    <a:lnTo>
                      <a:pt x="73" y="561"/>
                    </a:lnTo>
                    <a:lnTo>
                      <a:pt x="146" y="391"/>
                    </a:lnTo>
                    <a:lnTo>
                      <a:pt x="268" y="269"/>
                    </a:lnTo>
                    <a:lnTo>
                      <a:pt x="390" y="147"/>
                    </a:lnTo>
                    <a:lnTo>
                      <a:pt x="560" y="74"/>
                    </a:lnTo>
                    <a:lnTo>
                      <a:pt x="731" y="25"/>
                    </a:lnTo>
                    <a:lnTo>
                      <a:pt x="901" y="1"/>
                    </a:lnTo>
                    <a:lnTo>
                      <a:pt x="901" y="1"/>
                    </a:lnTo>
                    <a:lnTo>
                      <a:pt x="1072" y="25"/>
                    </a:lnTo>
                    <a:lnTo>
                      <a:pt x="1242" y="74"/>
                    </a:lnTo>
                    <a:lnTo>
                      <a:pt x="1413" y="147"/>
                    </a:lnTo>
                    <a:lnTo>
                      <a:pt x="1535" y="269"/>
                    </a:lnTo>
                    <a:lnTo>
                      <a:pt x="1656" y="391"/>
                    </a:lnTo>
                    <a:lnTo>
                      <a:pt x="1729" y="561"/>
                    </a:lnTo>
                    <a:lnTo>
                      <a:pt x="1778" y="732"/>
                    </a:lnTo>
                    <a:lnTo>
                      <a:pt x="1802" y="902"/>
                    </a:lnTo>
                    <a:lnTo>
                      <a:pt x="1802" y="902"/>
                    </a:lnTo>
                    <a:lnTo>
                      <a:pt x="1778" y="1073"/>
                    </a:lnTo>
                    <a:lnTo>
                      <a:pt x="1729" y="1243"/>
                    </a:lnTo>
                    <a:lnTo>
                      <a:pt x="1656" y="1414"/>
                    </a:lnTo>
                    <a:lnTo>
                      <a:pt x="1535" y="1535"/>
                    </a:lnTo>
                    <a:lnTo>
                      <a:pt x="1413" y="1657"/>
                    </a:lnTo>
                    <a:lnTo>
                      <a:pt x="1242" y="1730"/>
                    </a:lnTo>
                    <a:lnTo>
                      <a:pt x="1072" y="1779"/>
                    </a:lnTo>
                    <a:lnTo>
                      <a:pt x="901" y="1803"/>
                    </a:lnTo>
                    <a:lnTo>
                      <a:pt x="901" y="1803"/>
                    </a:lnTo>
                  </a:path>
                </a:pathLst>
              </a:custGeom>
              <a:ln>
                <a:headEnd type="none" w="sm" len="sm"/>
                <a:tailEnd type="none" w="sm" len="sm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" name="Google Shape;339;p39">
                <a:extLst>
                  <a:ext uri="{FF2B5EF4-FFF2-40B4-BE49-F238E27FC236}">
                    <a16:creationId xmlns:a16="http://schemas.microsoft.com/office/drawing/2014/main" xmlns="" id="{386D1BA6-6F03-8FDA-0E63-BABC132C42EE}"/>
                  </a:ext>
                </a:extLst>
              </p:cNvPr>
              <p:cNvSpPr/>
              <p:nvPr/>
            </p:nvSpPr>
            <p:spPr>
              <a:xfrm>
                <a:off x="654800" y="244200"/>
                <a:ext cx="25" cy="51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2047" fill="none" extrusionOk="0">
                    <a:moveTo>
                      <a:pt x="0" y="1"/>
                    </a:moveTo>
                    <a:lnTo>
                      <a:pt x="0" y="2046"/>
                    </a:lnTo>
                  </a:path>
                </a:pathLst>
              </a:custGeom>
              <a:ln>
                <a:headEnd type="none" w="sm" len="sm"/>
                <a:tailEnd type="none" w="sm" len="sm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" name="Google Shape;340;p39">
                <a:extLst>
                  <a:ext uri="{FF2B5EF4-FFF2-40B4-BE49-F238E27FC236}">
                    <a16:creationId xmlns:a16="http://schemas.microsoft.com/office/drawing/2014/main" xmlns="" id="{C16E6C46-1088-6FDC-13F1-0609A8C7B2B1}"/>
                  </a:ext>
                </a:extLst>
              </p:cNvPr>
              <p:cNvSpPr/>
              <p:nvPr/>
            </p:nvSpPr>
            <p:spPr>
              <a:xfrm>
                <a:off x="737600" y="244200"/>
                <a:ext cx="25" cy="51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2047" fill="none" extrusionOk="0">
                    <a:moveTo>
                      <a:pt x="1" y="1"/>
                    </a:moveTo>
                    <a:lnTo>
                      <a:pt x="1" y="2046"/>
                    </a:lnTo>
                  </a:path>
                </a:pathLst>
              </a:custGeom>
              <a:ln>
                <a:headEnd type="none" w="sm" len="sm"/>
                <a:tailEnd type="none" w="sm" len="sm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8" name="Google Shape;341;p39">
                <a:extLst>
                  <a:ext uri="{FF2B5EF4-FFF2-40B4-BE49-F238E27FC236}">
                    <a16:creationId xmlns:a16="http://schemas.microsoft.com/office/drawing/2014/main" xmlns="" id="{52FA7FD0-54C1-9B50-CF2F-6A4B3B6BB954}"/>
                  </a:ext>
                </a:extLst>
              </p:cNvPr>
              <p:cNvSpPr/>
              <p:nvPr/>
            </p:nvSpPr>
            <p:spPr>
              <a:xfrm>
                <a:off x="820400" y="244200"/>
                <a:ext cx="25" cy="51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2047" fill="none" extrusionOk="0">
                    <a:moveTo>
                      <a:pt x="1" y="1"/>
                    </a:moveTo>
                    <a:lnTo>
                      <a:pt x="1" y="2046"/>
                    </a:lnTo>
                  </a:path>
                </a:pathLst>
              </a:custGeom>
              <a:ln>
                <a:headEnd type="none" w="sm" len="sm"/>
                <a:tailEnd type="none" w="sm" len="sm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9" name="Google Shape;342;p39">
                <a:extLst>
                  <a:ext uri="{FF2B5EF4-FFF2-40B4-BE49-F238E27FC236}">
                    <a16:creationId xmlns:a16="http://schemas.microsoft.com/office/drawing/2014/main" xmlns="" id="{0D32B2BF-BFA4-F25D-C9DE-98AB3718F6BF}"/>
                  </a:ext>
                </a:extLst>
              </p:cNvPr>
              <p:cNvSpPr/>
              <p:nvPr/>
            </p:nvSpPr>
            <p:spPr>
              <a:xfrm>
                <a:off x="903225" y="244200"/>
                <a:ext cx="25" cy="51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2047" fill="none" extrusionOk="0">
                    <a:moveTo>
                      <a:pt x="0" y="1"/>
                    </a:moveTo>
                    <a:lnTo>
                      <a:pt x="0" y="2046"/>
                    </a:lnTo>
                  </a:path>
                </a:pathLst>
              </a:custGeom>
              <a:ln>
                <a:headEnd type="none" w="sm" len="sm"/>
                <a:tailEnd type="none" w="sm" len="sm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  <p:sp>
        <p:nvSpPr>
          <p:cNvPr id="21" name="TextBox 20"/>
          <p:cNvSpPr txBox="1"/>
          <p:nvPr/>
        </p:nvSpPr>
        <p:spPr>
          <a:xfrm>
            <a:off x="1640892" y="565425"/>
            <a:ext cx="21978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chemeClr val="bg1"/>
                </a:solidFill>
              </a:rPr>
              <a:t>Rangkuman</a:t>
            </a:r>
            <a:endParaRPr lang="en-US" sz="3200" b="1" dirty="0">
              <a:solidFill>
                <a:schemeClr val="bg1"/>
              </a:solidFill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7112000" y="1169017"/>
            <a:ext cx="3681656" cy="4529244"/>
            <a:chOff x="5943600" y="883249"/>
            <a:chExt cx="2761242" cy="3396933"/>
          </a:xfrm>
        </p:grpSpPr>
        <p:pic>
          <p:nvPicPr>
            <p:cNvPr id="22" name="Picture 2" descr="Muslim boy and girl in white outfit">
              <a:extLst>
                <a:ext uri="{FF2B5EF4-FFF2-40B4-BE49-F238E27FC236}">
                  <a16:creationId xmlns:a16="http://schemas.microsoft.com/office/drawing/2014/main" xmlns="" id="{9DAEBF14-4294-847A-278D-4B58848ACA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43600" y="883249"/>
              <a:ext cx="2761242" cy="31891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DBBCB264-5E7C-1089-319C-4E6C5C1DFB7C}"/>
                </a:ext>
              </a:extLst>
            </p:cNvPr>
            <p:cNvSpPr txBox="1"/>
            <p:nvPr/>
          </p:nvSpPr>
          <p:spPr>
            <a:xfrm>
              <a:off x="6389039" y="4072433"/>
              <a:ext cx="1930508" cy="2077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D" sz="1200" dirty="0" err="1"/>
                <a:t>Sumber</a:t>
              </a:r>
              <a:r>
                <a:rPr lang="en-ID" sz="1200" dirty="0"/>
                <a:t> </a:t>
              </a:r>
              <a:r>
                <a:rPr lang="en-ID" sz="1200" dirty="0" err="1"/>
                <a:t>gambar</a:t>
              </a:r>
              <a:r>
                <a:rPr lang="en-ID" sz="1200" dirty="0"/>
                <a:t>: </a:t>
              </a:r>
              <a:r>
                <a:rPr lang="en-ID" sz="1200" i="1" dirty="0"/>
                <a:t>freepik.com</a:t>
              </a:r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C2E5079D-F7C6-7D80-AA4D-F750B24415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1336"/>
            <a:ext cx="12192000" cy="706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6891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1502186" y="648953"/>
            <a:ext cx="9649606" cy="1257677"/>
            <a:chOff x="1611542" y="3344163"/>
            <a:chExt cx="6732787" cy="727828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7" name="Parallelogram 16"/>
            <p:cNvSpPr/>
            <p:nvPr/>
          </p:nvSpPr>
          <p:spPr>
            <a:xfrm>
              <a:off x="1611542" y="3352296"/>
              <a:ext cx="6571620" cy="711563"/>
            </a:xfrm>
            <a:prstGeom prst="parallelogram">
              <a:avLst>
                <a:gd name="adj" fmla="val 4531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8" name="テキスト プレースホルダー 17"/>
            <p:cNvSpPr txBox="1">
              <a:spLocks/>
            </p:cNvSpPr>
            <p:nvPr/>
          </p:nvSpPr>
          <p:spPr>
            <a:xfrm>
              <a:off x="2685087" y="3344163"/>
              <a:ext cx="5659242" cy="727828"/>
            </a:xfrm>
            <a:prstGeom prst="rect">
              <a:avLst/>
            </a:prstGeom>
            <a:noFill/>
          </p:spPr>
          <p:txBody>
            <a:bodyPr vert="horz" lIns="48000" tIns="48000" rIns="48000" bIns="48000" rtlCol="0" anchor="ctr">
              <a:noAutofit/>
            </a:bodyPr>
            <a:lstStyle>
              <a:lvl1pPr marL="342900" indent="-342900" algn="l" defTabSz="1632753" rtl="0" eaLnBrk="1" latinLnBrk="0" hangingPunct="1">
                <a:lnSpc>
                  <a:spcPct val="120000"/>
                </a:lnSpc>
                <a:spcBef>
                  <a:spcPts val="1200"/>
                </a:spcBef>
                <a:buClr>
                  <a:schemeClr val="accent5"/>
                </a:buClr>
                <a:buFont typeface="Wingdings" panose="05000000000000000000" pitchFamily="2" charset="2"/>
                <a:buChar char="l"/>
                <a:defRPr kumimoji="1" sz="2000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1326612" indent="-510235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5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2040941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4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857317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673693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490070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5306446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6122822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939199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Clr>
                  <a:srgbClr val="FFA513"/>
                </a:buClr>
                <a:buNone/>
                <a:defRPr/>
              </a:pPr>
              <a:r>
                <a:rPr lang="fi-FI" sz="3733" b="1" dirty="0">
                  <a:solidFill>
                    <a:schemeClr val="tx1"/>
                  </a:solidFill>
                </a:rPr>
                <a:t>Zikir dan Doa Setelah Salat</a:t>
              </a:r>
              <a:endParaRPr lang="nn-NO" sz="3733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19" name="直角三角形 28"/>
          <p:cNvSpPr/>
          <p:nvPr/>
        </p:nvSpPr>
        <p:spPr>
          <a:xfrm rot="2700000">
            <a:off x="421352" y="447737"/>
            <a:ext cx="1543896" cy="1543896"/>
          </a:xfrm>
          <a:prstGeom prst="rtTriangle">
            <a:avLst/>
          </a:prstGeom>
          <a:solidFill>
            <a:schemeClr val="accent6">
              <a:lumMod val="50000"/>
            </a:schemeClr>
          </a:solidFill>
          <a:ln w="25400" cap="flat" cmpd="sng" algn="ctr">
            <a:noFill/>
            <a:prstDash val="sysDot"/>
          </a:ln>
          <a:effectLst/>
        </p:spPr>
        <p:txBody>
          <a:bodyPr rot="0" spcFirstLastPara="0" vertOverflow="overflow" horzOverflow="overflow" vert="horz" wrap="square" lIns="162556" tIns="81277" rIns="162556" bIns="8127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625519">
              <a:defRPr/>
            </a:pPr>
            <a:endParaRPr kumimoji="1" lang="ja-JP" altLang="en-US" sz="2400" kern="0" dirty="0">
              <a:solidFill>
                <a:srgbClr val="5BB8D1"/>
              </a:solidFill>
              <a:latin typeface="Open Sans"/>
            </a:endParaRPr>
          </a:p>
        </p:txBody>
      </p:sp>
      <p:sp>
        <p:nvSpPr>
          <p:cNvPr id="20" name="直角三角形 8"/>
          <p:cNvSpPr/>
          <p:nvPr/>
        </p:nvSpPr>
        <p:spPr>
          <a:xfrm rot="2700000">
            <a:off x="718392" y="447752"/>
            <a:ext cx="1543896" cy="1543896"/>
          </a:xfrm>
          <a:prstGeom prst="rtTriangle">
            <a:avLst/>
          </a:prstGeom>
          <a:solidFill>
            <a:schemeClr val="accent6">
              <a:lumMod val="60000"/>
              <a:lumOff val="40000"/>
            </a:schemeClr>
          </a:solidFill>
          <a:ln w="25400" cap="flat" cmpd="sng" algn="ctr">
            <a:noFill/>
            <a:prstDash val="sysDot"/>
          </a:ln>
          <a:effectLst/>
        </p:spPr>
        <p:txBody>
          <a:bodyPr rot="0" spcFirstLastPara="0" vertOverflow="overflow" horzOverflow="overflow" vert="horz" wrap="square" lIns="162556" tIns="81277" rIns="162556" bIns="8127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625519">
              <a:defRPr/>
            </a:pPr>
            <a:endParaRPr kumimoji="1" lang="ja-JP" altLang="en-US" sz="2400" kern="0" dirty="0">
              <a:solidFill>
                <a:srgbClr val="5BB8D1"/>
              </a:solidFill>
              <a:latin typeface="Open Sans"/>
            </a:endParaRPr>
          </a:p>
        </p:txBody>
      </p:sp>
      <p:sp>
        <p:nvSpPr>
          <p:cNvPr id="21" name="直角三角形 4"/>
          <p:cNvSpPr/>
          <p:nvPr/>
        </p:nvSpPr>
        <p:spPr>
          <a:xfrm rot="13500000">
            <a:off x="718392" y="447751"/>
            <a:ext cx="1543896" cy="1543896"/>
          </a:xfrm>
          <a:prstGeom prst="rtTriangle">
            <a:avLst/>
          </a:prstGeom>
          <a:solidFill>
            <a:schemeClr val="accent6">
              <a:lumMod val="40000"/>
              <a:lumOff val="60000"/>
            </a:schemeClr>
          </a:solidFill>
          <a:ln w="25400" cap="flat" cmpd="sng" algn="ctr">
            <a:noFill/>
            <a:prstDash val="sysDot"/>
          </a:ln>
          <a:effectLst/>
        </p:spPr>
        <p:txBody>
          <a:bodyPr rot="0" spcFirstLastPara="0" vertOverflow="overflow" horzOverflow="overflow" vert="horz" wrap="square" lIns="162556" tIns="81277" rIns="162556" bIns="8127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625519">
              <a:defRPr/>
            </a:pPr>
            <a:endParaRPr kumimoji="1" lang="ja-JP" altLang="en-US" sz="2400" kern="0">
              <a:solidFill>
                <a:srgbClr val="5BB8D1"/>
              </a:solidFill>
              <a:latin typeface="Open Sans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821730" y="599236"/>
            <a:ext cx="1337222" cy="1339140"/>
            <a:chOff x="2895601" y="-542991"/>
            <a:chExt cx="960519" cy="961895"/>
          </a:xfrm>
        </p:grpSpPr>
        <p:grpSp>
          <p:nvGrpSpPr>
            <p:cNvPr id="23" name="Group 22"/>
            <p:cNvGrpSpPr/>
            <p:nvPr/>
          </p:nvGrpSpPr>
          <p:grpSpPr>
            <a:xfrm>
              <a:off x="2895601" y="-542991"/>
              <a:ext cx="960519" cy="960519"/>
              <a:chOff x="2895601" y="-542991"/>
              <a:chExt cx="960519" cy="960519"/>
            </a:xfrm>
          </p:grpSpPr>
          <p:sp>
            <p:nvSpPr>
              <p:cNvPr id="26" name="Oval 25"/>
              <p:cNvSpPr/>
              <p:nvPr/>
            </p:nvSpPr>
            <p:spPr>
              <a:xfrm>
                <a:off x="2895601" y="-542991"/>
                <a:ext cx="960519" cy="96051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467" dirty="0">
                  <a:solidFill>
                    <a:srgbClr val="4F81BD"/>
                  </a:solidFill>
                </a:endParaRPr>
              </a:p>
            </p:txBody>
          </p:sp>
          <p:sp>
            <p:nvSpPr>
              <p:cNvPr id="27" name="Oval 26"/>
              <p:cNvSpPr/>
              <p:nvPr/>
            </p:nvSpPr>
            <p:spPr>
              <a:xfrm>
                <a:off x="2926336" y="-512255"/>
                <a:ext cx="898264" cy="898263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467" dirty="0"/>
              </a:p>
            </p:txBody>
          </p:sp>
        </p:grpSp>
        <p:sp>
          <p:nvSpPr>
            <p:cNvPr id="24" name="Rectangle 23"/>
            <p:cNvSpPr/>
            <p:nvPr/>
          </p:nvSpPr>
          <p:spPr>
            <a:xfrm>
              <a:off x="2996531" y="-488577"/>
              <a:ext cx="757870" cy="53799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267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Bab</a:t>
              </a: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3218451" y="-119089"/>
              <a:ext cx="331841" cy="53799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267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9</a:t>
              </a: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1336"/>
            <a:ext cx="12192000" cy="70666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633725" y="5857547"/>
            <a:ext cx="24144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Sumber</a:t>
            </a:r>
            <a:r>
              <a:rPr lang="en-US" sz="1200" dirty="0"/>
              <a:t> </a:t>
            </a:r>
            <a:r>
              <a:rPr lang="en-US" sz="1200" dirty="0" err="1"/>
              <a:t>gambar</a:t>
            </a:r>
            <a:r>
              <a:rPr lang="en-US" sz="1200" dirty="0"/>
              <a:t>: </a:t>
            </a:r>
            <a:r>
              <a:rPr lang="en-US" sz="1200" dirty="0" err="1"/>
              <a:t>dokumen</a:t>
            </a:r>
            <a:r>
              <a:rPr lang="en-US" sz="1200" dirty="0"/>
              <a:t> </a:t>
            </a:r>
            <a:r>
              <a:rPr lang="en-US" sz="1200" dirty="0" err="1"/>
              <a:t>penerbit</a:t>
            </a:r>
            <a:endParaRPr lang="en-US" sz="12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17B0975-B501-A5DD-EB5E-9E00C943F61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404" b="94343" l="5268" r="982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6053" y="1909368"/>
            <a:ext cx="6150881" cy="4480076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185603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oogle Shape;3422;p64">
            <a:extLst>
              <a:ext uri="{FF2B5EF4-FFF2-40B4-BE49-F238E27FC236}">
                <a16:creationId xmlns:a16="http://schemas.microsoft.com/office/drawing/2014/main" xmlns="" id="{C1EDF3E5-C2B6-6DE5-2847-E343A62DEA35}"/>
              </a:ext>
            </a:extLst>
          </p:cNvPr>
          <p:cNvGrpSpPr/>
          <p:nvPr/>
        </p:nvGrpSpPr>
        <p:grpSpPr>
          <a:xfrm>
            <a:off x="493834" y="486511"/>
            <a:ext cx="5602165" cy="961122"/>
            <a:chOff x="4411970" y="2726085"/>
            <a:chExt cx="643107" cy="193659"/>
          </a:xfrm>
        </p:grpSpPr>
        <p:sp>
          <p:nvSpPr>
            <p:cNvPr id="9" name="Google Shape;3423;p64">
              <a:extLst>
                <a:ext uri="{FF2B5EF4-FFF2-40B4-BE49-F238E27FC236}">
                  <a16:creationId xmlns:a16="http://schemas.microsoft.com/office/drawing/2014/main" xmlns="" id="{2D892DCD-E083-A5FB-4DDA-7E16E7C6C916}"/>
                </a:ext>
              </a:extLst>
            </p:cNvPr>
            <p:cNvSpPr/>
            <p:nvPr/>
          </p:nvSpPr>
          <p:spPr>
            <a:xfrm>
              <a:off x="4411970" y="2726085"/>
              <a:ext cx="118796" cy="193659"/>
            </a:xfrm>
            <a:custGeom>
              <a:avLst/>
              <a:gdLst/>
              <a:ahLst/>
              <a:cxnLst/>
              <a:rect l="l" t="t" r="r" b="b"/>
              <a:pathLst>
                <a:path w="2631" h="4289" extrusionOk="0">
                  <a:moveTo>
                    <a:pt x="450" y="0"/>
                  </a:moveTo>
                  <a:cubicBezTo>
                    <a:pt x="357" y="0"/>
                    <a:pt x="264" y="35"/>
                    <a:pt x="193" y="106"/>
                  </a:cubicBezTo>
                  <a:lnTo>
                    <a:pt x="1" y="298"/>
                  </a:lnTo>
                  <a:lnTo>
                    <a:pt x="1591" y="1886"/>
                  </a:lnTo>
                  <a:cubicBezTo>
                    <a:pt x="1732" y="2029"/>
                    <a:pt x="1732" y="2258"/>
                    <a:pt x="1591" y="2401"/>
                  </a:cubicBezTo>
                  <a:lnTo>
                    <a:pt x="1" y="3991"/>
                  </a:lnTo>
                  <a:lnTo>
                    <a:pt x="193" y="4183"/>
                  </a:lnTo>
                  <a:cubicBezTo>
                    <a:pt x="264" y="4253"/>
                    <a:pt x="357" y="4288"/>
                    <a:pt x="450" y="4288"/>
                  </a:cubicBezTo>
                  <a:cubicBezTo>
                    <a:pt x="543" y="4288"/>
                    <a:pt x="636" y="4253"/>
                    <a:pt x="707" y="4183"/>
                  </a:cubicBezTo>
                  <a:lnTo>
                    <a:pt x="2488" y="2401"/>
                  </a:lnTo>
                  <a:cubicBezTo>
                    <a:pt x="2630" y="2260"/>
                    <a:pt x="2630" y="2029"/>
                    <a:pt x="2488" y="1888"/>
                  </a:cubicBezTo>
                  <a:lnTo>
                    <a:pt x="707" y="106"/>
                  </a:lnTo>
                  <a:cubicBezTo>
                    <a:pt x="636" y="35"/>
                    <a:pt x="543" y="0"/>
                    <a:pt x="450" y="0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3424;p64">
              <a:extLst>
                <a:ext uri="{FF2B5EF4-FFF2-40B4-BE49-F238E27FC236}">
                  <a16:creationId xmlns:a16="http://schemas.microsoft.com/office/drawing/2014/main" xmlns="" id="{28F9CEE8-864F-A517-8DAA-9ACAB08E73F9}"/>
                </a:ext>
              </a:extLst>
            </p:cNvPr>
            <p:cNvSpPr/>
            <p:nvPr/>
          </p:nvSpPr>
          <p:spPr>
            <a:xfrm>
              <a:off x="4426058" y="2791601"/>
              <a:ext cx="36167" cy="62627"/>
            </a:xfrm>
            <a:custGeom>
              <a:avLst/>
              <a:gdLst/>
              <a:ahLst/>
              <a:cxnLst/>
              <a:rect l="l" t="t" r="r" b="b"/>
              <a:pathLst>
                <a:path w="801" h="1387" extrusionOk="0">
                  <a:moveTo>
                    <a:pt x="176" y="0"/>
                  </a:moveTo>
                  <a:cubicBezTo>
                    <a:pt x="87" y="0"/>
                    <a:pt x="1" y="69"/>
                    <a:pt x="1" y="173"/>
                  </a:cubicBezTo>
                  <a:lnTo>
                    <a:pt x="1" y="1214"/>
                  </a:lnTo>
                  <a:cubicBezTo>
                    <a:pt x="1" y="1318"/>
                    <a:pt x="87" y="1386"/>
                    <a:pt x="176" y="1386"/>
                  </a:cubicBezTo>
                  <a:cubicBezTo>
                    <a:pt x="218" y="1386"/>
                    <a:pt x="262" y="1371"/>
                    <a:pt x="297" y="1335"/>
                  </a:cubicBezTo>
                  <a:lnTo>
                    <a:pt x="627" y="1006"/>
                  </a:lnTo>
                  <a:cubicBezTo>
                    <a:pt x="800" y="834"/>
                    <a:pt x="800" y="554"/>
                    <a:pt x="627" y="381"/>
                  </a:cubicBezTo>
                  <a:lnTo>
                    <a:pt x="297" y="51"/>
                  </a:lnTo>
                  <a:cubicBezTo>
                    <a:pt x="262" y="16"/>
                    <a:pt x="218" y="0"/>
                    <a:pt x="176" y="0"/>
                  </a:cubicBez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3425;p64">
              <a:extLst>
                <a:ext uri="{FF2B5EF4-FFF2-40B4-BE49-F238E27FC236}">
                  <a16:creationId xmlns:a16="http://schemas.microsoft.com/office/drawing/2014/main" xmlns="" id="{F65B62FE-4B5D-6A4C-40EB-0319D1987643}"/>
                </a:ext>
              </a:extLst>
            </p:cNvPr>
            <p:cNvSpPr/>
            <p:nvPr/>
          </p:nvSpPr>
          <p:spPr>
            <a:xfrm>
              <a:off x="4456806" y="2743875"/>
              <a:ext cx="598271" cy="157989"/>
            </a:xfrm>
            <a:custGeom>
              <a:avLst/>
              <a:gdLst/>
              <a:ahLst/>
              <a:cxnLst/>
              <a:rect l="l" t="t" r="r" b="b"/>
              <a:pathLst>
                <a:path w="13250" h="3499" extrusionOk="0">
                  <a:moveTo>
                    <a:pt x="1" y="0"/>
                  </a:moveTo>
                  <a:lnTo>
                    <a:pt x="1495" y="1494"/>
                  </a:lnTo>
                  <a:cubicBezTo>
                    <a:pt x="1635" y="1635"/>
                    <a:pt x="1635" y="1866"/>
                    <a:pt x="1495" y="2007"/>
                  </a:cubicBezTo>
                  <a:lnTo>
                    <a:pt x="2" y="3499"/>
                  </a:lnTo>
                  <a:lnTo>
                    <a:pt x="11527" y="3499"/>
                  </a:lnTo>
                  <a:lnTo>
                    <a:pt x="13250" y="1750"/>
                  </a:lnTo>
                  <a:lnTo>
                    <a:pt x="11527" y="0"/>
                  </a:ln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E9F4BA32-ECE3-69A8-9243-D2CACFD89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330024"/>
            <a:ext cx="10515600" cy="1325563"/>
          </a:xfrm>
        </p:spPr>
        <p:txBody>
          <a:bodyPr>
            <a:normAutofit/>
          </a:bodyPr>
          <a:lstStyle/>
          <a:p>
            <a:r>
              <a:rPr lang="en-ID" sz="4000" b="1" dirty="0" err="1"/>
              <a:t>Pengertian</a:t>
            </a:r>
            <a:r>
              <a:rPr lang="en-ID" sz="4000" b="1" dirty="0"/>
              <a:t> </a:t>
            </a:r>
            <a:r>
              <a:rPr lang="en-ID" sz="4000" b="1" dirty="0" err="1"/>
              <a:t>Zikir</a:t>
            </a:r>
            <a:endParaRPr lang="en-ID" sz="40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04A5EB8-AF5E-D3E8-E7FB-9404614682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183582" cy="4351338"/>
          </a:xfrm>
        </p:spPr>
        <p:txBody>
          <a:bodyPr>
            <a:normAutofit/>
          </a:bodyPr>
          <a:lstStyle/>
          <a:p>
            <a:pPr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Menurut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Bahasa,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zikir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artinya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mengingat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D" sz="24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enurut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istilah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zikir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artinya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mengingat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Allah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Swt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dengan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menyebut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nama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-Nya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secara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berulang-ulang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Zikir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dapat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dilakukan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dalam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hati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atau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diucapkan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dengan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lisan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</a:p>
          <a:p>
            <a:pPr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Bacaan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zikir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yaitu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kalimat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istigfar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tasbih,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tahmid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takbir,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tahlil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dan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asmaulhusna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buNone/>
            </a:pPr>
            <a:endParaRPr lang="en-ID" sz="3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BB3558B-F36E-0AB4-4820-7B0FE88A66F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576" b="98586" l="7622" r="923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1674" y="2165700"/>
            <a:ext cx="5040326" cy="36711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941393B-F3C5-0DF1-B862-CB9132AB4C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1336"/>
            <a:ext cx="12192000" cy="70666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9DD6920E-0FD3-43A7-061D-CB2992EAB9B7}"/>
              </a:ext>
            </a:extLst>
          </p:cNvPr>
          <p:cNvSpPr txBox="1"/>
          <p:nvPr/>
        </p:nvSpPr>
        <p:spPr>
          <a:xfrm>
            <a:off x="8564452" y="5633949"/>
            <a:ext cx="24144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Sumber</a:t>
            </a:r>
            <a:r>
              <a:rPr lang="en-US" sz="1200" dirty="0"/>
              <a:t> </a:t>
            </a:r>
            <a:r>
              <a:rPr lang="en-US" sz="1200" dirty="0" err="1"/>
              <a:t>gambar</a:t>
            </a:r>
            <a:r>
              <a:rPr lang="en-US" sz="1200" dirty="0"/>
              <a:t>: </a:t>
            </a:r>
            <a:r>
              <a:rPr lang="en-US" sz="1200" dirty="0" err="1"/>
              <a:t>dokumen</a:t>
            </a:r>
            <a:r>
              <a:rPr lang="en-US" sz="1200" dirty="0"/>
              <a:t> </a:t>
            </a:r>
            <a:r>
              <a:rPr lang="en-US" sz="1200" dirty="0" err="1"/>
              <a:t>penerbit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9927695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5D4F5AF-438C-5550-10C7-4F12C9EB7D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5384" y="342995"/>
            <a:ext cx="10515600" cy="1325563"/>
          </a:xfrm>
        </p:spPr>
        <p:txBody>
          <a:bodyPr>
            <a:normAutofit/>
          </a:bodyPr>
          <a:lstStyle/>
          <a:p>
            <a:r>
              <a:rPr lang="en-ID" sz="3600" b="1" dirty="0"/>
              <a:t>Tata Cara </a:t>
            </a:r>
            <a:r>
              <a:rPr lang="en-ID" sz="3600" b="1" dirty="0" err="1"/>
              <a:t>Zikir</a:t>
            </a:r>
            <a:r>
              <a:rPr lang="en-ID" sz="3600" b="1" dirty="0"/>
              <a:t> </a:t>
            </a:r>
            <a:r>
              <a:rPr lang="en-ID" sz="3600" b="1" dirty="0" err="1"/>
              <a:t>Setelah</a:t>
            </a:r>
            <a:r>
              <a:rPr lang="en-ID" sz="3600" b="1" dirty="0"/>
              <a:t> Salat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A751994-A23F-5ED7-5747-626B8F0960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6878782" cy="4351338"/>
          </a:xfrm>
        </p:spPr>
        <p:txBody>
          <a:bodyPr>
            <a:noAutofit/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en-ID" sz="2400" dirty="0"/>
              <a:t>a. </a:t>
            </a:r>
            <a:r>
              <a:rPr lang="en-ID" sz="2400" dirty="0" err="1"/>
              <a:t>Membaca</a:t>
            </a:r>
            <a:r>
              <a:rPr lang="en-ID" sz="2400" dirty="0"/>
              <a:t> </a:t>
            </a:r>
            <a:r>
              <a:rPr lang="en-ID" sz="2400" dirty="0" err="1"/>
              <a:t>istigfar</a:t>
            </a:r>
            <a:endParaRPr lang="en-ID" sz="2400" dirty="0"/>
          </a:p>
          <a:p>
            <a:pPr marL="263525" indent="0">
              <a:spcBef>
                <a:spcPts val="600"/>
              </a:spcBef>
              <a:buNone/>
            </a:pP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Istigfar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artinya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memohon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ampun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kepada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Allah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Swt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</a:p>
          <a:p>
            <a:pPr marL="263525" indent="0">
              <a:spcBef>
                <a:spcPts val="600"/>
              </a:spcBef>
              <a:buNone/>
            </a:pPr>
            <a:r>
              <a:rPr lang="en-ID" sz="2400" dirty="0" err="1">
                <a:latin typeface="Calibri" panose="020F0502020204030204" pitchFamily="34" charset="0"/>
                <a:cs typeface="Arial" panose="020B0604020202020204" pitchFamily="34" charset="0"/>
              </a:rPr>
              <a:t>Lafal</a:t>
            </a:r>
            <a:r>
              <a:rPr lang="en-ID" sz="2400" dirty="0"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latin typeface="Calibri" panose="020F0502020204030204" pitchFamily="34" charset="0"/>
                <a:cs typeface="Arial" panose="020B0604020202020204" pitchFamily="34" charset="0"/>
              </a:rPr>
              <a:t>Istigfar</a:t>
            </a:r>
            <a:r>
              <a:rPr lang="en-ID" sz="2400" dirty="0">
                <a:latin typeface="Calibri" panose="020F0502020204030204" pitchFamily="34" charset="0"/>
                <a:cs typeface="Arial" panose="020B0604020202020204" pitchFamily="34" charset="0"/>
              </a:rPr>
              <a:t> yang </a:t>
            </a:r>
            <a:r>
              <a:rPr lang="en-ID" sz="2400" dirty="0" err="1">
                <a:latin typeface="Calibri" panose="020F0502020204030204" pitchFamily="34" charset="0"/>
                <a:cs typeface="Arial" panose="020B0604020202020204" pitchFamily="34" charset="0"/>
              </a:rPr>
              <a:t>pendek</a:t>
            </a:r>
            <a:r>
              <a:rPr lang="en-ID" sz="2400" dirty="0">
                <a:latin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ID" sz="2400" dirty="0" err="1">
                <a:latin typeface="Calibri" panose="020F0502020204030204" pitchFamily="34" charset="0"/>
                <a:cs typeface="Arial" panose="020B0604020202020204" pitchFamily="34" charset="0"/>
              </a:rPr>
              <a:t>yaitu</a:t>
            </a:r>
            <a:r>
              <a:rPr lang="en-ID" sz="2400" dirty="0">
                <a:latin typeface="Calibri" panose="020F0502020204030204" pitchFamily="34" charset="0"/>
                <a:cs typeface="Arial" panose="020B0604020202020204" pitchFamily="34" charset="0"/>
              </a:rPr>
              <a:t>:</a:t>
            </a:r>
          </a:p>
          <a:p>
            <a:pPr marL="263525" indent="0" algn="r" rtl="1">
              <a:spcBef>
                <a:spcPts val="600"/>
              </a:spcBef>
              <a:buNone/>
            </a:pPr>
            <a:r>
              <a:rPr lang="ar-SA" dirty="0">
                <a:latin typeface="Adobe Naskh Medium" panose="01010101010101010101" pitchFamily="50" charset="-78"/>
                <a:cs typeface="Adobe Naskh Medium" panose="01010101010101010101" pitchFamily="50" charset="-78"/>
              </a:rPr>
              <a:t>اَسْتَغْفِرُ اللّٰهَ</a:t>
            </a:r>
            <a:r>
              <a:rPr lang="ar-SA" sz="2800" dirty="0">
                <a:latin typeface="Adobe Naskh Medium" panose="01010101010101010101" pitchFamily="50" charset="-78"/>
                <a:cs typeface="Adobe Naskh Medium" panose="01010101010101010101" pitchFamily="50" charset="-78"/>
              </a:rPr>
              <a:t>(٣</a:t>
            </a:r>
            <a:r>
              <a:rPr lang="en-ID" sz="2800" dirty="0">
                <a:latin typeface="Adobe Naskh Medium" panose="01010101010101010101" pitchFamily="50" charset="-78"/>
                <a:cs typeface="Adobe Naskh Medium" panose="01010101010101010101" pitchFamily="50" charset="-78"/>
              </a:rPr>
              <a:t>x</a:t>
            </a:r>
            <a:r>
              <a:rPr lang="ar-SA" sz="2800" dirty="0">
                <a:latin typeface="Adobe Naskh Medium" panose="01010101010101010101" pitchFamily="50" charset="-78"/>
                <a:cs typeface="Adobe Naskh Medium" panose="01010101010101010101" pitchFamily="50" charset="-78"/>
              </a:rPr>
              <a:t>)</a:t>
            </a:r>
            <a:endParaRPr lang="en-ID" dirty="0">
              <a:latin typeface="Adobe Naskh Medium" panose="01010101010101010101" pitchFamily="50" charset="-78"/>
              <a:cs typeface="Adobe Naskh Medium" panose="01010101010101010101" pitchFamily="50" charset="-78"/>
            </a:endParaRPr>
          </a:p>
          <a:p>
            <a:pPr marL="263525" indent="0">
              <a:spcBef>
                <a:spcPts val="600"/>
              </a:spcBef>
              <a:buNone/>
            </a:pPr>
            <a:r>
              <a:rPr lang="en-ID" sz="2400" dirty="0" err="1">
                <a:latin typeface="Calibri" panose="020F0502020204030204" pitchFamily="34" charset="0"/>
                <a:cs typeface="Arial" panose="020B0604020202020204" pitchFamily="34" charset="0"/>
              </a:rPr>
              <a:t>Artinya</a:t>
            </a:r>
            <a:r>
              <a:rPr lang="en-ID" sz="2400" dirty="0">
                <a:latin typeface="Calibri" panose="020F0502020204030204" pitchFamily="34" charset="0"/>
                <a:cs typeface="Arial" panose="020B0604020202020204" pitchFamily="34" charset="0"/>
              </a:rPr>
              <a:t>: “</a:t>
            </a:r>
            <a:r>
              <a:rPr lang="en-ID" sz="2400" i="1" dirty="0">
                <a:latin typeface="Calibri" panose="020F0502020204030204" pitchFamily="34" charset="0"/>
                <a:cs typeface="Arial" panose="020B0604020202020204" pitchFamily="34" charset="0"/>
              </a:rPr>
              <a:t>Aku </a:t>
            </a:r>
            <a:r>
              <a:rPr lang="en-ID" sz="2400" i="1" dirty="0" err="1">
                <a:latin typeface="Calibri" panose="020F0502020204030204" pitchFamily="34" charset="0"/>
                <a:cs typeface="Arial" panose="020B0604020202020204" pitchFamily="34" charset="0"/>
              </a:rPr>
              <a:t>memohon</a:t>
            </a:r>
            <a:r>
              <a:rPr lang="en-ID" sz="2400" i="1" dirty="0"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i="1" dirty="0" err="1">
                <a:latin typeface="Calibri" panose="020F0502020204030204" pitchFamily="34" charset="0"/>
                <a:cs typeface="Arial" panose="020B0604020202020204" pitchFamily="34" charset="0"/>
              </a:rPr>
              <a:t>ampun</a:t>
            </a:r>
            <a:r>
              <a:rPr lang="en-ID" sz="2400" i="1" dirty="0"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i="1" dirty="0" err="1">
                <a:latin typeface="Calibri" panose="020F0502020204030204" pitchFamily="34" charset="0"/>
                <a:cs typeface="Arial" panose="020B0604020202020204" pitchFamily="34" charset="0"/>
              </a:rPr>
              <a:t>kepada</a:t>
            </a:r>
            <a:r>
              <a:rPr lang="en-ID" sz="2400" i="1" dirty="0">
                <a:latin typeface="Calibri" panose="020F0502020204030204" pitchFamily="34" charset="0"/>
                <a:cs typeface="Arial" panose="020B0604020202020204" pitchFamily="34" charset="0"/>
              </a:rPr>
              <a:t> Allah.”</a:t>
            </a:r>
            <a:r>
              <a:rPr lang="id-ID" sz="2400" i="1" dirty="0">
                <a:latin typeface="Calibri" panose="020F0502020204030204" pitchFamily="34" charset="0"/>
                <a:cs typeface="Arial" panose="020B0604020202020204" pitchFamily="34" charset="0"/>
              </a:rPr>
              <a:t> 3x</a:t>
            </a:r>
            <a:endParaRPr lang="en-ID" sz="2400" dirty="0"/>
          </a:p>
          <a:p>
            <a:pPr marL="0" indent="0">
              <a:spcBef>
                <a:spcPts val="600"/>
              </a:spcBef>
              <a:buNone/>
            </a:pPr>
            <a:r>
              <a:rPr lang="en-ID" sz="2400" dirty="0"/>
              <a:t>b. </a:t>
            </a:r>
            <a:r>
              <a:rPr lang="en-ID" sz="2400" dirty="0" err="1"/>
              <a:t>Membaca</a:t>
            </a:r>
            <a:r>
              <a:rPr lang="en-ID" sz="2400" dirty="0"/>
              <a:t> Tasbih</a:t>
            </a:r>
          </a:p>
          <a:p>
            <a:pPr marL="263525" indent="0">
              <a:spcBef>
                <a:spcPts val="600"/>
              </a:spcBef>
              <a:buNone/>
            </a:pPr>
            <a:r>
              <a:rPr lang="en-ID" sz="2400" dirty="0"/>
              <a:t>Tasbih </a:t>
            </a:r>
            <a:r>
              <a:rPr lang="en-ID" sz="2400" dirty="0" err="1"/>
              <a:t>artinya</a:t>
            </a:r>
            <a:r>
              <a:rPr lang="en-ID" sz="2400" dirty="0"/>
              <a:t> </a:t>
            </a:r>
            <a:r>
              <a:rPr lang="en-ID" sz="2400" dirty="0" err="1"/>
              <a:t>menyucikan</a:t>
            </a:r>
            <a:r>
              <a:rPr lang="en-ID" sz="2400" dirty="0"/>
              <a:t> Allah </a:t>
            </a:r>
            <a:r>
              <a:rPr lang="en-ID" sz="2400" dirty="0" err="1"/>
              <a:t>Swt</a:t>
            </a:r>
            <a:r>
              <a:rPr lang="en-ID" sz="2400" dirty="0"/>
              <a:t>.</a:t>
            </a:r>
          </a:p>
          <a:p>
            <a:pPr marL="263525" indent="0">
              <a:spcBef>
                <a:spcPts val="600"/>
              </a:spcBef>
              <a:buNone/>
            </a:pPr>
            <a:r>
              <a:rPr lang="en-ID" sz="2400" dirty="0" err="1"/>
              <a:t>Lafal</a:t>
            </a:r>
            <a:r>
              <a:rPr lang="en-ID" sz="2400" dirty="0"/>
              <a:t> tasbih, </a:t>
            </a:r>
            <a:r>
              <a:rPr lang="en-ID" sz="2400" dirty="0" err="1"/>
              <a:t>yaitu</a:t>
            </a:r>
            <a:r>
              <a:rPr lang="en-ID" sz="2400" dirty="0"/>
              <a:t>:</a:t>
            </a:r>
          </a:p>
          <a:p>
            <a:pPr marL="263525" indent="0" algn="r" rtl="1">
              <a:spcBef>
                <a:spcPts val="600"/>
              </a:spcBef>
              <a:buNone/>
            </a:pPr>
            <a:r>
              <a:rPr lang="ar-SA" dirty="0">
                <a:latin typeface="Adobe Naskh Medium" panose="01010101010101010101" pitchFamily="50" charset="-78"/>
                <a:cs typeface="Adobe Naskh Medium" panose="01010101010101010101" pitchFamily="50" charset="-78"/>
              </a:rPr>
              <a:t>سُبْحَانَ اللّٰهِ</a:t>
            </a:r>
            <a:r>
              <a:rPr lang="ar-SA" sz="2800" dirty="0">
                <a:latin typeface="Adobe Naskh Medium" panose="01010101010101010101" pitchFamily="50" charset="-78"/>
                <a:cs typeface="Adobe Naskh Medium" panose="01010101010101010101" pitchFamily="50" charset="-78"/>
              </a:rPr>
              <a:t>(٣٣</a:t>
            </a:r>
            <a:r>
              <a:rPr lang="en-ID" sz="2800" dirty="0">
                <a:latin typeface="Adobe Naskh Medium" panose="01010101010101010101" pitchFamily="50" charset="-78"/>
                <a:cs typeface="Adobe Naskh Medium" panose="01010101010101010101" pitchFamily="50" charset="-78"/>
              </a:rPr>
              <a:t>x</a:t>
            </a:r>
            <a:r>
              <a:rPr lang="ar-SA" sz="2800" dirty="0">
                <a:latin typeface="Adobe Naskh Medium" panose="01010101010101010101" pitchFamily="50" charset="-78"/>
                <a:cs typeface="Adobe Naskh Medium" panose="01010101010101010101" pitchFamily="50" charset="-78"/>
              </a:rPr>
              <a:t>)</a:t>
            </a:r>
            <a:endParaRPr lang="en-ID" dirty="0">
              <a:latin typeface="Adobe Naskh Medium" panose="01010101010101010101" pitchFamily="50" charset="-78"/>
              <a:cs typeface="Adobe Naskh Medium" panose="01010101010101010101" pitchFamily="50" charset="-78"/>
            </a:endParaRPr>
          </a:p>
          <a:p>
            <a:pPr marL="263525" indent="0">
              <a:spcBef>
                <a:spcPts val="600"/>
              </a:spcBef>
              <a:buNone/>
            </a:pPr>
            <a:r>
              <a:rPr lang="en-ID" sz="2400" dirty="0" err="1"/>
              <a:t>Artinya</a:t>
            </a:r>
            <a:r>
              <a:rPr lang="en-ID" sz="2400" dirty="0"/>
              <a:t>: “</a:t>
            </a:r>
            <a:r>
              <a:rPr lang="en-ID" sz="2400" i="1" dirty="0" err="1"/>
              <a:t>Mahasuci</a:t>
            </a:r>
            <a:r>
              <a:rPr lang="en-ID" sz="2400" i="1" dirty="0"/>
              <a:t> Allah”</a:t>
            </a:r>
            <a:r>
              <a:rPr lang="id-ID" sz="2400" i="1" dirty="0"/>
              <a:t> 33x</a:t>
            </a:r>
            <a:endParaRPr lang="en-ID" sz="2400" dirty="0"/>
          </a:p>
          <a:p>
            <a:pPr marL="514350" indent="-514350">
              <a:spcBef>
                <a:spcPts val="600"/>
              </a:spcBef>
              <a:buAutoNum type="alphaLcPeriod"/>
            </a:pPr>
            <a:endParaRPr lang="en-ID" sz="2400" dirty="0"/>
          </a:p>
        </p:txBody>
      </p:sp>
      <p:grpSp>
        <p:nvGrpSpPr>
          <p:cNvPr id="4" name="Google Shape;3442;p64">
            <a:extLst>
              <a:ext uri="{FF2B5EF4-FFF2-40B4-BE49-F238E27FC236}">
                <a16:creationId xmlns:a16="http://schemas.microsoft.com/office/drawing/2014/main" xmlns="" id="{0ADB5BC3-57D3-91C7-9FA5-A7E7D1529E4A}"/>
              </a:ext>
            </a:extLst>
          </p:cNvPr>
          <p:cNvGrpSpPr/>
          <p:nvPr/>
        </p:nvGrpSpPr>
        <p:grpSpPr>
          <a:xfrm>
            <a:off x="493835" y="544319"/>
            <a:ext cx="6689349" cy="967173"/>
            <a:chOff x="4411970" y="3131459"/>
            <a:chExt cx="710520" cy="117397"/>
          </a:xfrm>
        </p:grpSpPr>
        <p:sp>
          <p:nvSpPr>
            <p:cNvPr id="5" name="Google Shape;3443;p64">
              <a:extLst>
                <a:ext uri="{FF2B5EF4-FFF2-40B4-BE49-F238E27FC236}">
                  <a16:creationId xmlns:a16="http://schemas.microsoft.com/office/drawing/2014/main" xmlns="" id="{0B12589E-6A8D-01E3-003D-D9EAAC09305C}"/>
                </a:ext>
              </a:extLst>
            </p:cNvPr>
            <p:cNvSpPr/>
            <p:nvPr/>
          </p:nvSpPr>
          <p:spPr>
            <a:xfrm>
              <a:off x="4411970" y="3131459"/>
              <a:ext cx="710520" cy="117397"/>
            </a:xfrm>
            <a:custGeom>
              <a:avLst/>
              <a:gdLst/>
              <a:ahLst/>
              <a:cxnLst/>
              <a:rect l="l" t="t" r="r" b="b"/>
              <a:pathLst>
                <a:path w="15736" h="2600" extrusionOk="0">
                  <a:moveTo>
                    <a:pt x="201" y="1"/>
                  </a:moveTo>
                  <a:cubicBezTo>
                    <a:pt x="90" y="1"/>
                    <a:pt x="1" y="90"/>
                    <a:pt x="1" y="201"/>
                  </a:cubicBezTo>
                  <a:lnTo>
                    <a:pt x="1" y="2400"/>
                  </a:lnTo>
                  <a:cubicBezTo>
                    <a:pt x="1" y="2510"/>
                    <a:pt x="90" y="2600"/>
                    <a:pt x="201" y="2600"/>
                  </a:cubicBezTo>
                  <a:lnTo>
                    <a:pt x="15537" y="2600"/>
                  </a:lnTo>
                  <a:cubicBezTo>
                    <a:pt x="15646" y="2600"/>
                    <a:pt x="15735" y="2510"/>
                    <a:pt x="15735" y="2400"/>
                  </a:cubicBezTo>
                  <a:lnTo>
                    <a:pt x="15735" y="201"/>
                  </a:lnTo>
                  <a:cubicBezTo>
                    <a:pt x="15735" y="90"/>
                    <a:pt x="15646" y="1"/>
                    <a:pt x="15537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3444;p64">
              <a:extLst>
                <a:ext uri="{FF2B5EF4-FFF2-40B4-BE49-F238E27FC236}">
                  <a16:creationId xmlns:a16="http://schemas.microsoft.com/office/drawing/2014/main" xmlns="" id="{539A61C9-BEC1-C800-1D29-30D1BD2ADE2C}"/>
                </a:ext>
              </a:extLst>
            </p:cNvPr>
            <p:cNvSpPr/>
            <p:nvPr/>
          </p:nvSpPr>
          <p:spPr>
            <a:xfrm>
              <a:off x="4411970" y="3131459"/>
              <a:ext cx="168012" cy="117397"/>
            </a:xfrm>
            <a:custGeom>
              <a:avLst/>
              <a:gdLst/>
              <a:ahLst/>
              <a:cxnLst/>
              <a:rect l="l" t="t" r="r" b="b"/>
              <a:pathLst>
                <a:path w="3721" h="2600" extrusionOk="0">
                  <a:moveTo>
                    <a:pt x="201" y="1"/>
                  </a:moveTo>
                  <a:cubicBezTo>
                    <a:pt x="90" y="1"/>
                    <a:pt x="1" y="90"/>
                    <a:pt x="1" y="201"/>
                  </a:cubicBezTo>
                  <a:lnTo>
                    <a:pt x="1" y="2400"/>
                  </a:lnTo>
                  <a:cubicBezTo>
                    <a:pt x="1" y="2510"/>
                    <a:pt x="90" y="2600"/>
                    <a:pt x="201" y="2600"/>
                  </a:cubicBezTo>
                  <a:lnTo>
                    <a:pt x="3721" y="2600"/>
                  </a:lnTo>
                  <a:lnTo>
                    <a:pt x="2925" y="1693"/>
                  </a:lnTo>
                  <a:lnTo>
                    <a:pt x="2925" y="1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D55BC37-3E76-7B1E-0E1B-6268B6FAE0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1336"/>
            <a:ext cx="12192000" cy="70666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9B30F905-8E48-8FE0-A78E-500CB57987C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76" b="98586" l="7622" r="923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1674" y="2165700"/>
            <a:ext cx="5040326" cy="367118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268CC774-3741-0C9D-8247-ED123C92EE45}"/>
              </a:ext>
            </a:extLst>
          </p:cNvPr>
          <p:cNvSpPr txBox="1"/>
          <p:nvPr/>
        </p:nvSpPr>
        <p:spPr>
          <a:xfrm>
            <a:off x="8555184" y="5717270"/>
            <a:ext cx="24144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Sumber</a:t>
            </a:r>
            <a:r>
              <a:rPr lang="en-US" sz="1200" dirty="0"/>
              <a:t> </a:t>
            </a:r>
            <a:r>
              <a:rPr lang="en-US" sz="1200" dirty="0" err="1"/>
              <a:t>gambar</a:t>
            </a:r>
            <a:r>
              <a:rPr lang="en-US" sz="1200" dirty="0"/>
              <a:t>: </a:t>
            </a:r>
            <a:r>
              <a:rPr lang="en-US" sz="1200" dirty="0" err="1"/>
              <a:t>dokumen</a:t>
            </a:r>
            <a:r>
              <a:rPr lang="en-US" sz="1200" dirty="0"/>
              <a:t> </a:t>
            </a:r>
            <a:r>
              <a:rPr lang="en-US" sz="1200" dirty="0" err="1"/>
              <a:t>penerbit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9128693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xmlns="" id="{1E5C02CF-A758-39D6-6C91-A3E8299B37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5631872" cy="4351338"/>
          </a:xfrm>
        </p:spPr>
        <p:txBody>
          <a:bodyPr>
            <a:noAutofit/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id-ID" sz="2400" dirty="0"/>
              <a:t>c</a:t>
            </a:r>
            <a:r>
              <a:rPr lang="en-ID" sz="2400" dirty="0"/>
              <a:t>. </a:t>
            </a:r>
            <a:r>
              <a:rPr lang="en-ID" sz="2400" dirty="0" err="1"/>
              <a:t>Membaca</a:t>
            </a:r>
            <a:r>
              <a:rPr lang="en-ID" sz="2400" dirty="0"/>
              <a:t> </a:t>
            </a:r>
            <a:r>
              <a:rPr lang="id-ID" sz="2400" dirty="0"/>
              <a:t>tahmid</a:t>
            </a:r>
            <a:endParaRPr lang="en-ID" sz="2400" dirty="0"/>
          </a:p>
          <a:p>
            <a:pPr marL="263525" indent="0">
              <a:spcBef>
                <a:spcPts val="600"/>
              </a:spcBef>
              <a:buNone/>
            </a:pPr>
            <a:r>
              <a:rPr lang="id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Tahmid artinya pujian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kepada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Allah </a:t>
            </a:r>
            <a:r>
              <a:rPr lang="en-ID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Swt</a:t>
            </a:r>
            <a:r>
              <a:rPr lang="en-ID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</a:p>
          <a:p>
            <a:pPr marL="263525" indent="0">
              <a:spcBef>
                <a:spcPts val="600"/>
              </a:spcBef>
              <a:buNone/>
            </a:pPr>
            <a:r>
              <a:rPr lang="en-ID" sz="2400" dirty="0" err="1">
                <a:latin typeface="Calibri" panose="020F0502020204030204" pitchFamily="34" charset="0"/>
                <a:cs typeface="Arial" panose="020B0604020202020204" pitchFamily="34" charset="0"/>
              </a:rPr>
              <a:t>Lafal</a:t>
            </a:r>
            <a:r>
              <a:rPr lang="en-ID" sz="2400" dirty="0"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id-ID" sz="2400" dirty="0">
                <a:latin typeface="Calibri" panose="020F0502020204030204" pitchFamily="34" charset="0"/>
                <a:cs typeface="Arial" panose="020B0604020202020204" pitchFamily="34" charset="0"/>
              </a:rPr>
              <a:t>tahmid</a:t>
            </a:r>
            <a:r>
              <a:rPr lang="en-ID" sz="2400" dirty="0">
                <a:latin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ID" sz="2400" dirty="0" err="1">
                <a:latin typeface="Calibri" panose="020F0502020204030204" pitchFamily="34" charset="0"/>
                <a:cs typeface="Arial" panose="020B0604020202020204" pitchFamily="34" charset="0"/>
              </a:rPr>
              <a:t>yaitu</a:t>
            </a:r>
            <a:r>
              <a:rPr lang="en-ID" sz="2400" dirty="0">
                <a:latin typeface="Calibri" panose="020F0502020204030204" pitchFamily="34" charset="0"/>
                <a:cs typeface="Arial" panose="020B0604020202020204" pitchFamily="34" charset="0"/>
              </a:rPr>
              <a:t>:</a:t>
            </a:r>
          </a:p>
          <a:p>
            <a:pPr marL="263525" indent="0" algn="r" rtl="1">
              <a:spcBef>
                <a:spcPts val="600"/>
              </a:spcBef>
              <a:buNone/>
            </a:pPr>
            <a:r>
              <a:rPr lang="ar-SA" dirty="0">
                <a:latin typeface="Adobe Naskh Medium" panose="01010101010101010101" pitchFamily="50" charset="-78"/>
                <a:cs typeface="Adobe Naskh Medium" panose="01010101010101010101" pitchFamily="50" charset="-78"/>
              </a:rPr>
              <a:t>اَلحَمْدُ لِلّٰهِ</a:t>
            </a:r>
            <a:r>
              <a:rPr lang="id-ID" dirty="0">
                <a:latin typeface="Adobe Naskh Medium" panose="01010101010101010101" pitchFamily="50" charset="-78"/>
                <a:cs typeface="Adobe Naskh Medium" panose="01010101010101010101" pitchFamily="50" charset="-78"/>
              </a:rPr>
              <a:t> </a:t>
            </a:r>
            <a:r>
              <a:rPr lang="ar-SA" sz="2800" dirty="0">
                <a:latin typeface="Adobe Naskh Medium" panose="01010101010101010101" pitchFamily="50" charset="-78"/>
                <a:cs typeface="Adobe Naskh Medium" panose="01010101010101010101" pitchFamily="50" charset="-78"/>
              </a:rPr>
              <a:t>(٣٣</a:t>
            </a:r>
            <a:r>
              <a:rPr lang="en-ID" sz="2800" dirty="0">
                <a:latin typeface="Adobe Naskh Medium" panose="01010101010101010101" pitchFamily="50" charset="-78"/>
                <a:cs typeface="Adobe Naskh Medium" panose="01010101010101010101" pitchFamily="50" charset="-78"/>
              </a:rPr>
              <a:t>x</a:t>
            </a:r>
            <a:r>
              <a:rPr lang="ar-SA" sz="2800" dirty="0">
                <a:latin typeface="Adobe Naskh Medium" panose="01010101010101010101" pitchFamily="50" charset="-78"/>
                <a:cs typeface="Adobe Naskh Medium" panose="01010101010101010101" pitchFamily="50" charset="-78"/>
              </a:rPr>
              <a:t>)</a:t>
            </a:r>
            <a:endParaRPr lang="en-ID" dirty="0">
              <a:latin typeface="Adobe Naskh Medium" panose="01010101010101010101" pitchFamily="50" charset="-78"/>
              <a:cs typeface="Adobe Naskh Medium" panose="01010101010101010101" pitchFamily="50" charset="-78"/>
            </a:endParaRPr>
          </a:p>
          <a:p>
            <a:pPr marL="263525" indent="0">
              <a:spcBef>
                <a:spcPts val="600"/>
              </a:spcBef>
              <a:buNone/>
            </a:pPr>
            <a:r>
              <a:rPr lang="en-ID" sz="2400" dirty="0" err="1">
                <a:latin typeface="Calibri" panose="020F0502020204030204" pitchFamily="34" charset="0"/>
                <a:cs typeface="Arial" panose="020B0604020202020204" pitchFamily="34" charset="0"/>
              </a:rPr>
              <a:t>Artinya</a:t>
            </a:r>
            <a:r>
              <a:rPr lang="en-ID" sz="2400" dirty="0">
                <a:latin typeface="Calibri" panose="020F0502020204030204" pitchFamily="34" charset="0"/>
                <a:cs typeface="Arial" panose="020B0604020202020204" pitchFamily="34" charset="0"/>
              </a:rPr>
              <a:t>: “</a:t>
            </a:r>
            <a:r>
              <a:rPr lang="id-ID" sz="2400" i="1" dirty="0">
                <a:latin typeface="Calibri" panose="020F0502020204030204" pitchFamily="34" charset="0"/>
                <a:cs typeface="Arial" panose="020B0604020202020204" pitchFamily="34" charset="0"/>
              </a:rPr>
              <a:t>Segala puji bagi Allah</a:t>
            </a:r>
            <a:r>
              <a:rPr lang="en-ID" sz="2400" i="1" dirty="0">
                <a:latin typeface="Calibri" panose="020F0502020204030204" pitchFamily="34" charset="0"/>
                <a:cs typeface="Arial" panose="020B0604020202020204" pitchFamily="34" charset="0"/>
              </a:rPr>
              <a:t>.”</a:t>
            </a:r>
            <a:r>
              <a:rPr lang="id-ID" sz="2400" i="1" dirty="0">
                <a:latin typeface="Calibri" panose="020F0502020204030204" pitchFamily="34" charset="0"/>
                <a:cs typeface="Arial" panose="020B0604020202020204" pitchFamily="34" charset="0"/>
              </a:rPr>
              <a:t> 33x</a:t>
            </a:r>
            <a:endParaRPr lang="en-ID" sz="2400" dirty="0"/>
          </a:p>
          <a:p>
            <a:pPr marL="0" indent="0">
              <a:spcBef>
                <a:spcPts val="600"/>
              </a:spcBef>
              <a:buNone/>
            </a:pPr>
            <a:r>
              <a:rPr lang="id-ID" sz="2400" dirty="0"/>
              <a:t>d</a:t>
            </a:r>
            <a:r>
              <a:rPr lang="en-ID" sz="2400" dirty="0"/>
              <a:t>. </a:t>
            </a:r>
            <a:r>
              <a:rPr lang="en-ID" sz="2400" dirty="0" err="1"/>
              <a:t>Membaca</a:t>
            </a:r>
            <a:r>
              <a:rPr lang="en-ID" sz="2400" dirty="0"/>
              <a:t> </a:t>
            </a:r>
            <a:r>
              <a:rPr lang="id-ID" sz="2400" dirty="0"/>
              <a:t>takbir</a:t>
            </a:r>
            <a:endParaRPr lang="en-ID" sz="2400" dirty="0"/>
          </a:p>
          <a:p>
            <a:pPr marL="263525" indent="0">
              <a:spcBef>
                <a:spcPts val="600"/>
              </a:spcBef>
              <a:buNone/>
            </a:pPr>
            <a:r>
              <a:rPr lang="id-ID" sz="2400" dirty="0"/>
              <a:t>Takbir</a:t>
            </a:r>
            <a:r>
              <a:rPr lang="en-ID" sz="2400" dirty="0"/>
              <a:t> </a:t>
            </a:r>
            <a:r>
              <a:rPr lang="en-ID" sz="2400" dirty="0" err="1"/>
              <a:t>artinya</a:t>
            </a:r>
            <a:r>
              <a:rPr lang="en-ID" sz="2400" dirty="0"/>
              <a:t> Allah </a:t>
            </a:r>
            <a:r>
              <a:rPr lang="id-ID" sz="2400" dirty="0"/>
              <a:t>Mahabesar</a:t>
            </a:r>
            <a:r>
              <a:rPr lang="en-ID" sz="2400" dirty="0"/>
              <a:t>.</a:t>
            </a:r>
          </a:p>
          <a:p>
            <a:pPr marL="263525" indent="0">
              <a:spcBef>
                <a:spcPts val="600"/>
              </a:spcBef>
              <a:buNone/>
            </a:pPr>
            <a:r>
              <a:rPr lang="en-ID" sz="2400" dirty="0" err="1"/>
              <a:t>Lafal</a:t>
            </a:r>
            <a:r>
              <a:rPr lang="en-ID" sz="2400" dirty="0"/>
              <a:t> </a:t>
            </a:r>
            <a:r>
              <a:rPr lang="id-ID" sz="2400" dirty="0"/>
              <a:t>takbir</a:t>
            </a:r>
            <a:r>
              <a:rPr lang="en-ID" sz="2400" dirty="0"/>
              <a:t>, </a:t>
            </a:r>
            <a:r>
              <a:rPr lang="en-ID" sz="2400" dirty="0" err="1"/>
              <a:t>yaitu</a:t>
            </a:r>
            <a:r>
              <a:rPr lang="en-ID" sz="2400" dirty="0"/>
              <a:t>:</a:t>
            </a:r>
          </a:p>
          <a:p>
            <a:pPr marL="263525" indent="0" algn="r" rtl="1">
              <a:spcBef>
                <a:spcPts val="600"/>
              </a:spcBef>
              <a:buNone/>
            </a:pPr>
            <a:r>
              <a:rPr lang="ar-SA" dirty="0">
                <a:latin typeface="Adobe Naskh Medium" panose="01010101010101010101" pitchFamily="50" charset="-78"/>
                <a:cs typeface="Adobe Naskh Medium" panose="01010101010101010101" pitchFamily="50" charset="-78"/>
              </a:rPr>
              <a:t>اَللّٰهُ اَكْبَرُ</a:t>
            </a:r>
            <a:r>
              <a:rPr lang="id-ID" dirty="0">
                <a:latin typeface="Adobe Naskh Medium" panose="01010101010101010101" pitchFamily="50" charset="-78"/>
                <a:cs typeface="Adobe Naskh Medium" panose="01010101010101010101" pitchFamily="50" charset="-78"/>
              </a:rPr>
              <a:t> </a:t>
            </a:r>
            <a:r>
              <a:rPr lang="ar-SA" sz="2800" dirty="0">
                <a:latin typeface="Adobe Naskh Medium" panose="01010101010101010101" pitchFamily="50" charset="-78"/>
                <a:cs typeface="Adobe Naskh Medium" panose="01010101010101010101" pitchFamily="50" charset="-78"/>
              </a:rPr>
              <a:t>(٣٣</a:t>
            </a:r>
            <a:r>
              <a:rPr lang="en-ID" sz="2800" dirty="0">
                <a:latin typeface="Adobe Naskh Medium" panose="01010101010101010101" pitchFamily="50" charset="-78"/>
                <a:cs typeface="Adobe Naskh Medium" panose="01010101010101010101" pitchFamily="50" charset="-78"/>
              </a:rPr>
              <a:t>x</a:t>
            </a:r>
            <a:r>
              <a:rPr lang="ar-SA" sz="2800" dirty="0">
                <a:latin typeface="Adobe Naskh Medium" panose="01010101010101010101" pitchFamily="50" charset="-78"/>
                <a:cs typeface="Adobe Naskh Medium" panose="01010101010101010101" pitchFamily="50" charset="-78"/>
              </a:rPr>
              <a:t>)</a:t>
            </a:r>
            <a:endParaRPr lang="en-ID" dirty="0">
              <a:latin typeface="Adobe Naskh Medium" panose="01010101010101010101" pitchFamily="50" charset="-78"/>
              <a:cs typeface="Adobe Naskh Medium" panose="01010101010101010101" pitchFamily="50" charset="-78"/>
            </a:endParaRPr>
          </a:p>
          <a:p>
            <a:pPr marL="263525" indent="0">
              <a:spcBef>
                <a:spcPts val="600"/>
              </a:spcBef>
              <a:buNone/>
            </a:pPr>
            <a:r>
              <a:rPr lang="en-ID" sz="2400" dirty="0" err="1"/>
              <a:t>Artinya</a:t>
            </a:r>
            <a:r>
              <a:rPr lang="en-ID" sz="2400" dirty="0"/>
              <a:t>: “</a:t>
            </a:r>
            <a:r>
              <a:rPr lang="id-ID" sz="2400" i="1" dirty="0"/>
              <a:t>Allah Mahabesar</a:t>
            </a:r>
            <a:r>
              <a:rPr lang="en-ID" sz="2400" i="1" dirty="0"/>
              <a:t>”</a:t>
            </a:r>
            <a:r>
              <a:rPr lang="id-ID" sz="2400" i="1" dirty="0"/>
              <a:t> 33x</a:t>
            </a:r>
            <a:endParaRPr lang="en-ID" sz="2400" dirty="0"/>
          </a:p>
          <a:p>
            <a:pPr marL="514350" indent="-514350">
              <a:spcBef>
                <a:spcPts val="600"/>
              </a:spcBef>
              <a:buAutoNum type="alphaLcPeriod"/>
            </a:pPr>
            <a:endParaRPr lang="en-ID" sz="2400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xmlns="" id="{A4D71854-0DD2-B4E5-C144-6E003ED765A8}"/>
              </a:ext>
            </a:extLst>
          </p:cNvPr>
          <p:cNvSpPr txBox="1">
            <a:spLocks/>
          </p:cNvSpPr>
          <p:nvPr/>
        </p:nvSpPr>
        <p:spPr>
          <a:xfrm>
            <a:off x="1925384" y="34299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D" sz="3600" b="1"/>
              <a:t>Tata Cara Zikir Setelah Salat</a:t>
            </a:r>
            <a:endParaRPr lang="en-ID" sz="3600" b="1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6D48E755-67AE-0F66-C1D3-5753896AD2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1336"/>
            <a:ext cx="12192000" cy="70666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4B0049A1-EE20-AF96-33F2-4C36ACF33F7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76" b="98586" l="7622" r="923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983" y="2074353"/>
            <a:ext cx="5040326" cy="367118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8FA161C2-2B52-5A42-5F54-28F739F3D66E}"/>
              </a:ext>
            </a:extLst>
          </p:cNvPr>
          <p:cNvSpPr txBox="1"/>
          <p:nvPr/>
        </p:nvSpPr>
        <p:spPr>
          <a:xfrm>
            <a:off x="8366269" y="5607041"/>
            <a:ext cx="24144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Sumber</a:t>
            </a:r>
            <a:r>
              <a:rPr lang="en-US" sz="1200" dirty="0"/>
              <a:t> </a:t>
            </a:r>
            <a:r>
              <a:rPr lang="en-US" sz="1200" dirty="0" err="1"/>
              <a:t>gambar</a:t>
            </a:r>
            <a:r>
              <a:rPr lang="en-US" sz="1200" dirty="0"/>
              <a:t>: </a:t>
            </a:r>
            <a:r>
              <a:rPr lang="en-US" sz="1200" dirty="0" err="1"/>
              <a:t>dokumen</a:t>
            </a:r>
            <a:r>
              <a:rPr lang="en-US" sz="1200" dirty="0"/>
              <a:t> </a:t>
            </a:r>
            <a:r>
              <a:rPr lang="en-US" sz="1200" dirty="0" err="1"/>
              <a:t>penerbit</a:t>
            </a:r>
            <a:endParaRPr lang="en-US" sz="1200" dirty="0"/>
          </a:p>
        </p:txBody>
      </p:sp>
      <p:grpSp>
        <p:nvGrpSpPr>
          <p:cNvPr id="18" name="Google Shape;3442;p64">
            <a:extLst>
              <a:ext uri="{FF2B5EF4-FFF2-40B4-BE49-F238E27FC236}">
                <a16:creationId xmlns:a16="http://schemas.microsoft.com/office/drawing/2014/main" xmlns="" id="{4C822C23-EC0D-610A-536C-D227C461C266}"/>
              </a:ext>
            </a:extLst>
          </p:cNvPr>
          <p:cNvGrpSpPr/>
          <p:nvPr/>
        </p:nvGrpSpPr>
        <p:grpSpPr>
          <a:xfrm>
            <a:off x="493835" y="544319"/>
            <a:ext cx="6689349" cy="967173"/>
            <a:chOff x="4411970" y="3131459"/>
            <a:chExt cx="710520" cy="117397"/>
          </a:xfrm>
        </p:grpSpPr>
        <p:sp>
          <p:nvSpPr>
            <p:cNvPr id="19" name="Google Shape;3443;p64">
              <a:extLst>
                <a:ext uri="{FF2B5EF4-FFF2-40B4-BE49-F238E27FC236}">
                  <a16:creationId xmlns:a16="http://schemas.microsoft.com/office/drawing/2014/main" xmlns="" id="{886AD5BC-B54D-8496-EA17-8BD45DD96A7B}"/>
                </a:ext>
              </a:extLst>
            </p:cNvPr>
            <p:cNvSpPr/>
            <p:nvPr/>
          </p:nvSpPr>
          <p:spPr>
            <a:xfrm>
              <a:off x="4411970" y="3131459"/>
              <a:ext cx="710520" cy="117397"/>
            </a:xfrm>
            <a:custGeom>
              <a:avLst/>
              <a:gdLst/>
              <a:ahLst/>
              <a:cxnLst/>
              <a:rect l="l" t="t" r="r" b="b"/>
              <a:pathLst>
                <a:path w="15736" h="2600" extrusionOk="0">
                  <a:moveTo>
                    <a:pt x="201" y="1"/>
                  </a:moveTo>
                  <a:cubicBezTo>
                    <a:pt x="90" y="1"/>
                    <a:pt x="1" y="90"/>
                    <a:pt x="1" y="201"/>
                  </a:cubicBezTo>
                  <a:lnTo>
                    <a:pt x="1" y="2400"/>
                  </a:lnTo>
                  <a:cubicBezTo>
                    <a:pt x="1" y="2510"/>
                    <a:pt x="90" y="2600"/>
                    <a:pt x="201" y="2600"/>
                  </a:cubicBezTo>
                  <a:lnTo>
                    <a:pt x="15537" y="2600"/>
                  </a:lnTo>
                  <a:cubicBezTo>
                    <a:pt x="15646" y="2600"/>
                    <a:pt x="15735" y="2510"/>
                    <a:pt x="15735" y="2400"/>
                  </a:cubicBezTo>
                  <a:lnTo>
                    <a:pt x="15735" y="201"/>
                  </a:lnTo>
                  <a:cubicBezTo>
                    <a:pt x="15735" y="90"/>
                    <a:pt x="15646" y="1"/>
                    <a:pt x="15537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444;p64">
              <a:extLst>
                <a:ext uri="{FF2B5EF4-FFF2-40B4-BE49-F238E27FC236}">
                  <a16:creationId xmlns:a16="http://schemas.microsoft.com/office/drawing/2014/main" xmlns="" id="{F80BAA06-A8A3-366B-E334-3CBDCCA4ED59}"/>
                </a:ext>
              </a:extLst>
            </p:cNvPr>
            <p:cNvSpPr/>
            <p:nvPr/>
          </p:nvSpPr>
          <p:spPr>
            <a:xfrm>
              <a:off x="4411970" y="3131459"/>
              <a:ext cx="168012" cy="117397"/>
            </a:xfrm>
            <a:custGeom>
              <a:avLst/>
              <a:gdLst/>
              <a:ahLst/>
              <a:cxnLst/>
              <a:rect l="l" t="t" r="r" b="b"/>
              <a:pathLst>
                <a:path w="3721" h="2600" extrusionOk="0">
                  <a:moveTo>
                    <a:pt x="201" y="1"/>
                  </a:moveTo>
                  <a:cubicBezTo>
                    <a:pt x="90" y="1"/>
                    <a:pt x="1" y="90"/>
                    <a:pt x="1" y="201"/>
                  </a:cubicBezTo>
                  <a:lnTo>
                    <a:pt x="1" y="2400"/>
                  </a:lnTo>
                  <a:cubicBezTo>
                    <a:pt x="1" y="2510"/>
                    <a:pt x="90" y="2600"/>
                    <a:pt x="201" y="2600"/>
                  </a:cubicBezTo>
                  <a:lnTo>
                    <a:pt x="3721" y="2600"/>
                  </a:lnTo>
                  <a:lnTo>
                    <a:pt x="2925" y="1693"/>
                  </a:lnTo>
                  <a:lnTo>
                    <a:pt x="2925" y="1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37030697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xmlns="" id="{1E5C02CF-A758-39D6-6C91-A3E8299B37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633364" cy="4351338"/>
          </a:xfrm>
        </p:spPr>
        <p:txBody>
          <a:bodyPr>
            <a:noAutofit/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id-ID" sz="2400" dirty="0"/>
              <a:t>e</a:t>
            </a:r>
            <a:r>
              <a:rPr lang="en-ID" sz="2400" dirty="0"/>
              <a:t>. </a:t>
            </a:r>
            <a:r>
              <a:rPr lang="en-ID" sz="2400" dirty="0" err="1"/>
              <a:t>Membaca</a:t>
            </a:r>
            <a:r>
              <a:rPr lang="en-ID" sz="2400" dirty="0"/>
              <a:t> </a:t>
            </a:r>
            <a:r>
              <a:rPr lang="id-ID" sz="2400" dirty="0"/>
              <a:t>tahlil</a:t>
            </a:r>
            <a:endParaRPr lang="en-ID" sz="2400" dirty="0"/>
          </a:p>
          <a:p>
            <a:pPr marL="263525" indent="0">
              <a:spcBef>
                <a:spcPts val="600"/>
              </a:spcBef>
              <a:buNone/>
            </a:pPr>
            <a:r>
              <a:rPr lang="en-ID" sz="2400" dirty="0" err="1">
                <a:latin typeface="Calibri" panose="020F0502020204030204" pitchFamily="34" charset="0"/>
                <a:cs typeface="Arial" panose="020B0604020202020204" pitchFamily="34" charset="0"/>
              </a:rPr>
              <a:t>Lafal</a:t>
            </a:r>
            <a:r>
              <a:rPr lang="en-ID" sz="2400" dirty="0"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id-ID" sz="2400" dirty="0">
                <a:latin typeface="Calibri" panose="020F0502020204030204" pitchFamily="34" charset="0"/>
                <a:cs typeface="Arial" panose="020B0604020202020204" pitchFamily="34" charset="0"/>
              </a:rPr>
              <a:t>tahlil</a:t>
            </a:r>
            <a:r>
              <a:rPr lang="en-ID" sz="2400" dirty="0">
                <a:latin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ID" sz="2400" dirty="0" err="1">
                <a:latin typeface="Calibri" panose="020F0502020204030204" pitchFamily="34" charset="0"/>
                <a:cs typeface="Arial" panose="020B0604020202020204" pitchFamily="34" charset="0"/>
              </a:rPr>
              <a:t>yaitu</a:t>
            </a:r>
            <a:r>
              <a:rPr lang="en-ID" sz="2400" dirty="0">
                <a:latin typeface="Calibri" panose="020F0502020204030204" pitchFamily="34" charset="0"/>
                <a:cs typeface="Arial" panose="020B0604020202020204" pitchFamily="34" charset="0"/>
              </a:rPr>
              <a:t>:</a:t>
            </a:r>
          </a:p>
          <a:p>
            <a:pPr marL="263525" indent="0" algn="r" rtl="1">
              <a:spcBef>
                <a:spcPts val="600"/>
              </a:spcBef>
              <a:buNone/>
            </a:pPr>
            <a:r>
              <a:rPr lang="ar-SA" dirty="0">
                <a:latin typeface="Adobe Naskh Medium" panose="01010101010101010101" pitchFamily="50" charset="-78"/>
                <a:cs typeface="Adobe Naskh Medium" panose="01010101010101010101" pitchFamily="50" charset="-78"/>
              </a:rPr>
              <a:t>لَا اِلٰهَ اِلَّا اللّٰهُ وَحْدَهُ لَا شَرِيْكَ لَهُ لَهُ الْمُلْكُ وَلَهُ الْحَمْدُ يُحْيِيْ وَ يُمِيْتُ وَهُوَ عَلَى كُلِّ شَيْءٍ قَدِيْرٍ</a:t>
            </a:r>
            <a:r>
              <a:rPr lang="ar-SA" sz="2800" dirty="0">
                <a:latin typeface="Adobe Naskh Medium" panose="01010101010101010101" pitchFamily="50" charset="-78"/>
                <a:cs typeface="Adobe Naskh Medium" panose="01010101010101010101" pitchFamily="50" charset="-78"/>
              </a:rPr>
              <a:t> (٣</a:t>
            </a:r>
            <a:r>
              <a:rPr lang="en-ID" sz="2800" dirty="0">
                <a:latin typeface="Adobe Naskh Medium" panose="01010101010101010101" pitchFamily="50" charset="-78"/>
                <a:cs typeface="Adobe Naskh Medium" panose="01010101010101010101" pitchFamily="50" charset="-78"/>
              </a:rPr>
              <a:t>x</a:t>
            </a:r>
            <a:r>
              <a:rPr lang="ar-SA" sz="2800" dirty="0">
                <a:latin typeface="Adobe Naskh Medium" panose="01010101010101010101" pitchFamily="50" charset="-78"/>
                <a:cs typeface="Adobe Naskh Medium" panose="01010101010101010101" pitchFamily="50" charset="-78"/>
              </a:rPr>
              <a:t>)</a:t>
            </a:r>
            <a:endParaRPr lang="en-ID" dirty="0">
              <a:latin typeface="Adobe Naskh Medium" panose="01010101010101010101" pitchFamily="50" charset="-78"/>
              <a:cs typeface="Adobe Naskh Medium" panose="01010101010101010101" pitchFamily="50" charset="-78"/>
            </a:endParaRPr>
          </a:p>
          <a:p>
            <a:pPr marL="263525" indent="0">
              <a:spcBef>
                <a:spcPts val="600"/>
              </a:spcBef>
              <a:buNone/>
            </a:pPr>
            <a:r>
              <a:rPr lang="en-ID" sz="2400" dirty="0" err="1">
                <a:latin typeface="Calibri" panose="020F0502020204030204" pitchFamily="34" charset="0"/>
                <a:cs typeface="Arial" panose="020B0604020202020204" pitchFamily="34" charset="0"/>
              </a:rPr>
              <a:t>Artinya</a:t>
            </a:r>
            <a:r>
              <a:rPr lang="en-ID" sz="2400" dirty="0">
                <a:latin typeface="Calibri" panose="020F0502020204030204" pitchFamily="34" charset="0"/>
                <a:cs typeface="Arial" panose="020B0604020202020204" pitchFamily="34" charset="0"/>
              </a:rPr>
              <a:t>: “</a:t>
            </a:r>
            <a:r>
              <a:rPr lang="en-ID" sz="2400" i="1" dirty="0" err="1">
                <a:latin typeface="Calibri" panose="020F0502020204030204" pitchFamily="34" charset="0"/>
                <a:cs typeface="Arial" panose="020B0604020202020204" pitchFamily="34" charset="0"/>
              </a:rPr>
              <a:t>Tidak</a:t>
            </a:r>
            <a:r>
              <a:rPr lang="en-ID" sz="2400" i="1" dirty="0"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i="1" dirty="0" err="1">
                <a:latin typeface="Calibri" panose="020F0502020204030204" pitchFamily="34" charset="0"/>
                <a:cs typeface="Arial" panose="020B0604020202020204" pitchFamily="34" charset="0"/>
              </a:rPr>
              <a:t>ada</a:t>
            </a:r>
            <a:r>
              <a:rPr lang="en-ID" sz="2400" i="1" dirty="0"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i="1" dirty="0" err="1">
                <a:latin typeface="Calibri" panose="020F0502020204030204" pitchFamily="34" charset="0"/>
                <a:cs typeface="Arial" panose="020B0604020202020204" pitchFamily="34" charset="0"/>
              </a:rPr>
              <a:t>Tuhan</a:t>
            </a:r>
            <a:r>
              <a:rPr lang="en-ID" sz="2400" i="1" dirty="0"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i="1" dirty="0" err="1">
                <a:latin typeface="Calibri" panose="020F0502020204030204" pitchFamily="34" charset="0"/>
                <a:cs typeface="Arial" panose="020B0604020202020204" pitchFamily="34" charset="0"/>
              </a:rPr>
              <a:t>melainkan</a:t>
            </a:r>
            <a:r>
              <a:rPr lang="en-ID" sz="2400" i="1" dirty="0">
                <a:latin typeface="Calibri" panose="020F0502020204030204" pitchFamily="34" charset="0"/>
                <a:cs typeface="Arial" panose="020B0604020202020204" pitchFamily="34" charset="0"/>
              </a:rPr>
              <a:t> Allah Yang </a:t>
            </a:r>
            <a:r>
              <a:rPr lang="en-ID" sz="2400" i="1" dirty="0" err="1">
                <a:latin typeface="Calibri" panose="020F0502020204030204" pitchFamily="34" charset="0"/>
                <a:cs typeface="Arial" panose="020B0604020202020204" pitchFamily="34" charset="0"/>
              </a:rPr>
              <a:t>Maha</a:t>
            </a:r>
            <a:r>
              <a:rPr lang="en-ID" sz="2400" i="1" dirty="0"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i="1" dirty="0" err="1">
                <a:latin typeface="Calibri" panose="020F0502020204030204" pitchFamily="34" charset="0"/>
                <a:cs typeface="Arial" panose="020B0604020202020204" pitchFamily="34" charset="0"/>
              </a:rPr>
              <a:t>Esa</a:t>
            </a:r>
            <a:r>
              <a:rPr lang="en-ID" sz="2400" i="1" dirty="0">
                <a:latin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ID" sz="2400" i="1" dirty="0" err="1">
                <a:latin typeface="Calibri" panose="020F0502020204030204" pitchFamily="34" charset="0"/>
                <a:cs typeface="Arial" panose="020B0604020202020204" pitchFamily="34" charset="0"/>
              </a:rPr>
              <a:t>tidak</a:t>
            </a:r>
            <a:r>
              <a:rPr lang="en-ID" sz="2400" i="1" dirty="0"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i="1" dirty="0" err="1">
                <a:latin typeface="Calibri" panose="020F0502020204030204" pitchFamily="34" charset="0"/>
                <a:cs typeface="Arial" panose="020B0604020202020204" pitchFamily="34" charset="0"/>
              </a:rPr>
              <a:t>ada</a:t>
            </a:r>
            <a:r>
              <a:rPr lang="en-ID" sz="2400" i="1" dirty="0"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i="1" dirty="0" err="1">
                <a:latin typeface="Calibri" panose="020F0502020204030204" pitchFamily="34" charset="0"/>
                <a:cs typeface="Arial" panose="020B0604020202020204" pitchFamily="34" charset="0"/>
              </a:rPr>
              <a:t>sekutu</a:t>
            </a:r>
            <a:r>
              <a:rPr lang="en-ID" sz="2400" i="1" dirty="0"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i="1" dirty="0" err="1">
                <a:latin typeface="Calibri" panose="020F0502020204030204" pitchFamily="34" charset="0"/>
                <a:cs typeface="Arial" panose="020B0604020202020204" pitchFamily="34" charset="0"/>
              </a:rPr>
              <a:t>bagi</a:t>
            </a:r>
            <a:r>
              <a:rPr lang="en-ID" sz="2400" i="1" dirty="0">
                <a:latin typeface="Calibri" panose="020F0502020204030204" pitchFamily="34" charset="0"/>
                <a:cs typeface="Arial" panose="020B0604020202020204" pitchFamily="34" charset="0"/>
              </a:rPr>
              <a:t>-Nya. </a:t>
            </a:r>
            <a:r>
              <a:rPr lang="en-ID" sz="2400" i="1" dirty="0" err="1">
                <a:latin typeface="Calibri" panose="020F0502020204030204" pitchFamily="34" charset="0"/>
                <a:cs typeface="Arial" panose="020B0604020202020204" pitchFamily="34" charset="0"/>
              </a:rPr>
              <a:t>Bagi-Nyalah</a:t>
            </a:r>
            <a:r>
              <a:rPr lang="en-ID" sz="2400" i="1" dirty="0"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i="1" dirty="0" err="1">
                <a:latin typeface="Calibri" panose="020F0502020204030204" pitchFamily="34" charset="0"/>
                <a:cs typeface="Arial" panose="020B0604020202020204" pitchFamily="34" charset="0"/>
              </a:rPr>
              <a:t>segala</a:t>
            </a:r>
            <a:r>
              <a:rPr lang="en-ID" sz="2400" i="1" dirty="0"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i="1" dirty="0" err="1">
                <a:latin typeface="Calibri" panose="020F0502020204030204" pitchFamily="34" charset="0"/>
                <a:cs typeface="Arial" panose="020B0604020202020204" pitchFamily="34" charset="0"/>
              </a:rPr>
              <a:t>kekuasaan</a:t>
            </a:r>
            <a:r>
              <a:rPr lang="en-ID" sz="2400" i="1" dirty="0">
                <a:latin typeface="Calibri" panose="020F0502020204030204" pitchFamily="34" charset="0"/>
                <a:cs typeface="Arial" panose="020B0604020202020204" pitchFamily="34" charset="0"/>
              </a:rPr>
              <a:t> dan </a:t>
            </a:r>
            <a:r>
              <a:rPr lang="en-ID" sz="2400" i="1" dirty="0" err="1">
                <a:latin typeface="Calibri" panose="020F0502020204030204" pitchFamily="34" charset="0"/>
                <a:cs typeface="Arial" panose="020B0604020202020204" pitchFamily="34" charset="0"/>
              </a:rPr>
              <a:t>bagi-Nyalah</a:t>
            </a:r>
            <a:r>
              <a:rPr lang="en-ID" sz="2400" i="1" dirty="0"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i="1" dirty="0" err="1">
                <a:latin typeface="Calibri" panose="020F0502020204030204" pitchFamily="34" charset="0"/>
                <a:cs typeface="Arial" panose="020B0604020202020204" pitchFamily="34" charset="0"/>
              </a:rPr>
              <a:t>segala</a:t>
            </a:r>
            <a:r>
              <a:rPr lang="en-ID" sz="2400" i="1" dirty="0"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i="1" dirty="0" err="1">
                <a:latin typeface="Calibri" panose="020F0502020204030204" pitchFamily="34" charset="0"/>
                <a:cs typeface="Arial" panose="020B0604020202020204" pitchFamily="34" charset="0"/>
              </a:rPr>
              <a:t>puji</a:t>
            </a:r>
            <a:r>
              <a:rPr lang="en-ID" sz="2400" i="1" dirty="0">
                <a:latin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ID" sz="2400" i="1" dirty="0" err="1">
                <a:latin typeface="Calibri" panose="020F0502020204030204" pitchFamily="34" charset="0"/>
                <a:cs typeface="Arial" panose="020B0604020202020204" pitchFamily="34" charset="0"/>
              </a:rPr>
              <a:t>Dia</a:t>
            </a:r>
            <a:r>
              <a:rPr lang="en-ID" sz="2400" i="1" dirty="0"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i="1" dirty="0" err="1">
                <a:latin typeface="Calibri" panose="020F0502020204030204" pitchFamily="34" charset="0"/>
                <a:cs typeface="Arial" panose="020B0604020202020204" pitchFamily="34" charset="0"/>
              </a:rPr>
              <a:t>Zat</a:t>
            </a:r>
            <a:r>
              <a:rPr lang="en-ID" sz="2400" i="1" dirty="0">
                <a:latin typeface="Calibri" panose="020F0502020204030204" pitchFamily="34" charset="0"/>
                <a:cs typeface="Arial" panose="020B0604020202020204" pitchFamily="34" charset="0"/>
              </a:rPr>
              <a:t> yang </a:t>
            </a:r>
            <a:r>
              <a:rPr lang="en-ID" sz="2400" i="1" dirty="0" err="1">
                <a:latin typeface="Calibri" panose="020F0502020204030204" pitchFamily="34" charset="0"/>
                <a:cs typeface="Arial" panose="020B0604020202020204" pitchFamily="34" charset="0"/>
              </a:rPr>
              <a:t>menghidupkan</a:t>
            </a:r>
            <a:r>
              <a:rPr lang="en-ID" sz="2400" i="1" dirty="0">
                <a:latin typeface="Calibri" panose="020F0502020204030204" pitchFamily="34" charset="0"/>
                <a:cs typeface="Arial" panose="020B0604020202020204" pitchFamily="34" charset="0"/>
              </a:rPr>
              <a:t> dan yang </a:t>
            </a:r>
            <a:r>
              <a:rPr lang="en-ID" sz="2400" i="1" dirty="0" err="1">
                <a:latin typeface="Calibri" panose="020F0502020204030204" pitchFamily="34" charset="0"/>
                <a:cs typeface="Arial" panose="020B0604020202020204" pitchFamily="34" charset="0"/>
              </a:rPr>
              <a:t>mematikan</a:t>
            </a:r>
            <a:r>
              <a:rPr lang="en-ID" sz="2400" i="1" dirty="0">
                <a:latin typeface="Calibri" panose="020F0502020204030204" pitchFamily="34" charset="0"/>
                <a:cs typeface="Arial" panose="020B0604020202020204" pitchFamily="34" charset="0"/>
              </a:rPr>
              <a:t>. Dan </a:t>
            </a:r>
            <a:r>
              <a:rPr lang="en-ID" sz="2400" i="1" dirty="0" err="1">
                <a:latin typeface="Calibri" panose="020F0502020204030204" pitchFamily="34" charset="0"/>
                <a:cs typeface="Arial" panose="020B0604020202020204" pitchFamily="34" charset="0"/>
              </a:rPr>
              <a:t>Dia</a:t>
            </a:r>
            <a:r>
              <a:rPr lang="en-ID" sz="2400" i="1" dirty="0"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i="1" dirty="0" err="1">
                <a:latin typeface="Calibri" panose="020F0502020204030204" pitchFamily="34" charset="0"/>
                <a:cs typeface="Arial" panose="020B0604020202020204" pitchFamily="34" charset="0"/>
              </a:rPr>
              <a:t>berkuasa</a:t>
            </a:r>
            <a:r>
              <a:rPr lang="en-ID" sz="2400" i="1" dirty="0"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i="1" dirty="0" err="1">
                <a:latin typeface="Calibri" panose="020F0502020204030204" pitchFamily="34" charset="0"/>
                <a:cs typeface="Arial" panose="020B0604020202020204" pitchFamily="34" charset="0"/>
              </a:rPr>
              <a:t>atas</a:t>
            </a:r>
            <a:r>
              <a:rPr lang="en-ID" sz="2400" i="1" dirty="0"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i="1" dirty="0" err="1">
                <a:latin typeface="Calibri" panose="020F0502020204030204" pitchFamily="34" charset="0"/>
                <a:cs typeface="Arial" panose="020B0604020202020204" pitchFamily="34" charset="0"/>
              </a:rPr>
              <a:t>segala</a:t>
            </a:r>
            <a:r>
              <a:rPr lang="en-ID" sz="2400" i="1" dirty="0"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i="1" dirty="0" err="1">
                <a:latin typeface="Calibri" panose="020F0502020204030204" pitchFamily="34" charset="0"/>
                <a:cs typeface="Arial" panose="020B0604020202020204" pitchFamily="34" charset="0"/>
              </a:rPr>
              <a:t>sesuatu</a:t>
            </a:r>
            <a:r>
              <a:rPr lang="en-ID" sz="2400" i="1" dirty="0">
                <a:latin typeface="Calibri" panose="020F0502020204030204" pitchFamily="34" charset="0"/>
                <a:cs typeface="Arial" panose="020B0604020202020204" pitchFamily="34" charset="0"/>
              </a:rPr>
              <a:t>.” 3x</a:t>
            </a:r>
            <a:endParaRPr lang="en-ID" sz="2400" dirty="0"/>
          </a:p>
          <a:p>
            <a:pPr marL="263525" indent="0">
              <a:spcBef>
                <a:spcPts val="600"/>
              </a:spcBef>
              <a:buNone/>
            </a:pPr>
            <a:r>
              <a:rPr lang="en-ID" sz="2400" dirty="0"/>
              <a:t>Ada </a:t>
            </a:r>
            <a:r>
              <a:rPr lang="en-ID" sz="2400" dirty="0" err="1"/>
              <a:t>bacaan</a:t>
            </a:r>
            <a:r>
              <a:rPr lang="en-ID" sz="2400" dirty="0"/>
              <a:t> </a:t>
            </a:r>
            <a:r>
              <a:rPr lang="en-ID" sz="2400" dirty="0" err="1"/>
              <a:t>tahlil</a:t>
            </a:r>
            <a:r>
              <a:rPr lang="en-ID" sz="2400" dirty="0"/>
              <a:t> yang </a:t>
            </a:r>
            <a:r>
              <a:rPr lang="en-ID" sz="2400" dirty="0" err="1"/>
              <a:t>lebih</a:t>
            </a:r>
            <a:r>
              <a:rPr lang="en-ID" sz="2400" dirty="0"/>
              <a:t> </a:t>
            </a:r>
            <a:r>
              <a:rPr lang="en-ID" sz="2400" dirty="0" err="1"/>
              <a:t>pendek</a:t>
            </a:r>
            <a:r>
              <a:rPr lang="en-ID" sz="2400" dirty="0"/>
              <a:t>, </a:t>
            </a:r>
            <a:r>
              <a:rPr lang="en-ID" sz="2400" dirty="0" err="1"/>
              <a:t>yaitu</a:t>
            </a:r>
            <a:r>
              <a:rPr lang="en-ID" sz="2400" dirty="0"/>
              <a:t>:</a:t>
            </a:r>
          </a:p>
          <a:p>
            <a:pPr marL="263525" indent="0">
              <a:spcBef>
                <a:spcPts val="600"/>
              </a:spcBef>
              <a:buNone/>
            </a:pPr>
            <a:r>
              <a:rPr lang="en-ID" sz="2400" dirty="0" err="1"/>
              <a:t>Lafal</a:t>
            </a:r>
            <a:r>
              <a:rPr lang="en-ID" sz="2400" dirty="0"/>
              <a:t> tasbih, </a:t>
            </a:r>
            <a:r>
              <a:rPr lang="en-ID" sz="2400" dirty="0" err="1"/>
              <a:t>yaitu</a:t>
            </a:r>
            <a:r>
              <a:rPr lang="en-ID" sz="2400" dirty="0"/>
              <a:t>:</a:t>
            </a:r>
          </a:p>
          <a:p>
            <a:pPr marL="263525" indent="0" algn="r" rtl="1">
              <a:spcBef>
                <a:spcPts val="600"/>
              </a:spcBef>
              <a:buNone/>
            </a:pPr>
            <a:r>
              <a:rPr lang="ar-SA" sz="3200" dirty="0">
                <a:latin typeface="Adobe Naskh Medium" panose="01010101010101010101" pitchFamily="50" charset="-78"/>
                <a:cs typeface="Adobe Naskh Medium" panose="01010101010101010101" pitchFamily="50" charset="-78"/>
              </a:rPr>
              <a:t>لَا اِلٰهَ اِلَّا اللّٰهُ (٣٣</a:t>
            </a:r>
            <a:r>
              <a:rPr lang="en-ID" sz="3200" dirty="0">
                <a:latin typeface="Adobe Naskh Medium" panose="01010101010101010101" pitchFamily="50" charset="-78"/>
                <a:cs typeface="Adobe Naskh Medium" panose="01010101010101010101" pitchFamily="50" charset="-78"/>
              </a:rPr>
              <a:t>x</a:t>
            </a:r>
            <a:r>
              <a:rPr lang="ar-SA" sz="3200" dirty="0">
                <a:latin typeface="Adobe Naskh Medium" panose="01010101010101010101" pitchFamily="50" charset="-78"/>
                <a:cs typeface="Adobe Naskh Medium" panose="01010101010101010101" pitchFamily="50" charset="-78"/>
              </a:rPr>
              <a:t>)</a:t>
            </a:r>
            <a:endParaRPr lang="en-ID" sz="3200" dirty="0">
              <a:latin typeface="Adobe Naskh Medium" panose="01010101010101010101" pitchFamily="50" charset="-78"/>
              <a:cs typeface="Adobe Naskh Medium" panose="01010101010101010101" pitchFamily="50" charset="-78"/>
            </a:endParaRPr>
          </a:p>
          <a:p>
            <a:pPr marL="263525" indent="0">
              <a:spcBef>
                <a:spcPts val="600"/>
              </a:spcBef>
              <a:buNone/>
            </a:pPr>
            <a:r>
              <a:rPr lang="en-ID" sz="2400" dirty="0" err="1"/>
              <a:t>Artinya</a:t>
            </a:r>
            <a:r>
              <a:rPr lang="en-ID" sz="2400" dirty="0"/>
              <a:t>: “</a:t>
            </a:r>
            <a:r>
              <a:rPr lang="en-ID" sz="2400" i="1" dirty="0" err="1"/>
              <a:t>Tidak</a:t>
            </a:r>
            <a:r>
              <a:rPr lang="en-ID" sz="2400" i="1" dirty="0"/>
              <a:t> </a:t>
            </a:r>
            <a:r>
              <a:rPr lang="en-ID" sz="2400" i="1" dirty="0" err="1"/>
              <a:t>ada</a:t>
            </a:r>
            <a:r>
              <a:rPr lang="en-ID" sz="2400" i="1" dirty="0"/>
              <a:t> </a:t>
            </a:r>
            <a:r>
              <a:rPr lang="en-ID" sz="2400" i="1" dirty="0" err="1"/>
              <a:t>Tuhan</a:t>
            </a:r>
            <a:r>
              <a:rPr lang="en-ID" sz="2400" i="1" dirty="0"/>
              <a:t> </a:t>
            </a:r>
            <a:r>
              <a:rPr lang="en-ID" sz="2400" i="1" dirty="0" err="1"/>
              <a:t>selain</a:t>
            </a:r>
            <a:r>
              <a:rPr lang="en-ID" sz="2400" i="1" dirty="0"/>
              <a:t> Allah” 33x</a:t>
            </a:r>
            <a:endParaRPr lang="en-ID" sz="2400" dirty="0"/>
          </a:p>
          <a:p>
            <a:pPr marL="514350" indent="-514350">
              <a:spcBef>
                <a:spcPts val="600"/>
              </a:spcBef>
              <a:buAutoNum type="alphaLcPeriod"/>
            </a:pPr>
            <a:endParaRPr lang="en-ID" sz="2400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xmlns="" id="{A4D71854-0DD2-B4E5-C144-6E003ED765A8}"/>
              </a:ext>
            </a:extLst>
          </p:cNvPr>
          <p:cNvSpPr txBox="1">
            <a:spLocks/>
          </p:cNvSpPr>
          <p:nvPr/>
        </p:nvSpPr>
        <p:spPr>
          <a:xfrm>
            <a:off x="1925384" y="34299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D" sz="3600" b="1"/>
              <a:t>Tata Cara Zikir Setelah Salat</a:t>
            </a:r>
            <a:endParaRPr lang="en-ID" sz="3600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88CE805-BBFA-B51A-52E4-724DB9B3EE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1336"/>
            <a:ext cx="12192000" cy="706665"/>
          </a:xfrm>
          <a:prstGeom prst="rect">
            <a:avLst/>
          </a:prstGeom>
        </p:spPr>
      </p:pic>
      <p:grpSp>
        <p:nvGrpSpPr>
          <p:cNvPr id="9" name="Google Shape;3442;p64">
            <a:extLst>
              <a:ext uri="{FF2B5EF4-FFF2-40B4-BE49-F238E27FC236}">
                <a16:creationId xmlns:a16="http://schemas.microsoft.com/office/drawing/2014/main" xmlns="" id="{FA9FCA72-6499-C099-E33C-EF7B59AB57EA}"/>
              </a:ext>
            </a:extLst>
          </p:cNvPr>
          <p:cNvGrpSpPr/>
          <p:nvPr/>
        </p:nvGrpSpPr>
        <p:grpSpPr>
          <a:xfrm>
            <a:off x="493835" y="544319"/>
            <a:ext cx="6689349" cy="967173"/>
            <a:chOff x="4411970" y="3131459"/>
            <a:chExt cx="710520" cy="117397"/>
          </a:xfrm>
        </p:grpSpPr>
        <p:sp>
          <p:nvSpPr>
            <p:cNvPr id="10" name="Google Shape;3443;p64">
              <a:extLst>
                <a:ext uri="{FF2B5EF4-FFF2-40B4-BE49-F238E27FC236}">
                  <a16:creationId xmlns:a16="http://schemas.microsoft.com/office/drawing/2014/main" xmlns="" id="{67DBC588-85A1-0F20-D2CA-25D60569C24C}"/>
                </a:ext>
              </a:extLst>
            </p:cNvPr>
            <p:cNvSpPr/>
            <p:nvPr/>
          </p:nvSpPr>
          <p:spPr>
            <a:xfrm>
              <a:off x="4411970" y="3131459"/>
              <a:ext cx="710520" cy="117397"/>
            </a:xfrm>
            <a:custGeom>
              <a:avLst/>
              <a:gdLst/>
              <a:ahLst/>
              <a:cxnLst/>
              <a:rect l="l" t="t" r="r" b="b"/>
              <a:pathLst>
                <a:path w="15736" h="2600" extrusionOk="0">
                  <a:moveTo>
                    <a:pt x="201" y="1"/>
                  </a:moveTo>
                  <a:cubicBezTo>
                    <a:pt x="90" y="1"/>
                    <a:pt x="1" y="90"/>
                    <a:pt x="1" y="201"/>
                  </a:cubicBezTo>
                  <a:lnTo>
                    <a:pt x="1" y="2400"/>
                  </a:lnTo>
                  <a:cubicBezTo>
                    <a:pt x="1" y="2510"/>
                    <a:pt x="90" y="2600"/>
                    <a:pt x="201" y="2600"/>
                  </a:cubicBezTo>
                  <a:lnTo>
                    <a:pt x="15537" y="2600"/>
                  </a:lnTo>
                  <a:cubicBezTo>
                    <a:pt x="15646" y="2600"/>
                    <a:pt x="15735" y="2510"/>
                    <a:pt x="15735" y="2400"/>
                  </a:cubicBezTo>
                  <a:lnTo>
                    <a:pt x="15735" y="201"/>
                  </a:lnTo>
                  <a:cubicBezTo>
                    <a:pt x="15735" y="90"/>
                    <a:pt x="15646" y="1"/>
                    <a:pt x="15537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3444;p64">
              <a:extLst>
                <a:ext uri="{FF2B5EF4-FFF2-40B4-BE49-F238E27FC236}">
                  <a16:creationId xmlns:a16="http://schemas.microsoft.com/office/drawing/2014/main" xmlns="" id="{409D04E2-7D03-1E27-893E-74435AC915E5}"/>
                </a:ext>
              </a:extLst>
            </p:cNvPr>
            <p:cNvSpPr/>
            <p:nvPr/>
          </p:nvSpPr>
          <p:spPr>
            <a:xfrm>
              <a:off x="4411970" y="3131459"/>
              <a:ext cx="168012" cy="117397"/>
            </a:xfrm>
            <a:custGeom>
              <a:avLst/>
              <a:gdLst/>
              <a:ahLst/>
              <a:cxnLst/>
              <a:rect l="l" t="t" r="r" b="b"/>
              <a:pathLst>
                <a:path w="3721" h="2600" extrusionOk="0">
                  <a:moveTo>
                    <a:pt x="201" y="1"/>
                  </a:moveTo>
                  <a:cubicBezTo>
                    <a:pt x="90" y="1"/>
                    <a:pt x="1" y="90"/>
                    <a:pt x="1" y="201"/>
                  </a:cubicBezTo>
                  <a:lnTo>
                    <a:pt x="1" y="2400"/>
                  </a:lnTo>
                  <a:cubicBezTo>
                    <a:pt x="1" y="2510"/>
                    <a:pt x="90" y="2600"/>
                    <a:pt x="201" y="2600"/>
                  </a:cubicBezTo>
                  <a:lnTo>
                    <a:pt x="3721" y="2600"/>
                  </a:lnTo>
                  <a:lnTo>
                    <a:pt x="2925" y="1693"/>
                  </a:lnTo>
                  <a:lnTo>
                    <a:pt x="2925" y="1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9083574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3422;p64">
            <a:extLst>
              <a:ext uri="{FF2B5EF4-FFF2-40B4-BE49-F238E27FC236}">
                <a16:creationId xmlns:a16="http://schemas.microsoft.com/office/drawing/2014/main" xmlns="" id="{89BC3A6A-16AF-BC3F-8BAB-81681459BAC7}"/>
              </a:ext>
            </a:extLst>
          </p:cNvPr>
          <p:cNvGrpSpPr/>
          <p:nvPr/>
        </p:nvGrpSpPr>
        <p:grpSpPr>
          <a:xfrm>
            <a:off x="493834" y="486511"/>
            <a:ext cx="5602165" cy="961122"/>
            <a:chOff x="4411970" y="2726085"/>
            <a:chExt cx="643107" cy="193659"/>
          </a:xfrm>
        </p:grpSpPr>
        <p:sp>
          <p:nvSpPr>
            <p:cNvPr id="5" name="Google Shape;3423;p64">
              <a:extLst>
                <a:ext uri="{FF2B5EF4-FFF2-40B4-BE49-F238E27FC236}">
                  <a16:creationId xmlns:a16="http://schemas.microsoft.com/office/drawing/2014/main" xmlns="" id="{89AD02BE-B4C8-C300-57DD-F16E646B821B}"/>
                </a:ext>
              </a:extLst>
            </p:cNvPr>
            <p:cNvSpPr/>
            <p:nvPr/>
          </p:nvSpPr>
          <p:spPr>
            <a:xfrm>
              <a:off x="4411970" y="2726085"/>
              <a:ext cx="118796" cy="193659"/>
            </a:xfrm>
            <a:custGeom>
              <a:avLst/>
              <a:gdLst/>
              <a:ahLst/>
              <a:cxnLst/>
              <a:rect l="l" t="t" r="r" b="b"/>
              <a:pathLst>
                <a:path w="2631" h="4289" extrusionOk="0">
                  <a:moveTo>
                    <a:pt x="450" y="0"/>
                  </a:moveTo>
                  <a:cubicBezTo>
                    <a:pt x="357" y="0"/>
                    <a:pt x="264" y="35"/>
                    <a:pt x="193" y="106"/>
                  </a:cubicBezTo>
                  <a:lnTo>
                    <a:pt x="1" y="298"/>
                  </a:lnTo>
                  <a:lnTo>
                    <a:pt x="1591" y="1886"/>
                  </a:lnTo>
                  <a:cubicBezTo>
                    <a:pt x="1732" y="2029"/>
                    <a:pt x="1732" y="2258"/>
                    <a:pt x="1591" y="2401"/>
                  </a:cubicBezTo>
                  <a:lnTo>
                    <a:pt x="1" y="3991"/>
                  </a:lnTo>
                  <a:lnTo>
                    <a:pt x="193" y="4183"/>
                  </a:lnTo>
                  <a:cubicBezTo>
                    <a:pt x="264" y="4253"/>
                    <a:pt x="357" y="4288"/>
                    <a:pt x="450" y="4288"/>
                  </a:cubicBezTo>
                  <a:cubicBezTo>
                    <a:pt x="543" y="4288"/>
                    <a:pt x="636" y="4253"/>
                    <a:pt x="707" y="4183"/>
                  </a:cubicBezTo>
                  <a:lnTo>
                    <a:pt x="2488" y="2401"/>
                  </a:lnTo>
                  <a:cubicBezTo>
                    <a:pt x="2630" y="2260"/>
                    <a:pt x="2630" y="2029"/>
                    <a:pt x="2488" y="1888"/>
                  </a:cubicBezTo>
                  <a:lnTo>
                    <a:pt x="707" y="106"/>
                  </a:lnTo>
                  <a:cubicBezTo>
                    <a:pt x="636" y="35"/>
                    <a:pt x="543" y="0"/>
                    <a:pt x="450" y="0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3424;p64">
              <a:extLst>
                <a:ext uri="{FF2B5EF4-FFF2-40B4-BE49-F238E27FC236}">
                  <a16:creationId xmlns:a16="http://schemas.microsoft.com/office/drawing/2014/main" xmlns="" id="{A3BAC89B-BB39-98F3-3D7E-6E8DBCFEC8AC}"/>
                </a:ext>
              </a:extLst>
            </p:cNvPr>
            <p:cNvSpPr/>
            <p:nvPr/>
          </p:nvSpPr>
          <p:spPr>
            <a:xfrm>
              <a:off x="4426058" y="2791601"/>
              <a:ext cx="36167" cy="62627"/>
            </a:xfrm>
            <a:custGeom>
              <a:avLst/>
              <a:gdLst/>
              <a:ahLst/>
              <a:cxnLst/>
              <a:rect l="l" t="t" r="r" b="b"/>
              <a:pathLst>
                <a:path w="801" h="1387" extrusionOk="0">
                  <a:moveTo>
                    <a:pt x="176" y="0"/>
                  </a:moveTo>
                  <a:cubicBezTo>
                    <a:pt x="87" y="0"/>
                    <a:pt x="1" y="69"/>
                    <a:pt x="1" y="173"/>
                  </a:cubicBezTo>
                  <a:lnTo>
                    <a:pt x="1" y="1214"/>
                  </a:lnTo>
                  <a:cubicBezTo>
                    <a:pt x="1" y="1318"/>
                    <a:pt x="87" y="1386"/>
                    <a:pt x="176" y="1386"/>
                  </a:cubicBezTo>
                  <a:cubicBezTo>
                    <a:pt x="218" y="1386"/>
                    <a:pt x="262" y="1371"/>
                    <a:pt x="297" y="1335"/>
                  </a:cubicBezTo>
                  <a:lnTo>
                    <a:pt x="627" y="1006"/>
                  </a:lnTo>
                  <a:cubicBezTo>
                    <a:pt x="800" y="834"/>
                    <a:pt x="800" y="554"/>
                    <a:pt x="627" y="381"/>
                  </a:cubicBezTo>
                  <a:lnTo>
                    <a:pt x="297" y="51"/>
                  </a:lnTo>
                  <a:cubicBezTo>
                    <a:pt x="262" y="16"/>
                    <a:pt x="218" y="0"/>
                    <a:pt x="176" y="0"/>
                  </a:cubicBez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3425;p64">
              <a:extLst>
                <a:ext uri="{FF2B5EF4-FFF2-40B4-BE49-F238E27FC236}">
                  <a16:creationId xmlns:a16="http://schemas.microsoft.com/office/drawing/2014/main" xmlns="" id="{713D69D3-CE8D-F91C-91A0-7F3590D34B4F}"/>
                </a:ext>
              </a:extLst>
            </p:cNvPr>
            <p:cNvSpPr/>
            <p:nvPr/>
          </p:nvSpPr>
          <p:spPr>
            <a:xfrm>
              <a:off x="4456806" y="2743875"/>
              <a:ext cx="598271" cy="157989"/>
            </a:xfrm>
            <a:custGeom>
              <a:avLst/>
              <a:gdLst/>
              <a:ahLst/>
              <a:cxnLst/>
              <a:rect l="l" t="t" r="r" b="b"/>
              <a:pathLst>
                <a:path w="13250" h="3499" extrusionOk="0">
                  <a:moveTo>
                    <a:pt x="1" y="0"/>
                  </a:moveTo>
                  <a:lnTo>
                    <a:pt x="1495" y="1494"/>
                  </a:lnTo>
                  <a:cubicBezTo>
                    <a:pt x="1635" y="1635"/>
                    <a:pt x="1635" y="1866"/>
                    <a:pt x="1495" y="2007"/>
                  </a:cubicBezTo>
                  <a:lnTo>
                    <a:pt x="2" y="3499"/>
                  </a:lnTo>
                  <a:lnTo>
                    <a:pt x="11527" y="3499"/>
                  </a:lnTo>
                  <a:lnTo>
                    <a:pt x="13250" y="1750"/>
                  </a:lnTo>
                  <a:lnTo>
                    <a:pt x="11527" y="0"/>
                  </a:ln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941E14D8-0FB0-3032-45B1-C82A25FB1A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1399" y="311066"/>
            <a:ext cx="10515600" cy="1325563"/>
          </a:xfrm>
        </p:spPr>
        <p:txBody>
          <a:bodyPr>
            <a:normAutofit/>
          </a:bodyPr>
          <a:lstStyle/>
          <a:p>
            <a:r>
              <a:rPr lang="id-ID" sz="4000" b="1" dirty="0"/>
              <a:t>Doa Setelah Salat</a:t>
            </a:r>
            <a:endParaRPr lang="en-ID" sz="40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62C05D7-1684-C85F-51AE-B3A9D6A526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959436" cy="4351338"/>
          </a:xfrm>
        </p:spPr>
        <p:txBody>
          <a:bodyPr/>
          <a:lstStyle/>
          <a:p>
            <a:r>
              <a:rPr lang="id-ID" dirty="0"/>
              <a:t>Menurut bahasa, doa artinya memohon atau meminta.</a:t>
            </a:r>
          </a:p>
          <a:p>
            <a:r>
              <a:rPr lang="id-ID" dirty="0"/>
              <a:t>Menurut istilah, doa artinya memohon sesuatu yang baik kepada Allah Swt.</a:t>
            </a:r>
          </a:p>
          <a:p>
            <a:r>
              <a:rPr lang="id-ID" dirty="0"/>
              <a:t>Setelah berzikir kita dianjurkan untuk berdoa.</a:t>
            </a:r>
          </a:p>
          <a:p>
            <a:r>
              <a:rPr lang="id-ID" dirty="0"/>
              <a:t>Tata cara berdoa, yaitu mengangkat kedua tangan, menghadap kiblat, memulai dengan membaca basmalah, hamdalah, dan membaca selawat, serta membaca doa-doa.</a:t>
            </a:r>
            <a:endParaRPr lang="en-ID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1E3A3FC-D2C7-DEE7-A4DB-29339E1BB9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1336"/>
            <a:ext cx="12192000" cy="70666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B42A120E-5BB8-2AA5-A7BE-18209B14963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469" b="9616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8575" y="1051679"/>
            <a:ext cx="3463106" cy="475464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872ED6B0-5176-1FD2-B934-DF081ED3A57C}"/>
              </a:ext>
            </a:extLst>
          </p:cNvPr>
          <p:cNvSpPr txBox="1"/>
          <p:nvPr/>
        </p:nvSpPr>
        <p:spPr>
          <a:xfrm>
            <a:off x="9177436" y="5529321"/>
            <a:ext cx="24144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Sumber</a:t>
            </a:r>
            <a:r>
              <a:rPr lang="en-US" sz="1200" dirty="0"/>
              <a:t> </a:t>
            </a:r>
            <a:r>
              <a:rPr lang="en-US" sz="1200" dirty="0" err="1"/>
              <a:t>gambar</a:t>
            </a:r>
            <a:r>
              <a:rPr lang="en-US" sz="1200" dirty="0"/>
              <a:t>: </a:t>
            </a:r>
            <a:r>
              <a:rPr lang="en-US" sz="1200" dirty="0" err="1"/>
              <a:t>dokumen</a:t>
            </a:r>
            <a:r>
              <a:rPr lang="en-US" sz="1200" dirty="0"/>
              <a:t> </a:t>
            </a:r>
            <a:r>
              <a:rPr lang="en-US" sz="1200" dirty="0" err="1"/>
              <a:t>penerbit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272309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xmlns="" id="{1E5C02CF-A758-39D6-6C91-A3E8299B37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633364" cy="4351338"/>
          </a:xfrm>
        </p:spPr>
        <p:txBody>
          <a:bodyPr>
            <a:noAutofit/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id-ID" sz="2400" dirty="0"/>
              <a:t>a</a:t>
            </a:r>
            <a:r>
              <a:rPr lang="en-ID" sz="2400" dirty="0"/>
              <a:t>. D</a:t>
            </a:r>
            <a:r>
              <a:rPr lang="id-ID" sz="2400" dirty="0"/>
              <a:t>oa kedua orang tua</a:t>
            </a:r>
            <a:endParaRPr lang="en-ID" sz="2400" dirty="0"/>
          </a:p>
          <a:p>
            <a:pPr marL="263525" indent="0" algn="r">
              <a:spcBef>
                <a:spcPts val="600"/>
              </a:spcBef>
              <a:buNone/>
            </a:pPr>
            <a:r>
              <a:rPr lang="ar-SA" sz="3200" dirty="0">
                <a:latin typeface="Adobe Naskh Medium" panose="01010101010101010101" pitchFamily="50" charset="-78"/>
                <a:cs typeface="Adobe Naskh Medium" panose="01010101010101010101" pitchFamily="50" charset="-78"/>
              </a:rPr>
              <a:t>رَبِّ اغْفِرْ لِيْ وَلِوَالِدَيَّ وَارْحَمْهُمَا كَمَا رَبَّيَانِيْ صَغِيْرَا</a:t>
            </a:r>
          </a:p>
          <a:p>
            <a:pPr marL="263525" indent="0">
              <a:spcBef>
                <a:spcPts val="600"/>
              </a:spcBef>
              <a:buNone/>
            </a:pPr>
            <a:r>
              <a:rPr lang="ar-SA" sz="2400" dirty="0"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latin typeface="Calibri" panose="020F0502020204030204" pitchFamily="34" charset="0"/>
                <a:cs typeface="Arial" panose="020B0604020202020204" pitchFamily="34" charset="0"/>
              </a:rPr>
              <a:t>Artinya</a:t>
            </a:r>
            <a:r>
              <a:rPr lang="en-ID" sz="2400" dirty="0">
                <a:latin typeface="Calibri" panose="020F0502020204030204" pitchFamily="34" charset="0"/>
                <a:cs typeface="Arial" panose="020B0604020202020204" pitchFamily="34" charset="0"/>
              </a:rPr>
              <a:t>: “</a:t>
            </a:r>
            <a:r>
              <a:rPr lang="id-ID" sz="2400" i="1" dirty="0">
                <a:latin typeface="Calibri" panose="020F0502020204030204" pitchFamily="34" charset="0"/>
                <a:cs typeface="Arial" panose="020B0604020202020204" pitchFamily="34" charset="0"/>
              </a:rPr>
              <a:t>Ya Allah ampunilah dosaku dan dosa kedua orang tuaku dan sayangilah keduanya sebagaimana mereka menyayangiku di waktu kecil</a:t>
            </a:r>
            <a:r>
              <a:rPr lang="en-ID" sz="2400" i="1" dirty="0">
                <a:latin typeface="Calibri" panose="020F0502020204030204" pitchFamily="34" charset="0"/>
                <a:cs typeface="Arial" panose="020B0604020202020204" pitchFamily="34" charset="0"/>
              </a:rPr>
              <a:t>.” </a:t>
            </a:r>
            <a:endParaRPr lang="id-ID" sz="2400" i="1" dirty="0"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263525" indent="0">
              <a:spcBef>
                <a:spcPts val="600"/>
              </a:spcBef>
              <a:buNone/>
            </a:pPr>
            <a:endParaRPr lang="id-ID" sz="2400" i="1" dirty="0"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id-ID" sz="2400" dirty="0"/>
              <a:t>b. Doa untuk saudara seiman</a:t>
            </a:r>
            <a:endParaRPr lang="en-ID" sz="2400" dirty="0"/>
          </a:p>
          <a:p>
            <a:pPr marL="263525" indent="0" algn="r" rtl="1">
              <a:spcBef>
                <a:spcPts val="600"/>
              </a:spcBef>
              <a:buNone/>
            </a:pPr>
            <a:r>
              <a:rPr lang="ar-SA" sz="3200" dirty="0">
                <a:latin typeface="Adobe Naskh Medium" panose="01010101010101010101" pitchFamily="50" charset="-78"/>
                <a:cs typeface="Adobe Naskh Medium" panose="01010101010101010101" pitchFamily="50" charset="-78"/>
              </a:rPr>
              <a:t>اَللَّهُمَّ اغْفِرْ لِلْمُسْلِمِيْنَ وَالْمُسْلِمَاتِ، وَالْمُؤْمِنِيْنَ وَالْمُؤْمِنَاتِ اْلأَحْيَاءِ مِنْهُمْ وَاْلأَمْوَاتِ</a:t>
            </a:r>
            <a:endParaRPr lang="id-ID" sz="3200" dirty="0">
              <a:latin typeface="Adobe Naskh Medium" panose="01010101010101010101" pitchFamily="50" charset="-78"/>
              <a:cs typeface="Adobe Naskh Medium" panose="01010101010101010101" pitchFamily="50" charset="-78"/>
            </a:endParaRPr>
          </a:p>
          <a:p>
            <a:pPr marL="263525" indent="0">
              <a:spcBef>
                <a:spcPts val="600"/>
              </a:spcBef>
              <a:buNone/>
            </a:pPr>
            <a:r>
              <a:rPr lang="en-ID" sz="2400" dirty="0" err="1"/>
              <a:t>Artinya</a:t>
            </a:r>
            <a:r>
              <a:rPr lang="en-ID" sz="2400" dirty="0"/>
              <a:t>: “</a:t>
            </a:r>
            <a:r>
              <a:rPr lang="id-ID" sz="2400" i="1" dirty="0"/>
              <a:t>Ya Allah, ampunilah dosa kaum muslimin dan muslimat, kaum mukminin dan mukminat, baik yang masih hidup maupun yang sudah meninggal.</a:t>
            </a:r>
            <a:r>
              <a:rPr lang="en-ID" sz="2400" i="1" dirty="0"/>
              <a:t>” </a:t>
            </a:r>
            <a:endParaRPr lang="en-ID" sz="2400" dirty="0"/>
          </a:p>
          <a:p>
            <a:pPr marL="514350" indent="-514350">
              <a:spcBef>
                <a:spcPts val="600"/>
              </a:spcBef>
              <a:buAutoNum type="alphaLcPeriod"/>
            </a:pPr>
            <a:endParaRPr lang="en-ID" sz="2400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xmlns="" id="{A4D71854-0DD2-B4E5-C144-6E003ED765A8}"/>
              </a:ext>
            </a:extLst>
          </p:cNvPr>
          <p:cNvSpPr txBox="1">
            <a:spLocks/>
          </p:cNvSpPr>
          <p:nvPr/>
        </p:nvSpPr>
        <p:spPr>
          <a:xfrm>
            <a:off x="1925384" y="34299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D" sz="3600" b="1" dirty="0"/>
              <a:t>Tata Cara </a:t>
            </a:r>
            <a:r>
              <a:rPr lang="id-ID" sz="3600" b="1" dirty="0"/>
              <a:t>Berdoa</a:t>
            </a:r>
            <a:r>
              <a:rPr lang="en-ID" sz="3600" b="1" dirty="0"/>
              <a:t> </a:t>
            </a:r>
            <a:r>
              <a:rPr lang="en-ID" sz="3600" b="1" dirty="0" err="1"/>
              <a:t>Setelah</a:t>
            </a:r>
            <a:r>
              <a:rPr lang="en-ID" sz="3600" b="1" dirty="0"/>
              <a:t> Salat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88CE805-BBFA-B51A-52E4-724DB9B3EE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1336"/>
            <a:ext cx="12192000" cy="706665"/>
          </a:xfrm>
          <a:prstGeom prst="rect">
            <a:avLst/>
          </a:prstGeom>
        </p:spPr>
      </p:pic>
      <p:grpSp>
        <p:nvGrpSpPr>
          <p:cNvPr id="2" name="Google Shape;3442;p64">
            <a:extLst>
              <a:ext uri="{FF2B5EF4-FFF2-40B4-BE49-F238E27FC236}">
                <a16:creationId xmlns:a16="http://schemas.microsoft.com/office/drawing/2014/main" xmlns="" id="{44FDC5B7-0364-B7D9-60A2-FED7E084C901}"/>
              </a:ext>
            </a:extLst>
          </p:cNvPr>
          <p:cNvGrpSpPr/>
          <p:nvPr/>
        </p:nvGrpSpPr>
        <p:grpSpPr>
          <a:xfrm>
            <a:off x="493835" y="544319"/>
            <a:ext cx="7271308" cy="967173"/>
            <a:chOff x="4411970" y="3131459"/>
            <a:chExt cx="710520" cy="117397"/>
          </a:xfrm>
        </p:grpSpPr>
        <p:sp>
          <p:nvSpPr>
            <p:cNvPr id="9" name="Google Shape;3443;p64">
              <a:extLst>
                <a:ext uri="{FF2B5EF4-FFF2-40B4-BE49-F238E27FC236}">
                  <a16:creationId xmlns:a16="http://schemas.microsoft.com/office/drawing/2014/main" xmlns="" id="{7CD27147-3E90-07DB-5F3A-43D5239EC028}"/>
                </a:ext>
              </a:extLst>
            </p:cNvPr>
            <p:cNvSpPr/>
            <p:nvPr/>
          </p:nvSpPr>
          <p:spPr>
            <a:xfrm>
              <a:off x="4411970" y="3131459"/>
              <a:ext cx="710520" cy="117397"/>
            </a:xfrm>
            <a:custGeom>
              <a:avLst/>
              <a:gdLst/>
              <a:ahLst/>
              <a:cxnLst/>
              <a:rect l="l" t="t" r="r" b="b"/>
              <a:pathLst>
                <a:path w="15736" h="2600" extrusionOk="0">
                  <a:moveTo>
                    <a:pt x="201" y="1"/>
                  </a:moveTo>
                  <a:cubicBezTo>
                    <a:pt x="90" y="1"/>
                    <a:pt x="1" y="90"/>
                    <a:pt x="1" y="201"/>
                  </a:cubicBezTo>
                  <a:lnTo>
                    <a:pt x="1" y="2400"/>
                  </a:lnTo>
                  <a:cubicBezTo>
                    <a:pt x="1" y="2510"/>
                    <a:pt x="90" y="2600"/>
                    <a:pt x="201" y="2600"/>
                  </a:cubicBezTo>
                  <a:lnTo>
                    <a:pt x="15537" y="2600"/>
                  </a:lnTo>
                  <a:cubicBezTo>
                    <a:pt x="15646" y="2600"/>
                    <a:pt x="15735" y="2510"/>
                    <a:pt x="15735" y="2400"/>
                  </a:cubicBezTo>
                  <a:lnTo>
                    <a:pt x="15735" y="201"/>
                  </a:lnTo>
                  <a:cubicBezTo>
                    <a:pt x="15735" y="90"/>
                    <a:pt x="15646" y="1"/>
                    <a:pt x="15537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3444;p64">
              <a:extLst>
                <a:ext uri="{FF2B5EF4-FFF2-40B4-BE49-F238E27FC236}">
                  <a16:creationId xmlns:a16="http://schemas.microsoft.com/office/drawing/2014/main" xmlns="" id="{D1C26387-62A1-99E9-8A10-3399F967B8F9}"/>
                </a:ext>
              </a:extLst>
            </p:cNvPr>
            <p:cNvSpPr/>
            <p:nvPr/>
          </p:nvSpPr>
          <p:spPr>
            <a:xfrm>
              <a:off x="4411970" y="3131459"/>
              <a:ext cx="168012" cy="117397"/>
            </a:xfrm>
            <a:custGeom>
              <a:avLst/>
              <a:gdLst/>
              <a:ahLst/>
              <a:cxnLst/>
              <a:rect l="l" t="t" r="r" b="b"/>
              <a:pathLst>
                <a:path w="3721" h="2600" extrusionOk="0">
                  <a:moveTo>
                    <a:pt x="201" y="1"/>
                  </a:moveTo>
                  <a:cubicBezTo>
                    <a:pt x="90" y="1"/>
                    <a:pt x="1" y="90"/>
                    <a:pt x="1" y="201"/>
                  </a:cubicBezTo>
                  <a:lnTo>
                    <a:pt x="1" y="2400"/>
                  </a:lnTo>
                  <a:cubicBezTo>
                    <a:pt x="1" y="2510"/>
                    <a:pt x="90" y="2600"/>
                    <a:pt x="201" y="2600"/>
                  </a:cubicBezTo>
                  <a:lnTo>
                    <a:pt x="3721" y="2600"/>
                  </a:lnTo>
                  <a:lnTo>
                    <a:pt x="2925" y="1693"/>
                  </a:lnTo>
                  <a:lnTo>
                    <a:pt x="2925" y="1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27404069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xmlns="" id="{1E5C02CF-A758-39D6-6C91-A3E8299B37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2" y="1825625"/>
            <a:ext cx="7232018" cy="4351338"/>
          </a:xfrm>
        </p:spPr>
        <p:txBody>
          <a:bodyPr>
            <a:noAutofit/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id-ID" sz="2400" dirty="0"/>
              <a:t>c</a:t>
            </a:r>
            <a:r>
              <a:rPr lang="en-ID" sz="2400" dirty="0"/>
              <a:t>. D</a:t>
            </a:r>
            <a:r>
              <a:rPr lang="id-ID" sz="2400" dirty="0"/>
              <a:t>oa agar diberi ilmu yang bermanfaat</a:t>
            </a:r>
            <a:endParaRPr lang="en-ID" sz="2400" dirty="0"/>
          </a:p>
          <a:p>
            <a:pPr marL="263525" indent="0" algn="r">
              <a:spcBef>
                <a:spcPts val="600"/>
              </a:spcBef>
              <a:buNone/>
            </a:pPr>
            <a:r>
              <a:rPr lang="ar-SA" sz="3200" dirty="0">
                <a:latin typeface="Adobe Naskh Medium" panose="01010101010101010101" pitchFamily="50" charset="-78"/>
                <a:cs typeface="Adobe Naskh Medium" panose="01010101010101010101" pitchFamily="50" charset="-78"/>
              </a:rPr>
              <a:t>رَبِّىْ زِدْنِيْ عِلْمًـا ناَفِعًاوَرْزُقْنِـيْ فَهْمًـا</a:t>
            </a:r>
          </a:p>
          <a:p>
            <a:pPr marL="263525" indent="0">
              <a:spcBef>
                <a:spcPts val="600"/>
              </a:spcBef>
              <a:buNone/>
            </a:pPr>
            <a:r>
              <a:rPr lang="ar-SA" sz="2400" dirty="0"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latin typeface="Calibri" panose="020F0502020204030204" pitchFamily="34" charset="0"/>
                <a:cs typeface="Arial" panose="020B0604020202020204" pitchFamily="34" charset="0"/>
              </a:rPr>
              <a:t>Artinya</a:t>
            </a:r>
            <a:r>
              <a:rPr lang="en-ID" sz="2400" dirty="0">
                <a:latin typeface="Calibri" panose="020F0502020204030204" pitchFamily="34" charset="0"/>
                <a:cs typeface="Arial" panose="020B0604020202020204" pitchFamily="34" charset="0"/>
              </a:rPr>
              <a:t>: “</a:t>
            </a:r>
            <a:r>
              <a:rPr lang="id-ID" sz="2400" i="1" dirty="0">
                <a:latin typeface="Calibri" panose="020F0502020204030204" pitchFamily="34" charset="0"/>
                <a:cs typeface="Arial" panose="020B0604020202020204" pitchFamily="34" charset="0"/>
              </a:rPr>
              <a:t>Ya Allah, tambahkanlah aku ilmu yang bermanfaat, dan anugerahkan padaku pemahaman</a:t>
            </a:r>
            <a:r>
              <a:rPr lang="en-ID" sz="2400" i="1" dirty="0">
                <a:latin typeface="Calibri" panose="020F0502020204030204" pitchFamily="34" charset="0"/>
                <a:cs typeface="Arial" panose="020B0604020202020204" pitchFamily="34" charset="0"/>
              </a:rPr>
              <a:t>.” </a:t>
            </a:r>
            <a:endParaRPr lang="id-ID" sz="2400" i="1" dirty="0"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263525" indent="0">
              <a:spcBef>
                <a:spcPts val="600"/>
              </a:spcBef>
              <a:buNone/>
            </a:pPr>
            <a:endParaRPr lang="id-ID" sz="2400" i="1" dirty="0"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id-ID" sz="2400" dirty="0"/>
              <a:t>d. Doa untuk kebahagiaan di dunia dan akhirat</a:t>
            </a:r>
            <a:endParaRPr lang="en-ID" sz="2400" dirty="0"/>
          </a:p>
          <a:p>
            <a:pPr marL="0" indent="0" algn="r" rtl="1">
              <a:spcBef>
                <a:spcPts val="600"/>
              </a:spcBef>
              <a:buNone/>
            </a:pPr>
            <a:r>
              <a:rPr lang="ar-SA" sz="3200" dirty="0">
                <a:latin typeface="Adobe Naskh Medium" panose="01010101010101010101" pitchFamily="50" charset="-78"/>
                <a:cs typeface="Adobe Naskh Medium" panose="01010101010101010101" pitchFamily="50" charset="-78"/>
              </a:rPr>
              <a:t>رَبَّنَا آتِنَا فِي الدُّنْيَا حَسَنَةً وَفِي الْآخِرَةِ حَسَنَةً وَقِنَا عَذَابَ النَّارِ</a:t>
            </a:r>
            <a:endParaRPr lang="id-ID" sz="3200" dirty="0">
              <a:latin typeface="Adobe Naskh Medium" panose="01010101010101010101" pitchFamily="50" charset="-78"/>
              <a:cs typeface="Adobe Naskh Medium" panose="01010101010101010101" pitchFamily="50" charset="-78"/>
            </a:endParaRPr>
          </a:p>
          <a:p>
            <a:pPr marL="263525" indent="0" algn="l">
              <a:spcBef>
                <a:spcPts val="600"/>
              </a:spcBef>
              <a:buNone/>
            </a:pPr>
            <a:r>
              <a:rPr lang="en-ID" sz="2400" dirty="0" err="1"/>
              <a:t>Artinya</a:t>
            </a:r>
            <a:r>
              <a:rPr lang="en-ID" sz="2400" dirty="0"/>
              <a:t>: “</a:t>
            </a:r>
            <a:r>
              <a:rPr lang="id-ID" sz="2400" i="1" dirty="0"/>
              <a:t>Ya Tuhan kami, berikanlah kami kebaikan di dunia dan di akhirat, dan peliharalah kami dari siksa api neraka.</a:t>
            </a:r>
            <a:r>
              <a:rPr lang="en-ID" sz="2400" i="1" dirty="0"/>
              <a:t>” </a:t>
            </a:r>
            <a:endParaRPr lang="en-ID" sz="2400" dirty="0"/>
          </a:p>
          <a:p>
            <a:pPr marL="514350" indent="-514350">
              <a:spcBef>
                <a:spcPts val="600"/>
              </a:spcBef>
              <a:buAutoNum type="alphaLcPeriod"/>
            </a:pPr>
            <a:endParaRPr lang="en-ID" sz="2400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xmlns="" id="{A4D71854-0DD2-B4E5-C144-6E003ED765A8}"/>
              </a:ext>
            </a:extLst>
          </p:cNvPr>
          <p:cNvSpPr txBox="1">
            <a:spLocks/>
          </p:cNvSpPr>
          <p:nvPr/>
        </p:nvSpPr>
        <p:spPr>
          <a:xfrm>
            <a:off x="1925384" y="34299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D" sz="3600" b="1" dirty="0"/>
              <a:t>Tata Cara </a:t>
            </a:r>
            <a:r>
              <a:rPr lang="id-ID" sz="3600" b="1" dirty="0"/>
              <a:t>Berdoa</a:t>
            </a:r>
            <a:r>
              <a:rPr lang="en-ID" sz="3600" b="1" dirty="0"/>
              <a:t> </a:t>
            </a:r>
            <a:r>
              <a:rPr lang="en-ID" sz="3600" b="1" dirty="0" err="1"/>
              <a:t>Setelah</a:t>
            </a:r>
            <a:r>
              <a:rPr lang="en-ID" sz="3600" b="1" dirty="0"/>
              <a:t> Salat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88CE805-BBFA-B51A-52E4-724DB9B3EE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1336"/>
            <a:ext cx="12192000" cy="70666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188C494-4CC5-2E49-7534-F3E7CA4CFD2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859" b="92929" l="8211" r="91789">
                        <a14:foregroundMark x1="44703" y1="70707" x2="44703" y2="70707"/>
                        <a14:foregroundMark x1="59712" y1="62626" x2="59712" y2="62626"/>
                        <a14:foregroundMark x1="28664" y1="71717" x2="28664" y2="71717"/>
                        <a14:foregroundMark x1="31607" y1="71111" x2="31607" y2="71111"/>
                        <a14:foregroundMark x1="45733" y1="70909" x2="45733" y2="70909"/>
                        <a14:foregroundMark x1="42054" y1="70909" x2="42054" y2="70909"/>
                        <a14:foregroundMark x1="26310" y1="72727" x2="26310" y2="72727"/>
                        <a14:foregroundMark x1="38081" y1="24242" x2="38081" y2="24242"/>
                        <a14:foregroundMark x1="59123" y1="54343" x2="59123" y2="543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2799" y="2254799"/>
            <a:ext cx="4329201" cy="315323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0576B4D2-CAE7-93E1-462F-B4579FCB12EC}"/>
              </a:ext>
            </a:extLst>
          </p:cNvPr>
          <p:cNvSpPr txBox="1"/>
          <p:nvPr/>
        </p:nvSpPr>
        <p:spPr>
          <a:xfrm>
            <a:off x="8820177" y="5144803"/>
            <a:ext cx="24144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Sumber</a:t>
            </a:r>
            <a:r>
              <a:rPr lang="en-US" sz="1200" dirty="0"/>
              <a:t> </a:t>
            </a:r>
            <a:r>
              <a:rPr lang="en-US" sz="1200" dirty="0" err="1"/>
              <a:t>gambar</a:t>
            </a:r>
            <a:r>
              <a:rPr lang="en-US" sz="1200" dirty="0"/>
              <a:t>: </a:t>
            </a:r>
            <a:r>
              <a:rPr lang="en-US" sz="1200" dirty="0" err="1"/>
              <a:t>dokumen</a:t>
            </a:r>
            <a:r>
              <a:rPr lang="en-US" sz="1200" dirty="0"/>
              <a:t> </a:t>
            </a:r>
            <a:r>
              <a:rPr lang="en-US" sz="1200" dirty="0" err="1"/>
              <a:t>penerbit</a:t>
            </a:r>
            <a:endParaRPr lang="en-US" sz="1200" dirty="0"/>
          </a:p>
        </p:txBody>
      </p:sp>
      <p:grpSp>
        <p:nvGrpSpPr>
          <p:cNvPr id="12" name="Google Shape;3442;p64">
            <a:extLst>
              <a:ext uri="{FF2B5EF4-FFF2-40B4-BE49-F238E27FC236}">
                <a16:creationId xmlns:a16="http://schemas.microsoft.com/office/drawing/2014/main" xmlns="" id="{480B96AD-A399-EC9E-295E-BC520355D9DF}"/>
              </a:ext>
            </a:extLst>
          </p:cNvPr>
          <p:cNvGrpSpPr/>
          <p:nvPr/>
        </p:nvGrpSpPr>
        <p:grpSpPr>
          <a:xfrm>
            <a:off x="493835" y="544319"/>
            <a:ext cx="6689349" cy="967173"/>
            <a:chOff x="4411970" y="3131459"/>
            <a:chExt cx="710520" cy="117397"/>
          </a:xfrm>
        </p:grpSpPr>
        <p:sp>
          <p:nvSpPr>
            <p:cNvPr id="13" name="Google Shape;3443;p64">
              <a:extLst>
                <a:ext uri="{FF2B5EF4-FFF2-40B4-BE49-F238E27FC236}">
                  <a16:creationId xmlns:a16="http://schemas.microsoft.com/office/drawing/2014/main" xmlns="" id="{134F0864-42CE-ED46-FC4C-8E7BB987EDBA}"/>
                </a:ext>
              </a:extLst>
            </p:cNvPr>
            <p:cNvSpPr/>
            <p:nvPr/>
          </p:nvSpPr>
          <p:spPr>
            <a:xfrm>
              <a:off x="4411970" y="3131459"/>
              <a:ext cx="710520" cy="117397"/>
            </a:xfrm>
            <a:custGeom>
              <a:avLst/>
              <a:gdLst/>
              <a:ahLst/>
              <a:cxnLst/>
              <a:rect l="l" t="t" r="r" b="b"/>
              <a:pathLst>
                <a:path w="15736" h="2600" extrusionOk="0">
                  <a:moveTo>
                    <a:pt x="201" y="1"/>
                  </a:moveTo>
                  <a:cubicBezTo>
                    <a:pt x="90" y="1"/>
                    <a:pt x="1" y="90"/>
                    <a:pt x="1" y="201"/>
                  </a:cubicBezTo>
                  <a:lnTo>
                    <a:pt x="1" y="2400"/>
                  </a:lnTo>
                  <a:cubicBezTo>
                    <a:pt x="1" y="2510"/>
                    <a:pt x="90" y="2600"/>
                    <a:pt x="201" y="2600"/>
                  </a:cubicBezTo>
                  <a:lnTo>
                    <a:pt x="15537" y="2600"/>
                  </a:lnTo>
                  <a:cubicBezTo>
                    <a:pt x="15646" y="2600"/>
                    <a:pt x="15735" y="2510"/>
                    <a:pt x="15735" y="2400"/>
                  </a:cubicBezTo>
                  <a:lnTo>
                    <a:pt x="15735" y="201"/>
                  </a:lnTo>
                  <a:cubicBezTo>
                    <a:pt x="15735" y="90"/>
                    <a:pt x="15646" y="1"/>
                    <a:pt x="15537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3444;p64">
              <a:extLst>
                <a:ext uri="{FF2B5EF4-FFF2-40B4-BE49-F238E27FC236}">
                  <a16:creationId xmlns:a16="http://schemas.microsoft.com/office/drawing/2014/main" xmlns="" id="{169B1D5E-7472-CF17-080C-D38355EFC042}"/>
                </a:ext>
              </a:extLst>
            </p:cNvPr>
            <p:cNvSpPr/>
            <p:nvPr/>
          </p:nvSpPr>
          <p:spPr>
            <a:xfrm>
              <a:off x="4411970" y="3131459"/>
              <a:ext cx="168012" cy="117397"/>
            </a:xfrm>
            <a:custGeom>
              <a:avLst/>
              <a:gdLst/>
              <a:ahLst/>
              <a:cxnLst/>
              <a:rect l="l" t="t" r="r" b="b"/>
              <a:pathLst>
                <a:path w="3721" h="2600" extrusionOk="0">
                  <a:moveTo>
                    <a:pt x="201" y="1"/>
                  </a:moveTo>
                  <a:cubicBezTo>
                    <a:pt x="90" y="1"/>
                    <a:pt x="1" y="90"/>
                    <a:pt x="1" y="201"/>
                  </a:cubicBezTo>
                  <a:lnTo>
                    <a:pt x="1" y="2400"/>
                  </a:lnTo>
                  <a:cubicBezTo>
                    <a:pt x="1" y="2510"/>
                    <a:pt x="90" y="2600"/>
                    <a:pt x="201" y="2600"/>
                  </a:cubicBezTo>
                  <a:lnTo>
                    <a:pt x="3721" y="2600"/>
                  </a:lnTo>
                  <a:lnTo>
                    <a:pt x="2925" y="1693"/>
                  </a:lnTo>
                  <a:lnTo>
                    <a:pt x="2925" y="1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16552781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236</TotalTime>
  <Words>692</Words>
  <Application>Microsoft Office PowerPoint</Application>
  <PresentationFormat>Widescreen</PresentationFormat>
  <Paragraphs>86</Paragraphs>
  <Slides>11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0" baseType="lpstr">
      <vt:lpstr>Adobe Naskh Medium</vt:lpstr>
      <vt:lpstr>Arial</vt:lpstr>
      <vt:lpstr>Calibri</vt:lpstr>
      <vt:lpstr>Calibri Light</vt:lpstr>
      <vt:lpstr>Open Sans</vt:lpstr>
      <vt:lpstr>Wingdings</vt:lpstr>
      <vt:lpstr>游ゴシック</vt:lpstr>
      <vt:lpstr>游ゴシック Light</vt:lpstr>
      <vt:lpstr>Office Theme</vt:lpstr>
      <vt:lpstr>PowerPoint Presentation</vt:lpstr>
      <vt:lpstr>PowerPoint Presentation</vt:lpstr>
      <vt:lpstr>Pengertian Zikir</vt:lpstr>
      <vt:lpstr>Tata Cara Zikir Setelah Salat</vt:lpstr>
      <vt:lpstr>PowerPoint Presentation</vt:lpstr>
      <vt:lpstr>PowerPoint Presentation</vt:lpstr>
      <vt:lpstr>Doa Setelah Salat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Hasna Afifah Hasan</dc:creator>
  <cp:lastModifiedBy>Hasrul Azmi</cp:lastModifiedBy>
  <cp:revision>5</cp:revision>
  <dcterms:created xsi:type="dcterms:W3CDTF">2022-08-21T08:52:38Z</dcterms:created>
  <dcterms:modified xsi:type="dcterms:W3CDTF">2022-08-22T02:20:48Z</dcterms:modified>
</cp:coreProperties>
</file>