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8" r:id="rId2"/>
    <p:sldId id="281" r:id="rId3"/>
    <p:sldId id="259" r:id="rId4"/>
    <p:sldId id="295" r:id="rId5"/>
    <p:sldId id="296" r:id="rId6"/>
    <p:sldId id="297" r:id="rId7"/>
    <p:sldId id="298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1CE37"/>
    <a:srgbClr val="CCFF66"/>
    <a:srgbClr val="FF7C80"/>
    <a:srgbClr val="FFFF99"/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78" autoAdjust="0"/>
  </p:normalViewPr>
  <p:slideViewPr>
    <p:cSldViewPr>
      <p:cViewPr varScale="1">
        <p:scale>
          <a:sx n="85" d="100"/>
          <a:sy n="85" d="100"/>
        </p:scale>
        <p:origin x="88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14A55-2DC5-4D0A-AEA5-41CFF072D078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2D96C-3A96-4188-BE3C-5EC77692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2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63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1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61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37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82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93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4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16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15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8.emf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9.png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8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8.emf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2377966" cy="319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06" y="-239001"/>
            <a:ext cx="5715000" cy="561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122112"/>
            <a:ext cx="5562598" cy="67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en-US" sz="3600" b="1" dirty="0" smtClean="0">
                <a:solidFill>
                  <a:srgbClr val="FF3399"/>
                </a:solidFill>
                <a:latin typeface="+mj-lt"/>
                <a:cs typeface="Arial" pitchFamily="34" charset="0"/>
              </a:rPr>
              <a:t>Benda </a:t>
            </a:r>
            <a:r>
              <a:rPr lang="en-US" sz="3600" b="1" dirty="0" err="1" smtClean="0">
                <a:solidFill>
                  <a:srgbClr val="FF3399"/>
                </a:solidFill>
                <a:latin typeface="+mj-lt"/>
                <a:cs typeface="Arial" pitchFamily="34" charset="0"/>
              </a:rPr>
              <a:t>Cair</a:t>
            </a:r>
            <a:endParaRPr lang="en-US" sz="3600" b="1" dirty="0">
              <a:solidFill>
                <a:srgbClr val="FF3399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971550"/>
            <a:ext cx="29781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smtClean="0">
                <a:latin typeface="+mj-lt"/>
              </a:rPr>
              <a:t>Benda yang </a:t>
            </a:r>
            <a:r>
              <a:rPr lang="en-US" sz="2400" dirty="0" err="1" smtClean="0">
                <a:latin typeface="+mj-lt"/>
              </a:rPr>
              <a:t>memiliki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massa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volume </a:t>
            </a:r>
            <a:r>
              <a:rPr lang="en-US" sz="2400" dirty="0" err="1" smtClean="0">
                <a:latin typeface="+mj-lt"/>
              </a:rPr>
              <a:t>tetap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tetapi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bentuknya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dapat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berubah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sesuai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wadahnya</a:t>
            </a:r>
            <a:r>
              <a:rPr lang="en-US" sz="2400" dirty="0" smtClean="0">
                <a:latin typeface="+mj-lt"/>
              </a:rPr>
              <a:t>.</a:t>
            </a:r>
          </a:p>
          <a:p>
            <a:pPr>
              <a:buSzPct val="100000"/>
            </a:pPr>
            <a:endParaRPr lang="en-US" sz="2400" dirty="0">
              <a:latin typeface="+mj-lt"/>
            </a:endParaRPr>
          </a:p>
          <a:p>
            <a:pPr>
              <a:buSzPct val="100000"/>
            </a:pPr>
            <a:r>
              <a:rPr lang="en-US" sz="2400" dirty="0" err="1" smtClean="0">
                <a:latin typeface="+mj-lt"/>
              </a:rPr>
              <a:t>Contohnya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minyak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susu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 smtClean="0"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050" name="Picture 2" descr="https://chemstuff.files.wordpress.com/2012/06/image1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561" y="1045859"/>
            <a:ext cx="1689100" cy="15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66517" y="2529454"/>
            <a:ext cx="21041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+mj-lt"/>
                <a:cs typeface="Arial" panose="020B0604020202020204" pitchFamily="34" charset="0"/>
              </a:rPr>
              <a:t>Zat-zat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penyusun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benda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cair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saling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bersusun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renggang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. 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29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502"/>
    </mc:Choice>
    <mc:Fallback>
      <p:transition advTm="4550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922"/>
            <a:ext cx="6710743" cy="4188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122112"/>
            <a:ext cx="5562598" cy="67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en-US" sz="3600" b="1" dirty="0" smtClean="0">
                <a:solidFill>
                  <a:srgbClr val="FF3399"/>
                </a:solidFill>
                <a:latin typeface="+mj-lt"/>
                <a:cs typeface="Arial" pitchFamily="34" charset="0"/>
              </a:rPr>
              <a:t>Benda Gas</a:t>
            </a:r>
            <a:endParaRPr lang="en-US" sz="3600" b="1" dirty="0">
              <a:solidFill>
                <a:srgbClr val="FF3399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9800" y="1016196"/>
            <a:ext cx="2743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smtClean="0">
                <a:latin typeface="+mj-lt"/>
              </a:rPr>
              <a:t>Benda yang </a:t>
            </a:r>
            <a:r>
              <a:rPr lang="en-US" sz="2400" dirty="0" err="1" smtClean="0">
                <a:latin typeface="+mj-lt"/>
              </a:rPr>
              <a:t>memiliki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bentuk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massa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volume yang </a:t>
            </a:r>
            <a:r>
              <a:rPr lang="en-US" sz="2400" dirty="0" err="1" smtClean="0">
                <a:latin typeface="+mj-lt"/>
              </a:rPr>
              <a:t>berubah-ubah</a:t>
            </a:r>
            <a:r>
              <a:rPr lang="en-US" sz="2400" dirty="0" smtClean="0">
                <a:latin typeface="+mj-lt"/>
              </a:rPr>
              <a:t>.</a:t>
            </a:r>
          </a:p>
          <a:p>
            <a:pPr>
              <a:buSzPct val="100000"/>
            </a:pPr>
            <a:endParaRPr lang="en-US" sz="2400" dirty="0">
              <a:latin typeface="+mj-lt"/>
            </a:endParaRPr>
          </a:p>
          <a:p>
            <a:pPr>
              <a:buSzPct val="100000"/>
            </a:pPr>
            <a:r>
              <a:rPr lang="en-US" sz="2400" dirty="0" err="1" smtClean="0">
                <a:latin typeface="+mj-lt"/>
              </a:rPr>
              <a:t>Contohnya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uap</a:t>
            </a:r>
            <a:r>
              <a:rPr lang="en-US" sz="2400" dirty="0" smtClean="0">
                <a:latin typeface="+mj-lt"/>
              </a:rPr>
              <a:t> air, </a:t>
            </a:r>
            <a:r>
              <a:rPr lang="en-US" sz="2400" dirty="0" err="1" smtClean="0">
                <a:latin typeface="+mj-lt"/>
              </a:rPr>
              <a:t>oksigen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angin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 smtClean="0"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3074" name="Picture 2" descr="https://chemstuff.files.wordpress.com/2012/06/gas_particle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82" y="1765102"/>
            <a:ext cx="2019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8845" y="3826014"/>
            <a:ext cx="37318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Zat-zat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penyusun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benda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gas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tidak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teratur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saling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berjauhan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577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1065"/>
    </mc:Choice>
    <mc:Fallback>
      <p:transition advTm="5106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13115" r="24045" b="16940"/>
          <a:stretch/>
        </p:blipFill>
        <p:spPr>
          <a:xfrm>
            <a:off x="5458395" y="422355"/>
            <a:ext cx="2324100" cy="3541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8" b="13835"/>
          <a:stretch/>
        </p:blipFill>
        <p:spPr>
          <a:xfrm>
            <a:off x="4538473" y="3943350"/>
            <a:ext cx="3962400" cy="838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6802" y="926711"/>
            <a:ext cx="32631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  <a:cs typeface="Arial" pitchFamily="34" charset="0"/>
              </a:rPr>
              <a:t>Benda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diubah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bentuk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wujudnya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 smtClean="0">
                <a:latin typeface="+mj-lt"/>
                <a:cs typeface="Arial" pitchFamily="34" charset="0"/>
              </a:rPr>
              <a:t>Benda </a:t>
            </a:r>
            <a:r>
              <a:rPr lang="en-US" sz="2400" dirty="0" err="1" smtClean="0">
                <a:latin typeface="+mj-lt"/>
                <a:cs typeface="Arial" pitchFamily="34" charset="0"/>
              </a:rPr>
              <a:t>padat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diubah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bentuknya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 err="1" smtClean="0">
                <a:latin typeface="+mj-lt"/>
                <a:cs typeface="Arial" pitchFamily="34" charset="0"/>
              </a:rPr>
              <a:t>Contohnya</a:t>
            </a:r>
            <a:r>
              <a:rPr lang="en-US" sz="2400" dirty="0" smtClean="0">
                <a:latin typeface="+mj-lt"/>
                <a:cs typeface="Arial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itchFamily="34" charset="0"/>
              </a:rPr>
              <a:t>plastisin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diubah-ubah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bentuknya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6147552" cy="5877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32055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Perubahan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Bentuk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Wujud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Benda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92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ixkit-ice-cube-melting-14907-mediu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19800" y="4299699"/>
            <a:ext cx="259080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sz="12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: </a:t>
            </a:r>
            <a:r>
              <a:rPr lang="en-US" sz="1200" i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www.mixkit.co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100" y="742950"/>
            <a:ext cx="342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Perubahan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wujud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benda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dipengaruhi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oleh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panas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>
              <a:buSzPct val="100000"/>
            </a:pP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Ada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benda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mendapatkan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panas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</a:t>
            </a:r>
          </a:p>
          <a:p>
            <a:pPr>
              <a:buSzPct val="100000"/>
            </a:pPr>
            <a:endParaRPr lang="en-US" sz="2400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Ada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benda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melepaskan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panas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92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4246"/>
    </mc:Choice>
    <mc:Fallback>
      <p:transition advTm="3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" objId="15"/>
        <p14:playEvt time="25303" objId="15"/>
        <p14:stopEvt time="34246" objId="1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29877" y="93658"/>
            <a:ext cx="5149389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en-US" sz="3200" b="1" dirty="0" err="1">
                <a:latin typeface="+mj-lt"/>
                <a:cs typeface="Arial" pitchFamily="34" charset="0"/>
              </a:rPr>
              <a:t>Perubahan</a:t>
            </a:r>
            <a:r>
              <a:rPr lang="en-US" sz="3200" b="1" dirty="0">
                <a:latin typeface="+mj-lt"/>
                <a:cs typeface="Arial" pitchFamily="34" charset="0"/>
              </a:rPr>
              <a:t> </a:t>
            </a:r>
            <a:r>
              <a:rPr lang="en-US" sz="3200" b="1" dirty="0" err="1">
                <a:latin typeface="+mj-lt"/>
                <a:cs typeface="Arial" pitchFamily="34" charset="0"/>
              </a:rPr>
              <a:t>Wujud</a:t>
            </a:r>
            <a:r>
              <a:rPr lang="en-US" sz="3200" b="1" dirty="0">
                <a:latin typeface="+mj-lt"/>
                <a:cs typeface="Arial" pitchFamily="34" charset="0"/>
              </a:rPr>
              <a:t> </a:t>
            </a:r>
            <a:r>
              <a:rPr lang="en-US" sz="3200" b="1" dirty="0" smtClean="0">
                <a:latin typeface="+mj-lt"/>
                <a:cs typeface="Arial" pitchFamily="34" charset="0"/>
              </a:rPr>
              <a:t>Benda</a:t>
            </a:r>
            <a:endParaRPr lang="en-US" sz="3200" b="1" dirty="0">
              <a:latin typeface="+mj-lt"/>
              <a:cs typeface="Arial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527378" y="867838"/>
            <a:ext cx="2057400" cy="1283970"/>
            <a:chOff x="3543298" y="790953"/>
            <a:chExt cx="2057400" cy="12839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3298" y="790953"/>
              <a:ext cx="2057400" cy="1283970"/>
            </a:xfrm>
            <a:prstGeom prst="rect">
              <a:avLst/>
            </a:prstGeom>
            <a:effectLst/>
          </p:spPr>
        </p:pic>
        <p:grpSp>
          <p:nvGrpSpPr>
            <p:cNvPr id="16" name="Group 15"/>
            <p:cNvGrpSpPr/>
            <p:nvPr/>
          </p:nvGrpSpPr>
          <p:grpSpPr>
            <a:xfrm>
              <a:off x="3970083" y="1522428"/>
              <a:ext cx="1203830" cy="552495"/>
              <a:chOff x="1348274" y="533509"/>
              <a:chExt cx="1203830" cy="552495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348274" y="533509"/>
                <a:ext cx="1203830" cy="552495"/>
              </a:xfrm>
              <a:prstGeom prst="ellipse">
                <a:avLst/>
              </a:prstGeom>
              <a:solidFill>
                <a:srgbClr val="FF76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94607" y="609701"/>
                <a:ext cx="111116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ct val="100000"/>
                </a:pPr>
                <a:r>
                  <a:rPr lang="en-US" sz="2000" b="1" dirty="0" smtClean="0">
                    <a:latin typeface="Candara" panose="020E0502030303020204" pitchFamily="34" charset="0"/>
                    <a:cs typeface="Arial" pitchFamily="34" charset="0"/>
                  </a:rPr>
                  <a:t>Gas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33400" y="2370259"/>
            <a:ext cx="2586038" cy="2030291"/>
            <a:chOff x="533400" y="2262817"/>
            <a:chExt cx="2586038" cy="203029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400" y="2262817"/>
              <a:ext cx="2586038" cy="2022030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1224504" y="3740613"/>
              <a:ext cx="1203830" cy="552495"/>
              <a:chOff x="1348274" y="533509"/>
              <a:chExt cx="1203830" cy="552495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348274" y="533509"/>
                <a:ext cx="1203830" cy="552495"/>
              </a:xfrm>
              <a:prstGeom prst="ellipse">
                <a:avLst/>
              </a:prstGeom>
              <a:solidFill>
                <a:srgbClr val="FF76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394607" y="609701"/>
                <a:ext cx="111116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ct val="100000"/>
                </a:pPr>
                <a:r>
                  <a:rPr lang="en-US" sz="2000" b="1" dirty="0" err="1" smtClean="0">
                    <a:latin typeface="Candara" panose="020E0502030303020204" pitchFamily="34" charset="0"/>
                    <a:cs typeface="Arial" pitchFamily="34" charset="0"/>
                  </a:rPr>
                  <a:t>Cair</a:t>
                </a:r>
                <a:endParaRPr lang="en-US" sz="2000" b="1" dirty="0" smtClean="0">
                  <a:latin typeface="Candara" panose="020E0502030303020204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5867400" y="2247084"/>
            <a:ext cx="2905125" cy="2124368"/>
            <a:chOff x="5562600" y="2170602"/>
            <a:chExt cx="2905125" cy="212436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2600" y="2170602"/>
              <a:ext cx="2905125" cy="2055025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6096000" y="3742475"/>
              <a:ext cx="1203830" cy="552495"/>
              <a:chOff x="1348274" y="533509"/>
              <a:chExt cx="1203830" cy="552495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348274" y="533509"/>
                <a:ext cx="1203830" cy="552495"/>
              </a:xfrm>
              <a:prstGeom prst="ellipse">
                <a:avLst/>
              </a:prstGeom>
              <a:solidFill>
                <a:srgbClr val="FF76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394607" y="609701"/>
                <a:ext cx="111116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ct val="100000"/>
                </a:pPr>
                <a:r>
                  <a:rPr lang="en-US" sz="2000" b="1" dirty="0" err="1" smtClean="0">
                    <a:latin typeface="Candara" panose="020E0502030303020204" pitchFamily="34" charset="0"/>
                    <a:cs typeface="Arial" pitchFamily="34" charset="0"/>
                  </a:rPr>
                  <a:t>Padat</a:t>
                </a:r>
                <a:endParaRPr lang="en-US" sz="2000" b="1" dirty="0" smtClean="0">
                  <a:latin typeface="Candara" panose="020E0502030303020204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3088772" y="2938661"/>
            <a:ext cx="2926080" cy="793046"/>
            <a:chOff x="3088772" y="2938661"/>
            <a:chExt cx="2926080" cy="793046"/>
          </a:xfrm>
        </p:grpSpPr>
        <p:sp>
          <p:nvSpPr>
            <p:cNvPr id="36" name="Right Arrow 35"/>
            <p:cNvSpPr/>
            <p:nvPr/>
          </p:nvSpPr>
          <p:spPr>
            <a:xfrm flipH="1">
              <a:off x="3088772" y="3323598"/>
              <a:ext cx="2926080" cy="408109"/>
            </a:xfrm>
            <a:prstGeom prst="rightArrow">
              <a:avLst>
                <a:gd name="adj1" fmla="val 50000"/>
                <a:gd name="adj2" fmla="val 7462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567930" y="2938661"/>
              <a:ext cx="18509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 err="1" smtClean="0">
                  <a:latin typeface="+mj-lt"/>
                </a:rPr>
                <a:t>Mencair</a:t>
              </a:r>
              <a:endParaRPr lang="en-US" sz="2400" dirty="0" smtClean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063840" y="3853685"/>
            <a:ext cx="2926080" cy="771669"/>
            <a:chOff x="3063840" y="3853685"/>
            <a:chExt cx="2926080" cy="771669"/>
          </a:xfrm>
        </p:grpSpPr>
        <p:sp>
          <p:nvSpPr>
            <p:cNvPr id="37" name="Right Arrow 36"/>
            <p:cNvSpPr/>
            <p:nvPr/>
          </p:nvSpPr>
          <p:spPr>
            <a:xfrm>
              <a:off x="3063840" y="3853685"/>
              <a:ext cx="2926080" cy="408109"/>
            </a:xfrm>
            <a:prstGeom prst="rightArrow">
              <a:avLst>
                <a:gd name="adj1" fmla="val 50000"/>
                <a:gd name="adj2" fmla="val 7462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64620" y="4163689"/>
              <a:ext cx="18509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 err="1" smtClean="0">
                  <a:latin typeface="+mj-lt"/>
                </a:rPr>
                <a:t>Membeku</a:t>
              </a:r>
              <a:endParaRPr lang="en-US" sz="2400" dirty="0" smtClean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0147" y="1314094"/>
            <a:ext cx="1850978" cy="1093411"/>
            <a:chOff x="1990147" y="1314094"/>
            <a:chExt cx="1850978" cy="1093411"/>
          </a:xfrm>
        </p:grpSpPr>
        <p:sp>
          <p:nvSpPr>
            <p:cNvPr id="34" name="Bent Arrow 33"/>
            <p:cNvSpPr/>
            <p:nvPr/>
          </p:nvSpPr>
          <p:spPr>
            <a:xfrm>
              <a:off x="2046312" y="1314094"/>
              <a:ext cx="1082832" cy="1093411"/>
            </a:xfrm>
            <a:prstGeom prst="bentArrow">
              <a:avLst>
                <a:gd name="adj1" fmla="val 18504"/>
                <a:gd name="adj2" fmla="val 20824"/>
                <a:gd name="adj3" fmla="val 32363"/>
                <a:gd name="adj4" fmla="val 4508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990147" y="1762592"/>
              <a:ext cx="18509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 err="1" smtClean="0">
                  <a:latin typeface="+mj-lt"/>
                </a:rPr>
                <a:t>Menguap</a:t>
              </a:r>
              <a:endParaRPr lang="en-US" sz="2400" dirty="0" smtClean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2178" y="942951"/>
            <a:ext cx="3117365" cy="1478172"/>
            <a:chOff x="-22178" y="942951"/>
            <a:chExt cx="3117365" cy="1478172"/>
          </a:xfrm>
        </p:grpSpPr>
        <p:sp>
          <p:nvSpPr>
            <p:cNvPr id="38" name="Bent Arrow 37"/>
            <p:cNvSpPr/>
            <p:nvPr/>
          </p:nvSpPr>
          <p:spPr>
            <a:xfrm rot="5400000" flipV="1">
              <a:off x="1584807" y="910743"/>
              <a:ext cx="1373373" cy="1647387"/>
            </a:xfrm>
            <a:prstGeom prst="bentArrow">
              <a:avLst>
                <a:gd name="adj1" fmla="val 14139"/>
                <a:gd name="adj2" fmla="val 18017"/>
                <a:gd name="adj3" fmla="val 28346"/>
                <a:gd name="adj4" fmla="val 44186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-22178" y="942951"/>
              <a:ext cx="18509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 err="1" smtClean="0">
                  <a:latin typeface="+mj-lt"/>
                </a:rPr>
                <a:t>Mengembun</a:t>
              </a:r>
              <a:endParaRPr lang="en-US" sz="2400" dirty="0" smtClean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40278" y="942952"/>
            <a:ext cx="3103722" cy="1458087"/>
            <a:chOff x="6040278" y="942952"/>
            <a:chExt cx="3103722" cy="1458087"/>
          </a:xfrm>
        </p:grpSpPr>
        <p:sp>
          <p:nvSpPr>
            <p:cNvPr id="39" name="Bent Arrow 38"/>
            <p:cNvSpPr/>
            <p:nvPr/>
          </p:nvSpPr>
          <p:spPr>
            <a:xfrm rot="16200000" flipH="1" flipV="1">
              <a:off x="6177285" y="890659"/>
              <a:ext cx="1373373" cy="1647387"/>
            </a:xfrm>
            <a:prstGeom prst="bentArrow">
              <a:avLst>
                <a:gd name="adj1" fmla="val 14139"/>
                <a:gd name="adj2" fmla="val 18017"/>
                <a:gd name="adj3" fmla="val 28346"/>
                <a:gd name="adj4" fmla="val 44186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93022" y="942952"/>
              <a:ext cx="18509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 err="1" smtClean="0">
                  <a:latin typeface="+mj-lt"/>
                </a:rPr>
                <a:t>Mengkristal</a:t>
              </a:r>
              <a:endParaRPr lang="en-US" sz="2400" dirty="0" smtClean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268914" y="1314369"/>
            <a:ext cx="1828770" cy="1093411"/>
            <a:chOff x="5268914" y="1314369"/>
            <a:chExt cx="1828770" cy="1093411"/>
          </a:xfrm>
        </p:grpSpPr>
        <p:sp>
          <p:nvSpPr>
            <p:cNvPr id="35" name="Bent Arrow 34"/>
            <p:cNvSpPr/>
            <p:nvPr/>
          </p:nvSpPr>
          <p:spPr>
            <a:xfrm flipH="1">
              <a:off x="6014852" y="1314369"/>
              <a:ext cx="1082832" cy="1093411"/>
            </a:xfrm>
            <a:prstGeom prst="bentArrow">
              <a:avLst>
                <a:gd name="adj1" fmla="val 18504"/>
                <a:gd name="adj2" fmla="val 20824"/>
                <a:gd name="adj3" fmla="val 32363"/>
                <a:gd name="adj4" fmla="val 4508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68914" y="1758944"/>
              <a:ext cx="17436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 err="1" smtClean="0">
                  <a:latin typeface="+mj-lt"/>
                </a:rPr>
                <a:t>Menyublim</a:t>
              </a:r>
              <a:endParaRPr lang="en-US" sz="2400" dirty="0" smtClean="0"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117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9930"/>
    </mc:Choice>
    <mc:Fallback>
      <p:transition advTm="2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100000" l="9994" r="98295">
                        <a14:backgroundMark x1="32687" y1="82876" x2="32687" y2="82876"/>
                        <a14:backgroundMark x1="65315" y1="28271" x2="65315" y2="28271"/>
                        <a14:backgroundMark x1="47208" y1="78756" x2="47208" y2="78756"/>
                        <a14:backgroundMark x1="39447" y1="81341" x2="39447" y2="81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0" r="15502"/>
          <a:stretch/>
        </p:blipFill>
        <p:spPr>
          <a:xfrm>
            <a:off x="4149035" y="-574605"/>
            <a:ext cx="3962401" cy="5690681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838200" y="326618"/>
            <a:ext cx="3683688" cy="34643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028645">
            <a:off x="972149" y="828201"/>
            <a:ext cx="34500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Apa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saja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contoh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setiap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perubahan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wujud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benda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tersebut</a:t>
            </a:r>
            <a:endParaRPr lang="en-U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47559" y="1932331"/>
            <a:ext cx="654345" cy="1029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en-US" sz="6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1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108"/>
    </mc:Choice>
    <mc:Fallback>
      <p:transition advTm="510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3"/>
          <a:stretch/>
        </p:blipFill>
        <p:spPr>
          <a:xfrm>
            <a:off x="3105033" y="971802"/>
            <a:ext cx="6038968" cy="4171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1243" y="373401"/>
            <a:ext cx="6095999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Mencair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243" y="1602268"/>
            <a:ext cx="4201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err="1" smtClean="0">
                <a:latin typeface="+mj-lt"/>
              </a:rPr>
              <a:t>Contohnya</a:t>
            </a:r>
            <a:r>
              <a:rPr lang="en-US" sz="2400" dirty="0" smtClean="0">
                <a:latin typeface="+mj-lt"/>
              </a:rPr>
              <a:t>: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Lilin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meleleh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Es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krim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mencair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Pembentukan</a:t>
            </a:r>
            <a:r>
              <a:rPr lang="en-US" sz="2400" dirty="0" smtClean="0">
                <a:latin typeface="+mj-lt"/>
                <a:cs typeface="Arial" pitchFamily="34" charset="0"/>
              </a:rPr>
              <a:t> magma </a:t>
            </a:r>
            <a:r>
              <a:rPr lang="en-US" sz="2400" dirty="0" err="1" smtClean="0">
                <a:latin typeface="+mj-lt"/>
                <a:cs typeface="Arial" pitchFamily="34" charset="0"/>
              </a:rPr>
              <a:t>bumi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1243" y="816218"/>
            <a:ext cx="4442370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(Benda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Padat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menjadi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Benda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Cair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7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990"/>
    </mc:Choice>
    <mc:Fallback>
      <p:transition advTm="1199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49" y="691896"/>
            <a:ext cx="3773424" cy="40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1243" y="373401"/>
            <a:ext cx="6095999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Menguap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244" y="2291821"/>
            <a:ext cx="37597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err="1" smtClean="0">
                <a:latin typeface="+mj-lt"/>
              </a:rPr>
              <a:t>Contohnya</a:t>
            </a:r>
            <a:r>
              <a:rPr lang="en-US" sz="2400" dirty="0" smtClean="0">
                <a:latin typeface="+mj-lt"/>
              </a:rPr>
              <a:t>: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  <a:cs typeface="Arial" pitchFamily="34" charset="0"/>
              </a:rPr>
              <a:t>Air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mendidih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Pembuatan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garam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Bensin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mengering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1243" y="816218"/>
            <a:ext cx="4195379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(Benda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Cair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menjadi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Benda Gas)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0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473"/>
    </mc:Choice>
    <mc:Fallback>
      <p:transition advTm="1047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1243" y="373401"/>
            <a:ext cx="6095999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Menyublim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243" y="1593490"/>
            <a:ext cx="35311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err="1" smtClean="0"/>
              <a:t>Contohnya</a:t>
            </a:r>
            <a:r>
              <a:rPr lang="en-US" sz="2400" dirty="0" smtClean="0"/>
              <a:t>: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cs typeface="Arial" pitchFamily="34" charset="0"/>
              </a:rPr>
              <a:t>Ukuran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kamper</a:t>
            </a:r>
            <a:r>
              <a:rPr lang="en-US" sz="2400" dirty="0" smtClean="0">
                <a:cs typeface="Arial" pitchFamily="34" charset="0"/>
              </a:rPr>
              <a:t> yang </a:t>
            </a:r>
            <a:r>
              <a:rPr lang="en-US" sz="2400" dirty="0" err="1" smtClean="0">
                <a:cs typeface="Arial" pitchFamily="34" charset="0"/>
              </a:rPr>
              <a:t>mengecil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ketika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disimpan</a:t>
            </a:r>
            <a:r>
              <a:rPr lang="en-US" sz="2400" dirty="0" smtClean="0">
                <a:cs typeface="Arial" pitchFamily="34" charset="0"/>
              </a:rPr>
              <a:t> di </a:t>
            </a:r>
            <a:r>
              <a:rPr lang="en-US" sz="2400" dirty="0" err="1" smtClean="0">
                <a:cs typeface="Arial" pitchFamily="34" charset="0"/>
              </a:rPr>
              <a:t>lemari</a:t>
            </a:r>
            <a:r>
              <a:rPr lang="en-US" sz="2400" dirty="0" smtClean="0">
                <a:cs typeface="Arial" pitchFamily="34" charset="0"/>
              </a:rPr>
              <a:t>. 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itchFamily="34" charset="0"/>
              </a:rPr>
              <a:t>Asap yang </a:t>
            </a:r>
            <a:r>
              <a:rPr lang="en-US" sz="2400" dirty="0" err="1" smtClean="0">
                <a:cs typeface="Arial" pitchFamily="34" charset="0"/>
              </a:rPr>
              <a:t>keluar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dari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es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kering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adalah</a:t>
            </a:r>
            <a:r>
              <a:rPr lang="en-US" sz="2400" dirty="0" smtClean="0">
                <a:cs typeface="Arial" pitchFamily="34" charset="0"/>
              </a:rPr>
              <a:t> gas </a:t>
            </a:r>
            <a:r>
              <a:rPr lang="en-US" sz="2400" dirty="0" err="1" smtClean="0">
                <a:cs typeface="Arial" pitchFamily="34" charset="0"/>
              </a:rPr>
              <a:t>karbon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dioksida</a:t>
            </a:r>
            <a:r>
              <a:rPr lang="en-US" sz="2400" dirty="0" smtClean="0">
                <a:cs typeface="Arial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1243" y="816218"/>
            <a:ext cx="458010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(Benda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Padat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menjadi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Benda Gas)</a:t>
            </a:r>
            <a:endParaRPr lang="en-US" sz="28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B6AA78"/>
              </a:clrFrom>
              <a:clrTo>
                <a:srgbClr val="B6AA7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r="18682"/>
          <a:stretch/>
        </p:blipFill>
        <p:spPr>
          <a:xfrm>
            <a:off x="4724400" y="1030950"/>
            <a:ext cx="4101361" cy="3584125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792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138"/>
    </mc:Choice>
    <mc:Fallback>
      <p:transition advTm="1613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/>
          <a:stretch/>
        </p:blipFill>
        <p:spPr>
          <a:xfrm flipH="1">
            <a:off x="3655729" y="1217517"/>
            <a:ext cx="5488271" cy="3828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1243" y="373401"/>
            <a:ext cx="6095999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Membeku</a:t>
            </a:r>
            <a:endParaRPr lang="en-US" sz="32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243" y="1356333"/>
            <a:ext cx="4201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err="1" smtClean="0">
                <a:latin typeface="+mj-lt"/>
              </a:rPr>
              <a:t>Contohnya</a:t>
            </a:r>
            <a:r>
              <a:rPr lang="en-US" sz="2400" dirty="0" smtClean="0">
                <a:latin typeface="+mj-lt"/>
              </a:rPr>
              <a:t>: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Lilin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cair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mengeras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Pembuatan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es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latin typeface="+mj-lt"/>
                <a:cs typeface="Arial" pitchFamily="34" charset="0"/>
              </a:rPr>
              <a:t>di </a:t>
            </a:r>
            <a:r>
              <a:rPr lang="en-US" sz="2400" i="1" dirty="0" smtClean="0">
                <a:latin typeface="+mj-lt"/>
                <a:cs typeface="Arial" pitchFamily="34" charset="0"/>
              </a:rPr>
              <a:t>freezer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Cairan</a:t>
            </a:r>
            <a:r>
              <a:rPr lang="en-US" sz="2400" dirty="0" smtClean="0">
                <a:latin typeface="+mj-lt"/>
                <a:cs typeface="Arial" pitchFamily="34" charset="0"/>
              </a:rPr>
              <a:t> agar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membeku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1243" y="816218"/>
            <a:ext cx="4442370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(Benda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Cair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menjadi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Benda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Padat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)</a:t>
            </a:r>
            <a:endParaRPr lang="en-US" sz="2800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7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454"/>
    </mc:Choice>
    <mc:Fallback>
      <p:transition advTm="1245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451" y="1377822"/>
            <a:ext cx="3278749" cy="34626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26139"/>
            <a:ext cx="5376207" cy="770059"/>
            <a:chOff x="1611544" y="3332396"/>
            <a:chExt cx="5295750" cy="629144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52296"/>
              <a:ext cx="5063851" cy="609244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491682" y="3332396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BENDA DI SEKITARKU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680" y="1885950"/>
            <a:ext cx="3370144" cy="2369880"/>
            <a:chOff x="157161" y="1733550"/>
            <a:chExt cx="3370144" cy="2369880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3251283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benda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ciri-cirinya</a:t>
              </a:r>
              <a:r>
                <a:rPr lang="en-US" altLang="id-ID" sz="1600" dirty="0">
                  <a:latin typeface="+mj-lt"/>
                </a:rPr>
                <a:t>.</a:t>
              </a:r>
              <a:endParaRPr lang="en-US" altLang="id-ID" sz="1600" dirty="0" smtClean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Mengelompokkan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wujud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benda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perubahannya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Melakukan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pengamatan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tentang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perubahan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benda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kegunaan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benda</a:t>
              </a:r>
              <a:r>
                <a:rPr lang="en-US" altLang="id-ID" sz="1600" dirty="0">
                  <a:latin typeface="+mj-lt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0"/>
          <a:stretch/>
        </p:blipFill>
        <p:spPr>
          <a:xfrm>
            <a:off x="4648199" y="-15912"/>
            <a:ext cx="4504947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1243" y="373401"/>
            <a:ext cx="6095999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Mengembun</a:t>
            </a:r>
            <a:endParaRPr lang="en-US" sz="32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243" y="1652928"/>
            <a:ext cx="4674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err="1" smtClean="0">
                <a:latin typeface="+mj-lt"/>
              </a:rPr>
              <a:t>Contohnya</a:t>
            </a:r>
            <a:r>
              <a:rPr lang="en-US" sz="2400" dirty="0" smtClean="0">
                <a:latin typeface="+mj-lt"/>
              </a:rPr>
              <a:t>: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Terbentuknya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embun</a:t>
            </a:r>
            <a:r>
              <a:rPr lang="en-US" sz="2400" dirty="0" smtClean="0">
                <a:latin typeface="+mj-lt"/>
                <a:cs typeface="Arial" pitchFamily="34" charset="0"/>
              </a:rPr>
              <a:t> di </a:t>
            </a:r>
            <a:r>
              <a:rPr lang="en-US" sz="2400" dirty="0" err="1" smtClean="0">
                <a:latin typeface="+mj-lt"/>
                <a:cs typeface="Arial" pitchFamily="34" charset="0"/>
              </a:rPr>
              <a:t>permukaan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gelas</a:t>
            </a:r>
            <a:r>
              <a:rPr lang="en-US" sz="2400" dirty="0" smtClean="0">
                <a:latin typeface="+mj-lt"/>
                <a:cs typeface="Arial" pitchFamily="34" charset="0"/>
              </a:rPr>
              <a:t> air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dingin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Kacamata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berkabut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1243" y="816218"/>
            <a:ext cx="4195379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(Benda Gas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menjadi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Benda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Cair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)</a:t>
            </a:r>
            <a:endParaRPr lang="en-US" sz="2800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1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711"/>
    </mc:Choice>
    <mc:Fallback>
      <p:transition advTm="1171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-371" r="12469" b="1"/>
          <a:stretch/>
        </p:blipFill>
        <p:spPr>
          <a:xfrm>
            <a:off x="5135062" y="-552450"/>
            <a:ext cx="6294938" cy="5842218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1243" y="373401"/>
            <a:ext cx="6095999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Mengkristal</a:t>
            </a:r>
            <a:endParaRPr lang="en-US" sz="32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243" y="1442229"/>
            <a:ext cx="4597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err="1" smtClean="0">
                <a:latin typeface="+mj-lt"/>
              </a:rPr>
              <a:t>Contohnya</a:t>
            </a:r>
            <a:r>
              <a:rPr lang="en-US" sz="2400" dirty="0" smtClean="0">
                <a:latin typeface="+mj-lt"/>
              </a:rPr>
              <a:t>: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Pembuatan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es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kering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  <a:cs typeface="Arial" pitchFamily="34" charset="0"/>
              </a:rPr>
              <a:t>Pembuatan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kamper</a:t>
            </a:r>
            <a:r>
              <a:rPr lang="en-US" sz="2400" dirty="0" smtClean="0">
                <a:latin typeface="+mj-lt"/>
                <a:cs typeface="Arial" pitchFamily="34" charset="0"/>
              </a:rPr>
              <a:t>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1243" y="916961"/>
            <a:ext cx="4415119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(Benda Gas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menjadi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Benda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Padat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)</a:t>
            </a:r>
            <a:endParaRPr lang="en-US" sz="2800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8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066"/>
    </mc:Choice>
    <mc:Fallback>
      <p:transition advTm="906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6802" y="926711"/>
            <a:ext cx="32631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  <a:cs typeface="Arial" pitchFamily="34" charset="0"/>
              </a:rPr>
              <a:t>Benda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diubah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bentuk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wujudnya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 smtClean="0">
                <a:latin typeface="+mj-lt"/>
                <a:cs typeface="Arial" pitchFamily="34" charset="0"/>
              </a:rPr>
              <a:t>Benda </a:t>
            </a:r>
            <a:r>
              <a:rPr lang="en-US" sz="2400" dirty="0" err="1" smtClean="0">
                <a:latin typeface="+mj-lt"/>
                <a:cs typeface="Arial" pitchFamily="34" charset="0"/>
              </a:rPr>
              <a:t>padat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diubah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bentuknya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 err="1" smtClean="0">
                <a:latin typeface="+mj-lt"/>
                <a:cs typeface="Arial" pitchFamily="34" charset="0"/>
              </a:rPr>
              <a:t>Contohnya</a:t>
            </a:r>
            <a:r>
              <a:rPr lang="en-US" sz="2400" dirty="0" smtClean="0">
                <a:latin typeface="+mj-lt"/>
                <a:cs typeface="Arial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itchFamily="34" charset="0"/>
              </a:rPr>
              <a:t>plastisin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diubah-ubah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bentuknya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6147552" cy="5877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32055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Kegunaan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Benda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50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5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895350"/>
            <a:ext cx="8171411" cy="3598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0" r="15502"/>
          <a:stretch/>
        </p:blipFill>
        <p:spPr>
          <a:xfrm>
            <a:off x="0" y="169048"/>
            <a:ext cx="3370843" cy="4841102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42883" y="139034"/>
            <a:ext cx="2954358" cy="2553574"/>
            <a:chOff x="2142883" y="139034"/>
            <a:chExt cx="2954358" cy="2553574"/>
          </a:xfrm>
        </p:grpSpPr>
        <p:grpSp>
          <p:nvGrpSpPr>
            <p:cNvPr id="21" name="Group 20"/>
            <p:cNvGrpSpPr/>
            <p:nvPr/>
          </p:nvGrpSpPr>
          <p:grpSpPr>
            <a:xfrm>
              <a:off x="2142883" y="139034"/>
              <a:ext cx="2954358" cy="2553574"/>
              <a:chOff x="2060507" y="113072"/>
              <a:chExt cx="2554478" cy="2414767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824811" flipH="1">
                <a:off x="2120267" y="113072"/>
                <a:ext cx="2494718" cy="2414767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 rot="21289700">
                <a:off x="2060507" y="407754"/>
                <a:ext cx="2373421" cy="1484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ct val="100000"/>
                </a:pPr>
                <a:r>
                  <a:rPr lang="en-US" sz="2400" dirty="0" err="1" smtClean="0">
                    <a:latin typeface="+mj-lt"/>
                    <a:cs typeface="Arial" pitchFamily="34" charset="0"/>
                  </a:rPr>
                  <a:t>Apakah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kamu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pernah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mengamati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benda-benda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yang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ada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di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kamar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tidur</a:t>
                </a:r>
                <a:endParaRPr lang="en-US" sz="2400" dirty="0">
                  <a:latin typeface="+mj-lt"/>
                  <a:cs typeface="Arial" pitchFamily="34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598886" y="1265782"/>
              <a:ext cx="497251" cy="716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265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6850"/>
            <a:ext cx="9141246" cy="36384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0" r="15502"/>
          <a:stretch/>
        </p:blipFill>
        <p:spPr>
          <a:xfrm>
            <a:off x="0" y="169048"/>
            <a:ext cx="3370843" cy="4841102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42883" y="139034"/>
            <a:ext cx="2954358" cy="2553574"/>
            <a:chOff x="2142883" y="139034"/>
            <a:chExt cx="2954358" cy="2553574"/>
          </a:xfrm>
        </p:grpSpPr>
        <p:grpSp>
          <p:nvGrpSpPr>
            <p:cNvPr id="21" name="Group 20"/>
            <p:cNvGrpSpPr/>
            <p:nvPr/>
          </p:nvGrpSpPr>
          <p:grpSpPr>
            <a:xfrm>
              <a:off x="2142883" y="139034"/>
              <a:ext cx="2954358" cy="2553574"/>
              <a:chOff x="2060507" y="113072"/>
              <a:chExt cx="2554478" cy="2414767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0824811" flipH="1">
                <a:off x="2120267" y="113072"/>
                <a:ext cx="2494718" cy="2414767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 rot="21289700">
                <a:off x="2060507" y="407754"/>
                <a:ext cx="2373421" cy="1484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ct val="100000"/>
                </a:pPr>
                <a:r>
                  <a:rPr lang="en-US" sz="2400" dirty="0" err="1" smtClean="0">
                    <a:latin typeface="+mj-lt"/>
                    <a:cs typeface="Arial" pitchFamily="34" charset="0"/>
                  </a:rPr>
                  <a:t>Apakah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kamu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pernah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mengamati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benda-benda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yang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ada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di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luar</a:t>
                </a:r>
                <a:r>
                  <a:rPr lang="en-US" sz="24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+mj-lt"/>
                    <a:cs typeface="Arial" pitchFamily="34" charset="0"/>
                  </a:rPr>
                  <a:t>rumah</a:t>
                </a:r>
                <a:endParaRPr lang="en-US" sz="2400" dirty="0">
                  <a:latin typeface="+mj-lt"/>
                  <a:cs typeface="Arial" pitchFamily="34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531949" y="1276350"/>
              <a:ext cx="497251" cy="716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773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7200" y="285750"/>
            <a:ext cx="7086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  <a:cs typeface="Arial" pitchFamily="34" charset="0"/>
              </a:rPr>
              <a:t>Ada </a:t>
            </a:r>
            <a:r>
              <a:rPr lang="en-US" sz="2400" dirty="0" err="1" smtClean="0">
                <a:latin typeface="+mj-lt"/>
                <a:cs typeface="Arial" pitchFamily="34" charset="0"/>
              </a:rPr>
              <a:t>banyak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benda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dijumpai</a:t>
            </a:r>
            <a:r>
              <a:rPr lang="en-US" sz="2400" dirty="0" smtClean="0">
                <a:latin typeface="+mj-lt"/>
                <a:cs typeface="Arial" pitchFamily="34" charset="0"/>
              </a:rPr>
              <a:t> di </a:t>
            </a:r>
            <a:r>
              <a:rPr lang="en-US" sz="2400" dirty="0" err="1" smtClean="0">
                <a:latin typeface="+mj-lt"/>
                <a:cs typeface="Arial" pitchFamily="34" charset="0"/>
              </a:rPr>
              <a:t>sekitar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</a:p>
          <a:p>
            <a:r>
              <a:rPr lang="en-US" sz="2400" dirty="0" err="1" smtClean="0">
                <a:latin typeface="+mj-lt"/>
                <a:cs typeface="Arial" pitchFamily="34" charset="0"/>
              </a:rPr>
              <a:t>Setiap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benda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memiliki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kegunaan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</a:p>
          <a:p>
            <a:r>
              <a:rPr lang="en-US" sz="2400" dirty="0" smtClean="0">
                <a:latin typeface="+mj-lt"/>
                <a:cs typeface="Arial" pitchFamily="34" charset="0"/>
              </a:rPr>
              <a:t>Benda-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benda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tersebut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memudahkan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</a:p>
          <a:p>
            <a:r>
              <a:rPr lang="en-US" sz="2400" dirty="0" err="1" smtClean="0">
                <a:latin typeface="+mj-lt"/>
                <a:cs typeface="Arial" pitchFamily="34" charset="0"/>
              </a:rPr>
              <a:t>aktivitas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manusia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0985" y="1962714"/>
            <a:ext cx="3568456" cy="2498524"/>
            <a:chOff x="910985" y="1962714"/>
            <a:chExt cx="3568456" cy="24985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2704013"/>
              <a:ext cx="2574441" cy="1757225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 flipH="1">
              <a:off x="910985" y="1962714"/>
              <a:ext cx="1835701" cy="1600449"/>
              <a:chOff x="2009990" y="94140"/>
              <a:chExt cx="1587235" cy="151345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824811" flipH="1">
                <a:off x="2009990" y="94140"/>
                <a:ext cx="1587235" cy="1513453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 rot="21289700">
                <a:off x="2215664" y="154109"/>
                <a:ext cx="1149025" cy="1251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ct val="100000"/>
                </a:pPr>
                <a:r>
                  <a:rPr lang="en-US" sz="2000" b="1" dirty="0" smtClean="0">
                    <a:latin typeface="Candara" panose="020E0502030303020204" pitchFamily="34" charset="0"/>
                    <a:cs typeface="Arial" pitchFamily="34" charset="0"/>
                  </a:rPr>
                  <a:t>Sandal </a:t>
                </a:r>
                <a:r>
                  <a:rPr lang="en-US" sz="2000" b="1" dirty="0" err="1" smtClean="0">
                    <a:latin typeface="Candara" panose="020E0502030303020204" pitchFamily="34" charset="0"/>
                    <a:cs typeface="Arial" pitchFamily="34" charset="0"/>
                  </a:rPr>
                  <a:t>berguna</a:t>
                </a:r>
                <a:r>
                  <a:rPr lang="en-US" sz="2000" b="1" dirty="0" smtClean="0">
                    <a:latin typeface="Candara" panose="020E0502030303020204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 smtClean="0">
                    <a:latin typeface="Candara" panose="020E0502030303020204" pitchFamily="34" charset="0"/>
                    <a:cs typeface="Arial" pitchFamily="34" charset="0"/>
                  </a:rPr>
                  <a:t>sebagai</a:t>
                </a:r>
                <a:r>
                  <a:rPr lang="en-US" sz="2000" b="1" dirty="0" smtClean="0">
                    <a:latin typeface="Candara" panose="020E0502030303020204" pitchFamily="34" charset="0"/>
                    <a:cs typeface="Arial" pitchFamily="34" charset="0"/>
                  </a:rPr>
                  <a:t> alas kaki</a:t>
                </a:r>
                <a:endParaRPr lang="en-US" b="1" dirty="0">
                  <a:latin typeface="Candara" panose="020E0502030303020204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562147" y="1954337"/>
            <a:ext cx="3894674" cy="2578467"/>
            <a:chOff x="4562147" y="1954337"/>
            <a:chExt cx="3894674" cy="25784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2147" y="2632445"/>
              <a:ext cx="2850539" cy="1900359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660377" y="1954337"/>
              <a:ext cx="1796444" cy="1546406"/>
              <a:chOff x="2015758" y="148733"/>
              <a:chExt cx="1553291" cy="146234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824811" flipH="1">
                <a:off x="2015758" y="149857"/>
                <a:ext cx="1553291" cy="1461224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 rot="21289700">
                <a:off x="2110582" y="148733"/>
                <a:ext cx="1363642" cy="1251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ct val="100000"/>
                </a:pPr>
                <a:r>
                  <a:rPr lang="en-US" sz="2000" b="1" dirty="0" smtClean="0">
                    <a:latin typeface="Candara" panose="020E0502030303020204" pitchFamily="34" charset="0"/>
                    <a:cs typeface="Arial" pitchFamily="34" charset="0"/>
                  </a:rPr>
                  <a:t>Sepatu </a:t>
                </a:r>
                <a:r>
                  <a:rPr lang="en-US" sz="2000" b="1" dirty="0" err="1" smtClean="0">
                    <a:latin typeface="Candara" panose="020E0502030303020204" pitchFamily="34" charset="0"/>
                    <a:cs typeface="Arial" pitchFamily="34" charset="0"/>
                  </a:rPr>
                  <a:t>juga</a:t>
                </a:r>
                <a:r>
                  <a:rPr lang="en-US" sz="2000" b="1" dirty="0" smtClean="0">
                    <a:latin typeface="Candara" panose="020E0502030303020204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 smtClean="0">
                    <a:latin typeface="Candara" panose="020E0502030303020204" pitchFamily="34" charset="0"/>
                    <a:cs typeface="Arial" pitchFamily="34" charset="0"/>
                  </a:rPr>
                  <a:t>berguna</a:t>
                </a:r>
                <a:r>
                  <a:rPr lang="en-US" sz="2000" b="1" dirty="0" smtClean="0">
                    <a:latin typeface="Candara" panose="020E0502030303020204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 smtClean="0">
                    <a:latin typeface="Candara" panose="020E0502030303020204" pitchFamily="34" charset="0"/>
                    <a:cs typeface="Arial" pitchFamily="34" charset="0"/>
                  </a:rPr>
                  <a:t>sebagai</a:t>
                </a:r>
                <a:r>
                  <a:rPr lang="en-US" sz="2000" b="1" dirty="0" smtClean="0">
                    <a:latin typeface="Candara" panose="020E0502030303020204" pitchFamily="34" charset="0"/>
                    <a:cs typeface="Arial" pitchFamily="34" charset="0"/>
                  </a:rPr>
                  <a:t> alas kaki</a:t>
                </a:r>
                <a:endParaRPr lang="en-US" b="1" dirty="0">
                  <a:latin typeface="Candara" panose="020E0502030303020204" pitchFamily="34" charset="0"/>
                  <a:cs typeface="Arial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831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69" y="-95251"/>
            <a:ext cx="9160268" cy="5233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400" y="186610"/>
            <a:ext cx="3592774" cy="3100613"/>
            <a:chOff x="152400" y="186610"/>
            <a:chExt cx="3592774" cy="31006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152400" y="186610"/>
              <a:ext cx="3592774" cy="31006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028645">
              <a:off x="208613" y="460569"/>
              <a:ext cx="328577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Ayo,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sebutkan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benda-benda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ada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di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sekitarmu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beserta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kegunaannya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5600" y="1885950"/>
              <a:ext cx="372218" cy="779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78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169"/>
    </mc:Choice>
    <mc:Fallback>
      <p:transition advTm="1116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"/>
          <a:stretch/>
        </p:blipFill>
        <p:spPr>
          <a:xfrm>
            <a:off x="1066801" y="-101269"/>
            <a:ext cx="8077200" cy="5263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2672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Ciri-Ciri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Benda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40488" y="1199680"/>
            <a:ext cx="45649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Setiap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benda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memiliki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ciri-ciri</a:t>
            </a:r>
            <a:r>
              <a:rPr lang="en-US" altLang="id-ID" sz="2400" dirty="0" smtClean="0">
                <a:latin typeface="+mj-lt"/>
              </a:rPr>
              <a:t>. 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smtClean="0">
                <a:latin typeface="+mj-lt"/>
              </a:rPr>
              <a:t>Benda </a:t>
            </a:r>
            <a:r>
              <a:rPr lang="en-US" altLang="id-ID" sz="2400" dirty="0" err="1" smtClean="0">
                <a:latin typeface="+mj-lt"/>
              </a:rPr>
              <a:t>memiliki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massa</a:t>
            </a:r>
            <a:r>
              <a:rPr lang="en-US" altLang="id-ID" sz="2400" dirty="0" smtClean="0">
                <a:latin typeface="+mj-lt"/>
              </a:rPr>
              <a:t>.</a:t>
            </a:r>
          </a:p>
          <a:p>
            <a:r>
              <a:rPr lang="en-US" altLang="id-ID" sz="2400" dirty="0" smtClean="0">
                <a:latin typeface="+mj-lt"/>
              </a:rPr>
              <a:t> </a:t>
            </a:r>
          </a:p>
          <a:p>
            <a:r>
              <a:rPr lang="en-US" altLang="id-ID" sz="2400" dirty="0" smtClean="0">
                <a:latin typeface="+mj-lt"/>
              </a:rPr>
              <a:t>Benda </a:t>
            </a:r>
            <a:r>
              <a:rPr lang="en-US" altLang="id-ID" sz="2400" dirty="0" err="1" smtClean="0">
                <a:latin typeface="+mj-lt"/>
              </a:rPr>
              <a:t>memiliki</a:t>
            </a:r>
            <a:r>
              <a:rPr lang="en-US" altLang="id-ID" sz="2400" dirty="0" smtClean="0">
                <a:latin typeface="+mj-lt"/>
              </a:rPr>
              <a:t> volume. </a:t>
            </a:r>
            <a:endParaRPr lang="en-US" altLang="id-ID" sz="2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15C0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 flipV="1">
            <a:off x="5953664" y="1921666"/>
            <a:ext cx="2872405" cy="21730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103210">
            <a:off x="6021182" y="2391667"/>
            <a:ext cx="2836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Bola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termasuk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benda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karena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memiliki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massa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554" y="2114550"/>
            <a:ext cx="1746600" cy="17608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0" r="15502"/>
          <a:stretch/>
        </p:blipFill>
        <p:spPr>
          <a:xfrm>
            <a:off x="0" y="169048"/>
            <a:ext cx="3370843" cy="4841102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198550" y="158204"/>
            <a:ext cx="2729380" cy="2415628"/>
            <a:chOff x="4496188" y="606367"/>
            <a:chExt cx="2729380" cy="2415628"/>
          </a:xfrm>
        </p:grpSpPr>
        <p:grpSp>
          <p:nvGrpSpPr>
            <p:cNvPr id="21" name="Group 20"/>
            <p:cNvGrpSpPr/>
            <p:nvPr/>
          </p:nvGrpSpPr>
          <p:grpSpPr>
            <a:xfrm>
              <a:off x="4496188" y="606367"/>
              <a:ext cx="2729380" cy="2415628"/>
              <a:chOff x="2108639" y="131200"/>
              <a:chExt cx="2359952" cy="228432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0824811" flipH="1">
                <a:off x="2108639" y="131200"/>
                <a:ext cx="2359952" cy="228432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 rot="21289700">
                <a:off x="2295438" y="492933"/>
                <a:ext cx="1837013" cy="1309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 err="1"/>
                  <a:t>Manakah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benda</a:t>
                </a:r>
                <a:r>
                  <a:rPr lang="en-US" sz="2800" dirty="0"/>
                  <a:t> yang </a:t>
                </a:r>
                <a:r>
                  <a:rPr lang="en-US" sz="2800" dirty="0" err="1"/>
                  <a:t>lebih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berat</a:t>
                </a:r>
                <a:endParaRPr lang="en-US" sz="2800" dirty="0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6488638" y="1612040"/>
              <a:ext cx="561372" cy="8418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sz="4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767" y="2616854"/>
            <a:ext cx="743556" cy="7562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30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787" y="2572326"/>
            <a:ext cx="1746600" cy="17608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074630"/>
            <a:ext cx="743556" cy="75623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0479" y="353460"/>
            <a:ext cx="70760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cs typeface="Arial" pitchFamily="34" charset="0"/>
              </a:rPr>
              <a:t>Massa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adalah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banyaknya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bahan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penyusun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suatu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benda</a:t>
            </a:r>
            <a:r>
              <a:rPr lang="en-US" sz="2400" dirty="0" smtClean="0">
                <a:cs typeface="Arial" pitchFamily="34" charset="0"/>
              </a:rPr>
              <a:t>.</a:t>
            </a:r>
          </a:p>
          <a:p>
            <a:endParaRPr lang="en-US" sz="2400" dirty="0">
              <a:cs typeface="Arial" pitchFamily="34" charset="0"/>
            </a:endParaRPr>
          </a:p>
          <a:p>
            <a:r>
              <a:rPr lang="en-US" sz="2400" dirty="0" smtClean="0">
                <a:cs typeface="Arial" pitchFamily="34" charset="0"/>
              </a:rPr>
              <a:t>Massa </a:t>
            </a:r>
            <a:r>
              <a:rPr lang="en-US" sz="2400" dirty="0" err="1" smtClean="0">
                <a:cs typeface="Arial" pitchFamily="34" charset="0"/>
              </a:rPr>
              <a:t>benda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dapat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diketahui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dengan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cara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mengukurnya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melalui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timbangan</a:t>
            </a:r>
            <a:r>
              <a:rPr lang="en-US" sz="2400" dirty="0" smtClean="0">
                <a:cs typeface="Arial" pitchFamily="34" charset="0"/>
              </a:rPr>
              <a:t>.   </a:t>
            </a:r>
            <a:endParaRPr lang="en-US" sz="2400" dirty="0"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flipH="1">
            <a:off x="1128741" y="2059850"/>
            <a:ext cx="1644251" cy="1447151"/>
            <a:chOff x="2026903" y="257509"/>
            <a:chExt cx="1421698" cy="13684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24811" flipH="1">
              <a:off x="2026903" y="257509"/>
              <a:ext cx="1421698" cy="136848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21289700">
              <a:off x="2170207" y="349470"/>
              <a:ext cx="1142041" cy="96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b="1" dirty="0" smtClean="0">
                  <a:cs typeface="Arial" pitchFamily="34" charset="0"/>
                </a:rPr>
                <a:t>Massa bola </a:t>
              </a:r>
              <a:r>
                <a:rPr lang="en-US" sz="2000" b="1" dirty="0" err="1" smtClean="0">
                  <a:cs typeface="Arial" pitchFamily="34" charset="0"/>
                </a:rPr>
                <a:t>sepak</a:t>
              </a:r>
              <a:r>
                <a:rPr lang="en-US" sz="2000" b="1" dirty="0" smtClean="0">
                  <a:cs typeface="Arial" pitchFamily="34" charset="0"/>
                </a:rPr>
                <a:t> 450 gram</a:t>
              </a:r>
              <a:endParaRPr lang="en-US" b="1" dirty="0"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32043" y="1941716"/>
            <a:ext cx="1644251" cy="1447151"/>
            <a:chOff x="2026903" y="257509"/>
            <a:chExt cx="1421698" cy="13684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24811" flipH="1">
              <a:off x="2026903" y="257509"/>
              <a:ext cx="1421698" cy="13684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21289700">
              <a:off x="2170055" y="373613"/>
              <a:ext cx="1152148" cy="96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b="1" dirty="0" smtClean="0">
                  <a:cs typeface="Arial" pitchFamily="34" charset="0"/>
                </a:rPr>
                <a:t>Massa bola </a:t>
              </a:r>
              <a:r>
                <a:rPr lang="en-US" sz="2000" b="1" dirty="0" err="1" smtClean="0">
                  <a:cs typeface="Arial" pitchFamily="34" charset="0"/>
                </a:rPr>
                <a:t>tenis</a:t>
              </a:r>
              <a:r>
                <a:rPr lang="en-US" sz="2000" b="1" dirty="0" smtClean="0">
                  <a:cs typeface="Arial" pitchFamily="34" charset="0"/>
                </a:rPr>
                <a:t> 200 gram</a:t>
              </a:r>
              <a:endParaRPr lang="en-US" b="1" dirty="0">
                <a:cs typeface="Arial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07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0" r="15502"/>
          <a:stretch/>
        </p:blipFill>
        <p:spPr>
          <a:xfrm>
            <a:off x="-164695" y="190352"/>
            <a:ext cx="3370843" cy="4841102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057400" y="158697"/>
            <a:ext cx="3153482" cy="2620813"/>
            <a:chOff x="4513758" y="556357"/>
            <a:chExt cx="3153482" cy="2620813"/>
          </a:xfrm>
        </p:grpSpPr>
        <p:grpSp>
          <p:nvGrpSpPr>
            <p:cNvPr id="21" name="Group 20"/>
            <p:cNvGrpSpPr/>
            <p:nvPr/>
          </p:nvGrpSpPr>
          <p:grpSpPr>
            <a:xfrm>
              <a:off x="4513758" y="556357"/>
              <a:ext cx="3153482" cy="2620813"/>
              <a:chOff x="2123831" y="83909"/>
              <a:chExt cx="2726651" cy="247835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824811" flipH="1">
                <a:off x="2123831" y="83909"/>
                <a:ext cx="2726651" cy="2478351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 rot="21289700">
                <a:off x="2351052" y="211052"/>
                <a:ext cx="2205380" cy="1833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ct val="100000"/>
                </a:pPr>
                <a:r>
                  <a:rPr lang="en-US" sz="2400" dirty="0" smtClean="0">
                    <a:cs typeface="Arial" pitchFamily="34" charset="0"/>
                  </a:rPr>
                  <a:t>Ayo, </a:t>
                </a:r>
                <a:r>
                  <a:rPr lang="en-US" sz="2400" dirty="0" err="1" smtClean="0">
                    <a:cs typeface="Arial" pitchFamily="34" charset="0"/>
                  </a:rPr>
                  <a:t>pindahkan</a:t>
                </a:r>
                <a:r>
                  <a:rPr lang="en-US" sz="2400" dirty="0" smtClean="0">
                    <a:cs typeface="Arial" pitchFamily="34" charset="0"/>
                  </a:rPr>
                  <a:t> air </a:t>
                </a:r>
                <a:r>
                  <a:rPr lang="en-US" sz="2400" dirty="0" err="1" smtClean="0">
                    <a:cs typeface="Arial" pitchFamily="34" charset="0"/>
                  </a:rPr>
                  <a:t>dalam</a:t>
                </a:r>
                <a:r>
                  <a:rPr lang="en-US" sz="2400" dirty="0" smtClean="0"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cs typeface="Arial" pitchFamily="34" charset="0"/>
                  </a:rPr>
                  <a:t>botol</a:t>
                </a:r>
                <a:r>
                  <a:rPr lang="en-US" sz="2400" dirty="0" smtClean="0"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cs typeface="Arial" pitchFamily="34" charset="0"/>
                  </a:rPr>
                  <a:t>ke</a:t>
                </a:r>
                <a:r>
                  <a:rPr lang="en-US" sz="2400" dirty="0" smtClean="0"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cs typeface="Arial" pitchFamily="34" charset="0"/>
                  </a:rPr>
                  <a:t>dalam</a:t>
                </a:r>
                <a:r>
                  <a:rPr lang="en-US" sz="2400" dirty="0" smtClean="0"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cs typeface="Arial" pitchFamily="34" charset="0"/>
                  </a:rPr>
                  <a:t>balon</a:t>
                </a:r>
                <a:r>
                  <a:rPr lang="en-US" sz="2400" dirty="0" smtClean="0"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cs typeface="Arial" pitchFamily="34" charset="0"/>
                  </a:rPr>
                  <a:t>hingga</a:t>
                </a:r>
                <a:r>
                  <a:rPr lang="en-US" sz="2400" dirty="0" smtClean="0"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cs typeface="Arial" pitchFamily="34" charset="0"/>
                  </a:rPr>
                  <a:t>balon</a:t>
                </a:r>
                <a:r>
                  <a:rPr lang="en-US" sz="2400" dirty="0" smtClean="0"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cs typeface="Arial" pitchFamily="34" charset="0"/>
                  </a:rPr>
                  <a:t>menggembung</a:t>
                </a:r>
                <a:endParaRPr lang="en-US" sz="2400" dirty="0">
                  <a:cs typeface="Arial" pitchFamily="34" charset="0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6945838" y="1856864"/>
              <a:ext cx="389850" cy="8418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sz="4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3" b="100000" l="1293" r="992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297">
            <a:off x="6798016" y="2154821"/>
            <a:ext cx="2272373" cy="1514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541" y="971550"/>
            <a:ext cx="1099453" cy="3562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74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20194" y="287217"/>
            <a:ext cx="5475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  <a:cs typeface="Arial" pitchFamily="34" charset="0"/>
              </a:rPr>
              <a:t>Volume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adalah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ukuran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menunjukkan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seberapa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banyak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bahan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mengisi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wadah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atau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ruangan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32686" y="1497470"/>
            <a:ext cx="3029714" cy="3055480"/>
            <a:chOff x="932686" y="1497470"/>
            <a:chExt cx="3029714" cy="30554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383" y="1497470"/>
              <a:ext cx="943017" cy="305548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 flipH="1">
              <a:off x="932686" y="1781345"/>
              <a:ext cx="1968493" cy="1546251"/>
              <a:chOff x="2026903" y="257509"/>
              <a:chExt cx="1424134" cy="136848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824811" flipH="1">
                <a:off x="2026903" y="257509"/>
                <a:ext cx="1421698" cy="1368488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 rot="21289700">
                <a:off x="2036703" y="375370"/>
                <a:ext cx="1414334" cy="927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ct val="100000"/>
                </a:pPr>
                <a:r>
                  <a:rPr lang="en-US" sz="2000" b="1" dirty="0" smtClean="0">
                    <a:cs typeface="Arial" panose="020B0604020202020204" pitchFamily="34" charset="0"/>
                  </a:rPr>
                  <a:t>Volume air </a:t>
                </a:r>
                <a:r>
                  <a:rPr lang="en-US" sz="2000" b="1" dirty="0" err="1" smtClean="0">
                    <a:cs typeface="Arial" panose="020B0604020202020204" pitchFamily="34" charset="0"/>
                  </a:rPr>
                  <a:t>dalam</a:t>
                </a:r>
                <a:r>
                  <a:rPr lang="en-US" sz="2000" b="1" dirty="0" smtClean="0"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 smtClean="0">
                    <a:cs typeface="Arial" panose="020B0604020202020204" pitchFamily="34" charset="0"/>
                  </a:rPr>
                  <a:t>botol</a:t>
                </a:r>
                <a:r>
                  <a:rPr lang="en-US" sz="2000" b="1" dirty="0" smtClean="0"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 smtClean="0">
                    <a:cs typeface="Arial" panose="020B0604020202020204" pitchFamily="34" charset="0"/>
                  </a:rPr>
                  <a:t>adalah</a:t>
                </a:r>
                <a:r>
                  <a:rPr lang="en-US" sz="2000" b="1" dirty="0" smtClean="0">
                    <a:cs typeface="Arial" panose="020B0604020202020204" pitchFamily="34" charset="0"/>
                  </a:rPr>
                  <a:t> 1 liter</a:t>
                </a:r>
                <a:endParaRPr lang="en-US" b="1" dirty="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016940" y="1714943"/>
            <a:ext cx="3563371" cy="2483254"/>
            <a:chOff x="5016940" y="1714943"/>
            <a:chExt cx="3563371" cy="24832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16" b="10847"/>
            <a:stretch/>
          </p:blipFill>
          <p:spPr>
            <a:xfrm rot="10993176">
              <a:off x="5016940" y="1864419"/>
              <a:ext cx="2021635" cy="2333778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629400" y="1714943"/>
              <a:ext cx="1950911" cy="1447151"/>
              <a:chOff x="2001540" y="257509"/>
              <a:chExt cx="1447061" cy="136848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824811" flipH="1">
                <a:off x="2026903" y="257509"/>
                <a:ext cx="1421698" cy="1368488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 rot="21289700">
                <a:off x="2001540" y="377230"/>
                <a:ext cx="1373966" cy="960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ct val="100000"/>
                </a:pPr>
                <a:r>
                  <a:rPr lang="en-US" sz="2000" b="1" dirty="0">
                    <a:cs typeface="Arial" panose="020B0604020202020204" pitchFamily="34" charset="0"/>
                  </a:rPr>
                  <a:t>Volume air </a:t>
                </a:r>
                <a:r>
                  <a:rPr lang="en-US" sz="2000" b="1" dirty="0" err="1">
                    <a:cs typeface="Arial" panose="020B0604020202020204" pitchFamily="34" charset="0"/>
                  </a:rPr>
                  <a:t>dalam</a:t>
                </a:r>
                <a:r>
                  <a:rPr lang="en-US" sz="2000" b="1" dirty="0"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 smtClean="0">
                    <a:cs typeface="Arial" panose="020B0604020202020204" pitchFamily="34" charset="0"/>
                  </a:rPr>
                  <a:t>balon</a:t>
                </a:r>
                <a:r>
                  <a:rPr lang="en-US" sz="2000" b="1" dirty="0" smtClean="0"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 smtClean="0">
                    <a:cs typeface="Arial" panose="020B0604020202020204" pitchFamily="34" charset="0"/>
                  </a:rPr>
                  <a:t>adalah</a:t>
                </a:r>
                <a:r>
                  <a:rPr lang="en-US" sz="2000" b="1" dirty="0" smtClean="0">
                    <a:cs typeface="Arial" panose="020B0604020202020204" pitchFamily="34" charset="0"/>
                  </a:rPr>
                  <a:t> </a:t>
                </a:r>
                <a:r>
                  <a:rPr lang="en-US" sz="2000" b="1" dirty="0">
                    <a:cs typeface="Arial" panose="020B0604020202020204" pitchFamily="34" charset="0"/>
                  </a:rPr>
                  <a:t>1 liter</a:t>
                </a:r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32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759514" y="1352392"/>
            <a:ext cx="3333750" cy="3333750"/>
            <a:chOff x="4917232" y="789362"/>
            <a:chExt cx="3333750" cy="33337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232" y="789362"/>
              <a:ext cx="3333750" cy="333375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866437" y="3613141"/>
              <a:ext cx="143534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  <a:cs typeface="Arial" pitchFamily="34" charset="0"/>
                </a:rPr>
                <a:t>Bola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besi</a:t>
              </a:r>
              <a:endParaRPr lang="en-US" sz="2000" dirty="0" smtClean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46802" y="926711"/>
            <a:ext cx="4495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  <a:cs typeface="Arial" pitchFamily="34" charset="0"/>
              </a:rPr>
              <a:t>Setiap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benda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memiliki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wujud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</a:p>
          <a:p>
            <a:r>
              <a:rPr lang="en-US" sz="2400" dirty="0" smtClean="0">
                <a:latin typeface="+mj-lt"/>
                <a:cs typeface="Arial" pitchFamily="34" charset="0"/>
              </a:rPr>
              <a:t>Ada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benda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berwujud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padat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400" dirty="0" smtClean="0">
                <a:latin typeface="+mj-lt"/>
                <a:cs typeface="Arial" pitchFamily="34" charset="0"/>
              </a:rPr>
              <a:t>Ada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benda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berwujud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cair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400" dirty="0" smtClean="0">
                <a:latin typeface="+mj-lt"/>
                <a:cs typeface="Arial" pitchFamily="34" charset="0"/>
              </a:rPr>
              <a:t>Ada </a:t>
            </a:r>
            <a:r>
              <a:rPr lang="en-US" sz="2400" dirty="0" err="1" smtClean="0">
                <a:latin typeface="+mj-lt"/>
                <a:cs typeface="Arial" pitchFamily="34" charset="0"/>
              </a:rPr>
              <a:t>juga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benda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berwujud</a:t>
            </a:r>
            <a:r>
              <a:rPr lang="en-US" sz="2400" dirty="0" smtClean="0">
                <a:latin typeface="+mj-lt"/>
                <a:cs typeface="Arial" pitchFamily="34" charset="0"/>
              </a:rPr>
              <a:t> gas. 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58135" y="926711"/>
            <a:ext cx="2872953" cy="2528566"/>
            <a:chOff x="1731756" y="-53441"/>
            <a:chExt cx="2484093" cy="23911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824811" flipH="1">
              <a:off x="1731756" y="-53441"/>
              <a:ext cx="2484093" cy="239112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21289700">
              <a:off x="1913630" y="278739"/>
              <a:ext cx="2120345" cy="1542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b="1" dirty="0" smtClean="0">
                  <a:latin typeface="+mj-lt"/>
                  <a:cs typeface="Arial" pitchFamily="34" charset="0"/>
                </a:rPr>
                <a:t>Bola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besi</a:t>
              </a:r>
              <a:r>
                <a:rPr lang="en-US" sz="20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termasuk</a:t>
              </a:r>
              <a:r>
                <a:rPr lang="en-US" sz="20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benda</a:t>
              </a:r>
              <a:r>
                <a:rPr lang="en-US" sz="20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padat</a:t>
              </a:r>
              <a:r>
                <a:rPr lang="en-US" sz="20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karena</a:t>
              </a:r>
              <a:r>
                <a:rPr lang="en-US" sz="20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bahan</a:t>
              </a:r>
              <a:r>
                <a:rPr lang="en-US" sz="20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penyusunnya</a:t>
              </a:r>
              <a:r>
                <a:rPr lang="en-US" sz="2000" b="1" dirty="0" smtClean="0">
                  <a:latin typeface="+mj-lt"/>
                  <a:cs typeface="Arial" pitchFamily="34" charset="0"/>
                </a:rPr>
                <a:t> yang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rapat</a:t>
              </a:r>
              <a:r>
                <a:rPr lang="en-US" sz="20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dan</a:t>
              </a:r>
              <a:r>
                <a:rPr lang="en-US" sz="20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+mj-lt"/>
                  <a:cs typeface="Arial" pitchFamily="34" charset="0"/>
                </a:rPr>
                <a:t>teratur</a:t>
              </a:r>
              <a:r>
                <a:rPr lang="en-US" sz="2000" b="1" dirty="0" smtClean="0">
                  <a:latin typeface="+mj-lt"/>
                  <a:cs typeface="Arial" pitchFamily="34" charset="0"/>
                </a:rPr>
                <a:t>.  </a:t>
              </a:r>
              <a:endParaRPr lang="en-US" b="1" dirty="0">
                <a:latin typeface="+mj-lt"/>
                <a:cs typeface="Arial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32055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Wujud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Benda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86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64" y="1263843"/>
            <a:ext cx="5665135" cy="377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122112"/>
            <a:ext cx="5562598" cy="67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en-US" sz="3600" b="1" dirty="0" smtClean="0">
                <a:solidFill>
                  <a:srgbClr val="FF3399"/>
                </a:solidFill>
                <a:latin typeface="+mj-lt"/>
                <a:cs typeface="Arial" pitchFamily="34" charset="0"/>
              </a:rPr>
              <a:t>Benda </a:t>
            </a:r>
            <a:r>
              <a:rPr lang="en-US" sz="3600" b="1" dirty="0" err="1" smtClean="0">
                <a:solidFill>
                  <a:srgbClr val="FF3399"/>
                </a:solidFill>
                <a:latin typeface="+mj-lt"/>
                <a:cs typeface="Arial" pitchFamily="34" charset="0"/>
              </a:rPr>
              <a:t>Padat</a:t>
            </a:r>
            <a:endParaRPr lang="en-US" sz="3600" b="1" dirty="0">
              <a:solidFill>
                <a:srgbClr val="FF3399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870" y="966783"/>
            <a:ext cx="25246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smtClean="0">
                <a:latin typeface="+mj-lt"/>
              </a:rPr>
              <a:t>Benda yang </a:t>
            </a:r>
            <a:r>
              <a:rPr lang="en-US" sz="2400" dirty="0" err="1" smtClean="0">
                <a:latin typeface="+mj-lt"/>
              </a:rPr>
              <a:t>memiliki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bentuk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massa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volume </a:t>
            </a:r>
            <a:r>
              <a:rPr lang="en-US" sz="2400" dirty="0" err="1" smtClean="0">
                <a:latin typeface="+mj-lt"/>
              </a:rPr>
              <a:t>tetap</a:t>
            </a:r>
            <a:r>
              <a:rPr lang="en-US" sz="2400" dirty="0" smtClean="0">
                <a:latin typeface="+mj-lt"/>
              </a:rPr>
              <a:t>.</a:t>
            </a:r>
          </a:p>
          <a:p>
            <a:pPr>
              <a:buSzPct val="100000"/>
            </a:pPr>
            <a:endParaRPr lang="en-US" sz="2400" dirty="0">
              <a:latin typeface="+mj-lt"/>
            </a:endParaRPr>
          </a:p>
          <a:p>
            <a:pPr>
              <a:buSzPct val="100000"/>
            </a:pPr>
            <a:r>
              <a:rPr lang="en-US" sz="2400" dirty="0" err="1" smtClean="0">
                <a:latin typeface="+mj-lt"/>
              </a:rPr>
              <a:t>Contohnya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besi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kayu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 smtClean="0"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3000" y="940677"/>
            <a:ext cx="3478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+mj-lt"/>
                <a:cs typeface="Arial" panose="020B0604020202020204" pitchFamily="34" charset="0"/>
              </a:rPr>
              <a:t>Zat-zat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penyusun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benda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padat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saling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bersusun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rapat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28" name="Picture 4" descr="https://chemstuff.files.wordpress.com/2012/06/image1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91" y="980504"/>
            <a:ext cx="1705399" cy="143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00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8661"/>
    </mc:Choice>
    <mc:Fallback>
      <p:transition advTm="3866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6|0.6|5.3|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576</Words>
  <Application>Microsoft Office PowerPoint</Application>
  <PresentationFormat>On-screen Show (16:9)</PresentationFormat>
  <Paragraphs>137</Paragraphs>
  <Slides>26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ＭＳ Ｐゴシック</vt:lpstr>
      <vt:lpstr>Arial</vt:lpstr>
      <vt:lpstr>Calibri</vt:lpstr>
      <vt:lpstr>Candara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Addana</dc:creator>
  <cp:lastModifiedBy>LENOVO</cp:lastModifiedBy>
  <cp:revision>105</cp:revision>
  <cp:lastPrinted>2022-04-09T01:52:42Z</cp:lastPrinted>
  <dcterms:created xsi:type="dcterms:W3CDTF">2022-01-17T01:37:52Z</dcterms:created>
  <dcterms:modified xsi:type="dcterms:W3CDTF">2022-08-26T03:00:20Z</dcterms:modified>
</cp:coreProperties>
</file>