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315" r:id="rId5"/>
    <p:sldId id="314" r:id="rId6"/>
    <p:sldId id="308" r:id="rId7"/>
    <p:sldId id="309" r:id="rId8"/>
    <p:sldId id="279" r:id="rId9"/>
    <p:sldId id="310" r:id="rId10"/>
    <p:sldId id="284" r:id="rId11"/>
    <p:sldId id="311" r:id="rId12"/>
    <p:sldId id="312" r:id="rId13"/>
    <p:sldId id="294" r:id="rId14"/>
    <p:sldId id="297" r:id="rId15"/>
    <p:sldId id="313" r:id="rId1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EEBC"/>
    <a:srgbClr val="FDD1EA"/>
    <a:srgbClr val="C9C011"/>
    <a:srgbClr val="00C06A"/>
    <a:srgbClr val="BFD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032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8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3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74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9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3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0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/>
        </p:blipFill>
        <p:spPr>
          <a:xfrm>
            <a:off x="-9525" y="0"/>
            <a:ext cx="9153525" cy="519375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301361" y="1783077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rgbClr val="C9C011"/>
                </a:solidFill>
                <a:cs typeface="Arial" pitchFamily="34" charset="0"/>
              </a:rPr>
              <a:t>Bahasa</a:t>
            </a:r>
            <a:r>
              <a:rPr lang="en-US" b="1" dirty="0">
                <a:solidFill>
                  <a:srgbClr val="C9C011"/>
                </a:solidFill>
                <a:cs typeface="Arial" pitchFamily="34" charset="0"/>
              </a:rPr>
              <a:t> Indonesia</a:t>
            </a:r>
            <a:endParaRPr lang="id-ID" b="1" dirty="0">
              <a:solidFill>
                <a:srgbClr val="C9C01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7822" y="2865879"/>
            <a:ext cx="2070118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SD/MI KELAS </a:t>
            </a:r>
            <a:r>
              <a:rPr lang="id-ID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</a:p>
        </p:txBody>
      </p:sp>
      <p:sp>
        <p:nvSpPr>
          <p:cNvPr id="13" name="Cube 12"/>
          <p:cNvSpPr/>
          <p:nvPr/>
        </p:nvSpPr>
        <p:spPr>
          <a:xfrm>
            <a:off x="1524000" y="763869"/>
            <a:ext cx="2454166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915940"/>
            <a:ext cx="2377967" cy="311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512117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/>
              <a:t>Bacalah penggalan teks </a:t>
            </a:r>
            <a:r>
              <a:rPr lang="en-US" sz="2400" b="1" dirty="0" err="1"/>
              <a:t>berikut</a:t>
            </a:r>
            <a:r>
              <a:rPr lang="id-ID" sz="2400" b="1" dirty="0"/>
              <a:t>.</a:t>
            </a:r>
          </a:p>
        </p:txBody>
      </p:sp>
      <p:sp>
        <p:nvSpPr>
          <p:cNvPr id="2" name="Round Diagonal Corner Rectangle 1"/>
          <p:cNvSpPr/>
          <p:nvPr/>
        </p:nvSpPr>
        <p:spPr>
          <a:xfrm>
            <a:off x="685801" y="1352550"/>
            <a:ext cx="4648200" cy="2788161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id-ID" sz="2000" dirty="0">
                <a:solidFill>
                  <a:schemeClr val="tx1"/>
                </a:solidFill>
              </a:rPr>
              <a:t>...</a:t>
            </a:r>
          </a:p>
          <a:p>
            <a:r>
              <a:rPr lang="id-ID" sz="2000" dirty="0">
                <a:solidFill>
                  <a:schemeClr val="tx1"/>
                </a:solidFill>
              </a:rPr>
              <a:t>Ibu menyiapkan </a:t>
            </a:r>
            <a:r>
              <a:rPr lang="id-ID" sz="2000" dirty="0">
                <a:solidFill>
                  <a:srgbClr val="FF0000"/>
                </a:solidFill>
              </a:rPr>
              <a:t>benang tenun</a:t>
            </a:r>
            <a:r>
              <a:rPr lang="id-ID" sz="2000" dirty="0">
                <a:solidFill>
                  <a:schemeClr val="tx1"/>
                </a:solidFill>
              </a:rPr>
              <a:t>.</a:t>
            </a:r>
          </a:p>
          <a:p>
            <a:r>
              <a:rPr lang="id-ID" sz="2000" dirty="0">
                <a:solidFill>
                  <a:schemeClr val="tx1"/>
                </a:solidFill>
              </a:rPr>
              <a:t>Selanjutnya, benang di</a:t>
            </a:r>
            <a:r>
              <a:rPr lang="id-ID" sz="2000" dirty="0">
                <a:solidFill>
                  <a:srgbClr val="FF0000"/>
                </a:solidFill>
              </a:rPr>
              <a:t>tata</a:t>
            </a:r>
            <a:r>
              <a:rPr lang="id-ID" sz="2000" dirty="0">
                <a:solidFill>
                  <a:schemeClr val="tx1"/>
                </a:solidFill>
              </a:rPr>
              <a:t> oleh Ibu.</a:t>
            </a:r>
          </a:p>
          <a:p>
            <a:r>
              <a:rPr lang="id-ID" sz="2000" dirty="0">
                <a:solidFill>
                  <a:schemeClr val="tx1"/>
                </a:solidFill>
              </a:rPr>
              <a:t>Ibu menata benang pada </a:t>
            </a:r>
            <a:r>
              <a:rPr lang="id-ID" sz="2000" dirty="0">
                <a:solidFill>
                  <a:srgbClr val="FF0000"/>
                </a:solidFill>
              </a:rPr>
              <a:t>anian</a:t>
            </a:r>
            <a:r>
              <a:rPr lang="id-ID" sz="2000" dirty="0">
                <a:solidFill>
                  <a:schemeClr val="tx1"/>
                </a:solidFill>
              </a:rPr>
              <a:t>.</a:t>
            </a:r>
          </a:p>
          <a:p>
            <a:r>
              <a:rPr lang="id-ID" sz="2000" dirty="0">
                <a:solidFill>
                  <a:schemeClr val="tx1"/>
                </a:solidFill>
              </a:rPr>
              <a:t>Kegiatan ini disebut mengani.</a:t>
            </a:r>
          </a:p>
          <a:p>
            <a:r>
              <a:rPr lang="id-ID" sz="2000" dirty="0">
                <a:solidFill>
                  <a:schemeClr val="tx1"/>
                </a:solidFill>
              </a:rPr>
              <a:t>Setelah ditata, benang tenun pun ditenun hingga menjadi sehelai </a:t>
            </a:r>
            <a:r>
              <a:rPr lang="id-ID" sz="2000" dirty="0">
                <a:solidFill>
                  <a:srgbClr val="FF0000"/>
                </a:solidFill>
              </a:rPr>
              <a:t>ulos</a:t>
            </a:r>
            <a:r>
              <a:rPr lang="id-ID" sz="2000" dirty="0">
                <a:solidFill>
                  <a:schemeClr val="tx1"/>
                </a:solidFill>
              </a:rPr>
              <a:t>.</a:t>
            </a:r>
          </a:p>
          <a:p>
            <a:r>
              <a:rPr lang="id-ID" sz="2000" dirty="0">
                <a:solidFill>
                  <a:schemeClr val="tx1"/>
                </a:solidFill>
              </a:rPr>
              <a:t>...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cxnSp>
        <p:nvCxnSpPr>
          <p:cNvPr id="8" name="Curved Connector 7"/>
          <p:cNvCxnSpPr>
            <a:stCxn id="2" idx="0"/>
          </p:cNvCxnSpPr>
          <p:nvPr/>
        </p:nvCxnSpPr>
        <p:spPr>
          <a:xfrm flipV="1">
            <a:off x="5334001" y="1504950"/>
            <a:ext cx="1283524" cy="1241681"/>
          </a:xfrm>
          <a:prstGeom prst="curvedConnector3">
            <a:avLst>
              <a:gd name="adj1" fmla="val 50000"/>
            </a:avLst>
          </a:prstGeom>
          <a:ln w="28575">
            <a:prstDash val="sysDot"/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05600" y="1321785"/>
            <a:ext cx="192277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000" dirty="0"/>
              <a:t>Kata kunci: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d-ID" sz="2000" dirty="0"/>
              <a:t>benang tenun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d-ID" sz="2000" dirty="0"/>
              <a:t>tata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d-ID" sz="2000" dirty="0"/>
              <a:t>anian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d-ID" sz="2000" dirty="0"/>
              <a:t>ulos</a:t>
            </a:r>
          </a:p>
        </p:txBody>
      </p:sp>
    </p:spTree>
    <p:extLst>
      <p:ext uri="{BB962C8B-B14F-4D97-AF65-F5344CB8AC3E}">
        <p14:creationId xmlns:p14="http://schemas.microsoft.com/office/powerpoint/2010/main" val="17581209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 animBg="1"/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013" y="0"/>
            <a:ext cx="2032174" cy="4819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512117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/>
              <a:t>Contoh teks petunjuk </a:t>
            </a:r>
            <a:r>
              <a:rPr lang="en-US" sz="2400" b="1" dirty="0" err="1"/>
              <a:t>berdasarkan</a:t>
            </a:r>
            <a:r>
              <a:rPr lang="en-US" sz="2400" b="1" dirty="0"/>
              <a:t> </a:t>
            </a:r>
            <a:r>
              <a:rPr lang="en-US" sz="2400" b="1" dirty="0" err="1"/>
              <a:t>isi</a:t>
            </a:r>
            <a:r>
              <a:rPr lang="en-US" sz="2400" b="1" dirty="0"/>
              <a:t> </a:t>
            </a:r>
            <a:r>
              <a:rPr lang="en-US" sz="2400" b="1" dirty="0" err="1"/>
              <a:t>penggalan</a:t>
            </a:r>
            <a:r>
              <a:rPr lang="en-US" sz="2400" b="1" dirty="0"/>
              <a:t> </a:t>
            </a:r>
            <a:r>
              <a:rPr lang="en-US" sz="2400" b="1" dirty="0" err="1"/>
              <a:t>teks</a:t>
            </a:r>
            <a:r>
              <a:rPr lang="en-US" sz="2400" b="1" dirty="0"/>
              <a:t> </a:t>
            </a:r>
            <a:r>
              <a:rPr lang="en-US" sz="2400" b="1" dirty="0" err="1"/>
              <a:t>tersebut</a:t>
            </a:r>
            <a:r>
              <a:rPr lang="en-US" sz="2400" b="1" dirty="0"/>
              <a:t>.</a:t>
            </a:r>
            <a:endParaRPr lang="id-ID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6" name="Round Same Side Corner Rectangle 5"/>
          <p:cNvSpPr/>
          <p:nvPr/>
        </p:nvSpPr>
        <p:spPr>
          <a:xfrm>
            <a:off x="819150" y="1504950"/>
            <a:ext cx="4457701" cy="2895600"/>
          </a:xfrm>
          <a:prstGeom prst="round2Same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d-ID" sz="2400" b="1" dirty="0">
                <a:solidFill>
                  <a:schemeClr val="tx1"/>
                </a:solidFill>
              </a:rPr>
              <a:t>Cara Membuat Kain Ulos</a:t>
            </a:r>
          </a:p>
          <a:p>
            <a:pPr algn="ctr"/>
            <a:endParaRPr lang="id-ID" sz="2400" b="1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id-ID" sz="2400" dirty="0">
                <a:solidFill>
                  <a:schemeClr val="tx1"/>
                </a:solidFill>
              </a:rPr>
              <a:t>Siapkan benang tenun.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2400" dirty="0">
                <a:solidFill>
                  <a:schemeClr val="tx1"/>
                </a:solidFill>
              </a:rPr>
              <a:t>Tatalah benang tenun pada anian.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2400" dirty="0">
                <a:solidFill>
                  <a:schemeClr val="tx1"/>
                </a:solidFill>
              </a:rPr>
              <a:t>Tenunlah benang hingga menjadi sehelai ulos.</a:t>
            </a:r>
          </a:p>
        </p:txBody>
      </p:sp>
    </p:spTree>
    <p:extLst>
      <p:ext uri="{BB962C8B-B14F-4D97-AF65-F5344CB8AC3E}">
        <p14:creationId xmlns:p14="http://schemas.microsoft.com/office/powerpoint/2010/main" val="1170911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E:\ELISA\PPT ESPS\2016\ESPS edisi kurnas\PERINTILAN ESPS KURNAS\papan tulis kecil.png">
            <a:extLst>
              <a:ext uri="{FF2B5EF4-FFF2-40B4-BE49-F238E27FC236}">
                <a16:creationId xmlns:a16="http://schemas.microsoft.com/office/drawing/2014/main" id="{81386D72-BB38-8ACD-96EE-A4EF758C9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52550"/>
            <a:ext cx="51689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50921"/>
            <a:ext cx="4191000" cy="4969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23126" y="254928"/>
            <a:ext cx="38100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5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Informasi dalam Tabel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8800" y="2190750"/>
            <a:ext cx="4038600" cy="138499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d-ID" sz="2800" dirty="0">
                <a:solidFill>
                  <a:schemeClr val="bg1"/>
                </a:solidFill>
              </a:rPr>
              <a:t>Selain dalam teks, kamu juga dapat menemukan informasi dalam tabel.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71550"/>
            <a:ext cx="2412376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604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402451"/>
            <a:ext cx="43434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d-ID" sz="2000" b="1" dirty="0"/>
              <a:t>Perhatikan tabel berikut.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10882"/>
              </p:ext>
            </p:extLst>
          </p:nvPr>
        </p:nvGraphicFramePr>
        <p:xfrm>
          <a:off x="1152000" y="895350"/>
          <a:ext cx="6840000" cy="2775364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0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6698">
                <a:tc>
                  <a:txBody>
                    <a:bodyPr/>
                    <a:lstStyle/>
                    <a:p>
                      <a:pPr algn="ctr"/>
                      <a:r>
                        <a:rPr lang="id-ID" dirty="0"/>
                        <a:t>Hari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/>
                        <a:t>Pagi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/>
                        <a:t>Siang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/>
                        <a:t>Sore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/>
                        <a:t>Malam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4186">
                <a:tc>
                  <a:txBody>
                    <a:bodyPr/>
                    <a:lstStyle/>
                    <a:p>
                      <a:pPr algn="ctr"/>
                      <a:r>
                        <a:rPr lang="id-ID" dirty="0"/>
                        <a:t>Kamis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Tiba di Bali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Beristirahat</a:t>
                      </a:r>
                      <a:r>
                        <a:rPr lang="id-ID" baseline="0" dirty="0"/>
                        <a:t> di hotel</a:t>
                      </a:r>
                      <a:endParaRPr lang="id-ID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Berkeliling di Pantai Jimbaran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Makan malam di Jimbaran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4186">
                <a:tc>
                  <a:txBody>
                    <a:bodyPr/>
                    <a:lstStyle/>
                    <a:p>
                      <a:pPr algn="ctr"/>
                      <a:r>
                        <a:rPr lang="id-ID" dirty="0"/>
                        <a:t>Jumat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Berkeliling</a:t>
                      </a:r>
                      <a:r>
                        <a:rPr lang="id-ID" baseline="0" dirty="0"/>
                        <a:t> di Pantai Kuta</a:t>
                      </a:r>
                      <a:endParaRPr lang="id-ID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dirty="0"/>
                        <a:t>Berkeliling</a:t>
                      </a:r>
                      <a:r>
                        <a:rPr lang="id-ID" baseline="0" dirty="0"/>
                        <a:t> di Pantai Kuta</a:t>
                      </a:r>
                      <a:endParaRPr lang="id-ID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Mengunjungi taman wisata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Menonton tari kecak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4930">
                <a:tc>
                  <a:txBody>
                    <a:bodyPr/>
                    <a:lstStyle/>
                    <a:p>
                      <a:pPr algn="ctr"/>
                      <a:r>
                        <a:rPr lang="id-ID" dirty="0"/>
                        <a:t>sabtu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Makan pagi di hotel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Membeli oleh-oleh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dirty="0"/>
                        <a:t>Membeli oleh-oleh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Pergi ke bandara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80803" y="3937210"/>
            <a:ext cx="766267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d-ID" sz="2000" dirty="0"/>
              <a:t>Tabel tersebut berisi daftar kegiatan Beni dan keluarganya saat liburan.</a:t>
            </a:r>
          </a:p>
        </p:txBody>
      </p:sp>
    </p:spTree>
    <p:extLst>
      <p:ext uri="{BB962C8B-B14F-4D97-AF65-F5344CB8AC3E}">
        <p14:creationId xmlns:p14="http://schemas.microsoft.com/office/powerpoint/2010/main" val="11595206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512117"/>
            <a:ext cx="5943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d-ID" sz="2000" dirty="0"/>
              <a:t>Berikut uraian informasi dari tabel tersebut.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85800" y="1047750"/>
            <a:ext cx="7815600" cy="2722200"/>
            <a:chOff x="685800" y="1297350"/>
            <a:chExt cx="7815600" cy="2722200"/>
          </a:xfrm>
        </p:grpSpPr>
        <p:grpSp>
          <p:nvGrpSpPr>
            <p:cNvPr id="12" name="Group 11"/>
            <p:cNvGrpSpPr/>
            <p:nvPr/>
          </p:nvGrpSpPr>
          <p:grpSpPr>
            <a:xfrm>
              <a:off x="685800" y="1657350"/>
              <a:ext cx="7815600" cy="2362200"/>
              <a:chOff x="685800" y="1657350"/>
              <a:chExt cx="7815600" cy="252000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685800" y="1657350"/>
                <a:ext cx="1872000" cy="2520000"/>
              </a:xfrm>
              <a:prstGeom prst="rect">
                <a:avLst/>
              </a:prstGeom>
              <a:solidFill>
                <a:srgbClr val="DFEEBC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id-ID" sz="2000" dirty="0"/>
              </a:p>
              <a:p>
                <a:pPr algn="ctr"/>
                <a:r>
                  <a:rPr lang="id-ID" sz="2000" dirty="0">
                    <a:solidFill>
                      <a:schemeClr val="tx1"/>
                    </a:solidFill>
                  </a:rPr>
                  <a:t>Pada Kamis pagi, Beni dan keluarganya tiba di Bali.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667000" y="1657350"/>
                <a:ext cx="1872000" cy="2520000"/>
              </a:xfrm>
              <a:prstGeom prst="rect">
                <a:avLst/>
              </a:prstGeom>
              <a:solidFill>
                <a:srgbClr val="DFEEBC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id-ID" sz="20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id-ID" sz="2000" dirty="0">
                    <a:solidFill>
                      <a:schemeClr val="tx1"/>
                    </a:solidFill>
                  </a:rPr>
                  <a:t>Pada siang hari, Beni dan keluarganya beristirahat di hotel.</a:t>
                </a: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648200" y="1657350"/>
                <a:ext cx="1872000" cy="2520000"/>
              </a:xfrm>
              <a:prstGeom prst="rect">
                <a:avLst/>
              </a:prstGeom>
              <a:solidFill>
                <a:srgbClr val="DFEEBC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id-ID" sz="20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id-ID" sz="2000" dirty="0">
                    <a:solidFill>
                      <a:schemeClr val="tx1"/>
                    </a:solidFill>
                  </a:rPr>
                  <a:t>Pada sore hari, Beni dan </a:t>
                </a:r>
                <a:r>
                  <a:rPr lang="en-US" sz="2000" dirty="0">
                    <a:solidFill>
                      <a:schemeClr val="tx1"/>
                    </a:solidFill>
                  </a:rPr>
                  <a:t>k</a:t>
                </a:r>
                <a:r>
                  <a:rPr lang="id-ID" sz="2000" dirty="0">
                    <a:solidFill>
                      <a:schemeClr val="tx1"/>
                    </a:solidFill>
                  </a:rPr>
                  <a:t>eluarganya berkeliling di Pantai Jimbaran.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6629400" y="1657350"/>
                <a:ext cx="1872000" cy="2520000"/>
              </a:xfrm>
              <a:prstGeom prst="rect">
                <a:avLst/>
              </a:prstGeom>
              <a:solidFill>
                <a:srgbClr val="DFEEBC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id-ID" sz="20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id-ID" sz="2000" dirty="0">
                    <a:solidFill>
                      <a:schemeClr val="tx1"/>
                    </a:solidFill>
                  </a:rPr>
                  <a:t>Pada malam hari, Beni dan keluarganya makan malam di Jimbaran.</a:t>
                </a:r>
              </a:p>
            </p:txBody>
          </p:sp>
        </p:grpSp>
        <p:sp>
          <p:nvSpPr>
            <p:cNvPr id="22" name="Oval 21"/>
            <p:cNvSpPr/>
            <p:nvPr/>
          </p:nvSpPr>
          <p:spPr>
            <a:xfrm>
              <a:off x="1261800" y="1304248"/>
              <a:ext cx="720000" cy="720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32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3243000" y="1304248"/>
              <a:ext cx="720000" cy="720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32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5224200" y="1297350"/>
              <a:ext cx="720000" cy="720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32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28" name="Oval 27"/>
            <p:cNvSpPr/>
            <p:nvPr/>
          </p:nvSpPr>
          <p:spPr>
            <a:xfrm>
              <a:off x="7205400" y="1297350"/>
              <a:ext cx="720000" cy="720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3200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85800" y="3943350"/>
            <a:ext cx="7815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d-ID" sz="2000" dirty="0"/>
              <a:t>Informasi tersebut dapat kamu tulis dalam bentuk paragraf.</a:t>
            </a:r>
          </a:p>
        </p:txBody>
      </p:sp>
    </p:spTree>
    <p:extLst>
      <p:ext uri="{BB962C8B-B14F-4D97-AF65-F5344CB8AC3E}">
        <p14:creationId xmlns:p14="http://schemas.microsoft.com/office/powerpoint/2010/main" val="13211315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12964"/>
            <a:ext cx="3096253" cy="360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1"/>
            <a:ext cx="5410200" cy="4969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5202"/>
            <a:ext cx="4876800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6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Teks Deskripsi tentang Keluarga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399" y="1123950"/>
            <a:ext cx="8229601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73050" indent="-273050">
              <a:buFont typeface="Arial" pitchFamily="34" charset="0"/>
              <a:buChar char="•"/>
            </a:pPr>
            <a:r>
              <a:rPr lang="id-ID" sz="2000" dirty="0"/>
              <a:t>Teks deskripsi berisi penjelasan yang terperinci.</a:t>
            </a:r>
          </a:p>
          <a:p>
            <a:pPr marL="273050" indent="-273050">
              <a:buFont typeface="Arial" pitchFamily="34" charset="0"/>
              <a:buChar char="•"/>
            </a:pPr>
            <a:r>
              <a:rPr lang="id-ID" sz="2000" dirty="0"/>
              <a:t>Teks deskripsi dapat berisi informasi tentang keluarga.</a:t>
            </a:r>
          </a:p>
          <a:p>
            <a:pPr marL="273050" indent="-273050">
              <a:buFont typeface="Arial" pitchFamily="34" charset="0"/>
              <a:buChar char="•"/>
            </a:pPr>
            <a:r>
              <a:rPr lang="id-ID" sz="2000" dirty="0"/>
              <a:t>Teks deskripsi tentang keluarga dapat memuat kata-kata </a:t>
            </a:r>
            <a:r>
              <a:rPr lang="en-US" sz="2000" dirty="0" err="1"/>
              <a:t>berikut</a:t>
            </a:r>
            <a:r>
              <a:rPr lang="id-ID" sz="2000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838200" y="2343150"/>
            <a:ext cx="1296000" cy="5400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>
                <a:solidFill>
                  <a:schemeClr val="tx1"/>
                </a:solidFill>
              </a:rPr>
              <a:t>ayah</a:t>
            </a:r>
            <a:endParaRPr lang="id-ID" i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286000" y="2343746"/>
            <a:ext cx="1296000" cy="5400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>
                <a:solidFill>
                  <a:schemeClr val="tx1"/>
                </a:solidFill>
              </a:rPr>
              <a:t>ibu</a:t>
            </a:r>
            <a:endParaRPr lang="id-ID" i="1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770586" y="2343150"/>
            <a:ext cx="1296000" cy="5400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>
                <a:solidFill>
                  <a:schemeClr val="tx1"/>
                </a:solidFill>
              </a:rPr>
              <a:t>kakak</a:t>
            </a:r>
            <a:endParaRPr lang="id-ID" i="1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38200" y="3030682"/>
            <a:ext cx="1296000" cy="5400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>
                <a:solidFill>
                  <a:schemeClr val="tx1"/>
                </a:solidFill>
              </a:rPr>
              <a:t>adik</a:t>
            </a:r>
            <a:endParaRPr lang="id-ID" i="1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286000" y="3043355"/>
            <a:ext cx="1296000" cy="5400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>
                <a:solidFill>
                  <a:schemeClr val="tx1"/>
                </a:solidFill>
              </a:rPr>
              <a:t>anak tunggal</a:t>
            </a:r>
            <a:endParaRPr lang="id-ID" i="1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770400" y="3030682"/>
            <a:ext cx="1296000" cy="5400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>
                <a:solidFill>
                  <a:schemeClr val="tx1"/>
                </a:solidFill>
              </a:rPr>
              <a:t>anak sulung</a:t>
            </a:r>
            <a:endParaRPr lang="id-ID" i="1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286000" y="3742964"/>
            <a:ext cx="1296000" cy="5400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>
                <a:solidFill>
                  <a:schemeClr val="tx1"/>
                </a:solidFill>
              </a:rPr>
              <a:t>anak kembar</a:t>
            </a:r>
            <a:endParaRPr lang="id-ID" i="1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770400" y="3753108"/>
            <a:ext cx="1296000" cy="5400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>
                <a:solidFill>
                  <a:schemeClr val="tx1"/>
                </a:solidFill>
              </a:rPr>
              <a:t>bersaudara</a:t>
            </a:r>
            <a:endParaRPr lang="id-ID" i="1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35572" y="3742964"/>
            <a:ext cx="1296000" cy="5400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>
                <a:solidFill>
                  <a:schemeClr val="tx1"/>
                </a:solidFill>
              </a:rPr>
              <a:t>anak </a:t>
            </a:r>
            <a:r>
              <a:rPr lang="en-US" dirty="0" err="1">
                <a:solidFill>
                  <a:schemeClr val="tx1"/>
                </a:solidFill>
              </a:rPr>
              <a:t>bungsu</a:t>
            </a:r>
            <a:endParaRPr lang="id-ID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9935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build="p"/>
      <p:bldP spid="11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266170"/>
            <a:ext cx="5328228" cy="35929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304800" y="110192"/>
            <a:ext cx="5791200" cy="851178"/>
            <a:chOff x="457199" y="-126500"/>
            <a:chExt cx="5790952" cy="850890"/>
          </a:xfrm>
        </p:grpSpPr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457199" y="201347"/>
              <a:ext cx="5790952" cy="523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id-ID" sz="2800" b="1" dirty="0">
                  <a:ln w="0"/>
                  <a:latin typeface="+mj-lt"/>
                  <a:cs typeface="Arial" panose="020B0604020202020204" pitchFamily="34" charset="0"/>
                </a:rPr>
                <a:t>CIRI KHAS KELUARGAKU</a:t>
              </a:r>
            </a:p>
          </p:txBody>
        </p:sp>
        <p:sp>
          <p:nvSpPr>
            <p:cNvPr id="9" name="Rectangle 16"/>
            <p:cNvSpPr>
              <a:spLocks noChangeArrowheads="1"/>
            </p:cNvSpPr>
            <p:nvPr/>
          </p:nvSpPr>
          <p:spPr bwMode="auto">
            <a:xfrm>
              <a:off x="457200" y="-126500"/>
              <a:ext cx="1263433" cy="523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BAB </a:t>
              </a:r>
              <a:r>
                <a:rPr lang="id-ID" altLang="id-ID" sz="2800" b="1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en-US" altLang="id-ID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1" y="243481"/>
            <a:ext cx="77341" cy="1417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95831" y="742950"/>
            <a:ext cx="5321513" cy="3801507"/>
            <a:chOff x="70454" y="1748836"/>
            <a:chExt cx="3304822" cy="3801507"/>
          </a:xfrm>
        </p:grpSpPr>
        <p:sp>
          <p:nvSpPr>
            <p:cNvPr id="4" name="Rectangle 3"/>
            <p:cNvSpPr/>
            <p:nvPr/>
          </p:nvSpPr>
          <p:spPr>
            <a:xfrm>
              <a:off x="157161" y="1866232"/>
              <a:ext cx="1873175" cy="381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65704" y="1748836"/>
              <a:ext cx="320957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000" b="1" noProof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TUJUAN PEMBELAJARAN:</a:t>
              </a:r>
              <a:endParaRPr lang="en-US" sz="2000" b="1" noProof="1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70454" y="2226356"/>
              <a:ext cx="3048992" cy="3323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447675" indent="-447675"/>
              <a:r>
                <a:rPr lang="en-US" altLang="id-ID" sz="1500" dirty="0">
                  <a:latin typeface="+mj-lt"/>
                </a:rPr>
                <a:t>4.11	m</a:t>
              </a:r>
              <a:r>
                <a:rPr lang="id-ID" altLang="id-ID" sz="1500" dirty="0">
                  <a:latin typeface="+mj-lt"/>
                </a:rPr>
                <a:t>enulis kalimat aktif dan pasif (menulis)</a:t>
              </a:r>
              <a:r>
                <a:rPr lang="en-US" altLang="id-ID" sz="1500" dirty="0">
                  <a:latin typeface="+mj-lt"/>
                </a:rPr>
                <a:t>;</a:t>
              </a:r>
            </a:p>
            <a:p>
              <a:pPr marL="447675" indent="-447675"/>
              <a:r>
                <a:rPr lang="en-US" altLang="id-ID" sz="1500" dirty="0">
                  <a:latin typeface="+mj-lt"/>
                </a:rPr>
                <a:t>1.4	m</a:t>
              </a:r>
              <a:r>
                <a:rPr lang="id-ID" altLang="id-ID" sz="1500" dirty="0">
                  <a:latin typeface="+mj-lt"/>
                </a:rPr>
                <a:t>embedakan informasi berupa opini dan fakta (menyimak)</a:t>
              </a:r>
              <a:r>
                <a:rPr lang="en-US" altLang="id-ID" sz="1500" dirty="0">
                  <a:latin typeface="+mj-lt"/>
                </a:rPr>
                <a:t>;</a:t>
              </a:r>
            </a:p>
            <a:p>
              <a:pPr marL="447675" indent="-447675"/>
              <a:r>
                <a:rPr lang="en-US" altLang="id-ID" sz="1500" dirty="0">
                  <a:latin typeface="+mj-lt"/>
                </a:rPr>
                <a:t>3.6	m</a:t>
              </a:r>
              <a:r>
                <a:rPr lang="id-ID" altLang="id-ID" sz="1500" dirty="0">
                  <a:latin typeface="+mj-lt"/>
                </a:rPr>
                <a:t>enyampaikan pendapat tentang kesesuaian isi teks narasi dengan gambar dalam diskusi (berbicara)</a:t>
              </a:r>
              <a:r>
                <a:rPr lang="en-US" altLang="id-ID" sz="1500" dirty="0">
                  <a:latin typeface="+mj-lt"/>
                </a:rPr>
                <a:t>;</a:t>
              </a:r>
            </a:p>
            <a:p>
              <a:pPr marL="447675" indent="-447675"/>
              <a:r>
                <a:rPr lang="en-US" altLang="id-ID" sz="1500" dirty="0">
                  <a:latin typeface="+mj-lt"/>
                </a:rPr>
                <a:t>4.12	m</a:t>
              </a:r>
              <a:r>
                <a:rPr lang="id-ID" altLang="id-ID" sz="1500" dirty="0">
                  <a:latin typeface="+mj-lt"/>
                </a:rPr>
                <a:t>enuliskan kembali isi teks prosedur tentang cara membuat sesuatu menggunakan kata kunci (menulis)</a:t>
              </a:r>
              <a:r>
                <a:rPr lang="en-US" altLang="id-ID" sz="1500" dirty="0">
                  <a:latin typeface="+mj-lt"/>
                </a:rPr>
                <a:t>;</a:t>
              </a:r>
            </a:p>
            <a:p>
              <a:pPr marL="447675" indent="-447675"/>
              <a:r>
                <a:rPr lang="en-US" altLang="id-ID" sz="1500" dirty="0">
                  <a:latin typeface="+mj-lt"/>
                </a:rPr>
                <a:t>4.13	m</a:t>
              </a:r>
              <a:r>
                <a:rPr lang="id-ID" altLang="id-ID" sz="1500" dirty="0">
                  <a:latin typeface="+mj-lt"/>
                </a:rPr>
                <a:t>enuliskan informasi dari tabel dalam bentuk paragraf (menulis)</a:t>
              </a:r>
              <a:r>
                <a:rPr lang="en-US" altLang="id-ID" sz="1500" dirty="0">
                  <a:latin typeface="+mj-lt"/>
                </a:rPr>
                <a:t>;</a:t>
              </a:r>
            </a:p>
            <a:p>
              <a:pPr marL="447675" indent="-447675"/>
              <a:r>
                <a:rPr lang="en-US" altLang="id-ID" sz="1500" dirty="0">
                  <a:latin typeface="+mj-lt"/>
                </a:rPr>
                <a:t>2.6	m</a:t>
              </a:r>
              <a:r>
                <a:rPr lang="id-ID" altLang="id-ID" sz="1500" dirty="0">
                  <a:latin typeface="+mj-lt"/>
                </a:rPr>
                <a:t>engidentifikasi kesesuaian isi teks deskripsi dengan gambar (membaca dan memirsa)</a:t>
              </a:r>
              <a:r>
                <a:rPr lang="en-US" altLang="id-ID" sz="1500" dirty="0">
                  <a:latin typeface="+mj-lt"/>
                </a:rPr>
                <a:t>;</a:t>
              </a:r>
            </a:p>
            <a:p>
              <a:pPr marL="447675" indent="-447675"/>
              <a:r>
                <a:rPr lang="en-US" altLang="id-ID" sz="1500" dirty="0">
                  <a:latin typeface="+mj-lt"/>
                </a:rPr>
                <a:t>4.14	m</a:t>
              </a:r>
              <a:r>
                <a:rPr lang="id-ID" altLang="id-ID" sz="1500" dirty="0">
                  <a:latin typeface="+mj-lt"/>
                </a:rPr>
                <a:t>enulis teks deskripsi tentang keluarga (menulis)</a:t>
              </a:r>
              <a:r>
                <a:rPr lang="en-US" altLang="id-ID" sz="1500" dirty="0">
                  <a:latin typeface="+mj-lt"/>
                </a:rPr>
                <a:t>;</a:t>
              </a:r>
            </a:p>
            <a:p>
              <a:pPr marL="447675" indent="-447675"/>
              <a:r>
                <a:rPr lang="en-US" altLang="id-ID" sz="1500" dirty="0">
                  <a:latin typeface="+mj-lt"/>
                </a:rPr>
                <a:t>3.7	m</a:t>
              </a:r>
              <a:r>
                <a:rPr lang="id-ID" altLang="id-ID" sz="1500" dirty="0">
                  <a:latin typeface="+mj-lt"/>
                </a:rPr>
                <a:t>empresentasikan teks deskripsi tentang keluarga yang ditulis (berbicara).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301745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1"/>
            <a:ext cx="4267200" cy="49695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33400" y="265430"/>
            <a:ext cx="39900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Kalimat Aktif dan Pasif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3400" y="1016734"/>
            <a:ext cx="571500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d-ID" sz="2000" dirty="0"/>
              <a:t>Narasi adalah jenis teks yang berisi urutan peristiwa.</a:t>
            </a:r>
          </a:p>
          <a:p>
            <a:r>
              <a:rPr lang="id-ID" sz="2000" dirty="0"/>
              <a:t>Teks narasi tersusun atas kalimat-kalimat.</a:t>
            </a:r>
          </a:p>
          <a:p>
            <a:r>
              <a:rPr lang="id-ID" sz="2000" dirty="0"/>
              <a:t>Ada kalimat aktif dan pasif.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4286" y="2195842"/>
            <a:ext cx="3464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/>
              <a:t>Perhatikan kalimat-kalimat berikut.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865800" y="2740585"/>
            <a:ext cx="3657600" cy="540000"/>
            <a:chOff x="685800" y="2495550"/>
            <a:chExt cx="3657600" cy="540000"/>
          </a:xfrm>
        </p:grpSpPr>
        <p:sp>
          <p:nvSpPr>
            <p:cNvPr id="38" name="Rectangle 37"/>
            <p:cNvSpPr/>
            <p:nvPr/>
          </p:nvSpPr>
          <p:spPr>
            <a:xfrm>
              <a:off x="838200" y="2495550"/>
              <a:ext cx="3505200" cy="540000"/>
            </a:xfrm>
            <a:prstGeom prst="rect">
              <a:avLst/>
            </a:prstGeom>
            <a:solidFill>
              <a:srgbClr val="FDD1EA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u="sng" dirty="0">
                  <a:solidFill>
                    <a:schemeClr val="tx1"/>
                  </a:solidFill>
                </a:rPr>
                <a:t>Ibu</a:t>
              </a:r>
              <a:r>
                <a:rPr lang="id-ID" dirty="0">
                  <a:solidFill>
                    <a:schemeClr val="tx1"/>
                  </a:solidFill>
                </a:rPr>
                <a:t> </a:t>
              </a:r>
              <a:r>
                <a:rPr lang="id-ID" u="sng" dirty="0">
                  <a:solidFill>
                    <a:schemeClr val="tx1"/>
                  </a:solidFill>
                </a:rPr>
                <a:t>menyiapkan</a:t>
              </a:r>
              <a:r>
                <a:rPr lang="id-ID" dirty="0">
                  <a:solidFill>
                    <a:schemeClr val="tx1"/>
                  </a:solidFill>
                </a:rPr>
                <a:t> </a:t>
              </a:r>
              <a:r>
                <a:rPr lang="en-US" u="sng" dirty="0" err="1">
                  <a:solidFill>
                    <a:schemeClr val="tx1"/>
                  </a:solidFill>
                </a:rPr>
                <a:t>benang</a:t>
              </a:r>
              <a:r>
                <a:rPr lang="id-ID" u="sng" dirty="0">
                  <a:solidFill>
                    <a:schemeClr val="tx1"/>
                  </a:solidFill>
                </a:rPr>
                <a:t> tenun.</a:t>
              </a:r>
            </a:p>
            <a:p>
              <a:r>
                <a:rPr lang="id-ID" dirty="0">
                  <a:solidFill>
                    <a:schemeClr val="tx1"/>
                  </a:solidFill>
                </a:rPr>
                <a:t>       </a:t>
              </a:r>
              <a:r>
                <a:rPr lang="id-ID" b="1" dirty="0">
                  <a:solidFill>
                    <a:schemeClr val="tx1"/>
                  </a:solidFill>
                </a:rPr>
                <a:t>S             P                    O</a:t>
              </a:r>
            </a:p>
          </p:txBody>
        </p:sp>
        <p:sp>
          <p:nvSpPr>
            <p:cNvPr id="39" name="Oval 38"/>
            <p:cNvSpPr/>
            <p:nvPr/>
          </p:nvSpPr>
          <p:spPr>
            <a:xfrm>
              <a:off x="685800" y="2592750"/>
              <a:ext cx="360000" cy="360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38200" y="3426385"/>
            <a:ext cx="3200400" cy="540000"/>
            <a:chOff x="658200" y="3409950"/>
            <a:chExt cx="3200400" cy="540000"/>
          </a:xfrm>
        </p:grpSpPr>
        <p:sp>
          <p:nvSpPr>
            <p:cNvPr id="41" name="Rectangle 40"/>
            <p:cNvSpPr/>
            <p:nvPr/>
          </p:nvSpPr>
          <p:spPr>
            <a:xfrm>
              <a:off x="838200" y="3409950"/>
              <a:ext cx="3020400" cy="540000"/>
            </a:xfrm>
            <a:prstGeom prst="rect">
              <a:avLst/>
            </a:prstGeom>
            <a:solidFill>
              <a:srgbClr val="FDD1EA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u="sng" dirty="0" err="1">
                  <a:solidFill>
                    <a:schemeClr val="tx1"/>
                  </a:solidFill>
                </a:rPr>
                <a:t>Kain</a:t>
              </a:r>
              <a:r>
                <a:rPr lang="en-US" u="sng" dirty="0">
                  <a:solidFill>
                    <a:schemeClr val="tx1"/>
                  </a:solidFill>
                </a:rPr>
                <a:t> </a:t>
              </a:r>
              <a:r>
                <a:rPr lang="en-US" u="sng" dirty="0" err="1">
                  <a:solidFill>
                    <a:schemeClr val="tx1"/>
                  </a:solidFill>
                </a:rPr>
                <a:t>ulos</a:t>
              </a:r>
              <a:r>
                <a:rPr lang="id-ID" dirty="0">
                  <a:solidFill>
                    <a:schemeClr val="tx1"/>
                  </a:solidFill>
                </a:rPr>
                <a:t> </a:t>
              </a:r>
              <a:r>
                <a:rPr lang="id-ID" u="sng" dirty="0">
                  <a:solidFill>
                    <a:schemeClr val="tx1"/>
                  </a:solidFill>
                </a:rPr>
                <a:t>ditenun</a:t>
              </a:r>
              <a:r>
                <a:rPr lang="id-ID" dirty="0">
                  <a:solidFill>
                    <a:schemeClr val="tx1"/>
                  </a:solidFill>
                </a:rPr>
                <a:t> </a:t>
              </a:r>
              <a:r>
                <a:rPr lang="id-ID" u="sng" dirty="0">
                  <a:solidFill>
                    <a:schemeClr val="tx1"/>
                  </a:solidFill>
                </a:rPr>
                <a:t>oleh Ibu.</a:t>
              </a:r>
            </a:p>
            <a:p>
              <a:r>
                <a:rPr lang="id-ID" b="1" dirty="0">
                  <a:solidFill>
                    <a:schemeClr val="tx1"/>
                  </a:solidFill>
                </a:rPr>
                <a:t>          S           P             O</a:t>
              </a:r>
            </a:p>
          </p:txBody>
        </p:sp>
        <p:sp>
          <p:nvSpPr>
            <p:cNvPr id="42" name="Oval 41"/>
            <p:cNvSpPr/>
            <p:nvPr/>
          </p:nvSpPr>
          <p:spPr>
            <a:xfrm>
              <a:off x="658200" y="3507150"/>
              <a:ext cx="360000" cy="360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sp>
        <p:nvSpPr>
          <p:cNvPr id="3" name="Striped Right Arrow 2"/>
          <p:cNvSpPr/>
          <p:nvPr/>
        </p:nvSpPr>
        <p:spPr>
          <a:xfrm flipH="1">
            <a:off x="4800600" y="2828078"/>
            <a:ext cx="609600" cy="360000"/>
          </a:xfrm>
          <a:prstGeom prst="stripedRightArrow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" name="Striped Right Arrow 42"/>
          <p:cNvSpPr/>
          <p:nvPr/>
        </p:nvSpPr>
        <p:spPr>
          <a:xfrm flipH="1">
            <a:off x="4267200" y="3523585"/>
            <a:ext cx="609600" cy="360000"/>
          </a:xfrm>
          <a:prstGeom prst="stripedRightArrow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Box 5"/>
          <p:cNvSpPr txBox="1"/>
          <p:nvPr/>
        </p:nvSpPr>
        <p:spPr>
          <a:xfrm>
            <a:off x="5486400" y="2694619"/>
            <a:ext cx="160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dirty="0"/>
              <a:t>Contoh</a:t>
            </a:r>
          </a:p>
          <a:p>
            <a:pPr algn="ctr"/>
            <a:r>
              <a:rPr lang="id-ID" dirty="0"/>
              <a:t>kalimat aktif.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953000" y="3373219"/>
            <a:ext cx="160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dirty="0"/>
              <a:t>Contoh</a:t>
            </a:r>
          </a:p>
          <a:p>
            <a:pPr algn="ctr"/>
            <a:r>
              <a:rPr lang="id-ID" dirty="0"/>
              <a:t>kalimat pasif.</a:t>
            </a:r>
          </a:p>
        </p:txBody>
      </p:sp>
    </p:spTree>
    <p:extLst>
      <p:ext uri="{BB962C8B-B14F-4D97-AF65-F5344CB8AC3E}">
        <p14:creationId xmlns:p14="http://schemas.microsoft.com/office/powerpoint/2010/main" val="23834515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 animBg="1"/>
      <p:bldP spid="2" grpId="0"/>
      <p:bldP spid="3" grpId="0" animBg="1"/>
      <p:bldP spid="43" grpId="0" animBg="1"/>
      <p:bldP spid="6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E:\ELISA\PPT ESPS\2016\ESPS edisi kurnas\PERINTILAN ESPS KURNAS\papan tulis kecil.png">
            <a:extLst>
              <a:ext uri="{FF2B5EF4-FFF2-40B4-BE49-F238E27FC236}">
                <a16:creationId xmlns:a16="http://schemas.microsoft.com/office/drawing/2014/main" id="{81386D72-BB38-8ACD-96EE-A4EF758C9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79646"/>
            <a:ext cx="5930900" cy="4459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67468" y="1428750"/>
            <a:ext cx="4495132" cy="224676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Ayo, </a:t>
            </a:r>
            <a:r>
              <a:rPr lang="en-US" sz="2800" dirty="0" err="1">
                <a:solidFill>
                  <a:schemeClr val="bg1"/>
                </a:solidFill>
              </a:rPr>
              <a:t>perhatikan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tayangan</a:t>
            </a:r>
            <a:r>
              <a:rPr lang="en-US" sz="2800" dirty="0">
                <a:solidFill>
                  <a:schemeClr val="bg1"/>
                </a:solidFill>
              </a:rPr>
              <a:t> video </a:t>
            </a:r>
            <a:r>
              <a:rPr lang="en-US" sz="2800" dirty="0" err="1">
                <a:solidFill>
                  <a:schemeClr val="bg1"/>
                </a:solidFill>
              </a:rPr>
              <a:t>berikut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Video ini </a:t>
            </a:r>
            <a:r>
              <a:rPr lang="en-US" sz="2800" dirty="0" err="1">
                <a:solidFill>
                  <a:schemeClr val="bg1"/>
                </a:solidFill>
              </a:rPr>
              <a:t>tentang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unsur-unsur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kalimat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serta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kalimat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aktif</a:t>
            </a:r>
            <a:r>
              <a:rPr lang="en-US" sz="2800" dirty="0">
                <a:solidFill>
                  <a:schemeClr val="bg1"/>
                </a:solidFill>
              </a:rPr>
              <a:t> dan </a:t>
            </a:r>
            <a:r>
              <a:rPr lang="en-US" sz="2800" dirty="0" err="1">
                <a:solidFill>
                  <a:schemeClr val="bg1"/>
                </a:solidFill>
              </a:rPr>
              <a:t>pasif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endParaRPr lang="id-ID" sz="28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971550"/>
            <a:ext cx="2412376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920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24100560.0059.01.mp4">
            <a:hlinkClick r:id="" action="ppaction://media"/>
            <a:extLst>
              <a:ext uri="{FF2B5EF4-FFF2-40B4-BE49-F238E27FC236}">
                <a16:creationId xmlns:a16="http://schemas.microsoft.com/office/drawing/2014/main" id="{16C3F8E9-C814-9C7A-6802-7AE8B7DB8A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0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1"/>
            <a:ext cx="3429000" cy="49695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33400" y="264730"/>
            <a:ext cx="29718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2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Opini dan Fakta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29295" y="1334953"/>
            <a:ext cx="7285409" cy="1331088"/>
            <a:chOff x="914400" y="1296606"/>
            <a:chExt cx="7285409" cy="1331088"/>
          </a:xfrm>
          <a:solidFill>
            <a:schemeClr val="bg2"/>
          </a:solidFill>
        </p:grpSpPr>
        <p:sp>
          <p:nvSpPr>
            <p:cNvPr id="38" name="Rectangle 37"/>
            <p:cNvSpPr/>
            <p:nvPr/>
          </p:nvSpPr>
          <p:spPr>
            <a:xfrm>
              <a:off x="1524888" y="1296606"/>
              <a:ext cx="6674921" cy="13310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914400" indent="-285750">
                <a:buFont typeface="Arial" pitchFamily="34" charset="0"/>
                <a:buChar char="•"/>
              </a:pPr>
              <a:r>
                <a:rPr lang="id-ID" sz="2000" dirty="0">
                  <a:solidFill>
                    <a:schemeClr val="tx1"/>
                  </a:solidFill>
                </a:rPr>
                <a:t>Hal yang belum terjadi atau pendapat yang belum tentu benar.</a:t>
              </a:r>
            </a:p>
            <a:p>
              <a:pPr marL="914400" indent="-285750">
                <a:buFont typeface="Arial" pitchFamily="34" charset="0"/>
                <a:buChar char="•"/>
              </a:pPr>
              <a:r>
                <a:rPr lang="id-ID" sz="2000" dirty="0">
                  <a:solidFill>
                    <a:schemeClr val="tx1"/>
                  </a:solidFill>
                </a:rPr>
                <a:t>Ada kata </a:t>
              </a:r>
              <a:r>
                <a:rPr lang="id-ID" sz="2000" i="1" dirty="0">
                  <a:solidFill>
                    <a:schemeClr val="tx1"/>
                  </a:solidFill>
                </a:rPr>
                <a:t>menurutku, sepertinya, mungkin</a:t>
              </a:r>
              <a:r>
                <a:rPr lang="en-US" sz="2000" dirty="0">
                  <a:solidFill>
                    <a:schemeClr val="tx1"/>
                  </a:solidFill>
                </a:rPr>
                <a:t>,</a:t>
              </a:r>
              <a:r>
                <a:rPr lang="id-ID" sz="2000" i="1" dirty="0">
                  <a:solidFill>
                    <a:schemeClr val="tx1"/>
                  </a:solidFill>
                </a:rPr>
                <a:t> seharusnya, </a:t>
              </a:r>
              <a:r>
                <a:rPr lang="id-ID" sz="2000" dirty="0">
                  <a:solidFill>
                    <a:schemeClr val="tx1"/>
                  </a:solidFill>
                </a:rPr>
                <a:t>dan sebagainya.</a:t>
              </a:r>
            </a:p>
          </p:txBody>
        </p:sp>
        <p:sp>
          <p:nvSpPr>
            <p:cNvPr id="39" name="Oval 38"/>
            <p:cNvSpPr/>
            <p:nvPr/>
          </p:nvSpPr>
          <p:spPr>
            <a:xfrm>
              <a:off x="914400" y="1296606"/>
              <a:ext cx="1332000" cy="13310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 flipH="1">
            <a:off x="929295" y="2962020"/>
            <a:ext cx="7285409" cy="1331088"/>
            <a:chOff x="914400" y="1296606"/>
            <a:chExt cx="7285409" cy="1331088"/>
          </a:xfrm>
          <a:solidFill>
            <a:schemeClr val="bg2"/>
          </a:solidFill>
        </p:grpSpPr>
        <p:sp>
          <p:nvSpPr>
            <p:cNvPr id="23" name="Rectangle 22"/>
            <p:cNvSpPr/>
            <p:nvPr/>
          </p:nvSpPr>
          <p:spPr>
            <a:xfrm>
              <a:off x="1524888" y="1296606"/>
              <a:ext cx="6674921" cy="13310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id-ID" sz="2000" dirty="0">
                  <a:solidFill>
                    <a:schemeClr val="tx1"/>
                  </a:solidFill>
                </a:rPr>
                <a:t>Hal yang benar-benar terjadi atau nyata.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id-ID" sz="2000" dirty="0">
                  <a:solidFill>
                    <a:schemeClr val="tx1"/>
                  </a:solidFill>
                </a:rPr>
                <a:t>Jawaban dari pertanyaan </a:t>
              </a:r>
              <a:r>
                <a:rPr lang="id-ID" sz="2000" i="1" dirty="0">
                  <a:solidFill>
                    <a:schemeClr val="tx1"/>
                  </a:solidFill>
                </a:rPr>
                <a:t>apa, siapa, berapa, di mana,</a:t>
              </a:r>
            </a:p>
            <a:p>
              <a:pPr marL="273050"/>
              <a:r>
                <a:rPr lang="id-ID" sz="2000" dirty="0">
                  <a:solidFill>
                    <a:schemeClr val="tx1"/>
                  </a:solidFill>
                </a:rPr>
                <a:t>dan </a:t>
              </a:r>
              <a:r>
                <a:rPr lang="id-ID" sz="2000" i="1" dirty="0">
                  <a:solidFill>
                    <a:schemeClr val="tx1"/>
                  </a:solidFill>
                </a:rPr>
                <a:t>kapan</a:t>
              </a:r>
              <a:r>
                <a:rPr lang="id-ID" sz="2000" dirty="0">
                  <a:solidFill>
                    <a:schemeClr val="tx1"/>
                  </a:solidFill>
                </a:rPr>
                <a:t>.</a:t>
              </a:r>
              <a:endParaRPr lang="id-ID" sz="2000" i="1" dirty="0">
                <a:solidFill>
                  <a:schemeClr val="tx1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914400" y="1296606"/>
              <a:ext cx="1332000" cy="13310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1037295" y="1442497"/>
            <a:ext cx="1116000" cy="1116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>
                <a:solidFill>
                  <a:schemeClr val="tx1"/>
                </a:solidFill>
              </a:rPr>
              <a:t>OPINI</a:t>
            </a:r>
          </a:p>
        </p:txBody>
      </p:sp>
      <p:sp>
        <p:nvSpPr>
          <p:cNvPr id="29" name="Oval 28"/>
          <p:cNvSpPr/>
          <p:nvPr/>
        </p:nvSpPr>
        <p:spPr>
          <a:xfrm>
            <a:off x="6990704" y="3069564"/>
            <a:ext cx="1116000" cy="1116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>
                <a:solidFill>
                  <a:schemeClr val="tx1"/>
                </a:solidFill>
              </a:rPr>
              <a:t>FAKTA</a:t>
            </a:r>
          </a:p>
        </p:txBody>
      </p:sp>
    </p:spTree>
    <p:extLst>
      <p:ext uri="{BB962C8B-B14F-4D97-AF65-F5344CB8AC3E}">
        <p14:creationId xmlns:p14="http://schemas.microsoft.com/office/powerpoint/2010/main" val="30775015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9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1"/>
            <a:ext cx="5943600" cy="49695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33400" y="243710"/>
            <a:ext cx="5562600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3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Kesesuaian Gambar dengan Isi Teks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3400" y="1016734"/>
            <a:ext cx="7239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id-ID" sz="2000" dirty="0"/>
              <a:t>Setiap gambar dan teks memiliki informasi.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id-ID" sz="2000" dirty="0"/>
              <a:t>Ikutilah cara berikut untuk menemukan informasi dalam gambar.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70214" y="1826850"/>
            <a:ext cx="3184133" cy="990600"/>
            <a:chOff x="694617" y="2055450"/>
            <a:chExt cx="3184133" cy="990600"/>
          </a:xfrm>
        </p:grpSpPr>
        <p:sp>
          <p:nvSpPr>
            <p:cNvPr id="7" name="Pentagon 6"/>
            <p:cNvSpPr/>
            <p:nvPr/>
          </p:nvSpPr>
          <p:spPr>
            <a:xfrm>
              <a:off x="1151906" y="2190750"/>
              <a:ext cx="2726844" cy="720000"/>
            </a:xfrm>
            <a:prstGeom prst="homePlat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73050" algn="ctr"/>
              <a:r>
                <a:rPr lang="id-ID" dirty="0">
                  <a:solidFill>
                    <a:schemeClr val="tx1"/>
                  </a:solidFill>
                </a:rPr>
                <a:t>Amatilah gambar dengan saksama.</a:t>
              </a:r>
            </a:p>
          </p:txBody>
        </p:sp>
        <p:sp>
          <p:nvSpPr>
            <p:cNvPr id="8" name="Diamond 7"/>
            <p:cNvSpPr/>
            <p:nvPr/>
          </p:nvSpPr>
          <p:spPr>
            <a:xfrm>
              <a:off x="694617" y="2055450"/>
              <a:ext cx="990000" cy="990600"/>
            </a:xfrm>
            <a:prstGeom prst="diamond">
              <a:avLst/>
            </a:prstGeom>
            <a:solidFill>
              <a:srgbClr val="FFFF0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038750" y="2100447"/>
            <a:ext cx="3161850" cy="990600"/>
            <a:chOff x="4305600" y="3562350"/>
            <a:chExt cx="3161850" cy="990600"/>
          </a:xfrm>
        </p:grpSpPr>
        <p:sp>
          <p:nvSpPr>
            <p:cNvPr id="20" name="Pentagon 19"/>
            <p:cNvSpPr/>
            <p:nvPr/>
          </p:nvSpPr>
          <p:spPr>
            <a:xfrm>
              <a:off x="4800600" y="3633849"/>
              <a:ext cx="2666850" cy="838200"/>
            </a:xfrm>
            <a:prstGeom prst="homePlat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0850"/>
              <a:r>
                <a:rPr lang="id-ID" dirty="0">
                  <a:solidFill>
                    <a:schemeClr val="tx1"/>
                  </a:solidFill>
                </a:rPr>
                <a:t>Temukan tema kegiatan yang ada dalam gambar.</a:t>
              </a:r>
            </a:p>
          </p:txBody>
        </p:sp>
        <p:sp>
          <p:nvSpPr>
            <p:cNvPr id="23" name="Diamond 22"/>
            <p:cNvSpPr/>
            <p:nvPr/>
          </p:nvSpPr>
          <p:spPr>
            <a:xfrm>
              <a:off x="4305600" y="3562350"/>
              <a:ext cx="990000" cy="990600"/>
            </a:xfrm>
            <a:prstGeom prst="diamond">
              <a:avLst/>
            </a:prstGeom>
            <a:solidFill>
              <a:srgbClr val="FFFF0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334000" y="3486150"/>
            <a:ext cx="3124200" cy="990600"/>
            <a:chOff x="991200" y="3557649"/>
            <a:chExt cx="3124200" cy="990600"/>
          </a:xfrm>
        </p:grpSpPr>
        <p:sp>
          <p:nvSpPr>
            <p:cNvPr id="24" name="Pentagon 23"/>
            <p:cNvSpPr/>
            <p:nvPr/>
          </p:nvSpPr>
          <p:spPr>
            <a:xfrm>
              <a:off x="1447800" y="3638550"/>
              <a:ext cx="2667600" cy="838200"/>
            </a:xfrm>
            <a:prstGeom prst="homePlat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34988"/>
              <a:r>
                <a:rPr lang="id-ID" dirty="0">
                  <a:solidFill>
                    <a:schemeClr val="tx1"/>
                  </a:solidFill>
                </a:rPr>
                <a:t>Tulislah informasi yang ada dalam gambar.</a:t>
              </a:r>
            </a:p>
          </p:txBody>
        </p:sp>
        <p:sp>
          <p:nvSpPr>
            <p:cNvPr id="25" name="Diamond 24"/>
            <p:cNvSpPr/>
            <p:nvPr/>
          </p:nvSpPr>
          <p:spPr>
            <a:xfrm>
              <a:off x="991200" y="3557649"/>
              <a:ext cx="990000" cy="990600"/>
            </a:xfrm>
            <a:prstGeom prst="diamond">
              <a:avLst/>
            </a:prstGeom>
            <a:solidFill>
              <a:srgbClr val="FFFF0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70214" y="3263419"/>
            <a:ext cx="4358536" cy="990600"/>
            <a:chOff x="4506544" y="2266950"/>
            <a:chExt cx="4358536" cy="990600"/>
          </a:xfrm>
        </p:grpSpPr>
        <p:sp>
          <p:nvSpPr>
            <p:cNvPr id="26" name="Pentagon 25"/>
            <p:cNvSpPr/>
            <p:nvPr/>
          </p:nvSpPr>
          <p:spPr>
            <a:xfrm>
              <a:off x="4972049" y="2343150"/>
              <a:ext cx="3893031" cy="838200"/>
            </a:xfrm>
            <a:prstGeom prst="homePlat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34988"/>
              <a:r>
                <a:rPr lang="id-ID" dirty="0">
                  <a:solidFill>
                    <a:schemeClr val="tx1"/>
                  </a:solidFill>
                </a:rPr>
                <a:t>Cermatilah tokoh, peristiwa, tempat dan waktu peristiwa, serta perasaan tokoh.</a:t>
              </a:r>
            </a:p>
          </p:txBody>
        </p:sp>
        <p:sp>
          <p:nvSpPr>
            <p:cNvPr id="28" name="Diamond 27"/>
            <p:cNvSpPr/>
            <p:nvPr/>
          </p:nvSpPr>
          <p:spPr>
            <a:xfrm>
              <a:off x="4506544" y="2266950"/>
              <a:ext cx="990000" cy="990600"/>
            </a:xfrm>
            <a:prstGeom prst="diamond">
              <a:avLst/>
            </a:prstGeom>
            <a:solidFill>
              <a:srgbClr val="FFFF0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solidFill>
                    <a:schemeClr val="tx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52462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E:\ELISA\PPT ESPS\2016\ESPS edisi kurnas\PERINTILAN ESPS KURNAS\papan tulis kecil.png">
            <a:extLst>
              <a:ext uri="{FF2B5EF4-FFF2-40B4-BE49-F238E27FC236}">
                <a16:creationId xmlns:a16="http://schemas.microsoft.com/office/drawing/2014/main" id="{81386D72-BB38-8ACD-96EE-A4EF758C9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52550"/>
            <a:ext cx="51689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0" y="1885950"/>
            <a:ext cx="4343400" cy="193899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d-ID" sz="2400" dirty="0">
                <a:solidFill>
                  <a:schemeClr val="bg1"/>
                </a:solidFill>
              </a:rPr>
              <a:t>Informasi dalam gambar sebaiknya sesuai atau sama dengan isi teks. 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id-ID" sz="2400" dirty="0">
                <a:solidFill>
                  <a:schemeClr val="bg1"/>
                </a:solidFill>
              </a:rPr>
              <a:t>Jika berbeda, gambar tersebut tidak sesuai dengan isi teks.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971550"/>
            <a:ext cx="2412376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436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E:\ELISA\PPT ESPS\2016\ESPS edisi kurnas\PERINTILAN ESPS KURNAS\papan tulis kecil.png">
            <a:extLst>
              <a:ext uri="{FF2B5EF4-FFF2-40B4-BE49-F238E27FC236}">
                <a16:creationId xmlns:a16="http://schemas.microsoft.com/office/drawing/2014/main" id="{81386D72-BB38-8ACD-96EE-A4EF758C9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52550"/>
            <a:ext cx="51689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1"/>
            <a:ext cx="5943600" cy="4969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200" y="264678"/>
            <a:ext cx="5562600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4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Menuliskan Kembali Isi Teks Petunjuk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1962150"/>
            <a:ext cx="4343400" cy="193899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d-ID" sz="2400" dirty="0">
                <a:solidFill>
                  <a:schemeClr val="bg1"/>
                </a:solidFill>
              </a:rPr>
              <a:t>Menulis tek</a:t>
            </a:r>
            <a:r>
              <a:rPr lang="en-US" sz="2400" dirty="0">
                <a:solidFill>
                  <a:schemeClr val="bg1"/>
                </a:solidFill>
              </a:rPr>
              <a:t>s</a:t>
            </a:r>
            <a:r>
              <a:rPr lang="id-ID" sz="2400" dirty="0">
                <a:solidFill>
                  <a:schemeClr val="bg1"/>
                </a:solidFill>
              </a:rPr>
              <a:t> petunjuk dapat menggunakan kata-kata kunci dalam teks.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d-ID" sz="2400" dirty="0">
                <a:solidFill>
                  <a:schemeClr val="bg1"/>
                </a:solidFill>
              </a:rPr>
              <a:t>Kata kunci adalah kata yang mewakili isi teks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  <a:endParaRPr lang="id-ID" sz="2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71550"/>
            <a:ext cx="2412376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252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1071</TotalTime>
  <Words>633</Words>
  <Application>Microsoft Office PowerPoint</Application>
  <PresentationFormat>On-screen Show (16:9)</PresentationFormat>
  <Paragraphs>125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08_points ZeroEight Points</cp:lastModifiedBy>
  <cp:revision>96</cp:revision>
  <dcterms:created xsi:type="dcterms:W3CDTF">2022-01-17T01:37:52Z</dcterms:created>
  <dcterms:modified xsi:type="dcterms:W3CDTF">2023-03-25T00:34:50Z</dcterms:modified>
</cp:coreProperties>
</file>