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8" r:id="rId3"/>
    <p:sldId id="262" r:id="rId4"/>
    <p:sldId id="263" r:id="rId5"/>
    <p:sldId id="303" r:id="rId6"/>
    <p:sldId id="304" r:id="rId7"/>
    <p:sldId id="305" r:id="rId8"/>
    <p:sldId id="310" r:id="rId9"/>
    <p:sldId id="306" r:id="rId10"/>
    <p:sldId id="264" r:id="rId11"/>
    <p:sldId id="312" r:id="rId12"/>
    <p:sldId id="313" r:id="rId13"/>
    <p:sldId id="308" r:id="rId14"/>
    <p:sldId id="314" r:id="rId15"/>
    <p:sldId id="266" r:id="rId16"/>
    <p:sldId id="309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B050"/>
    <a:srgbClr val="4695D8"/>
    <a:srgbClr val="FDF93D"/>
    <a:srgbClr val="FFD1DB"/>
    <a:srgbClr val="00B0F0"/>
    <a:srgbClr val="FFFFFF"/>
    <a:srgbClr val="BFD101"/>
    <a:srgbClr val="803E1B"/>
    <a:srgbClr val="E3E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53" autoAdjust="0"/>
  </p:normalViewPr>
  <p:slideViewPr>
    <p:cSldViewPr>
      <p:cViewPr varScale="1">
        <p:scale>
          <a:sx n="99" d="100"/>
          <a:sy n="99" d="100"/>
        </p:scale>
        <p:origin x="90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97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6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94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4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37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4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9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187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KELA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2005935"/>
            <a:ext cx="4495800" cy="5658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2800" b="1" dirty="0" smtClean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2800" b="1" dirty="0" smtClean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132" t="21555" r="18907" b="11234"/>
          <a:stretch/>
        </p:blipFill>
        <p:spPr>
          <a:xfrm>
            <a:off x="1773034" y="996431"/>
            <a:ext cx="2240280" cy="31866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98">
        <p14:reveal/>
      </p:transition>
    </mc:Choice>
    <mc:Fallback xmlns="">
      <p:transition spd="slow" advTm="4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6350"/>
            <a:ext cx="2057400" cy="3349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8182" t="26182" r="6364" b="9818"/>
          <a:stretch/>
        </p:blipFill>
        <p:spPr>
          <a:xfrm>
            <a:off x="304800" y="57150"/>
            <a:ext cx="3962400" cy="4470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Oval Callout 2"/>
          <p:cNvSpPr/>
          <p:nvPr/>
        </p:nvSpPr>
        <p:spPr>
          <a:xfrm>
            <a:off x="4419600" y="209550"/>
            <a:ext cx="2667000" cy="1905000"/>
          </a:xfrm>
          <a:prstGeom prst="wedgeEllipseCallout">
            <a:avLst>
              <a:gd name="adj1" fmla="val 61386"/>
              <a:gd name="adj2" fmla="val 2615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10100" y="584969"/>
            <a:ext cx="2286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Ayo, </a:t>
            </a:r>
            <a:r>
              <a:rPr lang="en-US" sz="2300" b="1" dirty="0" err="1" smtClean="0"/>
              <a:t>nyanyikan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contoh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lagu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daerah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berikut</a:t>
            </a:r>
            <a:r>
              <a:rPr lang="en-US" sz="2300" b="1" dirty="0" smtClean="0"/>
              <a:t>!</a:t>
            </a:r>
            <a:endParaRPr lang="en-US" sz="23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0589786"/>
      </p:ext>
    </p:extLst>
  </p:cSld>
  <p:clrMapOvr>
    <a:masterClrMapping/>
  </p:clrMapOvr>
  <p:transition spd="med" advTm="895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76350"/>
            <a:ext cx="2057400" cy="3349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8182" t="26182" r="6364" b="9818"/>
          <a:stretch/>
        </p:blipFill>
        <p:spPr>
          <a:xfrm>
            <a:off x="304800" y="57150"/>
            <a:ext cx="3962400" cy="44704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Oval Callout 2"/>
          <p:cNvSpPr/>
          <p:nvPr/>
        </p:nvSpPr>
        <p:spPr>
          <a:xfrm>
            <a:off x="4419600" y="209550"/>
            <a:ext cx="2667000" cy="1905000"/>
          </a:xfrm>
          <a:prstGeom prst="wedgeEllipseCallout">
            <a:avLst>
              <a:gd name="adj1" fmla="val 61386"/>
              <a:gd name="adj2" fmla="val 2615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10100" y="584969"/>
            <a:ext cx="2286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 smtClean="0"/>
              <a:t>Lagu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daerah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memiliki</a:t>
            </a:r>
            <a:r>
              <a:rPr lang="en-US" sz="2500" b="1" dirty="0" smtClean="0"/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birama</a:t>
            </a:r>
            <a:r>
              <a:rPr lang="en-US" sz="2500" b="1" dirty="0" smtClean="0"/>
              <a:t>.</a:t>
            </a:r>
            <a:endParaRPr lang="en-US" sz="25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10718" y="666750"/>
            <a:ext cx="381000" cy="152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274196"/>
      </p:ext>
    </p:extLst>
  </p:cSld>
  <p:clrMapOvr>
    <a:masterClrMapping/>
  </p:clrMapOvr>
  <p:transition spd="med" advTm="895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312702"/>
            <a:ext cx="4397748" cy="3021047"/>
            <a:chOff x="538883" y="408213"/>
            <a:chExt cx="4397748" cy="3021047"/>
          </a:xfrm>
        </p:grpSpPr>
        <p:sp>
          <p:nvSpPr>
            <p:cNvPr id="6" name="Oval Callout 5"/>
            <p:cNvSpPr/>
            <p:nvPr/>
          </p:nvSpPr>
          <p:spPr>
            <a:xfrm>
              <a:off x="538883" y="408213"/>
              <a:ext cx="4397748" cy="3021047"/>
            </a:xfrm>
            <a:prstGeom prst="wedgeEllipseCallout">
              <a:avLst>
                <a:gd name="adj1" fmla="val 73041"/>
                <a:gd name="adj2" fmla="val 1880"/>
              </a:avLst>
            </a:prstGeom>
            <a:solidFill>
              <a:srgbClr val="FFFF9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4166" y="1180072"/>
              <a:ext cx="389586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 smtClean="0">
                  <a:solidFill>
                    <a:srgbClr val="FF0000"/>
                  </a:solidFill>
                </a:rPr>
                <a:t>Birama</a:t>
              </a:r>
              <a:r>
                <a:rPr lang="en-US" sz="3000" b="1" dirty="0" smtClean="0"/>
                <a:t> </a:t>
              </a:r>
              <a:r>
                <a:rPr lang="en-US" sz="3000" b="1" dirty="0" err="1" smtClean="0"/>
                <a:t>adalah</a:t>
              </a:r>
              <a:r>
                <a:rPr lang="en-US" sz="3000" b="1" dirty="0" smtClean="0"/>
                <a:t> </a:t>
              </a:r>
              <a:r>
                <a:rPr lang="en-US" sz="3000" b="1" dirty="0" err="1" smtClean="0">
                  <a:solidFill>
                    <a:srgbClr val="00B050"/>
                  </a:solidFill>
                </a:rPr>
                <a:t>jumlah</a:t>
              </a:r>
              <a:r>
                <a:rPr lang="en-US" sz="30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000" b="1" dirty="0" err="1" smtClean="0">
                  <a:solidFill>
                    <a:srgbClr val="00B050"/>
                  </a:solidFill>
                </a:rPr>
                <a:t>ketukan</a:t>
              </a:r>
              <a:r>
                <a:rPr lang="en-US" sz="30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3000" b="1" dirty="0" err="1" smtClean="0"/>
                <a:t>dalam</a:t>
              </a:r>
              <a:r>
                <a:rPr lang="en-US" sz="3000" b="1" dirty="0" smtClean="0"/>
                <a:t> </a:t>
              </a:r>
              <a:r>
                <a:rPr lang="en-US" sz="3000" b="1" dirty="0" err="1" smtClean="0">
                  <a:solidFill>
                    <a:srgbClr val="0070C0"/>
                  </a:solidFill>
                </a:rPr>
                <a:t>satu</a:t>
              </a:r>
              <a:r>
                <a:rPr lang="en-US" sz="3000" b="1" dirty="0" smtClean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 smtClean="0">
                  <a:solidFill>
                    <a:srgbClr val="0070C0"/>
                  </a:solidFill>
                </a:rPr>
                <a:t>ruas</a:t>
              </a:r>
              <a:r>
                <a:rPr lang="en-US" sz="3000" b="1" dirty="0" smtClean="0">
                  <a:solidFill>
                    <a:srgbClr val="0070C0"/>
                  </a:solidFill>
                </a:rPr>
                <a:t> </a:t>
              </a:r>
              <a:r>
                <a:rPr lang="en-US" sz="3000" b="1" dirty="0" err="1" smtClean="0">
                  <a:solidFill>
                    <a:srgbClr val="0070C0"/>
                  </a:solidFill>
                </a:rPr>
                <a:t>birama</a:t>
              </a:r>
              <a:r>
                <a:rPr lang="en-US" sz="3000" b="1" dirty="0" smtClean="0"/>
                <a:t>.</a:t>
              </a:r>
              <a:endParaRPr lang="en-US" sz="3000" b="1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0"/>
          <a:stretch/>
        </p:blipFill>
        <p:spPr>
          <a:xfrm>
            <a:off x="5181600" y="1200150"/>
            <a:ext cx="3498818" cy="3531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4444900"/>
      </p:ext>
    </p:extLst>
  </p:cSld>
  <p:clrMapOvr>
    <a:masterClrMapping/>
  </p:clrMapOvr>
  <p:transition spd="med" advTm="871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" y="209550"/>
            <a:ext cx="6934200" cy="4191000"/>
            <a:chOff x="533400" y="1504950"/>
            <a:chExt cx="6629400" cy="4191000"/>
          </a:xfrm>
          <a:solidFill>
            <a:schemeClr val="bg1"/>
          </a:solidFill>
        </p:grpSpPr>
        <p:sp>
          <p:nvSpPr>
            <p:cNvPr id="12" name="Rounded Rectangle 11"/>
            <p:cNvSpPr/>
            <p:nvPr/>
          </p:nvSpPr>
          <p:spPr>
            <a:xfrm>
              <a:off x="533400" y="1504950"/>
              <a:ext cx="6629400" cy="4191000"/>
            </a:xfrm>
            <a:prstGeom prst="roundRect">
              <a:avLst>
                <a:gd name="adj" fmla="val 6849"/>
              </a:avLst>
            </a:prstGeom>
            <a:grp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7650" y="2288867"/>
              <a:ext cx="1248803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Birama</a:t>
              </a:r>
              <a:r>
                <a:rPr lang="en-US" b="1" dirty="0" smtClean="0"/>
                <a:t> 2/4</a:t>
              </a:r>
              <a:endParaRPr lang="en-US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54188" y="3867498"/>
              <a:ext cx="1193911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Birama</a:t>
              </a:r>
              <a:r>
                <a:rPr lang="en-US" b="1" dirty="0" smtClean="0"/>
                <a:t> 3/4</a:t>
              </a:r>
              <a:endParaRPr lang="en-US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60715" y="2288867"/>
              <a:ext cx="1193911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Birama</a:t>
              </a:r>
              <a:r>
                <a:rPr lang="en-US" b="1" dirty="0" smtClean="0"/>
                <a:t> </a:t>
              </a:r>
              <a:r>
                <a:rPr lang="en-US" b="1" dirty="0"/>
                <a:t>4</a:t>
              </a:r>
              <a:r>
                <a:rPr lang="en-US" b="1" dirty="0" smtClean="0"/>
                <a:t>/4</a:t>
              </a:r>
              <a:endParaRPr lang="en-US" b="1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0"/>
          <a:stretch/>
        </p:blipFill>
        <p:spPr>
          <a:xfrm>
            <a:off x="5946508" y="1581150"/>
            <a:ext cx="3121292" cy="3150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4155" t="39390" r="41398" b="35903"/>
          <a:stretch/>
        </p:blipFill>
        <p:spPr>
          <a:xfrm>
            <a:off x="609597" y="1440418"/>
            <a:ext cx="2209801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63636" t="40661" r="19458" b="46116"/>
          <a:stretch/>
        </p:blipFill>
        <p:spPr>
          <a:xfrm>
            <a:off x="2446895" y="3017672"/>
            <a:ext cx="2209801" cy="1080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61161" t="53423" r="17410" b="33720"/>
          <a:stretch/>
        </p:blipFill>
        <p:spPr>
          <a:xfrm>
            <a:off x="3258798" y="1435604"/>
            <a:ext cx="2725852" cy="10221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799" y="310455"/>
            <a:ext cx="601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</a:rPr>
              <a:t>Jenis-Jenis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</a:rPr>
              <a:t>Birama</a:t>
            </a:r>
            <a:endParaRPr lang="en-US" sz="3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1255237"/>
      </p:ext>
    </p:extLst>
  </p:cSld>
  <p:clrMapOvr>
    <a:masterClrMapping/>
  </p:clrMapOvr>
  <p:transition spd="med" advTm="871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9"/>
          <a:stretch/>
        </p:blipFill>
        <p:spPr>
          <a:xfrm>
            <a:off x="3691083" y="990293"/>
            <a:ext cx="5376717" cy="373687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91015" y="1215273"/>
            <a:ext cx="3391368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Lagu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err="1" smtClean="0"/>
              <a:t>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enak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didengar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jika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diiringi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alat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musik</a:t>
            </a:r>
            <a:r>
              <a:rPr lang="en-US" sz="2800" b="1" dirty="0" smtClean="0">
                <a:solidFill>
                  <a:srgbClr val="0070C0"/>
                </a:solidFill>
              </a:rPr>
              <a:t>.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1015" y="2825249"/>
            <a:ext cx="3391368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Kegiatan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bermusik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bersama-sama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disebut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e</a:t>
            </a:r>
            <a:r>
              <a:rPr lang="en-US" sz="2800" b="1" dirty="0" err="1" smtClean="0">
                <a:solidFill>
                  <a:srgbClr val="00B050"/>
                </a:solidFill>
              </a:rPr>
              <a:t>nsambel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1418" y="172553"/>
            <a:ext cx="6172200" cy="1122362"/>
            <a:chOff x="179614" y="77610"/>
            <a:chExt cx="4697186" cy="1122362"/>
          </a:xfrm>
        </p:grpSpPr>
        <p:sp>
          <p:nvSpPr>
            <p:cNvPr id="17" name="Cloud 16"/>
            <p:cNvSpPr/>
            <p:nvPr/>
          </p:nvSpPr>
          <p:spPr>
            <a:xfrm>
              <a:off x="179614" y="77610"/>
              <a:ext cx="4697186" cy="817740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9600" y="159687"/>
              <a:ext cx="3962400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C. Mari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Bermain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Musik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Bersama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0102233"/>
      </p:ext>
    </p:extLst>
  </p:cSld>
  <p:clrMapOvr>
    <a:masterClrMapping/>
  </p:clrMapOvr>
  <p:transition spd="med" advTm="970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32298" y="971550"/>
            <a:ext cx="384165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Ensambel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sejenis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/>
              <a:t>menggunakan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alat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musik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sejenis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en-US" sz="2800" b="1" dirty="0" smtClean="0">
              <a:solidFill>
                <a:srgbClr val="00B05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5055" y="2858757"/>
            <a:ext cx="384889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</a:rPr>
              <a:t>Ensambel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campuran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/>
              <a:t>menggunakan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campuran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beberapa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alat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musik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158755"/>
            <a:ext cx="4076700" cy="553998"/>
            <a:chOff x="0" y="158755"/>
            <a:chExt cx="4076700" cy="553998"/>
          </a:xfrm>
        </p:grpSpPr>
        <p:sp>
          <p:nvSpPr>
            <p:cNvPr id="3" name="Pentagon 2"/>
            <p:cNvSpPr/>
            <p:nvPr/>
          </p:nvSpPr>
          <p:spPr>
            <a:xfrm>
              <a:off x="0" y="169054"/>
              <a:ext cx="4076700" cy="533400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2400" y="158755"/>
              <a:ext cx="359104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err="1" smtClean="0"/>
                <a:t>Jenis-Jenis</a:t>
              </a:r>
              <a:r>
                <a:rPr lang="en-US" sz="3000" b="1" dirty="0" smtClean="0"/>
                <a:t> </a:t>
              </a:r>
              <a:r>
                <a:rPr lang="en-US" sz="3000" b="1" dirty="0" err="1" smtClean="0"/>
                <a:t>Ensambel</a:t>
              </a:r>
              <a:r>
                <a:rPr lang="en-US" sz="3000" b="1" dirty="0" smtClean="0"/>
                <a:t>:</a:t>
              </a:r>
              <a:endParaRPr lang="en-US" sz="3000" b="1" dirty="0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5764141" y="2000557"/>
            <a:ext cx="1943100" cy="2663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Ensambel sejenis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764141" y="4334210"/>
            <a:ext cx="2133600" cy="2663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Ensambel campuran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37" y="57150"/>
            <a:ext cx="3409684" cy="1900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19350"/>
            <a:ext cx="4619758" cy="1867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800391"/>
      </p:ext>
    </p:extLst>
  </p:cSld>
  <p:clrMapOvr>
    <a:masterClrMapping/>
  </p:clrMapOvr>
  <p:transition spd="med" advTm="836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2" grpId="0" animBg="1"/>
      <p:bldP spid="2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126641" y="486314"/>
            <a:ext cx="6324695" cy="800516"/>
            <a:chOff x="1611544" y="3343853"/>
            <a:chExt cx="5883878" cy="61768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77431" y="3343853"/>
              <a:ext cx="4415612" cy="6096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FFA513"/>
                </a:buClr>
                <a:buNone/>
                <a:defRPr/>
              </a:pPr>
              <a:r>
                <a:rPr lang="en-US" sz="2800" b="1" dirty="0" err="1" smtClean="0">
                  <a:solidFill>
                    <a:schemeClr val="tx1"/>
                  </a:solidFill>
                </a:rPr>
                <a:t>Asyiknya</a:t>
              </a:r>
              <a:r>
                <a:rPr lang="en-US" sz="28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</a:rPr>
                <a:t>Bermusik</a:t>
              </a:r>
              <a:endParaRPr lang="nn-NO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rgbClr val="4695D8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4306"/>
            <a:chOff x="2895601" y="-542991"/>
            <a:chExt cx="960519" cy="961848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724" y="-488577"/>
              <a:ext cx="75748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258" y="-119089"/>
              <a:ext cx="332226" cy="5379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8180" y="1951457"/>
            <a:ext cx="3930808" cy="457583"/>
            <a:chOff x="298981" y="2086583"/>
            <a:chExt cx="3930808" cy="45758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9455" y="2059845"/>
            <a:ext cx="3930808" cy="457583"/>
            <a:chOff x="298981" y="2086583"/>
            <a:chExt cx="3930808" cy="457583"/>
          </a:xfrm>
          <a:solidFill>
            <a:schemeClr val="tx2">
              <a:lumMod val="75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298981" y="2086966"/>
              <a:ext cx="3434820" cy="457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Triangle 3"/>
            <p:cNvSpPr/>
            <p:nvPr/>
          </p:nvSpPr>
          <p:spPr>
            <a:xfrm flipV="1">
              <a:off x="3733800" y="2086583"/>
              <a:ext cx="495989" cy="45758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0525" y="2056828"/>
            <a:ext cx="326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Tujuan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Pembelajaran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367" y="2567047"/>
            <a:ext cx="47468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Menj</a:t>
            </a:r>
            <a:r>
              <a:rPr lang="en-US" sz="1600" dirty="0" err="1" smtClean="0"/>
              <a:t>elaskan</a:t>
            </a:r>
            <a:r>
              <a:rPr lang="en-US" sz="1600" dirty="0" smtClean="0"/>
              <a:t> </a:t>
            </a:r>
            <a:r>
              <a:rPr lang="en-US" sz="1600" dirty="0" err="1" smtClean="0"/>
              <a:t>pengertian</a:t>
            </a:r>
            <a:r>
              <a:rPr lang="en-US" sz="1600" dirty="0" smtClean="0"/>
              <a:t> nada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melodi</a:t>
            </a:r>
            <a:r>
              <a:rPr lang="en-US" sz="1600" dirty="0" smtClean="0"/>
              <a:t>.</a:t>
            </a:r>
            <a:endParaRPr lang="id-ID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Mengidentifikasi</a:t>
            </a:r>
            <a:r>
              <a:rPr lang="en-US" sz="1600" dirty="0" smtClean="0"/>
              <a:t> nada </a:t>
            </a:r>
            <a:r>
              <a:rPr lang="en-US" sz="1600" dirty="0" err="1" smtClean="0"/>
              <a:t>panjang</a:t>
            </a:r>
            <a:r>
              <a:rPr lang="en-US" sz="1600" dirty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pendek</a:t>
            </a:r>
            <a:r>
              <a:rPr lang="en-US" sz="1600" dirty="0" smtClean="0"/>
              <a:t>.</a:t>
            </a:r>
            <a:endParaRPr lang="id-ID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Mengidentifikasi </a:t>
            </a:r>
            <a:r>
              <a:rPr lang="en-US" sz="1600" dirty="0" err="1" smtClean="0"/>
              <a:t>keras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lemah</a:t>
            </a:r>
            <a:r>
              <a:rPr lang="en-US" sz="1600" dirty="0" smtClean="0"/>
              <a:t> nada.</a:t>
            </a:r>
            <a:endParaRPr lang="id-ID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Mengidentifikasi</a:t>
            </a:r>
            <a:r>
              <a:rPr lang="en-US" sz="1600" dirty="0" smtClean="0"/>
              <a:t> </a:t>
            </a:r>
            <a:r>
              <a:rPr lang="en-US" sz="1600" dirty="0" err="1" smtClean="0"/>
              <a:t>cepat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lambat</a:t>
            </a:r>
            <a:r>
              <a:rPr lang="en-US" sz="1600" dirty="0" smtClean="0"/>
              <a:t> nada.</a:t>
            </a:r>
            <a:endParaRPr lang="id-ID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dirty="0" smtClean="0"/>
              <a:t>Menjelaskan pengertian </a:t>
            </a:r>
            <a:r>
              <a:rPr lang="en-US" sz="1600" dirty="0" err="1" smtClean="0"/>
              <a:t>lagu</a:t>
            </a:r>
            <a:r>
              <a:rPr lang="en-US" sz="1600" dirty="0" smtClean="0"/>
              <a:t> </a:t>
            </a:r>
            <a:r>
              <a:rPr lang="en-US" sz="1600" dirty="0" err="1" smtClean="0"/>
              <a:t>daerah</a:t>
            </a:r>
            <a:r>
              <a:rPr lang="en-US" sz="1600" dirty="0" smtClean="0"/>
              <a:t>.</a:t>
            </a:r>
            <a:endParaRPr lang="id-ID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Menjelaskan</a:t>
            </a:r>
            <a:r>
              <a:rPr lang="en-US" sz="1600" dirty="0" smtClean="0"/>
              <a:t> </a:t>
            </a:r>
            <a:r>
              <a:rPr lang="en-US" sz="1600" dirty="0" err="1" smtClean="0"/>
              <a:t>pengertian</a:t>
            </a:r>
            <a:r>
              <a:rPr lang="en-US" sz="1600" dirty="0" smtClean="0"/>
              <a:t> </a:t>
            </a:r>
            <a:r>
              <a:rPr lang="en-US" sz="1600" dirty="0" err="1" smtClean="0"/>
              <a:t>birama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Mengidentifikasi</a:t>
            </a:r>
            <a:r>
              <a:rPr lang="en-US" sz="1600" dirty="0" smtClean="0"/>
              <a:t> </a:t>
            </a:r>
            <a:r>
              <a:rPr lang="en-US" sz="1600" dirty="0" err="1" smtClean="0"/>
              <a:t>birama</a:t>
            </a:r>
            <a:r>
              <a:rPr lang="en-US" sz="1600" dirty="0" smtClean="0"/>
              <a:t> 2/4, 3/4, </a:t>
            </a:r>
            <a:r>
              <a:rPr lang="en-US" sz="1600" dirty="0" err="1" smtClean="0"/>
              <a:t>dan</a:t>
            </a:r>
            <a:r>
              <a:rPr lang="en-US" sz="1600" dirty="0" smtClean="0"/>
              <a:t> 4/4.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Menjelaskan</a:t>
            </a:r>
            <a:r>
              <a:rPr lang="en-US" sz="1600" dirty="0" smtClean="0"/>
              <a:t> </a:t>
            </a:r>
            <a:r>
              <a:rPr lang="en-US" sz="1600" dirty="0" err="1" smtClean="0"/>
              <a:t>pengertian</a:t>
            </a:r>
            <a:r>
              <a:rPr lang="en-US" sz="1600" dirty="0" smtClean="0"/>
              <a:t> </a:t>
            </a:r>
            <a:r>
              <a:rPr lang="en-US" sz="1600" dirty="0" err="1" smtClean="0"/>
              <a:t>ensambel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296" y="1452345"/>
            <a:ext cx="4600500" cy="3253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8742">
        <p14:pan dir="u"/>
      </p:transition>
    </mc:Choice>
    <mc:Fallback xmlns="">
      <p:transition spd="slow" advTm="187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6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951696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/>
              <a:t>1. </a:t>
            </a:r>
            <a:r>
              <a:rPr lang="en-US" sz="2800" b="1" dirty="0" smtClean="0"/>
              <a:t>Nada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Melodi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520264"/>
            <a:ext cx="3658528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Nada</a:t>
            </a:r>
            <a:r>
              <a:rPr lang="id-ID" sz="2800" b="1" dirty="0" smtClean="0">
                <a:solidFill>
                  <a:srgbClr val="FF0000"/>
                </a:solidFill>
              </a:rPr>
              <a:t> </a:t>
            </a:r>
            <a:r>
              <a:rPr lang="id-ID" sz="2800" b="1" dirty="0" smtClean="0"/>
              <a:t>adalah </a:t>
            </a:r>
            <a:r>
              <a:rPr lang="en-US" sz="2800" b="1" dirty="0" err="1" smtClean="0"/>
              <a:t>suara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teratur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Disusun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dalam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tangga</a:t>
            </a:r>
            <a:r>
              <a:rPr lang="en-US" sz="2800" b="1" dirty="0" smtClean="0">
                <a:solidFill>
                  <a:srgbClr val="00B050"/>
                </a:solidFill>
              </a:rPr>
              <a:t> nada.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9614" y="77610"/>
            <a:ext cx="6068786" cy="817740"/>
            <a:chOff x="179614" y="77610"/>
            <a:chExt cx="6068786" cy="817740"/>
          </a:xfrm>
        </p:grpSpPr>
        <p:sp>
          <p:nvSpPr>
            <p:cNvPr id="17" name="Cloud 16"/>
            <p:cNvSpPr/>
            <p:nvPr/>
          </p:nvSpPr>
          <p:spPr>
            <a:xfrm>
              <a:off x="179614" y="77610"/>
              <a:ext cx="4697186" cy="817740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85800" y="159687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Mari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Bermain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Musik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7200" y="3022627"/>
            <a:ext cx="3658528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</a:rPr>
              <a:t>Susunan</a:t>
            </a:r>
            <a:r>
              <a:rPr lang="en-US" sz="2800" b="1" dirty="0" smtClean="0">
                <a:solidFill>
                  <a:srgbClr val="0070C0"/>
                </a:solidFill>
              </a:rPr>
              <a:t> nada-nada </a:t>
            </a:r>
            <a:r>
              <a:rPr lang="en-US" sz="2800" b="1" dirty="0" err="1" smtClean="0"/>
              <a:t>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menghasilkan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melodi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1069597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/>
              <a:t>Perhatikan </a:t>
            </a:r>
            <a:r>
              <a:rPr lang="en-US" sz="2400" b="1" dirty="0" err="1" smtClean="0"/>
              <a:t>tangga</a:t>
            </a:r>
            <a:r>
              <a:rPr lang="en-US" sz="2400" b="1" dirty="0" smtClean="0"/>
              <a:t> nada </a:t>
            </a:r>
            <a:r>
              <a:rPr lang="id-ID" sz="2400" b="1" dirty="0" smtClean="0"/>
              <a:t>berikut.</a:t>
            </a:r>
            <a:endParaRPr lang="en-US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4906150" y="1531262"/>
            <a:ext cx="4237849" cy="3208825"/>
            <a:chOff x="4906150" y="1531262"/>
            <a:chExt cx="4237849" cy="32088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150" y="1531262"/>
              <a:ext cx="4237849" cy="32088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686800" y="1935763"/>
              <a:ext cx="2382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.</a:t>
              </a:r>
              <a:endParaRPr lang="en-US" sz="3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p:transition spd="med" advTm="1517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4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951696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 Nada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Melodi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2900" y="1504950"/>
            <a:ext cx="541020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Perhatikan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contoh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melodi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/>
              <a:t>berikut</a:t>
            </a:r>
            <a:r>
              <a:rPr lang="en-US" sz="2800" b="1" dirty="0" smtClean="0"/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2900" y="2038350"/>
            <a:ext cx="7124700" cy="1600200"/>
            <a:chOff x="342900" y="1962150"/>
            <a:chExt cx="7124700" cy="1600200"/>
          </a:xfrm>
        </p:grpSpPr>
        <p:sp>
          <p:nvSpPr>
            <p:cNvPr id="5" name="Horizontal Scroll 4"/>
            <p:cNvSpPr/>
            <p:nvPr/>
          </p:nvSpPr>
          <p:spPr>
            <a:xfrm>
              <a:off x="342900" y="1962150"/>
              <a:ext cx="7124700" cy="1600200"/>
            </a:xfrm>
            <a:prstGeom prst="horizontalScroll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69"/>
            <a:stretch/>
          </p:blipFill>
          <p:spPr>
            <a:xfrm>
              <a:off x="762000" y="2343150"/>
              <a:ext cx="6149636" cy="921840"/>
            </a:xfrm>
            <a:prstGeom prst="rect">
              <a:avLst/>
            </a:prstGeom>
            <a:ln>
              <a:noFill/>
              <a:prstDash val="lgDash"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179614" y="77610"/>
            <a:ext cx="6068786" cy="817740"/>
            <a:chOff x="179614" y="77610"/>
            <a:chExt cx="6068786" cy="817740"/>
          </a:xfrm>
        </p:grpSpPr>
        <p:sp>
          <p:nvSpPr>
            <p:cNvPr id="11" name="Cloud 10"/>
            <p:cNvSpPr/>
            <p:nvPr/>
          </p:nvSpPr>
          <p:spPr>
            <a:xfrm>
              <a:off x="179614" y="77610"/>
              <a:ext cx="4697186" cy="817740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159687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Mari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Bermain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Musik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0"/>
          <a:stretch/>
        </p:blipFill>
        <p:spPr>
          <a:xfrm>
            <a:off x="6733308" y="2343150"/>
            <a:ext cx="2367340" cy="2389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196351"/>
      </p:ext>
    </p:extLst>
  </p:cSld>
  <p:clrMapOvr>
    <a:masterClrMapping/>
  </p:clrMapOvr>
  <p:transition spd="med" advTm="943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892558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id-ID" sz="2800" b="1" dirty="0" smtClean="0"/>
              <a:t>.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Panjang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Pendek</a:t>
            </a:r>
            <a:r>
              <a:rPr lang="en-US" sz="2800" b="1" dirty="0" smtClean="0"/>
              <a:t> Nada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5532" y="1550695"/>
            <a:ext cx="3430667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Nada </a:t>
            </a:r>
            <a:r>
              <a:rPr lang="en-US" sz="2800" b="1" dirty="0" err="1" smtClean="0"/>
              <a:t>dapat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dibunyikan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panjang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atau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pendek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273" y="3042240"/>
            <a:ext cx="3429927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</a:rPr>
              <a:t>Panjang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pendek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nada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/>
              <a:t>dihitung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dengan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satuan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ketuk</a:t>
            </a:r>
            <a:r>
              <a:rPr lang="en-US" sz="2800" b="1" dirty="0" smtClean="0">
                <a:solidFill>
                  <a:srgbClr val="7030A0"/>
                </a:solidFill>
              </a:rPr>
              <a:t>. 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9059"/>
          <a:stretch/>
        </p:blipFill>
        <p:spPr>
          <a:xfrm>
            <a:off x="4041006" y="706482"/>
            <a:ext cx="5105400" cy="395130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9614" y="77610"/>
            <a:ext cx="6068786" cy="817740"/>
            <a:chOff x="179614" y="77610"/>
            <a:chExt cx="6068786" cy="817740"/>
          </a:xfrm>
        </p:grpSpPr>
        <p:sp>
          <p:nvSpPr>
            <p:cNvPr id="13" name="Cloud 12"/>
            <p:cNvSpPr/>
            <p:nvPr/>
          </p:nvSpPr>
          <p:spPr>
            <a:xfrm>
              <a:off x="179614" y="77610"/>
              <a:ext cx="4697186" cy="817740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5800" y="159687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Mari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Bermain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Musik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1147571"/>
      </p:ext>
    </p:extLst>
  </p:cSld>
  <p:clrMapOvr>
    <a:masterClrMapping/>
  </p:clrMapOvr>
  <p:transition spd="med" advTm="73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90796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</a:t>
            </a:r>
            <a:r>
              <a:rPr lang="id-ID" sz="2800" b="1" dirty="0" smtClean="0"/>
              <a:t>.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Keras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Lemah</a:t>
            </a:r>
            <a:r>
              <a:rPr lang="en-US" sz="2800" b="1" dirty="0" smtClean="0"/>
              <a:t> Nada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0072" y="1560084"/>
            <a:ext cx="3277528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Nada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 err="1" smtClean="0"/>
              <a:t>juga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 err="1" smtClean="0"/>
              <a:t>dapat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dibunyikan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keras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atau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lemah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072" y="3073983"/>
            <a:ext cx="3277528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Keras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lemahnya</a:t>
            </a:r>
            <a:r>
              <a:rPr lang="en-US" sz="2800" b="1" dirty="0" smtClean="0">
                <a:solidFill>
                  <a:srgbClr val="FF0000"/>
                </a:solidFill>
              </a:rPr>
              <a:t> nada </a:t>
            </a:r>
            <a:r>
              <a:rPr lang="en-US" sz="2800" b="1" dirty="0" err="1" smtClean="0"/>
              <a:t>disebut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dinamika</a:t>
            </a:r>
            <a:r>
              <a:rPr lang="en-US" sz="2800" b="1" dirty="0" smtClean="0">
                <a:solidFill>
                  <a:srgbClr val="7030A0"/>
                </a:solidFill>
              </a:rPr>
              <a:t>. </a:t>
            </a:r>
            <a:endParaRPr lang="en-US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488830"/>
              </p:ext>
            </p:extLst>
          </p:nvPr>
        </p:nvGraphicFramePr>
        <p:xfrm>
          <a:off x="3962400" y="1360783"/>
          <a:ext cx="4724400" cy="3078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72715"/>
                <a:gridCol w="1284685"/>
                <a:gridCol w="2667000"/>
              </a:tblGrid>
              <a:tr h="3236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Tanda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Dibaca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Pengertian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3661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f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forte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keras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323661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mf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mezzo-forte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agak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keras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323661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P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piano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lembut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559051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mp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 smtClean="0"/>
                        <a:t>pezzo</a:t>
                      </a:r>
                      <a:r>
                        <a:rPr lang="en-US" sz="1600" i="1" dirty="0" smtClean="0"/>
                        <a:t>-piano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agak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lembut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5590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</a:t>
                      </a:r>
                      <a:endParaRPr lang="en-US" sz="1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crescendo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semakin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keras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5590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</a:t>
                      </a:r>
                      <a:endParaRPr lang="en-US" sz="1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decrescendo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semakin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lembut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miley Face 6"/>
          <p:cNvSpPr/>
          <p:nvPr/>
        </p:nvSpPr>
        <p:spPr>
          <a:xfrm>
            <a:off x="8305800" y="3771733"/>
            <a:ext cx="731520" cy="73152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9614" y="77610"/>
            <a:ext cx="6068786" cy="817740"/>
            <a:chOff x="179614" y="77610"/>
            <a:chExt cx="6068786" cy="817740"/>
          </a:xfrm>
        </p:grpSpPr>
        <p:sp>
          <p:nvSpPr>
            <p:cNvPr id="13" name="Cloud 12"/>
            <p:cNvSpPr/>
            <p:nvPr/>
          </p:nvSpPr>
          <p:spPr>
            <a:xfrm>
              <a:off x="179614" y="77610"/>
              <a:ext cx="4697186" cy="817740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5800" y="159687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Mari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Bermain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Musik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1577352"/>
      </p:ext>
    </p:extLst>
  </p:cSld>
  <p:clrMapOvr>
    <a:masterClrMapping/>
  </p:clrMapOvr>
  <p:transition spd="med" advTm="2019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951696"/>
            <a:ext cx="5410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Ayo, </a:t>
            </a:r>
            <a:r>
              <a:rPr lang="en-US" sz="2500" b="1" dirty="0" err="1" smtClean="0"/>
              <a:t>ucapkan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kalimat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berikut</a:t>
            </a:r>
            <a:r>
              <a:rPr lang="en-US" sz="2500" b="1" dirty="0" smtClean="0"/>
              <a:t>.</a:t>
            </a:r>
            <a:endParaRPr 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58559" y="1494269"/>
            <a:ext cx="2944092" cy="2758202"/>
          </a:xfrm>
          <a:prstGeom prst="wedgeRoundRectCallout">
            <a:avLst>
              <a:gd name="adj1" fmla="val 64016"/>
              <a:gd name="adj2" fmla="val -573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500" b="1" dirty="0" smtClean="0"/>
              <a:t>Ucapkan kalimat dengan</a:t>
            </a:r>
            <a:r>
              <a:rPr lang="id-ID" sz="2500" b="1" dirty="0" smtClean="0">
                <a:solidFill>
                  <a:srgbClr val="FFC000"/>
                </a:solidFill>
              </a:rPr>
              <a:t> </a:t>
            </a:r>
            <a:r>
              <a:rPr lang="id-ID" sz="2500" b="1" dirty="0" smtClean="0">
                <a:solidFill>
                  <a:srgbClr val="FF0000"/>
                </a:solidFill>
              </a:rPr>
              <a:t>suara lembut, </a:t>
            </a:r>
            <a:r>
              <a:rPr lang="id-ID" sz="2500" b="1" dirty="0" smtClean="0">
                <a:solidFill>
                  <a:srgbClr val="00B050"/>
                </a:solidFill>
              </a:rPr>
              <a:t>keras,</a:t>
            </a:r>
            <a:r>
              <a:rPr lang="id-ID" sz="2500" b="1" dirty="0" smtClean="0">
                <a:solidFill>
                  <a:srgbClr val="FFC000"/>
                </a:solidFill>
              </a:rPr>
              <a:t> </a:t>
            </a:r>
            <a:r>
              <a:rPr lang="id-ID" sz="2500" b="1" dirty="0" smtClean="0">
                <a:solidFill>
                  <a:srgbClr val="7030A0"/>
                </a:solidFill>
              </a:rPr>
              <a:t>semakin keras, </a:t>
            </a:r>
            <a:r>
              <a:rPr lang="id-ID" sz="2500" b="1" dirty="0" smtClean="0"/>
              <a:t>dan </a:t>
            </a:r>
            <a:r>
              <a:rPr lang="id-ID" sz="2500" b="1" dirty="0" smtClean="0">
                <a:solidFill>
                  <a:srgbClr val="0070C0"/>
                </a:solidFill>
              </a:rPr>
              <a:t>semakin lembut.</a:t>
            </a:r>
            <a:endParaRPr lang="en-US" sz="2500" b="1" dirty="0" smtClean="0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9614" y="77610"/>
            <a:ext cx="6068786" cy="817740"/>
            <a:chOff x="179614" y="77610"/>
            <a:chExt cx="6068786" cy="817740"/>
          </a:xfrm>
        </p:grpSpPr>
        <p:sp>
          <p:nvSpPr>
            <p:cNvPr id="13" name="Cloud 12"/>
            <p:cNvSpPr/>
            <p:nvPr/>
          </p:nvSpPr>
          <p:spPr>
            <a:xfrm>
              <a:off x="179614" y="77610"/>
              <a:ext cx="4697186" cy="817740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5800" y="159687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Mari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Bermain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Musik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0"/>
          <a:stretch/>
        </p:blipFill>
        <p:spPr>
          <a:xfrm>
            <a:off x="6733308" y="2343150"/>
            <a:ext cx="2367340" cy="2389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75023"/>
            <a:ext cx="3429000" cy="3049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590430"/>
      </p:ext>
    </p:extLst>
  </p:cSld>
  <p:clrMapOvr>
    <a:masterClrMapping/>
  </p:clrMapOvr>
  <p:transition spd="med" advTm="1576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951696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/>
              <a:t>4</a:t>
            </a:r>
            <a:r>
              <a:rPr lang="id-ID" sz="2800" b="1" dirty="0" smtClean="0"/>
              <a:t>.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Cepat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Lambat</a:t>
            </a:r>
            <a:r>
              <a:rPr lang="en-US" sz="2800" b="1" dirty="0" smtClean="0"/>
              <a:t> Nada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3876" y="1551784"/>
            <a:ext cx="3279924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Nada </a:t>
            </a:r>
            <a:r>
              <a:rPr lang="en-US" sz="2800" b="1" dirty="0" err="1" smtClean="0"/>
              <a:t>juga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 err="1" smtClean="0"/>
              <a:t>dapat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dibunyikan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cepat</a:t>
            </a:r>
            <a:r>
              <a:rPr lang="en-US" sz="2800" b="1" dirty="0" smtClean="0">
                <a:solidFill>
                  <a:srgbClr val="00B050"/>
                </a:solidFill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sedang</a:t>
            </a:r>
            <a:r>
              <a:rPr lang="en-US" sz="2800" b="1" dirty="0" smtClean="0">
                <a:solidFill>
                  <a:srgbClr val="00B050"/>
                </a:solidFill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dan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lambat</a:t>
            </a:r>
            <a:endParaRPr lang="en-US" sz="2800" b="1" dirty="0" smtClean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272" y="3190043"/>
            <a:ext cx="3277528" cy="95410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Cepat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lambatnya</a:t>
            </a:r>
            <a:r>
              <a:rPr lang="en-US" sz="2800" b="1" dirty="0" smtClean="0">
                <a:solidFill>
                  <a:srgbClr val="7030A0"/>
                </a:solidFill>
              </a:rPr>
              <a:t> nada </a:t>
            </a:r>
            <a:r>
              <a:rPr lang="en-US" sz="2800" b="1" dirty="0" err="1" smtClean="0"/>
              <a:t>disebut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tempo.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612059"/>
              </p:ext>
            </p:extLst>
          </p:nvPr>
        </p:nvGraphicFramePr>
        <p:xfrm>
          <a:off x="4191000" y="1912899"/>
          <a:ext cx="4343401" cy="212044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393166"/>
                <a:gridCol w="2950235"/>
              </a:tblGrid>
              <a:tr h="32366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Tempo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Pengertian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3661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Allegro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dengan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cepat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323661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Presto 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sangat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cepat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323661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Moderato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dengan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sedang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39832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Andante 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lambat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Grave</a:t>
                      </a:r>
                      <a:r>
                        <a:rPr lang="en-US" sz="1600" i="1" baseline="0" dirty="0" smtClean="0"/>
                        <a:t> 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Nada </a:t>
                      </a:r>
                      <a:r>
                        <a:rPr lang="en-US" sz="1600" dirty="0" err="1" smtClean="0"/>
                        <a:t>dibunyikan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sangat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lambat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4-Point Star 6"/>
          <p:cNvSpPr/>
          <p:nvPr/>
        </p:nvSpPr>
        <p:spPr>
          <a:xfrm>
            <a:off x="8229600" y="3693572"/>
            <a:ext cx="609600" cy="679541"/>
          </a:xfrm>
          <a:prstGeom prst="star4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3858984" y="1551784"/>
            <a:ext cx="642258" cy="650595"/>
          </a:xfrm>
          <a:prstGeom prst="star4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77610"/>
            <a:ext cx="1780384" cy="178038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9614" y="77610"/>
            <a:ext cx="6068786" cy="817740"/>
            <a:chOff x="179614" y="77610"/>
            <a:chExt cx="6068786" cy="817740"/>
          </a:xfrm>
        </p:grpSpPr>
        <p:sp>
          <p:nvSpPr>
            <p:cNvPr id="15" name="Cloud 14"/>
            <p:cNvSpPr/>
            <p:nvPr/>
          </p:nvSpPr>
          <p:spPr>
            <a:xfrm>
              <a:off x="179614" y="77610"/>
              <a:ext cx="4697186" cy="817740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5800" y="159687"/>
              <a:ext cx="55626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Mari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Bermain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Musik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4003033"/>
      </p:ext>
    </p:extLst>
  </p:cSld>
  <p:clrMapOvr>
    <a:masterClrMapping/>
  </p:clrMapOvr>
  <p:transition spd="med" advTm="152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4" grpId="0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87" y="590550"/>
            <a:ext cx="4961579" cy="4124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129" y="1117252"/>
            <a:ext cx="373932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Lagu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daerah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/>
              <a:t>adalah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lagu</a:t>
            </a:r>
            <a:r>
              <a:rPr lang="en-US" sz="2800" b="1" dirty="0" smtClean="0"/>
              <a:t> yang </a:t>
            </a:r>
            <a:r>
              <a:rPr lang="en-US" sz="2800" b="1" dirty="0" err="1" smtClean="0">
                <a:solidFill>
                  <a:srgbClr val="00B050"/>
                </a:solidFill>
              </a:rPr>
              <a:t>berasal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dari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suatu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daerah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129" y="2724150"/>
            <a:ext cx="373932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Lagu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daerah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menggunakan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bahasa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daerah</a:t>
            </a:r>
            <a:r>
              <a:rPr lang="en-US" sz="2800" b="1" dirty="0" smtClean="0">
                <a:solidFill>
                  <a:srgbClr val="7030A0"/>
                </a:solidFill>
              </a:rPr>
              <a:t>. </a:t>
            </a:r>
            <a:endParaRPr lang="en-US" sz="2800" b="1" dirty="0">
              <a:solidFill>
                <a:srgbClr val="7030A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9614" y="77610"/>
            <a:ext cx="4697186" cy="817740"/>
            <a:chOff x="179614" y="77610"/>
            <a:chExt cx="4697186" cy="817740"/>
          </a:xfrm>
        </p:grpSpPr>
        <p:sp>
          <p:nvSpPr>
            <p:cNvPr id="13" name="Cloud 12"/>
            <p:cNvSpPr/>
            <p:nvPr/>
          </p:nvSpPr>
          <p:spPr>
            <a:xfrm>
              <a:off x="179614" y="77610"/>
              <a:ext cx="4697186" cy="817740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9600" y="159687"/>
              <a:ext cx="396240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Mengenal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Lagu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Daerah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5190809"/>
      </p:ext>
    </p:extLst>
  </p:cSld>
  <p:clrMapOvr>
    <a:masterClrMapping/>
  </p:clrMapOvr>
  <p:transition spd="med" advTm="895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2|1.3|1.1|1|0.7|0.7|0.5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2.2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3|1.6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3|1.6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3|2.2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1.4|1.3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3.3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1.8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|2.3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3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2.2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2.2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3948</TotalTime>
  <Words>402</Words>
  <Application>Microsoft Office PowerPoint</Application>
  <PresentationFormat>On-screen Show (16:9)</PresentationFormat>
  <Paragraphs>104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Open Sans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Nur Alivia Arianda</cp:lastModifiedBy>
  <cp:revision>243</cp:revision>
  <dcterms:created xsi:type="dcterms:W3CDTF">2022-01-17T01:37:52Z</dcterms:created>
  <dcterms:modified xsi:type="dcterms:W3CDTF">2022-11-17T03:57:18Z</dcterms:modified>
</cp:coreProperties>
</file>